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441" r:id="rId3"/>
    <p:sldId id="448" r:id="rId4"/>
    <p:sldId id="444" r:id="rId5"/>
    <p:sldId id="442" r:id="rId6"/>
    <p:sldId id="446" r:id="rId7"/>
    <p:sldId id="451" r:id="rId8"/>
    <p:sldId id="440" r:id="rId9"/>
    <p:sldId id="445" r:id="rId10"/>
    <p:sldId id="449" r:id="rId11"/>
    <p:sldId id="450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61" r:id="rId20"/>
    <p:sldId id="459" r:id="rId21"/>
    <p:sldId id="462" r:id="rId22"/>
    <p:sldId id="4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sit analysis" id="{CF952C14-E795-F34B-BF2E-DD287AA043A8}">
          <p14:sldIdLst>
            <p14:sldId id="441"/>
            <p14:sldId id="448"/>
          </p14:sldIdLst>
        </p14:section>
        <p14:section name="Data exploration" id="{69458BC5-6D62-DC42-8634-DE3CB9F0EEDE}">
          <p14:sldIdLst>
            <p14:sldId id="444"/>
            <p14:sldId id="442"/>
            <p14:sldId id="446"/>
            <p14:sldId id="451"/>
            <p14:sldId id="440"/>
            <p14:sldId id="445"/>
            <p14:sldId id="449"/>
            <p14:sldId id="450"/>
            <p14:sldId id="452"/>
            <p14:sldId id="453"/>
            <p14:sldId id="454"/>
            <p14:sldId id="455"/>
            <p14:sldId id="456"/>
            <p14:sldId id="457"/>
            <p14:sldId id="458"/>
            <p14:sldId id="461"/>
            <p14:sldId id="459"/>
          </p14:sldIdLst>
        </p14:section>
        <p14:section name="minute data" id="{3731779A-7BD3-D44F-9CC6-21B2A552C15A}">
          <p14:sldIdLst>
            <p14:sldId id="462"/>
            <p14:sldId id="4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1F6D9-51FA-274F-A490-2A97F3718F28}" v="12" dt="2025-05-09T18:43:11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0"/>
    <p:restoredTop sz="90099"/>
  </p:normalViewPr>
  <p:slideViewPr>
    <p:cSldViewPr snapToGrid="0">
      <p:cViewPr varScale="1">
        <p:scale>
          <a:sx n="144" d="100"/>
          <a:sy n="144" d="100"/>
        </p:scale>
        <p:origin x="17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C95D-15DC-416C-AE23-D0E7D84B951E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A9341-DA28-4315-A1DA-EEDB724A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7F323-DE29-DB92-FA24-0BB923116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D9620C-556B-614F-BC67-04AE3A52F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D6C82-EDC2-B2F4-A925-171CD1C2D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pulled from MDE clinical data.xlsx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D2399-A79F-DA31-72BF-640963538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2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Heatmap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Most subjects are “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” (blue) at most visits.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Some subjects transition between frail and 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over time.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A few subjects remain persistently frail (red) or persistently 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(blue).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ADADA"/>
              </a:solidFill>
              <a:effectLst/>
              <a:latin typeface="-apple-system"/>
            </a:endParaRPr>
          </a:p>
          <a:p>
            <a:pPr lvl="0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Sankey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The majority of subjects start as 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(N) and tend to remain 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across visits.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There is a visible flow from frail (F) to 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(N), indicating recovery.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Some subjects transition from 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to frail, but this is less common.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The number of frail subjects decreases over time, while 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remains high or increases.</a:t>
            </a:r>
          </a:p>
          <a:p>
            <a:pPr lvl="0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ADADA"/>
              </a:solidFill>
              <a:effectLst/>
              <a:latin typeface="-apple-system"/>
            </a:endParaRPr>
          </a:p>
          <a:p>
            <a:pPr lvl="0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Transition matrix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is a much more stable state than frail</a:t>
            </a:r>
            <a:endParaRPr lang="en-US" dirty="0">
              <a:effectLst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br>
              <a:rPr lang="en-US" dirty="0"/>
            </a:br>
            <a:endParaRPr lang="en-US" b="0" i="0" dirty="0">
              <a:solidFill>
                <a:srgbClr val="DADADA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Imputation </a:t>
            </a:r>
          </a:p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# Fill missing </a:t>
            </a:r>
            <a:r>
              <a:rPr lang="en-US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total_steps_std</a:t>
            </a: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with 0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total_steps_std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total_steps_std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fillna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# Fill missing </a:t>
            </a:r>
            <a:r>
              <a:rPr lang="en-US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monthly_income</a:t>
            </a: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with median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median_income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monthly_income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median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monthly_income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monthly_income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fillna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median_income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# Fill missing education with mode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education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education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fillna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education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mode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])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 imputation increased the performance on random forest classifier by ~2%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2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Activity features are highly correlated with each other so we might want to considering losing some redundant features.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47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Other models (</a:t>
            </a:r>
            <a:r>
              <a:rPr lang="en-US" dirty="0" err="1"/>
              <a:t>xgboost</a:t>
            </a:r>
            <a:r>
              <a:rPr lang="en-US" dirty="0"/>
              <a:t>) yields comparable performance. There’s room for improvement with hyper-parameter tuning.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6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6745-2C4B-9541-C5ED-2BAFEFFE2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16750-D8FE-23D5-3EB3-A72917A55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A7B34-CF80-F1EC-DE64-3C207524E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think we can combine Pre-frail and Robust into No-Frail so it becomes a binary classification task (No-Frail (0) and Frail (1) 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F944-7CD2-3538-EBA7-62A251ACF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earliest visit date is 2021-07-19 from MDE01.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D1050-379A-E045-5A3B-5F28E907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470BB-30EB-55F5-5C79-1659AF42C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6D5DB-5564-917F-F067-83BF2DA78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EAA95-2861-C0D6-CD72-0465F00F0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Days not worn but steps recorded: 3581</a:t>
            </a:r>
          </a:p>
          <a:p>
            <a:r>
              <a:rPr lang="en-US" b="0" i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Days with steps but no distance: 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pulled from MDE clinical data.xlsx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88 has both visit and 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fitbit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87BBA-3E6A-771E-A57D-308135EB5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F603B-C000-E6AC-D55F-84BB1102C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F3D5EF-04F1-DDA6-0189-C60A017D5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 variable binarized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E8A0C-9B2C-D9C5-7A7D-7665A0983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0B4A-6BDD-E6CF-B793-C700337E6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A4179-7BE0-98E5-7E4B-DD1A6B36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F591-D544-F446-370F-546BD73A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15A5-17AD-815F-C28D-87A29CE2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14D7-C944-C31D-F40D-6EC7E109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B1D-4BE3-3815-0882-589D01FF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CFEB-A9F7-80D9-2DDB-6E28DD9BE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FD50-2F0C-37B1-9506-0AB8AAD1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0D57-2283-15D2-5AB3-8A3F363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0A4A-307E-AC3C-9E6E-F9D6A0A6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8A89-2702-690C-ABA7-0A8B62CE2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3D84-D01A-E63B-96B3-C8290BC1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E29-A31B-F4A2-CAB0-043B4D79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534C-8D41-C1E4-59D6-21EE76D4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A496-FA2F-173B-E568-B2BDC73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E392-5335-4BD2-B2AE-2E58DF1D7131}" type="datetime1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C05-1960-492B-8CA1-6327C1E9730E}" type="datetime1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3E59-B9A7-4EB7-BF51-78455628A0C2}" type="datetime1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4BFE-0BD2-47CA-AAC2-6B03C6320F22}" type="datetime1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1FD2-6801-45B8-938D-C0153ACAC338}" type="datetime1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650B-2CA6-4877-B1A8-B01B8753498A}" type="datetime1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73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BB7D-6E09-4B61-A23F-504B1CD2ACF3}" type="datetime1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9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B6C-74A8-4C56-8E54-159E2819A463}" type="datetime1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625A-4034-9913-B92B-2DE34A51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2395-D064-531D-E65D-A41D6EB4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1D98-DE9A-1CB1-D716-C8EFC9BC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82B6-4E8D-EBD2-7E82-EA1729D0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A727-615B-1BCD-F752-0030268C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2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6068-F85F-4A15-A746-CEC668DC6907}" type="datetime1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9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BF82-848A-4EA6-A444-3D8487B36951}" type="datetime1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36AC-8BD1-455A-8B82-8C43EB648AB9}" type="datetime1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45FD-06E7-AEC3-7DC2-64A6380C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98B3-33FC-475F-0212-3B30902B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9906-CEFE-0368-983A-BAA2E6D2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A929-936E-0946-EA2D-29363680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23C1-E37E-BA99-9B0C-51B52A8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9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F40-3BB2-30C7-FB02-75EC60CA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6B2C-244D-57C7-2CFE-FA50DAC92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D003-43A5-FC76-E707-4C9D105C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D09C-A18C-D6AE-3DD7-DE1B78FD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FC3C-3962-AA59-BF53-7FC71F5F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23A72-0194-1D51-F1F0-500EFAEE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C581-3A32-6AAB-496D-460BBCB8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3933-5DD7-0A96-7CE3-FCC43D95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8CC2F-8E56-666F-A960-6D786B1F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485CE-BECD-9850-8F85-D2459C468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DCB19-7C40-6F5A-9442-F0C1E2E7E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F1679-6C3C-D3B9-E506-FF9BE80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88FB6-583A-08DA-BE9D-AB169D5A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2B04C-AE72-E6C2-D8FE-E57AD4AD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037F-1876-7F15-B20D-C1120BA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5AE1D-F631-2035-5B89-D07B1B83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C728B-CC54-936E-D516-D085A2AB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53660-4B42-6D84-8430-681C752F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022D4-3640-AEAD-B7F5-5A840397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BECB0-E5C8-447F-F29D-5FFD156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DE35-FBDE-9289-CEB9-A136BA75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8729-BEFB-31CF-146B-F89F9DB6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FAAC-64BF-C9C4-8740-F91440DE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EED92-2E66-5B56-4076-FA7A29B9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0E33-F669-D70B-56CA-12A14E7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27478-1E44-F29C-239D-FDB16CED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4413-B3F2-D840-8BC7-E3D500F7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BDE-418C-A6E0-1662-DC49D268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964A-C979-9460-4F91-F193F2C1E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0BB0B-F894-4E1F-1204-0B967389B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E15C-04D8-69D7-1BCC-460721F5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45CB-5FA4-A916-1729-06A0CC14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2065-5759-338D-7CEB-E3D3B1BD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851A3-497A-1685-75B5-1295CE0B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BA163-687C-E538-8795-F13DE2233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89FD-44F7-922B-20EA-B9F9458F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46D1-96BD-40AC-8344-CD56C1B0AD20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A028-6A65-0ABA-988C-4489D579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99F8-A8B2-4968-CE31-8C2311B0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DAF8-F297-45F9-AD57-EE74B8BCEFB4}" type="datetime1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5BFCA-B2D2-E07A-7215-977180D63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C8C8F-4E71-4FBF-FA4D-C059A73E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EF3E3B-026D-48FA-9441-C969D263FD7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B5A42-835D-612C-246D-63463BFE2F34}"/>
              </a:ext>
            </a:extLst>
          </p:cNvPr>
          <p:cNvSpPr txBox="1"/>
          <p:nvPr/>
        </p:nvSpPr>
        <p:spPr>
          <a:xfrm>
            <a:off x="4181654" y="1437"/>
            <a:ext cx="3961682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{'bath':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conti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dependent_independent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'dress': {0: 'dependent', 1: 'independent'},</a:t>
            </a:r>
          </a:p>
          <a:p>
            <a:r>
              <a:rPr lang="en-US" sz="1000" dirty="0"/>
              <a:t> 'dressing': {0: 'dependent', 1: 'independent'},</a:t>
            </a:r>
          </a:p>
          <a:p>
            <a:r>
              <a:rPr lang="en-US" sz="1000" dirty="0"/>
              <a:t> 'ethnicity': {0: '</a:t>
            </a:r>
            <a:r>
              <a:rPr lang="en-US" sz="1000" dirty="0" err="1"/>
              <a:t>non_hisp</a:t>
            </a:r>
            <a:r>
              <a:rPr lang="en-US" sz="1000" dirty="0"/>
              <a:t>', 1: '</a:t>
            </a:r>
            <a:r>
              <a:rPr lang="en-US" sz="1000" dirty="0" err="1"/>
              <a:t>hisp</a:t>
            </a:r>
            <a:r>
              <a:rPr lang="en-US" sz="1000" dirty="0"/>
              <a:t>'},</a:t>
            </a:r>
          </a:p>
          <a:p>
            <a:r>
              <a:rPr lang="en-US" sz="1000" dirty="0"/>
              <a:t> 'exhaust': {0: False, 1: True},</a:t>
            </a:r>
          </a:p>
          <a:p>
            <a:r>
              <a:rPr lang="en-US" sz="1000" dirty="0"/>
              <a:t> 'feed':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ffp_status</a:t>
            </a:r>
            <a:r>
              <a:rPr lang="en-US" sz="1000" dirty="0"/>
              <a:t>': {0: 'frail', 1: 'prefrail', 2: 'robust'},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fina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'house':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laun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living_situation</a:t>
            </a:r>
            <a:r>
              <a:rPr lang="en-US" sz="1000" dirty="0"/>
              <a:t>': {0: 'alone',</a:t>
            </a:r>
          </a:p>
          <a:p>
            <a:r>
              <a:rPr lang="en-US" sz="1000" dirty="0"/>
              <a:t>                      1: '</a:t>
            </a:r>
            <a:r>
              <a:rPr lang="en-US" sz="1000" dirty="0" err="1"/>
              <a:t>with_spouse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            2: '</a:t>
            </a:r>
            <a:r>
              <a:rPr lang="en-US" sz="1000" dirty="0" err="1"/>
              <a:t>with_family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            3: '</a:t>
            </a:r>
            <a:r>
              <a:rPr lang="en-US" sz="1000" dirty="0" err="1"/>
              <a:t>with_others</a:t>
            </a:r>
            <a:r>
              <a:rPr lang="en-US" sz="1000" dirty="0"/>
              <a:t>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marital_status</a:t>
            </a:r>
            <a:r>
              <a:rPr lang="en-US" sz="1000" dirty="0"/>
              <a:t>': {0: 'married',</a:t>
            </a:r>
          </a:p>
          <a:p>
            <a:r>
              <a:rPr lang="en-US" sz="1000" dirty="0"/>
              <a:t>                    1: 'divorced',</a:t>
            </a:r>
          </a:p>
          <a:p>
            <a:r>
              <a:rPr lang="en-US" sz="1000" dirty="0"/>
              <a:t>                    2: 'widowed',</a:t>
            </a:r>
          </a:p>
          <a:p>
            <a:r>
              <a:rPr lang="en-US" sz="1000" dirty="0"/>
              <a:t>                    3: 'separated',</a:t>
            </a:r>
          </a:p>
          <a:p>
            <a:r>
              <a:rPr lang="en-US" sz="1000" dirty="0"/>
              <a:t>                    4: '</a:t>
            </a:r>
            <a:r>
              <a:rPr lang="en-US" sz="1000" dirty="0" err="1"/>
              <a:t>never_married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          5: 'unknown'},</a:t>
            </a:r>
          </a:p>
          <a:p>
            <a:r>
              <a:rPr lang="en-US" sz="1000" dirty="0"/>
              <a:t> 'meds':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phys_act</a:t>
            </a:r>
            <a:r>
              <a:rPr lang="en-US" sz="1000" dirty="0"/>
              <a:t>': {0: False, 1: True},</a:t>
            </a:r>
          </a:p>
          <a:p>
            <a:r>
              <a:rPr lang="en-US" sz="1000" dirty="0"/>
              <a:t> 'prep': {0: 'dependent', 1: 'independent'},</a:t>
            </a:r>
          </a:p>
          <a:p>
            <a:r>
              <a:rPr lang="en-US" sz="1000" dirty="0"/>
              <a:t> 'race': {0: '</a:t>
            </a:r>
            <a:r>
              <a:rPr lang="en-US" sz="1000" dirty="0" err="1"/>
              <a:t>am_in_al_na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1: '</a:t>
            </a:r>
            <a:r>
              <a:rPr lang="en-US" sz="1000" dirty="0" err="1"/>
              <a:t>asian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2: 'black',</a:t>
            </a:r>
          </a:p>
          <a:p>
            <a:r>
              <a:rPr lang="en-US" sz="1000" dirty="0"/>
              <a:t>          3: '</a:t>
            </a:r>
            <a:r>
              <a:rPr lang="en-US" sz="1000" dirty="0" err="1"/>
              <a:t>na_ha_pa_is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4: 'white',</a:t>
            </a:r>
          </a:p>
          <a:p>
            <a:r>
              <a:rPr lang="en-US" sz="1000" dirty="0"/>
              <a:t>          5: 'unknown'},</a:t>
            </a:r>
          </a:p>
          <a:p>
            <a:r>
              <a:rPr lang="en-US" sz="1000" dirty="0"/>
              <a:t> 'sex': {0: 'f', 1: 'm'},</a:t>
            </a:r>
          </a:p>
          <a:p>
            <a:r>
              <a:rPr lang="en-US" sz="1000" dirty="0"/>
              <a:t> 'shop': {0: 'dependent', 1: 'independent'},</a:t>
            </a:r>
          </a:p>
          <a:p>
            <a:r>
              <a:rPr lang="en-US" sz="1000" dirty="0"/>
              <a:t> 'shopping': {0: 'dependent', 1: 'independent'},</a:t>
            </a:r>
          </a:p>
          <a:p>
            <a:r>
              <a:rPr lang="en-US" sz="1000" dirty="0"/>
              <a:t> 'slow': {0: False, 1: True},</a:t>
            </a:r>
          </a:p>
          <a:p>
            <a:r>
              <a:rPr lang="en-US" sz="1000" dirty="0"/>
              <a:t> 'tele': {0: 'dependent', 1: 'independent'},</a:t>
            </a:r>
          </a:p>
          <a:p>
            <a:r>
              <a:rPr lang="en-US" sz="1000" dirty="0"/>
              <a:t> 'telephone': {0: 'dependent', 1: 'independent'},</a:t>
            </a:r>
          </a:p>
          <a:p>
            <a:r>
              <a:rPr lang="en-US" sz="1000" dirty="0"/>
              <a:t> 'toilet': {0: 'dependent', 1: 'independent'},</a:t>
            </a:r>
          </a:p>
          <a:p>
            <a:r>
              <a:rPr lang="en-US" sz="1000" dirty="0"/>
              <a:t> 'toileting':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transf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transp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'weak': {0: False, 1: True},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wt_loss</a:t>
            </a:r>
            <a:r>
              <a:rPr lang="en-US" sz="1000" dirty="0"/>
              <a:t>': {0: False, 1: True},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yes_no</a:t>
            </a:r>
            <a:r>
              <a:rPr lang="en-US" sz="1000" dirty="0"/>
              <a:t>': {0: False, 1: True}}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83225-0C5A-2AB8-242E-180E6CD17ADE}"/>
              </a:ext>
            </a:extLst>
          </p:cNvPr>
          <p:cNvSpPr txBox="1"/>
          <p:nvPr/>
        </p:nvSpPr>
        <p:spPr>
          <a:xfrm>
            <a:off x="340056" y="1578528"/>
            <a:ext cx="327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mapping dictionary</a:t>
            </a:r>
          </a:p>
        </p:txBody>
      </p:sp>
    </p:spTree>
    <p:extLst>
      <p:ext uri="{BB962C8B-B14F-4D97-AF65-F5344CB8AC3E}">
        <p14:creationId xmlns:p14="http://schemas.microsoft.com/office/powerpoint/2010/main" val="220784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B1F430-69B6-55E6-93A6-9EA242E7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480C4-C0BA-E7FB-CCF5-567AA6DB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5" y="0"/>
            <a:ext cx="169139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4387D-737F-AA8B-F674-83999DDB8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774" y="4030809"/>
            <a:ext cx="5126182" cy="282863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E6F861-33E4-26A5-048A-7BB0465F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76902"/>
              </p:ext>
            </p:extLst>
          </p:nvPr>
        </p:nvGraphicFramePr>
        <p:xfrm>
          <a:off x="3130296" y="4724107"/>
          <a:ext cx="2965704" cy="1150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8568">
                  <a:extLst>
                    <a:ext uri="{9D8B030D-6E8A-4147-A177-3AD203B41FA5}">
                      <a16:colId xmlns:a16="http://schemas.microsoft.com/office/drawing/2014/main" val="362551157"/>
                    </a:ext>
                  </a:extLst>
                </a:gridCol>
                <a:gridCol w="988568">
                  <a:extLst>
                    <a:ext uri="{9D8B030D-6E8A-4147-A177-3AD203B41FA5}">
                      <a16:colId xmlns:a16="http://schemas.microsoft.com/office/drawing/2014/main" val="1577548119"/>
                    </a:ext>
                  </a:extLst>
                </a:gridCol>
                <a:gridCol w="988568">
                  <a:extLst>
                    <a:ext uri="{9D8B030D-6E8A-4147-A177-3AD203B41FA5}">
                      <a16:colId xmlns:a16="http://schemas.microsoft.com/office/drawing/2014/main" val="1662618676"/>
                    </a:ext>
                  </a:extLst>
                </a:gridCol>
              </a:tblGrid>
              <a:tr h="383530">
                <a:tc>
                  <a:txBody>
                    <a:bodyPr/>
                    <a:lstStyle/>
                    <a:p>
                      <a:r>
                        <a:rPr lang="en-US" sz="1300" b="1"/>
                        <a:t>From → To</a:t>
                      </a:r>
                      <a:endParaRPr lang="en-US" sz="13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frail</a:t>
                      </a:r>
                      <a:endParaRPr lang="en-US" sz="1300" dirty="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no_frail</a:t>
                      </a:r>
                      <a:endParaRPr lang="en-US" sz="130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576620030"/>
                  </a:ext>
                </a:extLst>
              </a:tr>
              <a:tr h="383530">
                <a:tc>
                  <a:txBody>
                    <a:bodyPr/>
                    <a:lstStyle/>
                    <a:p>
                      <a:r>
                        <a:rPr lang="en-US" sz="1300" b="1" dirty="0"/>
                        <a:t>frail</a:t>
                      </a:r>
                      <a:endParaRPr lang="en-US" sz="1300" dirty="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53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32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555806169"/>
                  </a:ext>
                </a:extLst>
              </a:tr>
              <a:tr h="383530"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no_frail</a:t>
                      </a:r>
                      <a:endParaRPr lang="en-US" sz="1300" dirty="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27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150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16528751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3F712CD-1C59-14AF-3018-296550592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296" y="885823"/>
            <a:ext cx="7064631" cy="341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BC914E-584A-4B76-CD89-60BF85ABF190}"/>
              </a:ext>
            </a:extLst>
          </p:cNvPr>
          <p:cNvSpPr txBox="1"/>
          <p:nvPr/>
        </p:nvSpPr>
        <p:spPr>
          <a:xfrm>
            <a:off x="5418573" y="191612"/>
            <a:ext cx="248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 transition </a:t>
            </a:r>
          </a:p>
        </p:txBody>
      </p:sp>
    </p:spTree>
    <p:extLst>
      <p:ext uri="{BB962C8B-B14F-4D97-AF65-F5344CB8AC3E}">
        <p14:creationId xmlns:p14="http://schemas.microsoft.com/office/powerpoint/2010/main" val="218854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3E7AEA-E513-FD12-0222-30A5694A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22A2-D16A-CE56-C011-C2C32029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68" y="967093"/>
            <a:ext cx="10345064" cy="2758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135EE4-3E02-5FEF-20A3-5C72846A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56" y="4415627"/>
            <a:ext cx="8620887" cy="1250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BC9D-D03C-C01B-EE55-AFB4C35D96B8}"/>
              </a:ext>
            </a:extLst>
          </p:cNvPr>
          <p:cNvSpPr txBox="1"/>
          <p:nvPr/>
        </p:nvSpPr>
        <p:spPr>
          <a:xfrm>
            <a:off x="3789698" y="136523"/>
            <a:ext cx="482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 days between visit intervals</a:t>
            </a:r>
          </a:p>
        </p:txBody>
      </p:sp>
    </p:spTree>
    <p:extLst>
      <p:ext uri="{BB962C8B-B14F-4D97-AF65-F5344CB8AC3E}">
        <p14:creationId xmlns:p14="http://schemas.microsoft.com/office/powerpoint/2010/main" val="37118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0C42A-B23A-E5EE-6AF9-12D6BC2B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6AF0D-F8FA-C1D6-F504-B9FB4ACFA98A}"/>
              </a:ext>
            </a:extLst>
          </p:cNvPr>
          <p:cNvSpPr txBox="1"/>
          <p:nvPr/>
        </p:nvSpPr>
        <p:spPr>
          <a:xfrm>
            <a:off x="-84081" y="2721114"/>
            <a:ext cx="308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# of steps between visits (1 - 2)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3B255-83E5-9DBD-AA14-60A3FEC2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93" y="10510"/>
            <a:ext cx="7664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2C58-6C1B-6306-508C-C78BA06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200D6-2F68-4AD7-D5E4-2758FD97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5F9DD-5741-C92A-4191-088C0A8B4A13}"/>
              </a:ext>
            </a:extLst>
          </p:cNvPr>
          <p:cNvSpPr txBox="1"/>
          <p:nvPr/>
        </p:nvSpPr>
        <p:spPr>
          <a:xfrm>
            <a:off x="-84081" y="2721114"/>
            <a:ext cx="308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# of steps between visits (2 – 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47689-6D20-164B-E7F0-960317AD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31" y="343926"/>
            <a:ext cx="9404604" cy="61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20252-6FBD-5559-9355-DBF51971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6BCE3-8F9C-4752-B099-6552ED4A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29BF-2566-30DD-1865-BAABA11582ED}"/>
              </a:ext>
            </a:extLst>
          </p:cNvPr>
          <p:cNvSpPr txBox="1"/>
          <p:nvPr/>
        </p:nvSpPr>
        <p:spPr>
          <a:xfrm>
            <a:off x="-84081" y="2721114"/>
            <a:ext cx="308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# of steps between visits (3 – 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562F2-0532-723A-4F61-0F2846DA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6" y="400691"/>
            <a:ext cx="9404604" cy="60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7FF2B-064D-5432-B5BD-C219B8D5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52ED5-48E7-CD35-5A5D-F9873FDF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D5264-B70C-7B11-CDD1-632C1EAA424E}"/>
              </a:ext>
            </a:extLst>
          </p:cNvPr>
          <p:cNvSpPr txBox="1"/>
          <p:nvPr/>
        </p:nvSpPr>
        <p:spPr>
          <a:xfrm>
            <a:off x="-84081" y="2721114"/>
            <a:ext cx="308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# of steps between visits ( 4 - 5)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39B07-98C1-B3DE-C9ED-D36FF4316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6" y="0"/>
            <a:ext cx="9404604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060820-B9BF-7986-4AF8-341C746B8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63092"/>
              </p:ext>
            </p:extLst>
          </p:nvPr>
        </p:nvGraphicFramePr>
        <p:xfrm>
          <a:off x="430924" y="1278024"/>
          <a:ext cx="10226914" cy="4301951"/>
        </p:xfrm>
        <a:graphic>
          <a:graphicData uri="http://schemas.openxmlformats.org/drawingml/2006/table">
            <a:tbl>
              <a:tblPr/>
              <a:tblGrid>
                <a:gridCol w="396880">
                  <a:extLst>
                    <a:ext uri="{9D8B030D-6E8A-4147-A177-3AD203B41FA5}">
                      <a16:colId xmlns:a16="http://schemas.microsoft.com/office/drawing/2014/main" val="130995671"/>
                    </a:ext>
                  </a:extLst>
                </a:gridCol>
                <a:gridCol w="541575">
                  <a:extLst>
                    <a:ext uri="{9D8B030D-6E8A-4147-A177-3AD203B41FA5}">
                      <a16:colId xmlns:a16="http://schemas.microsoft.com/office/drawing/2014/main" val="3548896082"/>
                    </a:ext>
                  </a:extLst>
                </a:gridCol>
                <a:gridCol w="574651">
                  <a:extLst>
                    <a:ext uri="{9D8B030D-6E8A-4147-A177-3AD203B41FA5}">
                      <a16:colId xmlns:a16="http://schemas.microsoft.com/office/drawing/2014/main" val="1631013961"/>
                    </a:ext>
                  </a:extLst>
                </a:gridCol>
                <a:gridCol w="607724">
                  <a:extLst>
                    <a:ext uri="{9D8B030D-6E8A-4147-A177-3AD203B41FA5}">
                      <a16:colId xmlns:a16="http://schemas.microsoft.com/office/drawing/2014/main" val="1161882210"/>
                    </a:ext>
                  </a:extLst>
                </a:gridCol>
                <a:gridCol w="541575">
                  <a:extLst>
                    <a:ext uri="{9D8B030D-6E8A-4147-A177-3AD203B41FA5}">
                      <a16:colId xmlns:a16="http://schemas.microsoft.com/office/drawing/2014/main" val="1180786867"/>
                    </a:ext>
                  </a:extLst>
                </a:gridCol>
                <a:gridCol w="534686">
                  <a:extLst>
                    <a:ext uri="{9D8B030D-6E8A-4147-A177-3AD203B41FA5}">
                      <a16:colId xmlns:a16="http://schemas.microsoft.com/office/drawing/2014/main" val="2440473220"/>
                    </a:ext>
                  </a:extLst>
                </a:gridCol>
                <a:gridCol w="518149">
                  <a:extLst>
                    <a:ext uri="{9D8B030D-6E8A-4147-A177-3AD203B41FA5}">
                      <a16:colId xmlns:a16="http://schemas.microsoft.com/office/drawing/2014/main" val="3940304769"/>
                    </a:ext>
                  </a:extLst>
                </a:gridCol>
                <a:gridCol w="716588">
                  <a:extLst>
                    <a:ext uri="{9D8B030D-6E8A-4147-A177-3AD203B41FA5}">
                      <a16:colId xmlns:a16="http://schemas.microsoft.com/office/drawing/2014/main" val="2553100728"/>
                    </a:ext>
                  </a:extLst>
                </a:gridCol>
                <a:gridCol w="683515">
                  <a:extLst>
                    <a:ext uri="{9D8B030D-6E8A-4147-A177-3AD203B41FA5}">
                      <a16:colId xmlns:a16="http://schemas.microsoft.com/office/drawing/2014/main" val="906444922"/>
                    </a:ext>
                  </a:extLst>
                </a:gridCol>
                <a:gridCol w="463027">
                  <a:extLst>
                    <a:ext uri="{9D8B030D-6E8A-4147-A177-3AD203B41FA5}">
                      <a16:colId xmlns:a16="http://schemas.microsoft.com/office/drawing/2014/main" val="3693748798"/>
                    </a:ext>
                  </a:extLst>
                </a:gridCol>
                <a:gridCol w="600832">
                  <a:extLst>
                    <a:ext uri="{9D8B030D-6E8A-4147-A177-3AD203B41FA5}">
                      <a16:colId xmlns:a16="http://schemas.microsoft.com/office/drawing/2014/main" val="1322926886"/>
                    </a:ext>
                  </a:extLst>
                </a:gridCol>
                <a:gridCol w="359673">
                  <a:extLst>
                    <a:ext uri="{9D8B030D-6E8A-4147-A177-3AD203B41FA5}">
                      <a16:colId xmlns:a16="http://schemas.microsoft.com/office/drawing/2014/main" val="3486926261"/>
                    </a:ext>
                  </a:extLst>
                </a:gridCol>
                <a:gridCol w="359673">
                  <a:extLst>
                    <a:ext uri="{9D8B030D-6E8A-4147-A177-3AD203B41FA5}">
                      <a16:colId xmlns:a16="http://schemas.microsoft.com/office/drawing/2014/main" val="1950040339"/>
                    </a:ext>
                  </a:extLst>
                </a:gridCol>
                <a:gridCol w="359673">
                  <a:extLst>
                    <a:ext uri="{9D8B030D-6E8A-4147-A177-3AD203B41FA5}">
                      <a16:colId xmlns:a16="http://schemas.microsoft.com/office/drawing/2014/main" val="2699611346"/>
                    </a:ext>
                  </a:extLst>
                </a:gridCol>
                <a:gridCol w="359673">
                  <a:extLst>
                    <a:ext uri="{9D8B030D-6E8A-4147-A177-3AD203B41FA5}">
                      <a16:colId xmlns:a16="http://schemas.microsoft.com/office/drawing/2014/main" val="1330319320"/>
                    </a:ext>
                  </a:extLst>
                </a:gridCol>
                <a:gridCol w="567757">
                  <a:extLst>
                    <a:ext uri="{9D8B030D-6E8A-4147-A177-3AD203B41FA5}">
                      <a16:colId xmlns:a16="http://schemas.microsoft.com/office/drawing/2014/main" val="4214513761"/>
                    </a:ext>
                  </a:extLst>
                </a:gridCol>
                <a:gridCol w="492685">
                  <a:extLst>
                    <a:ext uri="{9D8B030D-6E8A-4147-A177-3AD203B41FA5}">
                      <a16:colId xmlns:a16="http://schemas.microsoft.com/office/drawing/2014/main" val="2807453362"/>
                    </a:ext>
                  </a:extLst>
                </a:gridCol>
                <a:gridCol w="694550">
                  <a:extLst>
                    <a:ext uri="{9D8B030D-6E8A-4147-A177-3AD203B41FA5}">
                      <a16:colId xmlns:a16="http://schemas.microsoft.com/office/drawing/2014/main" val="1276874298"/>
                    </a:ext>
                  </a:extLst>
                </a:gridCol>
                <a:gridCol w="854028">
                  <a:extLst>
                    <a:ext uri="{9D8B030D-6E8A-4147-A177-3AD203B41FA5}">
                      <a16:colId xmlns:a16="http://schemas.microsoft.com/office/drawing/2014/main" val="523034091"/>
                    </a:ext>
                  </a:extLst>
                </a:gridCol>
              </a:tblGrid>
              <a:tr h="36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subject_id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prev_ffp_status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total_steps_sum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total_steps_mean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total_steps_std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days_exercised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interval_length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longest_active_streak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prop_days_exercised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visit_interval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cumulative_steps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sex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ethnicity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race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monthly_income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education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marital_status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living_situation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88623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9.944444444444445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31.889939698410437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1_to_2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with_others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884419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639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26.625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87.48257590489962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0.4583333333333333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2_to_3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997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with_others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903092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10.217391304347826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13.707849515511942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0.43478260869565216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3_to_4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with_others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60890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13.309278350515465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29.515659976507333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0.29896907216494845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4_to_5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with_others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45650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1_to_2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alone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86238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38928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1557.12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2279.0916560477917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2_to_3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38928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alone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865839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44883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2137.285714285714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3039.364442492166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0.5238095238095238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3_to_4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83811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alone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94197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MDE002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79987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807.9494949494949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1807.017151888474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0.3333333333333333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4_to_5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163798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alone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82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1D2CEA-D41E-4117-0F22-DA3DC0348A54}"/>
              </a:ext>
            </a:extLst>
          </p:cNvPr>
          <p:cNvSpPr txBox="1"/>
          <p:nvPr/>
        </p:nvSpPr>
        <p:spPr>
          <a:xfrm>
            <a:off x="4103806" y="366616"/>
            <a:ext cx="248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matrix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C411B3-CE98-5C9B-19D5-6BF3C21A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587122"/>
              </p:ext>
            </p:extLst>
          </p:nvPr>
        </p:nvGraphicFramePr>
        <p:xfrm>
          <a:off x="10949151" y="1278024"/>
          <a:ext cx="604400" cy="4301951"/>
        </p:xfrm>
        <a:graphic>
          <a:graphicData uri="http://schemas.openxmlformats.org/drawingml/2006/table">
            <a:tbl>
              <a:tblPr/>
              <a:tblGrid>
                <a:gridCol w="604400">
                  <a:extLst>
                    <a:ext uri="{9D8B030D-6E8A-4147-A177-3AD203B41FA5}">
                      <a16:colId xmlns:a16="http://schemas.microsoft.com/office/drawing/2014/main" val="945317508"/>
                    </a:ext>
                  </a:extLst>
                </a:gridCol>
              </a:tblGrid>
              <a:tr h="36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target_ffp_status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38288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82926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300590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21820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93883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6814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057084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69540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227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906FCD-5ABF-C847-83FC-ED727B7E6792}"/>
              </a:ext>
            </a:extLst>
          </p:cNvPr>
          <p:cNvSpPr txBox="1"/>
          <p:nvPr/>
        </p:nvSpPr>
        <p:spPr>
          <a:xfrm>
            <a:off x="10359209" y="489726"/>
            <a:ext cx="175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21254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45C46-E270-7CBC-51ED-E41BDC5A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9A86B-D35A-A311-4AF5-DB7E6233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239108"/>
            <a:ext cx="7124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1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29B224-2DDF-C206-B5A3-C255AAA79555}"/>
              </a:ext>
            </a:extLst>
          </p:cNvPr>
          <p:cNvSpPr txBox="1"/>
          <p:nvPr/>
        </p:nvSpPr>
        <p:spPr>
          <a:xfrm>
            <a:off x="1240221" y="430116"/>
            <a:ext cx="10152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performance (Random forest classifier with 5-fold cross-validation)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8866D-E54D-2F9A-0B1B-70706C35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25" y="1831383"/>
            <a:ext cx="4348150" cy="31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CEFB5E-C85D-9ACB-DA99-BBB31AC1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7F21A-C083-5BE1-4FAF-8676F7CE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91" y="412112"/>
            <a:ext cx="10104018" cy="60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8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7A278-286B-E05D-E84D-89D5FA8E7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EDCFAF-F4A9-F293-E3B1-0F86A479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09AA9-4424-1223-65CD-9FDC8EE581CE}"/>
              </a:ext>
            </a:extLst>
          </p:cNvPr>
          <p:cNvSpPr txBox="1"/>
          <p:nvPr/>
        </p:nvSpPr>
        <p:spPr>
          <a:xfrm>
            <a:off x="3322283" y="326703"/>
            <a:ext cx="5877635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Visits (Frailty measurement (FFP score and FFP status))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E1751-F06A-2E7C-E95D-43697E4B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8" y="1616078"/>
            <a:ext cx="5485251" cy="3625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7EC66F-3544-9833-69EE-C2F5B134FAF3}"/>
              </a:ext>
            </a:extLst>
          </p:cNvPr>
          <p:cNvSpPr txBox="1"/>
          <p:nvPr/>
        </p:nvSpPr>
        <p:spPr>
          <a:xfrm>
            <a:off x="2506044" y="5529948"/>
            <a:ext cx="7510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FFP score =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wt_loss</a:t>
            </a:r>
            <a:r>
              <a:rPr lang="en-US" dirty="0">
                <a:solidFill>
                  <a:srgbClr val="E8C9BB"/>
                </a:solidFill>
                <a:latin typeface="Menlo" panose="020B060903080402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weak</a:t>
            </a:r>
            <a:r>
              <a:rPr lang="en-US" dirty="0">
                <a:solidFill>
                  <a:srgbClr val="E8C9BB"/>
                </a:solidFill>
                <a:latin typeface="Menlo" panose="020B060903080402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slow</a:t>
            </a:r>
            <a:r>
              <a:rPr lang="en-US" dirty="0">
                <a:solidFill>
                  <a:srgbClr val="E8C9BB"/>
                </a:solidFill>
                <a:latin typeface="Menlo" panose="020B060903080402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exhaust</a:t>
            </a:r>
            <a:r>
              <a:rPr lang="en-US" dirty="0">
                <a:solidFill>
                  <a:srgbClr val="E8C9BB"/>
                </a:solidFill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phys_act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5EEA2-FF13-BE91-E3BA-0AA2E35C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573" y="1841500"/>
            <a:ext cx="508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0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16D4D-97EA-3FA8-820D-836182CD5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055"/>
            <a:ext cx="12192000" cy="31954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E9545-F285-BEBE-26A6-08AF6DDEABD1}"/>
              </a:ext>
            </a:extLst>
          </p:cNvPr>
          <p:cNvSpPr txBox="1"/>
          <p:nvPr/>
        </p:nvSpPr>
        <p:spPr>
          <a:xfrm>
            <a:off x="5164940" y="416019"/>
            <a:ext cx="272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Minute level steps</a:t>
            </a:r>
          </a:p>
        </p:txBody>
      </p:sp>
    </p:spTree>
    <p:extLst>
      <p:ext uri="{BB962C8B-B14F-4D97-AF65-F5344CB8AC3E}">
        <p14:creationId xmlns:p14="http://schemas.microsoft.com/office/powerpoint/2010/main" val="177510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0FD27-1151-70EB-E668-4891087DB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E4B197-9F42-1B31-0FEB-CC643482B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64" y="1429828"/>
            <a:ext cx="9185471" cy="4555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072397-8DF7-CAD7-0F92-1CF942795E44}"/>
              </a:ext>
            </a:extLst>
          </p:cNvPr>
          <p:cNvSpPr txBox="1"/>
          <p:nvPr/>
        </p:nvSpPr>
        <p:spPr>
          <a:xfrm>
            <a:off x="4996377" y="367034"/>
            <a:ext cx="219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Walking bouts </a:t>
            </a:r>
          </a:p>
        </p:txBody>
      </p:sp>
    </p:spTree>
    <p:extLst>
      <p:ext uri="{BB962C8B-B14F-4D97-AF65-F5344CB8AC3E}">
        <p14:creationId xmlns:p14="http://schemas.microsoft.com/office/powerpoint/2010/main" val="9814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E4916D-CEE7-FA8B-D17E-00C90942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3973"/>
            <a:ext cx="7772400" cy="64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9E6D6-EB1D-360F-3F37-1D71F21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EE6FC-14C5-557E-8FC7-4ABA1666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55" y="1060450"/>
            <a:ext cx="3251200" cy="473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60FA4-996F-C4A0-5AED-C8739FD6F235}"/>
              </a:ext>
            </a:extLst>
          </p:cNvPr>
          <p:cNvSpPr txBox="1"/>
          <p:nvPr/>
        </p:nvSpPr>
        <p:spPr>
          <a:xfrm>
            <a:off x="3993272" y="323559"/>
            <a:ext cx="3699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device was on, but not worn?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DEE34-2E5A-89BB-C422-64A75FB0FA9E}"/>
              </a:ext>
            </a:extLst>
          </p:cNvPr>
          <p:cNvSpPr txBox="1"/>
          <p:nvPr/>
        </p:nvSpPr>
        <p:spPr>
          <a:xfrm>
            <a:off x="5843234" y="1284915"/>
            <a:ext cx="551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will be treated as no 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calory should just be basal metabolic rate.</a:t>
            </a:r>
          </a:p>
        </p:txBody>
      </p:sp>
    </p:spTree>
    <p:extLst>
      <p:ext uri="{BB962C8B-B14F-4D97-AF65-F5344CB8AC3E}">
        <p14:creationId xmlns:p14="http://schemas.microsoft.com/office/powerpoint/2010/main" val="6137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D240E-E31E-5E7C-A4D7-D0AFAF278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54FF0-B5BA-7F98-EB77-8A4F98DC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3E19-A987-A290-0E5F-F52C988FA985}"/>
              </a:ext>
            </a:extLst>
          </p:cNvPr>
          <p:cNvSpPr txBox="1"/>
          <p:nvPr/>
        </p:nvSpPr>
        <p:spPr>
          <a:xfrm>
            <a:off x="2541451" y="301593"/>
            <a:ext cx="7703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total_minutes_wear_time</a:t>
            </a:r>
            <a:r>
              <a:rPr lang="en-US" sz="2000" dirty="0"/>
              <a:t> may not be a reliable marker for device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6F573-4AAE-F576-2AB0-B5F8A287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8" y="1022837"/>
            <a:ext cx="10345064" cy="48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0B814-D83B-865C-3FA3-97CBB1F7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9B7A4-7F2A-28CE-9FA5-4BB349E9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89" y="998916"/>
            <a:ext cx="3533621" cy="5539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A0A42-E492-7879-0740-AEEF6E4CA47E}"/>
              </a:ext>
            </a:extLst>
          </p:cNvPr>
          <p:cNvSpPr txBox="1"/>
          <p:nvPr/>
        </p:nvSpPr>
        <p:spPr>
          <a:xfrm>
            <a:off x="5026924" y="319086"/>
            <a:ext cx="2138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1408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1EE8C-A65B-9EBF-3369-9B56B3BD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EF3E3B-026D-48FA-9441-C969D263FD7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751199E-887D-638A-539D-F836894EE136}"/>
              </a:ext>
            </a:extLst>
          </p:cNvPr>
          <p:cNvSpPr txBox="1">
            <a:spLocks/>
          </p:cNvSpPr>
          <p:nvPr/>
        </p:nvSpPr>
        <p:spPr>
          <a:xfrm>
            <a:off x="2012974" y="134018"/>
            <a:ext cx="8169911" cy="401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Arial"/>
                <a:cs typeface="Arial"/>
              </a:rPr>
              <a:t>Subject demographics</a:t>
            </a:r>
            <a:endParaRPr lang="en-US" sz="2000" dirty="0">
              <a:latin typeface="Arial"/>
              <a:ea typeface="Calibri" panose="020F0502020204030204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A065D-B242-3C00-4E54-32874B43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8" y="623455"/>
            <a:ext cx="6202952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A5CCF-FBA8-9415-5E26-84D02254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C88BC-B698-EAC3-A8D8-C8CDF1EE1407}"/>
              </a:ext>
            </a:extLst>
          </p:cNvPr>
          <p:cNvSpPr txBox="1"/>
          <p:nvPr/>
        </p:nvSpPr>
        <p:spPr>
          <a:xfrm>
            <a:off x="3011024" y="253069"/>
            <a:ext cx="616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Patients that took the measurement, but not present in the visit (MDE clinical </a:t>
            </a:r>
            <a:r>
              <a:rPr lang="en-US" sz="2000" dirty="0" err="1"/>
              <a:t>data.xlsx</a:t>
            </a:r>
            <a:r>
              <a:rPr lang="en-US" sz="20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BED56-76B5-97EE-082E-492C97D9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581" y="2278101"/>
            <a:ext cx="3119501" cy="32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0292E-6D7B-4CCD-4A18-C59A443CA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58BE-AC0A-A8FD-E417-05E6024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C0F88-0914-B746-80AC-62121028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81" y="51354"/>
            <a:ext cx="1666063" cy="6755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DE996-01D5-3F2F-3848-567529D59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04" y="0"/>
            <a:ext cx="169139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31B4F-7BDF-4963-010B-82AD06556ECD}"/>
              </a:ext>
            </a:extLst>
          </p:cNvPr>
          <p:cNvSpPr txBox="1"/>
          <p:nvPr/>
        </p:nvSpPr>
        <p:spPr>
          <a:xfrm>
            <a:off x="6446916" y="2075028"/>
            <a:ext cx="551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frail vs. </a:t>
            </a:r>
            <a:r>
              <a:rPr lang="en-US" sz="2000" dirty="0" err="1"/>
              <a:t>no_frail</a:t>
            </a:r>
            <a:r>
              <a:rPr lang="en-US" sz="2000" dirty="0"/>
              <a:t> (prefrail and robust has been combined into </a:t>
            </a:r>
            <a:r>
              <a:rPr lang="en-US" sz="2000" dirty="0" err="1"/>
              <a:t>no_frail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30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16556</TotalTime>
  <Words>1379</Words>
  <Application>Microsoft Macintosh PowerPoint</Application>
  <PresentationFormat>Widescreen</PresentationFormat>
  <Paragraphs>322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-apple-system</vt:lpstr>
      <vt:lpstr>Aptos Narrow</vt:lpstr>
      <vt:lpstr>Arial</vt:lpstr>
      <vt:lpstr>Calibri</vt:lpstr>
      <vt:lpstr>Calibri Light</vt:lpstr>
      <vt:lpstr>Menlo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Type I</dc:title>
  <dc:creator>Palacios, Daniel Mauricio</dc:creator>
  <cp:lastModifiedBy>Jaerong Ahn</cp:lastModifiedBy>
  <cp:revision>138</cp:revision>
  <dcterms:created xsi:type="dcterms:W3CDTF">2024-09-22T20:12:36Z</dcterms:created>
  <dcterms:modified xsi:type="dcterms:W3CDTF">2025-06-18T19:01:36Z</dcterms:modified>
</cp:coreProperties>
</file>