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258" r:id="rId3"/>
    <p:sldId id="259" r:id="rId4"/>
    <p:sldId id="260" r:id="rId5"/>
    <p:sldId id="302" r:id="rId6"/>
    <p:sldId id="261" r:id="rId7"/>
    <p:sldId id="262" r:id="rId8"/>
    <p:sldId id="303" r:id="rId9"/>
    <p:sldId id="298" r:id="rId10"/>
    <p:sldId id="277" r:id="rId11"/>
    <p:sldId id="304" r:id="rId12"/>
    <p:sldId id="305" r:id="rId13"/>
    <p:sldId id="306" r:id="rId14"/>
    <p:sldId id="279" r:id="rId15"/>
    <p:sldId id="308" r:id="rId16"/>
    <p:sldId id="307" r:id="rId17"/>
    <p:sldId id="296" r:id="rId18"/>
    <p:sldId id="309" r:id="rId19"/>
    <p:sldId id="294" r:id="rId20"/>
    <p:sldId id="310" r:id="rId21"/>
    <p:sldId id="295" r:id="rId22"/>
    <p:sldId id="311" r:id="rId23"/>
    <p:sldId id="280" r:id="rId24"/>
    <p:sldId id="281" r:id="rId25"/>
    <p:sldId id="282" r:id="rId26"/>
    <p:sldId id="283" r:id="rId27"/>
    <p:sldId id="284" r:id="rId28"/>
    <p:sldId id="285" r:id="rId29"/>
    <p:sldId id="312" r:id="rId30"/>
    <p:sldId id="286" r:id="rId31"/>
    <p:sldId id="293" r:id="rId32"/>
    <p:sldId id="291"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609" autoAdjust="0"/>
  </p:normalViewPr>
  <p:slideViewPr>
    <p:cSldViewPr>
      <p:cViewPr varScale="1">
        <p:scale>
          <a:sx n="59" d="100"/>
          <a:sy n="59" d="100"/>
        </p:scale>
        <p:origin x="-146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CA7A7D-EEB1-4ED6-9D6A-B3855E1DF5E8}" type="datetimeFigureOut">
              <a:rPr lang="en-US" smtClean="0"/>
              <a:pPr/>
              <a:t>7/19/2011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54C4B2-6995-43D9-AAD2-0381D03330FF}" type="slidenum">
              <a:rPr lang="en-US" smtClean="0"/>
              <a:pPr/>
              <a:t>‹#›</a:t>
            </a:fld>
            <a:endParaRPr lang="en-US"/>
          </a:p>
        </p:txBody>
      </p:sp>
    </p:spTree>
    <p:extLst>
      <p:ext uri="{BB962C8B-B14F-4D97-AF65-F5344CB8AC3E}">
        <p14:creationId xmlns:p14="http://schemas.microsoft.com/office/powerpoint/2010/main" val="2813306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01D6280-1E09-470B-8475-D5A9273C7DEF}" type="slidenum">
              <a:rPr lang="en-US" smtClean="0"/>
              <a:pPr/>
              <a:t>6</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454C4B2-6995-43D9-AAD2-0381D03330FF}" type="slidenum">
              <a:rPr lang="en-US" smtClean="0"/>
              <a:pPr/>
              <a:t>22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454C4B2-6995-43D9-AAD2-0381D03330FF}" type="slidenum">
              <a:rPr lang="en-US" smtClean="0"/>
              <a:pPr/>
              <a:t>23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01D6280-1E09-470B-8475-D5A9273C7DEF}" type="slidenum">
              <a:rPr lang="en-US" smtClean="0"/>
              <a:pPr/>
              <a:t>24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second setting investigates how the number of anomalous insiders influences the rate of detection. In this case, we vary the number of anomalous insiders from 2 to 20. An anomalous insider is that who has simulated accesses.</a:t>
            </a:r>
            <a:endParaRPr lang="en-US" dirty="0"/>
          </a:p>
        </p:txBody>
      </p:sp>
      <p:sp>
        <p:nvSpPr>
          <p:cNvPr id="4" name="Slide Number Placeholder 3"/>
          <p:cNvSpPr>
            <a:spLocks noGrp="1"/>
          </p:cNvSpPr>
          <p:nvPr>
            <p:ph type="sldNum" sz="quarter" idx="10"/>
          </p:nvPr>
        </p:nvSpPr>
        <p:spPr/>
        <p:txBody>
          <a:bodyPr/>
          <a:lstStyle/>
          <a:p>
            <a:fld id="{2454C4B2-6995-43D9-AAD2-0381D03330FF}" type="slidenum">
              <a:rPr lang="en-US" smtClean="0"/>
              <a:pPr/>
              <a:t>25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01D6280-1E09-470B-8475-D5A9273C7DEF}" type="slidenum">
              <a:rPr lang="en-US" smtClean="0"/>
              <a:pPr/>
              <a:t>26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454C4B2-6995-43D9-AAD2-0381D03330FF}" type="slidenum">
              <a:rPr lang="en-US" smtClean="0"/>
              <a:pPr/>
              <a:t>27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01D6280-1E09-470B-8475-D5A9273C7DEF}" type="slidenum">
              <a:rPr lang="en-US" smtClean="0"/>
              <a:pPr/>
              <a:t>28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01D6280-1E09-470B-8475-D5A9273C7DEF}" type="slidenum">
              <a:rPr lang="en-US" smtClean="0"/>
              <a:pPr/>
              <a:t>10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01D6280-1E09-470B-8475-D5A9273C7DEF}" type="slidenum">
              <a:rPr lang="en-US" smtClean="0"/>
              <a:pPr/>
              <a:t>11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01D6280-1E09-470B-8475-D5A9273C7DEF}" type="slidenum">
              <a:rPr lang="en-US" smtClean="0"/>
              <a:pPr/>
              <a:t>12</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01D6280-1E09-470B-8475-D5A9273C7DEF}" type="slidenum">
              <a:rPr lang="en-US" smtClean="0"/>
              <a:pPr/>
              <a:t>13</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01D6280-1E09-470B-8475-D5A9273C7DEF}" type="slidenum">
              <a:rPr lang="en-US" smtClean="0"/>
              <a:pPr/>
              <a:t>14</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01D6280-1E09-470B-8475-D5A9273C7DEF}" type="slidenum">
              <a:rPr lang="en-US" smtClean="0"/>
              <a:pPr/>
              <a:t>15</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01D6280-1E09-470B-8475-D5A9273C7DEF}" type="slidenum">
              <a:rPr lang="en-US" smtClean="0"/>
              <a:pPr/>
              <a:t>16</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10"/>
          </p:nvPr>
        </p:nvSpPr>
        <p:spPr/>
        <p:txBody>
          <a:bodyPr/>
          <a:lstStyle/>
          <a:p>
            <a:fld id="{B01D6280-1E09-470B-8475-D5A9273C7DEF}" type="slidenum">
              <a:rPr lang="en-US" smtClean="0"/>
              <a:pPr/>
              <a:t>17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7/19/2011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7/19/2011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7/19/2011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7/19/2011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mailto:You.chen@vanderbilt.edu" TargetMode="Externa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4.jpeg"/><Relationship Id="rId12"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jpeg"/><Relationship Id="rId11" Type="http://schemas.openxmlformats.org/officeDocument/2006/relationships/image" Target="../media/image10.jpeg"/><Relationship Id="rId5" Type="http://schemas.openxmlformats.org/officeDocument/2006/relationships/image" Target="../media/image7.gif"/><Relationship Id="rId15" Type="http://schemas.openxmlformats.org/officeDocument/2006/relationships/slide" Target="slide7.xml"/><Relationship Id="rId10" Type="http://schemas.openxmlformats.org/officeDocument/2006/relationships/image" Target="../media/image5.jpeg"/><Relationship Id="rId4" Type="http://schemas.openxmlformats.org/officeDocument/2006/relationships/image" Target="../media/image6.jpeg"/><Relationship Id="rId9" Type="http://schemas.openxmlformats.org/officeDocument/2006/relationships/image" Target="../media/image9.gif"/><Relationship Id="rId14" Type="http://schemas.openxmlformats.org/officeDocument/2006/relationships/slide" Target="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676400"/>
            <a:ext cx="7848600" cy="1905000"/>
          </a:xfrm>
        </p:spPr>
        <p:txBody>
          <a:bodyPr>
            <a:normAutofit fontScale="90000"/>
          </a:bodyPr>
          <a:lstStyle/>
          <a:p>
            <a:r>
              <a:rPr lang="en-US" dirty="0" smtClean="0"/>
              <a:t>Leveraging social networks to detect of anomalous insider actions in collaborative environments</a:t>
            </a:r>
            <a:endParaRPr lang="en-US" dirty="0"/>
          </a:p>
        </p:txBody>
      </p:sp>
      <p:sp>
        <p:nvSpPr>
          <p:cNvPr id="3" name="Subtitle 2"/>
          <p:cNvSpPr>
            <a:spLocks noGrp="1"/>
          </p:cNvSpPr>
          <p:nvPr>
            <p:ph type="subTitle" idx="1"/>
          </p:nvPr>
        </p:nvSpPr>
        <p:spPr>
          <a:xfrm>
            <a:off x="381000" y="3886200"/>
            <a:ext cx="8534400" cy="1447800"/>
          </a:xfrm>
        </p:spPr>
        <p:txBody>
          <a:bodyPr>
            <a:normAutofit/>
          </a:bodyPr>
          <a:lstStyle/>
          <a:p>
            <a:r>
              <a:rPr lang="en-US" sz="2800" dirty="0" smtClean="0">
                <a:solidFill>
                  <a:srgbClr val="FF0000"/>
                </a:solidFill>
              </a:rPr>
              <a:t>You Chen</a:t>
            </a:r>
            <a:r>
              <a:rPr lang="en-US" sz="2800" dirty="0" smtClean="0"/>
              <a:t>, Steve Nyemba, Wen Zhang, Bradley Malin</a:t>
            </a:r>
          </a:p>
          <a:p>
            <a:r>
              <a:rPr lang="en-US" sz="2800" dirty="0" smtClean="0"/>
              <a:t>Health  Information Privacy  Lab, Vanderbilt University</a:t>
            </a:r>
          </a:p>
        </p:txBody>
      </p:sp>
      <p:sp>
        <p:nvSpPr>
          <p:cNvPr id="4" name="Title 1"/>
          <p:cNvSpPr txBox="1">
            <a:spLocks/>
          </p:cNvSpPr>
          <p:nvPr/>
        </p:nvSpPr>
        <p:spPr>
          <a:xfrm>
            <a:off x="457200" y="533400"/>
            <a:ext cx="7848600" cy="8382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ISI 2011</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838200"/>
          </a:xfrm>
        </p:spPr>
        <p:txBody>
          <a:bodyPr/>
          <a:lstStyle/>
          <a:p>
            <a:pPr algn="ctr"/>
            <a:r>
              <a:rPr lang="en-US" dirty="0" smtClean="0"/>
              <a:t>Framework of SNAD</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dirty="0"/>
          </a:p>
        </p:txBody>
      </p:sp>
      <p:pic>
        <p:nvPicPr>
          <p:cNvPr id="2053" name="Picture 5"/>
          <p:cNvPicPr>
            <a:picLocks noChangeAspect="1" noChangeArrowheads="1"/>
          </p:cNvPicPr>
          <p:nvPr/>
        </p:nvPicPr>
        <p:blipFill>
          <a:blip r:embed="rId3" cstate="print"/>
          <a:srcRect/>
          <a:stretch>
            <a:fillRect/>
          </a:stretch>
        </p:blipFill>
        <p:spPr bwMode="auto">
          <a:xfrm>
            <a:off x="304800" y="1219200"/>
            <a:ext cx="5019675" cy="5095875"/>
          </a:xfrm>
          <a:prstGeom prst="rect">
            <a:avLst/>
          </a:prstGeom>
          <a:noFill/>
          <a:ln w="9525">
            <a:noFill/>
            <a:miter lim="800000"/>
            <a:headEnd/>
            <a:tailEnd/>
          </a:ln>
          <a:effectLst/>
        </p:spPr>
      </p:pic>
      <p:pic>
        <p:nvPicPr>
          <p:cNvPr id="2054" name="Picture 6"/>
          <p:cNvPicPr>
            <a:picLocks noChangeAspect="1" noChangeArrowheads="1"/>
          </p:cNvPicPr>
          <p:nvPr/>
        </p:nvPicPr>
        <p:blipFill>
          <a:blip r:embed="rId4" cstate="print"/>
          <a:srcRect/>
          <a:stretch>
            <a:fillRect/>
          </a:stretch>
        </p:blipFill>
        <p:spPr bwMode="auto">
          <a:xfrm>
            <a:off x="5791200" y="1143000"/>
            <a:ext cx="3000375" cy="49625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blinds(horizontal)">
                                      <p:cBhvr>
                                        <p:cTn id="7" dur="500"/>
                                        <p:tgtEl>
                                          <p:spTgt spid="205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54"/>
                                        </p:tgtEl>
                                        <p:attrNameLst>
                                          <p:attrName>style.visibility</p:attrName>
                                        </p:attrNameLst>
                                      </p:cBhvr>
                                      <p:to>
                                        <p:strVal val="visible"/>
                                      </p:to>
                                    </p:set>
                                    <p:animEffect transition="in" filter="blinds(horizontal)">
                                      <p:cBhvr>
                                        <p:cTn id="12"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838200"/>
          </a:xfrm>
        </p:spPr>
        <p:txBody>
          <a:bodyPr/>
          <a:lstStyle/>
          <a:p>
            <a:pPr algn="ctr">
              <a:buNone/>
            </a:pPr>
            <a:r>
              <a:rPr lang="en-US" dirty="0" smtClean="0"/>
              <a:t>User Modeling</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dirty="0"/>
          </a:p>
        </p:txBody>
      </p:sp>
      <p:pic>
        <p:nvPicPr>
          <p:cNvPr id="6" name="Picture 5"/>
          <p:cNvPicPr>
            <a:picLocks noChangeAspect="1" noChangeArrowheads="1"/>
          </p:cNvPicPr>
          <p:nvPr/>
        </p:nvPicPr>
        <p:blipFill>
          <a:blip r:embed="rId3" cstate="print"/>
          <a:srcRect/>
          <a:stretch>
            <a:fillRect/>
          </a:stretch>
        </p:blipFill>
        <p:spPr bwMode="auto">
          <a:xfrm>
            <a:off x="0" y="990600"/>
            <a:ext cx="3505200" cy="3810000"/>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cstate="print"/>
          <a:srcRect/>
          <a:stretch>
            <a:fillRect/>
          </a:stretch>
        </p:blipFill>
        <p:spPr bwMode="auto">
          <a:xfrm>
            <a:off x="3505200" y="1066800"/>
            <a:ext cx="2286000" cy="43434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5" cstate="print"/>
          <a:srcRect/>
          <a:stretch>
            <a:fillRect/>
          </a:stretch>
        </p:blipFill>
        <p:spPr bwMode="auto">
          <a:xfrm>
            <a:off x="6172200" y="762000"/>
            <a:ext cx="2971800" cy="2895600"/>
          </a:xfrm>
          <a:prstGeom prst="rect">
            <a:avLst/>
          </a:prstGeom>
          <a:noFill/>
          <a:ln w="9525">
            <a:noFill/>
            <a:miter lim="800000"/>
            <a:headEnd/>
            <a:tailEnd/>
          </a:ln>
          <a:effectLst/>
        </p:spPr>
      </p:pic>
      <p:sp>
        <p:nvSpPr>
          <p:cNvPr id="9" name="矩形 8"/>
          <p:cNvSpPr/>
          <p:nvPr/>
        </p:nvSpPr>
        <p:spPr>
          <a:xfrm>
            <a:off x="304800" y="2895600"/>
            <a:ext cx="1219200" cy="457200"/>
          </a:xfrm>
          <a:prstGeom prst="rect">
            <a:avLst/>
          </a:prstGeom>
          <a:solidFill>
            <a:srgbClr val="FF0000">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5791200" y="2819400"/>
            <a:ext cx="3810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6" name="Picture 4"/>
          <p:cNvPicPr>
            <a:picLocks noChangeAspect="1" noChangeArrowheads="1"/>
          </p:cNvPicPr>
          <p:nvPr/>
        </p:nvPicPr>
        <p:blipFill>
          <a:blip r:embed="rId6" cstate="print"/>
          <a:srcRect/>
          <a:stretch>
            <a:fillRect/>
          </a:stretch>
        </p:blipFill>
        <p:spPr bwMode="auto">
          <a:xfrm>
            <a:off x="6172200" y="4114800"/>
            <a:ext cx="2971800" cy="2514600"/>
          </a:xfrm>
          <a:prstGeom prst="rect">
            <a:avLst/>
          </a:prstGeom>
          <a:noFill/>
          <a:ln w="9525">
            <a:noFill/>
            <a:miter lim="800000"/>
            <a:headEnd/>
            <a:tailEnd/>
          </a:ln>
          <a:effectLst/>
        </p:spPr>
      </p:pic>
      <p:sp>
        <p:nvSpPr>
          <p:cNvPr id="12" name="下箭头 11"/>
          <p:cNvSpPr/>
          <p:nvPr/>
        </p:nvSpPr>
        <p:spPr>
          <a:xfrm>
            <a:off x="7696200" y="3733800"/>
            <a:ext cx="4572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Picture 3"/>
          <p:cNvPicPr>
            <a:picLocks noChangeAspect="1" noChangeArrowheads="1"/>
          </p:cNvPicPr>
          <p:nvPr/>
        </p:nvPicPr>
        <p:blipFill>
          <a:blip r:embed="rId7" cstate="print"/>
          <a:srcRect/>
          <a:stretch>
            <a:fillRect/>
          </a:stretch>
        </p:blipFill>
        <p:spPr bwMode="auto">
          <a:xfrm>
            <a:off x="838200" y="5943600"/>
            <a:ext cx="4114800" cy="4762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blinds(horizontal)">
                                      <p:cBhvr>
                                        <p:cTn id="12" dur="500"/>
                                        <p:tgtEl>
                                          <p:spTgt spid="307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par>
                                <p:cTn id="18" presetID="3" presetClass="entr" presetSubtype="10" fill="hold" nodeType="withEffect">
                                  <p:stCondLst>
                                    <p:cond delay="0"/>
                                  </p:stCondLst>
                                  <p:childTnLst>
                                    <p:set>
                                      <p:cBhvr>
                                        <p:cTn id="19" dur="1" fill="hold">
                                          <p:stCondLst>
                                            <p:cond delay="0"/>
                                          </p:stCondLst>
                                        </p:cTn>
                                        <p:tgtEl>
                                          <p:spTgt spid="3075"/>
                                        </p:tgtEl>
                                        <p:attrNameLst>
                                          <p:attrName>style.visibility</p:attrName>
                                        </p:attrNameLst>
                                      </p:cBhvr>
                                      <p:to>
                                        <p:strVal val="visible"/>
                                      </p:to>
                                    </p:set>
                                    <p:animEffect transition="in" filter="blinds(horizontal)">
                                      <p:cBhvr>
                                        <p:cTn id="20" dur="500"/>
                                        <p:tgtEl>
                                          <p:spTgt spid="3075"/>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linds(horizontal)">
                                      <p:cBhvr>
                                        <p:cTn id="25" dur="500"/>
                                        <p:tgtEl>
                                          <p:spTgt spid="12"/>
                                        </p:tgtEl>
                                      </p:cBhvr>
                                    </p:animEffect>
                                  </p:childTnLst>
                                </p:cTn>
                              </p:par>
                              <p:par>
                                <p:cTn id="26" presetID="3" presetClass="entr" presetSubtype="10" fill="hold" nodeType="withEffect">
                                  <p:stCondLst>
                                    <p:cond delay="0"/>
                                  </p:stCondLst>
                                  <p:childTnLst>
                                    <p:set>
                                      <p:cBhvr>
                                        <p:cTn id="27" dur="1" fill="hold">
                                          <p:stCondLst>
                                            <p:cond delay="0"/>
                                          </p:stCondLst>
                                        </p:cTn>
                                        <p:tgtEl>
                                          <p:spTgt spid="3076"/>
                                        </p:tgtEl>
                                        <p:attrNameLst>
                                          <p:attrName>style.visibility</p:attrName>
                                        </p:attrNameLst>
                                      </p:cBhvr>
                                      <p:to>
                                        <p:strVal val="visible"/>
                                      </p:to>
                                    </p:set>
                                    <p:animEffect transition="in" filter="blinds(horizontal)">
                                      <p:cBhvr>
                                        <p:cTn id="28" dur="500"/>
                                        <p:tgtEl>
                                          <p:spTgt spid="3076"/>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linds(horizontal)">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838200"/>
          </a:xfrm>
        </p:spPr>
        <p:txBody>
          <a:bodyPr/>
          <a:lstStyle/>
          <a:p>
            <a:pPr algn="ctr">
              <a:buNone/>
            </a:pPr>
            <a:r>
              <a:rPr lang="en-US" dirty="0" smtClean="0"/>
              <a:t>Access Network Construction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dirty="0"/>
          </a:p>
        </p:txBody>
      </p:sp>
      <p:pic>
        <p:nvPicPr>
          <p:cNvPr id="6" name="Picture 5"/>
          <p:cNvPicPr>
            <a:picLocks noChangeAspect="1" noChangeArrowheads="1"/>
          </p:cNvPicPr>
          <p:nvPr/>
        </p:nvPicPr>
        <p:blipFill>
          <a:blip r:embed="rId3" cstate="print"/>
          <a:srcRect/>
          <a:stretch>
            <a:fillRect/>
          </a:stretch>
        </p:blipFill>
        <p:spPr bwMode="auto">
          <a:xfrm>
            <a:off x="0" y="914400"/>
            <a:ext cx="3505200" cy="3810000"/>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cstate="print"/>
          <a:srcRect/>
          <a:stretch>
            <a:fillRect/>
          </a:stretch>
        </p:blipFill>
        <p:spPr bwMode="auto">
          <a:xfrm>
            <a:off x="3505200" y="1066800"/>
            <a:ext cx="2286000" cy="4343400"/>
          </a:xfrm>
          <a:prstGeom prst="rect">
            <a:avLst/>
          </a:prstGeom>
          <a:noFill/>
          <a:ln w="9525">
            <a:noFill/>
            <a:miter lim="800000"/>
            <a:headEnd/>
            <a:tailEnd/>
          </a:ln>
          <a:effectLst/>
        </p:spPr>
      </p:pic>
      <p:sp>
        <p:nvSpPr>
          <p:cNvPr id="9" name="矩形 8"/>
          <p:cNvSpPr/>
          <p:nvPr/>
        </p:nvSpPr>
        <p:spPr>
          <a:xfrm>
            <a:off x="1905000" y="2819400"/>
            <a:ext cx="1219200" cy="457200"/>
          </a:xfrm>
          <a:prstGeom prst="rect">
            <a:avLst/>
          </a:prstGeom>
          <a:solidFill>
            <a:srgbClr val="FF0000">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5791200" y="2819400"/>
            <a:ext cx="3810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98" name="Picture 2"/>
          <p:cNvPicPr>
            <a:picLocks noChangeAspect="1" noChangeArrowheads="1"/>
          </p:cNvPicPr>
          <p:nvPr/>
        </p:nvPicPr>
        <p:blipFill>
          <a:blip r:embed="rId5" cstate="print"/>
          <a:srcRect/>
          <a:stretch>
            <a:fillRect/>
          </a:stretch>
        </p:blipFill>
        <p:spPr bwMode="auto">
          <a:xfrm>
            <a:off x="6172200" y="1981201"/>
            <a:ext cx="2438400" cy="2362199"/>
          </a:xfrm>
          <a:prstGeom prst="rect">
            <a:avLst/>
          </a:prstGeom>
          <a:noFill/>
          <a:ln w="9525">
            <a:noFill/>
            <a:miter lim="800000"/>
            <a:headEnd/>
            <a:tailEnd/>
          </a:ln>
          <a:effectLst/>
        </p:spPr>
      </p:pic>
      <p:sp>
        <p:nvSpPr>
          <p:cNvPr id="14" name="矩形 13"/>
          <p:cNvSpPr/>
          <p:nvPr/>
        </p:nvSpPr>
        <p:spPr>
          <a:xfrm>
            <a:off x="8077200" y="2438400"/>
            <a:ext cx="5334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blinds(horizontal)">
                                      <p:cBhvr>
                                        <p:cTn id="12" dur="500"/>
                                        <p:tgtEl>
                                          <p:spTgt spid="307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098"/>
                                        </p:tgtEl>
                                        <p:attrNameLst>
                                          <p:attrName>style.visibility</p:attrName>
                                        </p:attrNameLst>
                                      </p:cBhvr>
                                      <p:to>
                                        <p:strVal val="visible"/>
                                      </p:to>
                                    </p:set>
                                    <p:animEffect transition="in" filter="blinds(horizontal)">
                                      <p:cBhvr>
                                        <p:cTn id="22"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838200"/>
          </a:xfrm>
        </p:spPr>
        <p:txBody>
          <a:bodyPr/>
          <a:lstStyle/>
          <a:p>
            <a:pPr algn="ctr">
              <a:buNone/>
            </a:pPr>
            <a:r>
              <a:rPr lang="en-US" dirty="0" smtClean="0"/>
              <a:t>User Modeling</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dirty="0"/>
          </a:p>
        </p:txBody>
      </p:sp>
      <p:pic>
        <p:nvPicPr>
          <p:cNvPr id="6" name="Picture 5"/>
          <p:cNvPicPr>
            <a:picLocks noChangeAspect="1" noChangeArrowheads="1"/>
          </p:cNvPicPr>
          <p:nvPr/>
        </p:nvPicPr>
        <p:blipFill>
          <a:blip r:embed="rId3" cstate="print"/>
          <a:srcRect/>
          <a:stretch>
            <a:fillRect/>
          </a:stretch>
        </p:blipFill>
        <p:spPr bwMode="auto">
          <a:xfrm>
            <a:off x="0" y="990600"/>
            <a:ext cx="3505200" cy="3810000"/>
          </a:xfrm>
          <a:prstGeom prst="rect">
            <a:avLst/>
          </a:prstGeom>
          <a:noFill/>
          <a:ln w="9525">
            <a:noFill/>
            <a:miter lim="800000"/>
            <a:headEnd/>
            <a:tailEnd/>
          </a:ln>
          <a:effectLst/>
        </p:spPr>
      </p:pic>
      <p:sp>
        <p:nvSpPr>
          <p:cNvPr id="9" name="矩形 8"/>
          <p:cNvSpPr/>
          <p:nvPr/>
        </p:nvSpPr>
        <p:spPr>
          <a:xfrm>
            <a:off x="1219200" y="2057400"/>
            <a:ext cx="1219200" cy="457200"/>
          </a:xfrm>
          <a:prstGeom prst="rect">
            <a:avLst/>
          </a:prstGeom>
          <a:solidFill>
            <a:srgbClr val="FF0000">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6" name="Picture 4"/>
          <p:cNvPicPr>
            <a:picLocks noChangeAspect="1" noChangeArrowheads="1"/>
          </p:cNvPicPr>
          <p:nvPr/>
        </p:nvPicPr>
        <p:blipFill>
          <a:blip r:embed="rId4" cstate="print"/>
          <a:srcRect/>
          <a:stretch>
            <a:fillRect/>
          </a:stretch>
        </p:blipFill>
        <p:spPr bwMode="auto">
          <a:xfrm>
            <a:off x="4343400" y="1295400"/>
            <a:ext cx="2971800" cy="2514600"/>
          </a:xfrm>
          <a:prstGeom prst="rect">
            <a:avLst/>
          </a:prstGeom>
          <a:noFill/>
          <a:ln w="9525">
            <a:noFill/>
            <a:miter lim="800000"/>
            <a:headEnd/>
            <a:tailEnd/>
          </a:ln>
          <a:effectLst/>
        </p:spPr>
      </p:pic>
      <p:pic>
        <p:nvPicPr>
          <p:cNvPr id="14" name="Picture 4"/>
          <p:cNvPicPr>
            <a:picLocks noChangeAspect="1" noChangeArrowheads="1"/>
          </p:cNvPicPr>
          <p:nvPr/>
        </p:nvPicPr>
        <p:blipFill>
          <a:blip r:embed="rId5" cstate="print"/>
          <a:srcRect/>
          <a:stretch>
            <a:fillRect/>
          </a:stretch>
        </p:blipFill>
        <p:spPr bwMode="auto">
          <a:xfrm>
            <a:off x="762000" y="5105400"/>
            <a:ext cx="2362199" cy="533400"/>
          </a:xfrm>
          <a:prstGeom prst="rect">
            <a:avLst/>
          </a:prstGeom>
          <a:noFill/>
          <a:ln w="9525">
            <a:noFill/>
            <a:miter lim="800000"/>
            <a:headEnd/>
            <a:tailEnd/>
          </a:ln>
          <a:effectLst/>
        </p:spPr>
      </p:pic>
      <p:pic>
        <p:nvPicPr>
          <p:cNvPr id="15" name="Picture 11"/>
          <p:cNvPicPr>
            <a:picLocks noChangeAspect="1" noChangeArrowheads="1"/>
          </p:cNvPicPr>
          <p:nvPr/>
        </p:nvPicPr>
        <p:blipFill>
          <a:blip r:embed="rId6" cstate="print"/>
          <a:srcRect/>
          <a:stretch>
            <a:fillRect/>
          </a:stretch>
        </p:blipFill>
        <p:spPr bwMode="auto">
          <a:xfrm>
            <a:off x="762000" y="5715000"/>
            <a:ext cx="3429000" cy="533400"/>
          </a:xfrm>
          <a:prstGeom prst="rect">
            <a:avLst/>
          </a:prstGeom>
          <a:noFill/>
          <a:ln w="9525">
            <a:noFill/>
            <a:miter lim="800000"/>
            <a:headEnd/>
            <a:tailEnd/>
          </a:ln>
          <a:effectLst/>
        </p:spPr>
      </p:pic>
      <p:pic>
        <p:nvPicPr>
          <p:cNvPr id="5122" name="Picture 2"/>
          <p:cNvPicPr>
            <a:picLocks noChangeAspect="1" noChangeArrowheads="1"/>
          </p:cNvPicPr>
          <p:nvPr/>
        </p:nvPicPr>
        <p:blipFill>
          <a:blip r:embed="rId7" cstate="print"/>
          <a:srcRect/>
          <a:stretch>
            <a:fillRect/>
          </a:stretch>
        </p:blipFill>
        <p:spPr bwMode="auto">
          <a:xfrm>
            <a:off x="4572000" y="4229100"/>
            <a:ext cx="2714625" cy="1638300"/>
          </a:xfrm>
          <a:prstGeom prst="rect">
            <a:avLst/>
          </a:prstGeom>
          <a:noFill/>
          <a:ln w="9525">
            <a:noFill/>
            <a:miter lim="800000"/>
            <a:headEnd/>
            <a:tailEnd/>
          </a:ln>
          <a:effectLst/>
        </p:spPr>
      </p:pic>
      <p:sp>
        <p:nvSpPr>
          <p:cNvPr id="16" name="下箭头 15"/>
          <p:cNvSpPr/>
          <p:nvPr/>
        </p:nvSpPr>
        <p:spPr>
          <a:xfrm>
            <a:off x="5791200" y="3733800"/>
            <a:ext cx="2286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blinds(horizontal)">
                                      <p:cBhvr>
                                        <p:cTn id="12" dur="500"/>
                                        <p:tgtEl>
                                          <p:spTgt spid="307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linds(horizontal)">
                                      <p:cBhvr>
                                        <p:cTn id="27" dur="500"/>
                                        <p:tgtEl>
                                          <p:spTgt spid="16"/>
                                        </p:tgtEl>
                                      </p:cBhvr>
                                    </p:animEffect>
                                  </p:childTnLst>
                                </p:cTn>
                              </p:par>
                              <p:par>
                                <p:cTn id="28" presetID="3" presetClass="entr" presetSubtype="10" fill="hold" nodeType="withEffect">
                                  <p:stCondLst>
                                    <p:cond delay="0"/>
                                  </p:stCondLst>
                                  <p:childTnLst>
                                    <p:set>
                                      <p:cBhvr>
                                        <p:cTn id="29" dur="1" fill="hold">
                                          <p:stCondLst>
                                            <p:cond delay="0"/>
                                          </p:stCondLst>
                                        </p:cTn>
                                        <p:tgtEl>
                                          <p:spTgt spid="5122"/>
                                        </p:tgtEl>
                                        <p:attrNameLst>
                                          <p:attrName>style.visibility</p:attrName>
                                        </p:attrNameLst>
                                      </p:cBhvr>
                                      <p:to>
                                        <p:strVal val="visible"/>
                                      </p:to>
                                    </p:set>
                                    <p:animEffect transition="in" filter="blinds(horizontal)">
                                      <p:cBhvr>
                                        <p:cTn id="30"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599"/>
          </a:xfrm>
        </p:spPr>
        <p:txBody>
          <a:bodyPr/>
          <a:lstStyle/>
          <a:p>
            <a:r>
              <a:rPr lang="en-US" dirty="0" smtClean="0"/>
              <a:t>Anomaly Evaluation - Access Measurement</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dirty="0"/>
          </a:p>
        </p:txBody>
      </p:sp>
      <p:pic>
        <p:nvPicPr>
          <p:cNvPr id="12" name="Picture 6"/>
          <p:cNvPicPr>
            <a:picLocks noChangeAspect="1" noChangeArrowheads="1"/>
          </p:cNvPicPr>
          <p:nvPr/>
        </p:nvPicPr>
        <p:blipFill>
          <a:blip r:embed="rId3" cstate="print"/>
          <a:srcRect/>
          <a:stretch>
            <a:fillRect/>
          </a:stretch>
        </p:blipFill>
        <p:spPr bwMode="auto">
          <a:xfrm>
            <a:off x="0" y="1219200"/>
            <a:ext cx="3000375" cy="4962525"/>
          </a:xfrm>
          <a:prstGeom prst="rect">
            <a:avLst/>
          </a:prstGeom>
          <a:noFill/>
          <a:ln w="9525">
            <a:noFill/>
            <a:miter lim="800000"/>
            <a:headEnd/>
            <a:tailEnd/>
          </a:ln>
          <a:effectLst/>
        </p:spPr>
      </p:pic>
      <p:sp>
        <p:nvSpPr>
          <p:cNvPr id="14" name="矩形 13"/>
          <p:cNvSpPr/>
          <p:nvPr/>
        </p:nvSpPr>
        <p:spPr>
          <a:xfrm>
            <a:off x="609600" y="2667000"/>
            <a:ext cx="1524000" cy="457200"/>
          </a:xfrm>
          <a:prstGeom prst="rect">
            <a:avLst/>
          </a:prstGeom>
          <a:solidFill>
            <a:srgbClr val="FF0000">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146" name="Picture 2"/>
          <p:cNvPicPr>
            <a:picLocks noChangeAspect="1" noChangeArrowheads="1"/>
          </p:cNvPicPr>
          <p:nvPr/>
        </p:nvPicPr>
        <p:blipFill>
          <a:blip r:embed="rId4" cstate="print"/>
          <a:srcRect/>
          <a:stretch>
            <a:fillRect/>
          </a:stretch>
        </p:blipFill>
        <p:spPr bwMode="auto">
          <a:xfrm>
            <a:off x="3276600" y="1600200"/>
            <a:ext cx="2533650" cy="2847975"/>
          </a:xfrm>
          <a:prstGeom prst="rect">
            <a:avLst/>
          </a:prstGeom>
          <a:noFill/>
          <a:ln w="9525">
            <a:noFill/>
            <a:miter lim="800000"/>
            <a:headEnd/>
            <a:tailEnd/>
          </a:ln>
          <a:effectLst/>
        </p:spPr>
      </p:pic>
      <p:sp>
        <p:nvSpPr>
          <p:cNvPr id="16" name="椭圆 15"/>
          <p:cNvSpPr/>
          <p:nvPr/>
        </p:nvSpPr>
        <p:spPr>
          <a:xfrm>
            <a:off x="3886200" y="2590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147" name="Picture 3"/>
          <p:cNvPicPr>
            <a:picLocks noChangeAspect="1" noChangeArrowheads="1"/>
          </p:cNvPicPr>
          <p:nvPr/>
        </p:nvPicPr>
        <p:blipFill>
          <a:blip r:embed="rId5" cstate="print"/>
          <a:srcRect/>
          <a:stretch>
            <a:fillRect/>
          </a:stretch>
        </p:blipFill>
        <p:spPr bwMode="auto">
          <a:xfrm>
            <a:off x="6391275" y="2057400"/>
            <a:ext cx="2447925" cy="1762125"/>
          </a:xfrm>
          <a:prstGeom prst="rect">
            <a:avLst/>
          </a:prstGeom>
          <a:noFill/>
          <a:ln w="9525">
            <a:noFill/>
            <a:miter lim="800000"/>
            <a:headEnd/>
            <a:tailEnd/>
          </a:ln>
          <a:effectLst/>
        </p:spPr>
      </p:pic>
      <p:sp>
        <p:nvSpPr>
          <p:cNvPr id="17" name="右箭头 16"/>
          <p:cNvSpPr/>
          <p:nvPr/>
        </p:nvSpPr>
        <p:spPr>
          <a:xfrm>
            <a:off x="5791200" y="2895600"/>
            <a:ext cx="8382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148" name="Picture 4"/>
          <p:cNvPicPr>
            <a:picLocks noChangeAspect="1" noChangeArrowheads="1"/>
          </p:cNvPicPr>
          <p:nvPr/>
        </p:nvPicPr>
        <p:blipFill>
          <a:blip r:embed="rId6" cstate="print"/>
          <a:srcRect/>
          <a:stretch>
            <a:fillRect/>
          </a:stretch>
        </p:blipFill>
        <p:spPr bwMode="auto">
          <a:xfrm>
            <a:off x="5257800" y="4495800"/>
            <a:ext cx="2362200" cy="3810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par>
                                <p:cTn id="18" presetID="3" presetClass="entr" presetSubtype="10" fill="hold" nodeType="withEffect">
                                  <p:stCondLst>
                                    <p:cond delay="0"/>
                                  </p:stCondLst>
                                  <p:childTnLst>
                                    <p:set>
                                      <p:cBhvr>
                                        <p:cTn id="19" dur="1" fill="hold">
                                          <p:stCondLst>
                                            <p:cond delay="0"/>
                                          </p:stCondLst>
                                        </p:cTn>
                                        <p:tgtEl>
                                          <p:spTgt spid="6147"/>
                                        </p:tgtEl>
                                        <p:attrNameLst>
                                          <p:attrName>style.visibility</p:attrName>
                                        </p:attrNameLst>
                                      </p:cBhvr>
                                      <p:to>
                                        <p:strVal val="visible"/>
                                      </p:to>
                                    </p:set>
                                    <p:animEffect transition="in" filter="blinds(horizontal)">
                                      <p:cBhvr>
                                        <p:cTn id="20" dur="500"/>
                                        <p:tgtEl>
                                          <p:spTgt spid="614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148"/>
                                        </p:tgtEl>
                                        <p:attrNameLst>
                                          <p:attrName>style.visibility</p:attrName>
                                        </p:attrNameLst>
                                      </p:cBhvr>
                                      <p:to>
                                        <p:strVal val="visible"/>
                                      </p:to>
                                    </p:set>
                                    <p:animEffect transition="in" filter="blinds(horizontal)">
                                      <p:cBhvr>
                                        <p:cTn id="25"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599"/>
          </a:xfrm>
        </p:spPr>
        <p:txBody>
          <a:bodyPr/>
          <a:lstStyle/>
          <a:p>
            <a:r>
              <a:rPr lang="en-US" dirty="0" smtClean="0"/>
              <a:t>Anomaly Evaluation – Anomaly detection</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dirty="0"/>
          </a:p>
        </p:txBody>
      </p:sp>
      <p:pic>
        <p:nvPicPr>
          <p:cNvPr id="6146" name="Picture 2"/>
          <p:cNvPicPr>
            <a:picLocks noChangeAspect="1" noChangeArrowheads="1"/>
          </p:cNvPicPr>
          <p:nvPr/>
        </p:nvPicPr>
        <p:blipFill>
          <a:blip r:embed="rId3" cstate="print"/>
          <a:srcRect/>
          <a:stretch>
            <a:fillRect/>
          </a:stretch>
        </p:blipFill>
        <p:spPr bwMode="auto">
          <a:xfrm>
            <a:off x="-76200" y="1600200"/>
            <a:ext cx="2533650" cy="2847975"/>
          </a:xfrm>
          <a:prstGeom prst="rect">
            <a:avLst/>
          </a:prstGeom>
          <a:noFill/>
          <a:ln w="9525">
            <a:noFill/>
            <a:miter lim="800000"/>
            <a:headEnd/>
            <a:tailEnd/>
          </a:ln>
          <a:effectLst/>
        </p:spPr>
      </p:pic>
      <p:sp>
        <p:nvSpPr>
          <p:cNvPr id="16" name="椭圆 15"/>
          <p:cNvSpPr/>
          <p:nvPr/>
        </p:nvSpPr>
        <p:spPr>
          <a:xfrm>
            <a:off x="533400" y="2590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147" name="Picture 3"/>
          <p:cNvPicPr>
            <a:picLocks noChangeAspect="1" noChangeArrowheads="1"/>
          </p:cNvPicPr>
          <p:nvPr/>
        </p:nvPicPr>
        <p:blipFill>
          <a:blip r:embed="rId4" cstate="print"/>
          <a:srcRect/>
          <a:stretch>
            <a:fillRect/>
          </a:stretch>
        </p:blipFill>
        <p:spPr bwMode="auto">
          <a:xfrm>
            <a:off x="3038475" y="2057400"/>
            <a:ext cx="2447925" cy="1762125"/>
          </a:xfrm>
          <a:prstGeom prst="rect">
            <a:avLst/>
          </a:prstGeom>
          <a:noFill/>
          <a:ln w="9525">
            <a:noFill/>
            <a:miter lim="800000"/>
            <a:headEnd/>
            <a:tailEnd/>
          </a:ln>
          <a:effectLst/>
        </p:spPr>
      </p:pic>
      <p:sp>
        <p:nvSpPr>
          <p:cNvPr id="17" name="右箭头 16"/>
          <p:cNvSpPr/>
          <p:nvPr/>
        </p:nvSpPr>
        <p:spPr>
          <a:xfrm>
            <a:off x="2438400" y="2895600"/>
            <a:ext cx="8382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148" name="Picture 4"/>
          <p:cNvPicPr>
            <a:picLocks noChangeAspect="1" noChangeArrowheads="1"/>
          </p:cNvPicPr>
          <p:nvPr/>
        </p:nvPicPr>
        <p:blipFill>
          <a:blip r:embed="rId5" cstate="print"/>
          <a:srcRect/>
          <a:stretch>
            <a:fillRect/>
          </a:stretch>
        </p:blipFill>
        <p:spPr bwMode="auto">
          <a:xfrm>
            <a:off x="762000" y="5105400"/>
            <a:ext cx="2362200" cy="381000"/>
          </a:xfrm>
          <a:prstGeom prst="rect">
            <a:avLst/>
          </a:prstGeom>
          <a:noFill/>
          <a:ln w="9525">
            <a:noFill/>
            <a:miter lim="800000"/>
            <a:headEnd/>
            <a:tailEnd/>
          </a:ln>
          <a:effectLst/>
        </p:spPr>
      </p:pic>
      <p:pic>
        <p:nvPicPr>
          <p:cNvPr id="11" name="Picture 2"/>
          <p:cNvPicPr>
            <a:picLocks noChangeAspect="1" noChangeArrowheads="1"/>
          </p:cNvPicPr>
          <p:nvPr/>
        </p:nvPicPr>
        <p:blipFill>
          <a:blip r:embed="rId6" cstate="print"/>
          <a:srcRect/>
          <a:stretch>
            <a:fillRect/>
          </a:stretch>
        </p:blipFill>
        <p:spPr bwMode="auto">
          <a:xfrm>
            <a:off x="3733800" y="3886200"/>
            <a:ext cx="5162550" cy="2705100"/>
          </a:xfrm>
          <a:prstGeom prst="rect">
            <a:avLst/>
          </a:prstGeom>
          <a:noFill/>
          <a:ln w="9525">
            <a:noFill/>
            <a:miter lim="800000"/>
            <a:headEnd/>
            <a:tailEnd/>
          </a:ln>
        </p:spPr>
      </p:pic>
      <p:sp>
        <p:nvSpPr>
          <p:cNvPr id="13" name="Rectangle 12"/>
          <p:cNvSpPr/>
          <p:nvPr/>
        </p:nvSpPr>
        <p:spPr>
          <a:xfrm>
            <a:off x="3886200" y="4267200"/>
            <a:ext cx="18288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Arrow Connector 14"/>
          <p:cNvCxnSpPr>
            <a:stCxn id="13" idx="3"/>
          </p:cNvCxnSpPr>
          <p:nvPr/>
        </p:nvCxnSpPr>
        <p:spPr>
          <a:xfrm flipV="1">
            <a:off x="5715000" y="4495800"/>
            <a:ext cx="1066800" cy="7620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657600" y="6096000"/>
            <a:ext cx="52578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par>
                                <p:cTn id="13" presetID="3" presetClass="entr" presetSubtype="10" fill="hold" nodeType="withEffect">
                                  <p:stCondLst>
                                    <p:cond delay="0"/>
                                  </p:stCondLst>
                                  <p:childTnLst>
                                    <p:set>
                                      <p:cBhvr>
                                        <p:cTn id="14" dur="1" fill="hold">
                                          <p:stCondLst>
                                            <p:cond delay="0"/>
                                          </p:stCondLst>
                                        </p:cTn>
                                        <p:tgtEl>
                                          <p:spTgt spid="6147"/>
                                        </p:tgtEl>
                                        <p:attrNameLst>
                                          <p:attrName>style.visibility</p:attrName>
                                        </p:attrNameLst>
                                      </p:cBhvr>
                                      <p:to>
                                        <p:strVal val="visible"/>
                                      </p:to>
                                    </p:set>
                                    <p:animEffect transition="in" filter="blinds(horizontal)">
                                      <p:cBhvr>
                                        <p:cTn id="15" dur="500"/>
                                        <p:tgtEl>
                                          <p:spTgt spid="614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148"/>
                                        </p:tgtEl>
                                        <p:attrNameLst>
                                          <p:attrName>style.visibility</p:attrName>
                                        </p:attrNameLst>
                                      </p:cBhvr>
                                      <p:to>
                                        <p:strVal val="visible"/>
                                      </p:to>
                                    </p:set>
                                    <p:animEffect transition="in" filter="blinds(horizontal)">
                                      <p:cBhvr>
                                        <p:cTn id="20" dur="500"/>
                                        <p:tgtEl>
                                          <p:spTgt spid="614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linds(horizontal)">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linds(horizontal)">
                                      <p:cBhvr>
                                        <p:cTn id="30" dur="500"/>
                                        <p:tgtEl>
                                          <p:spTgt spid="13"/>
                                        </p:tgtEl>
                                      </p:cBhvr>
                                    </p:animEffect>
                                  </p:childTnLst>
                                </p:cTn>
                              </p:par>
                              <p:par>
                                <p:cTn id="31" presetID="3" presetClass="entr" presetSubtype="1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blinds(horizontal)">
                                      <p:cBhvr>
                                        <p:cTn id="3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599"/>
          </a:xfrm>
        </p:spPr>
        <p:txBody>
          <a:bodyPr/>
          <a:lstStyle/>
          <a:p>
            <a:r>
              <a:rPr lang="en-US" dirty="0" smtClean="0"/>
              <a:t>Anomaly Evaluation</a:t>
            </a:r>
            <a:endParaRPr lang="en-US" dirty="0"/>
          </a:p>
        </p:txBody>
      </p:sp>
      <p:pic>
        <p:nvPicPr>
          <p:cNvPr id="8194" name="Picture 2"/>
          <p:cNvPicPr>
            <a:picLocks noChangeAspect="1" noChangeArrowheads="1"/>
          </p:cNvPicPr>
          <p:nvPr/>
        </p:nvPicPr>
        <p:blipFill>
          <a:blip r:embed="rId3" cstate="print"/>
          <a:srcRect/>
          <a:stretch>
            <a:fillRect/>
          </a:stretch>
        </p:blipFill>
        <p:spPr bwMode="auto">
          <a:xfrm>
            <a:off x="152400" y="1143000"/>
            <a:ext cx="3657600" cy="5334000"/>
          </a:xfrm>
          <a:prstGeom prst="rect">
            <a:avLst/>
          </a:prstGeom>
          <a:noFill/>
          <a:ln w="9525">
            <a:noFill/>
            <a:miter lim="800000"/>
            <a:headEnd/>
            <a:tailEnd/>
          </a:ln>
          <a:effectLst/>
        </p:spPr>
      </p:pic>
      <p:pic>
        <p:nvPicPr>
          <p:cNvPr id="8195" name="Picture 3"/>
          <p:cNvPicPr>
            <a:picLocks noChangeAspect="1" noChangeArrowheads="1"/>
          </p:cNvPicPr>
          <p:nvPr/>
        </p:nvPicPr>
        <p:blipFill>
          <a:blip r:embed="rId4" cstate="print"/>
          <a:srcRect/>
          <a:stretch>
            <a:fillRect/>
          </a:stretch>
        </p:blipFill>
        <p:spPr bwMode="auto">
          <a:xfrm>
            <a:off x="3810000" y="1752600"/>
            <a:ext cx="4876799" cy="4572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9599"/>
          </a:xfrm>
        </p:spPr>
        <p:txBody>
          <a:bodyPr>
            <a:normAutofit fontScale="85000" lnSpcReduction="10000"/>
          </a:bodyPr>
          <a:lstStyle/>
          <a:p>
            <a:r>
              <a:rPr lang="en-US" dirty="0" smtClean="0"/>
              <a:t>Compared Models: Spectral Anomaly Detection Model</a:t>
            </a:r>
            <a:endParaRPr lang="en-US"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17</a:t>
            </a:fld>
            <a:endParaRPr lang="en-US" dirty="0"/>
          </a:p>
        </p:txBody>
      </p:sp>
      <p:pic>
        <p:nvPicPr>
          <p:cNvPr id="2" name="Picture 2"/>
          <p:cNvPicPr>
            <a:picLocks noChangeAspect="1" noChangeArrowheads="1"/>
          </p:cNvPicPr>
          <p:nvPr/>
        </p:nvPicPr>
        <p:blipFill>
          <a:blip r:embed="rId3" cstate="print"/>
          <a:srcRect/>
          <a:stretch>
            <a:fillRect/>
          </a:stretch>
        </p:blipFill>
        <p:spPr bwMode="auto">
          <a:xfrm>
            <a:off x="152400" y="1066800"/>
            <a:ext cx="5029200" cy="5257800"/>
          </a:xfrm>
          <a:prstGeom prst="rect">
            <a:avLst/>
          </a:prstGeom>
          <a:noFill/>
          <a:ln w="9525">
            <a:noFill/>
            <a:miter lim="800000"/>
            <a:headEnd/>
            <a:tailEnd/>
          </a:ln>
        </p:spPr>
      </p:pic>
      <p:sp>
        <p:nvSpPr>
          <p:cNvPr id="13" name="Rectangle 12"/>
          <p:cNvSpPr/>
          <p:nvPr/>
        </p:nvSpPr>
        <p:spPr>
          <a:xfrm>
            <a:off x="5867400" y="2819400"/>
            <a:ext cx="2590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Spectral analysis</a:t>
            </a:r>
            <a:endParaRPr lang="en-US" dirty="0">
              <a:solidFill>
                <a:srgbClr val="FF0000"/>
              </a:solidFill>
            </a:endParaRPr>
          </a:p>
        </p:txBody>
      </p:sp>
      <p:cxnSp>
        <p:nvCxnSpPr>
          <p:cNvPr id="19" name="Straight Arrow Connector 18"/>
          <p:cNvCxnSpPr>
            <a:stCxn id="13" idx="0"/>
          </p:cNvCxnSpPr>
          <p:nvPr/>
        </p:nvCxnSpPr>
        <p:spPr>
          <a:xfrm rot="16200000" flipV="1">
            <a:off x="5867400" y="1524000"/>
            <a:ext cx="381000" cy="2209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0800000" flipV="1">
            <a:off x="5181600" y="3276600"/>
            <a:ext cx="1676400" cy="1066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rot="650895">
            <a:off x="5122552" y="2173403"/>
            <a:ext cx="28956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Spectral  decomposition binary matrix</a:t>
            </a:r>
            <a:endParaRPr lang="en-US" dirty="0">
              <a:solidFill>
                <a:srgbClr val="FF0000"/>
              </a:solidFill>
            </a:endParaRPr>
          </a:p>
        </p:txBody>
      </p:sp>
      <p:sp>
        <p:nvSpPr>
          <p:cNvPr id="23" name="Rectangle 22"/>
          <p:cNvSpPr/>
          <p:nvPr/>
        </p:nvSpPr>
        <p:spPr>
          <a:xfrm rot="19677747">
            <a:off x="4913704" y="3772639"/>
            <a:ext cx="28956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Spectral decomposition on IDF matrix</a:t>
            </a:r>
            <a:endParaRPr lang="en-US" dirty="0">
              <a:solidFill>
                <a:srgbClr val="FF0000"/>
              </a:solidFill>
            </a:endParaRPr>
          </a:p>
        </p:txBody>
      </p:sp>
      <p:sp>
        <p:nvSpPr>
          <p:cNvPr id="12" name="Rectangle 4"/>
          <p:cNvSpPr/>
          <p:nvPr/>
        </p:nvSpPr>
        <p:spPr>
          <a:xfrm>
            <a:off x="5257800" y="4648200"/>
            <a:ext cx="3886200" cy="1828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rPr>
              <a:t>Spectral decomposition is a popular and general method to measure communities of users, so we here compare our model with this method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par>
                                <p:cTn id="8" presetID="3" presetClass="entr" presetSubtype="10" fill="hold" grpId="1"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linds(horizontal)">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linds(horizontal)">
                                      <p:cBhvr>
                                        <p:cTn id="15" dur="500"/>
                                        <p:tgtEl>
                                          <p:spTgt spid="21"/>
                                        </p:tgtEl>
                                      </p:cBhvr>
                                    </p:animEffect>
                                  </p:childTnLst>
                                </p:cTn>
                              </p:par>
                              <p:par>
                                <p:cTn id="16" presetID="3" presetClass="entr" presetSubtype="10" fill="hold" grpId="1"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blinds(horizontal)">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linds(horizontal)">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1" animBg="1"/>
      <p:bldP spid="23" grpId="1" animBg="1"/>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Experiments</a:t>
            </a:r>
            <a:endParaRPr lang="zh-CN" altLang="en-US" dirty="0"/>
          </a:p>
        </p:txBody>
      </p:sp>
      <p:sp>
        <p:nvSpPr>
          <p:cNvPr id="4" name="Content Placeholder 2"/>
          <p:cNvSpPr txBox="1">
            <a:spLocks/>
          </p:cNvSpPr>
          <p:nvPr/>
        </p:nvSpPr>
        <p:spPr>
          <a:xfrm>
            <a:off x="685800" y="167640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effectLst/>
                <a:uLnTx/>
                <a:uFillTx/>
                <a:latin typeface="+mn-lt"/>
                <a:ea typeface="+mn-ea"/>
                <a:cs typeface="+mn-cs"/>
              </a:rPr>
              <a:t>Motivation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Typical attacks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Methods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rgbClr val="FF0000"/>
                </a:solidFill>
                <a:effectLst/>
                <a:uLnTx/>
                <a:uFillTx/>
                <a:latin typeface="+mn-lt"/>
                <a:ea typeface="+mn-ea"/>
                <a:cs typeface="+mn-cs"/>
              </a:rPr>
              <a:t>Experiments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Limitations and future</a:t>
            </a:r>
            <a:r>
              <a:rPr kumimoji="0" lang="en-US" sz="3200" b="0" i="0" u="none" strike="noStrike" kern="1200" cap="none" spc="0" normalizeH="0" noProof="0" dirty="0" smtClean="0">
                <a:ln>
                  <a:noFill/>
                </a:ln>
                <a:solidFill>
                  <a:schemeClr val="tx1"/>
                </a:solidFill>
                <a:effectLst/>
                <a:uLnTx/>
                <a:uFillTx/>
                <a:latin typeface="+mn-lt"/>
                <a:ea typeface="+mn-ea"/>
                <a:cs typeface="+mn-cs"/>
              </a:rPr>
              <a:t> works</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304800"/>
            <a:ext cx="8229600" cy="609599"/>
          </a:xfrm>
        </p:spPr>
        <p:txBody>
          <a:bodyPr/>
          <a:lstStyle/>
          <a:p>
            <a:pPr>
              <a:buNone/>
            </a:pPr>
            <a:r>
              <a:rPr lang="en-US" dirty="0" smtClean="0"/>
              <a:t>Data Sets</a:t>
            </a:r>
            <a:endParaRPr lang="en-US" dirty="0"/>
          </a:p>
        </p:txBody>
      </p:sp>
      <p:sp>
        <p:nvSpPr>
          <p:cNvPr id="9" name="Content Placeholder 2"/>
          <p:cNvSpPr txBox="1">
            <a:spLocks/>
          </p:cNvSpPr>
          <p:nvPr/>
        </p:nvSpPr>
        <p:spPr>
          <a:xfrm>
            <a:off x="457200" y="1600200"/>
            <a:ext cx="8229600" cy="1219200"/>
          </a:xfrm>
          <a:prstGeom prst="rect">
            <a:avLst/>
          </a:prstGeom>
        </p:spPr>
        <p:txBody>
          <a:bodyPr vert="horz" lIns="91440" tIns="45720" rIns="91440" bIns="45720" rtlCol="0">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t>Vanderbilt Medical Center. From a very large EHR system-patients’ records are considered as subjects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-Private dataset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Content Placeholder 2"/>
          <p:cNvSpPr txBox="1">
            <a:spLocks/>
          </p:cNvSpPr>
          <p:nvPr/>
        </p:nvSpPr>
        <p:spPr>
          <a:xfrm>
            <a:off x="533400" y="3581400"/>
            <a:ext cx="8229600" cy="1219200"/>
          </a:xfrm>
          <a:prstGeom prst="rect">
            <a:avLst/>
          </a:prstGeom>
        </p:spPr>
        <p:txBody>
          <a:bodyPr vert="horz" lIns="91440" tIns="45720" rIns="91440" bIns="45720" rtlCol="0">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3200" noProof="0" dirty="0" smtClean="0"/>
              <a:t>Wiki editing system-pages are considered as subjects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dirty="0" smtClean="0">
                <a:ln>
                  <a:noFill/>
                </a:ln>
                <a:solidFill>
                  <a:schemeClr val="tx1"/>
                </a:solidFill>
                <a:effectLst/>
                <a:uLnTx/>
                <a:uFillTx/>
                <a:latin typeface="+mn-lt"/>
                <a:ea typeface="+mn-ea"/>
                <a:cs typeface="+mn-cs"/>
              </a:rPr>
              <a:t>-Public dataset and can be </a:t>
            </a:r>
            <a:r>
              <a:rPr lang="en-US" sz="3200" dirty="0" smtClean="0"/>
              <a:t>replicated SNAD on this dataset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8194" name="Picture 2"/>
          <p:cNvPicPr>
            <a:picLocks noChangeAspect="1" noChangeArrowheads="1"/>
          </p:cNvPicPr>
          <p:nvPr/>
        </p:nvPicPr>
        <p:blipFill>
          <a:blip r:embed="rId2" cstate="print"/>
          <a:srcRect/>
          <a:stretch>
            <a:fillRect/>
          </a:stretch>
        </p:blipFill>
        <p:spPr bwMode="auto">
          <a:xfrm>
            <a:off x="838200" y="4800600"/>
            <a:ext cx="7315200" cy="15621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194"/>
                                        </p:tgtEl>
                                        <p:attrNameLst>
                                          <p:attrName>style.visibility</p:attrName>
                                        </p:attrNameLst>
                                      </p:cBhvr>
                                      <p:to>
                                        <p:strVal val="visible"/>
                                      </p:to>
                                    </p:set>
                                    <p:animEffect transition="in" filter="blinds(horizontal)">
                                      <p:cBhvr>
                                        <p:cTn id="17"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solidFill>
                  <a:srgbClr val="FF0000"/>
                </a:solidFill>
              </a:rPr>
              <a:t>Motivation</a:t>
            </a:r>
          </a:p>
          <a:p>
            <a:r>
              <a:rPr lang="en-US" dirty="0" smtClean="0"/>
              <a:t>Typical attacks</a:t>
            </a:r>
          </a:p>
          <a:p>
            <a:r>
              <a:rPr lang="en-US" dirty="0" smtClean="0"/>
              <a:t>Methods</a:t>
            </a:r>
          </a:p>
          <a:p>
            <a:r>
              <a:rPr lang="en-US" dirty="0" smtClean="0"/>
              <a:t>Experiments</a:t>
            </a:r>
          </a:p>
          <a:p>
            <a:r>
              <a:rPr lang="en-US" dirty="0" smtClean="0"/>
              <a:t>Limitations and future works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eal access.png"/>
          <p:cNvPicPr>
            <a:picLocks noChangeAspect="1"/>
          </p:cNvPicPr>
          <p:nvPr/>
        </p:nvPicPr>
        <p:blipFill>
          <a:blip r:embed="rId2" cstate="print"/>
          <a:stretch>
            <a:fillRect/>
          </a:stretch>
        </p:blipFill>
        <p:spPr>
          <a:xfrm>
            <a:off x="911654" y="686026"/>
            <a:ext cx="7320691" cy="5485947"/>
          </a:xfrm>
          <a:prstGeom prst="rect">
            <a:avLst/>
          </a:prstGeom>
        </p:spPr>
      </p:pic>
      <p:sp>
        <p:nvSpPr>
          <p:cNvPr id="6" name="Content Placeholder 2"/>
          <p:cNvSpPr>
            <a:spLocks noGrp="1"/>
          </p:cNvSpPr>
          <p:nvPr>
            <p:ph idx="1"/>
          </p:nvPr>
        </p:nvSpPr>
        <p:spPr>
          <a:xfrm>
            <a:off x="457200" y="304800"/>
            <a:ext cx="8229600" cy="609599"/>
          </a:xfrm>
        </p:spPr>
        <p:txBody>
          <a:bodyPr/>
          <a:lstStyle/>
          <a:p>
            <a:pPr>
              <a:buNone/>
            </a:pPr>
            <a:r>
              <a:rPr lang="en-US" dirty="0" smtClean="0"/>
              <a:t>In EHR System-one week</a:t>
            </a:r>
            <a:endParaRPr lang="en-US" dirty="0"/>
          </a:p>
        </p:txBody>
      </p:sp>
      <p:sp>
        <p:nvSpPr>
          <p:cNvPr id="7" name="Rectangle 6"/>
          <p:cNvSpPr/>
          <p:nvPr/>
        </p:nvSpPr>
        <p:spPr>
          <a:xfrm>
            <a:off x="5029200" y="5334000"/>
            <a:ext cx="2286000" cy="533400"/>
          </a:xfrm>
          <a:prstGeom prst="rect">
            <a:avLst/>
          </a:prstGeom>
          <a:solidFill>
            <a:srgbClr val="FF0000">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981200" y="1143000"/>
            <a:ext cx="2971800" cy="533400"/>
          </a:xfrm>
          <a:prstGeom prst="rect">
            <a:avLst/>
          </a:prstGeom>
          <a:solidFill>
            <a:srgbClr val="FF0000">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矩形 1"/>
          <p:cNvSpPr/>
          <p:nvPr/>
        </p:nvSpPr>
        <p:spPr>
          <a:xfrm>
            <a:off x="3447047" y="3200400"/>
            <a:ext cx="24003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Size of network</a:t>
            </a:r>
            <a:endParaRPr lang="zh-CN" altLang="en-US" sz="2400" b="1" dirty="0">
              <a:solidFill>
                <a:schemeClr val="tx1"/>
              </a:solidFill>
            </a:endParaRPr>
          </a:p>
        </p:txBody>
      </p:sp>
      <p:sp>
        <p:nvSpPr>
          <p:cNvPr id="9" name="矩形 8"/>
          <p:cNvSpPr/>
          <p:nvPr/>
        </p:nvSpPr>
        <p:spPr>
          <a:xfrm>
            <a:off x="3471111" y="5867400"/>
            <a:ext cx="24003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Access Score</a:t>
            </a:r>
            <a:endParaRPr lang="zh-CN" altLang="en-US" sz="2400" b="1" dirty="0">
              <a:solidFill>
                <a:schemeClr val="tx1"/>
              </a:solidFill>
            </a:endParaRPr>
          </a:p>
        </p:txBody>
      </p:sp>
      <p:sp>
        <p:nvSpPr>
          <p:cNvPr id="11" name="矩形 10"/>
          <p:cNvSpPr/>
          <p:nvPr/>
        </p:nvSpPr>
        <p:spPr>
          <a:xfrm rot="5400000">
            <a:off x="152400" y="1981200"/>
            <a:ext cx="24003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Access Score</a:t>
            </a:r>
            <a:endParaRPr lang="zh-CN" altLang="en-US" sz="2400" b="1" dirty="0">
              <a:solidFill>
                <a:schemeClr val="tx1"/>
              </a:solidFill>
            </a:endParaRPr>
          </a:p>
        </p:txBody>
      </p:sp>
      <p:sp>
        <p:nvSpPr>
          <p:cNvPr id="12" name="矩形 11"/>
          <p:cNvSpPr/>
          <p:nvPr/>
        </p:nvSpPr>
        <p:spPr>
          <a:xfrm rot="5400000">
            <a:off x="-306304" y="4854241"/>
            <a:ext cx="302895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Number of Accesses</a:t>
            </a:r>
            <a:endParaRPr lang="zh-CN" altLang="en-US" sz="24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304800"/>
            <a:ext cx="8229600" cy="609599"/>
          </a:xfrm>
        </p:spPr>
        <p:txBody>
          <a:bodyPr/>
          <a:lstStyle/>
          <a:p>
            <a:pPr>
              <a:buNone/>
            </a:pPr>
            <a:r>
              <a:rPr lang="en-US" dirty="0" smtClean="0"/>
              <a:t>In Wiki-one week</a:t>
            </a:r>
            <a:endParaRPr lang="en-US" dirty="0"/>
          </a:p>
        </p:txBody>
      </p:sp>
      <p:pic>
        <p:nvPicPr>
          <p:cNvPr id="8" name="Picture 7" descr="wiki-real access.png"/>
          <p:cNvPicPr>
            <a:picLocks noChangeAspect="1"/>
          </p:cNvPicPr>
          <p:nvPr/>
        </p:nvPicPr>
        <p:blipFill>
          <a:blip r:embed="rId2" cstate="print"/>
          <a:stretch>
            <a:fillRect/>
          </a:stretch>
        </p:blipFill>
        <p:spPr>
          <a:xfrm>
            <a:off x="914400" y="914400"/>
            <a:ext cx="7320691" cy="5485947"/>
          </a:xfrm>
          <a:prstGeom prst="rect">
            <a:avLst/>
          </a:prstGeom>
        </p:spPr>
      </p:pic>
      <p:sp>
        <p:nvSpPr>
          <p:cNvPr id="9" name="Rectangle 8"/>
          <p:cNvSpPr/>
          <p:nvPr/>
        </p:nvSpPr>
        <p:spPr>
          <a:xfrm>
            <a:off x="1447800" y="1371600"/>
            <a:ext cx="1905000" cy="609600"/>
          </a:xfrm>
          <a:prstGeom prst="rect">
            <a:avLst/>
          </a:prstGeom>
          <a:solidFill>
            <a:srgbClr val="FF000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5562600" y="5410200"/>
            <a:ext cx="1905000" cy="609600"/>
          </a:xfrm>
          <a:prstGeom prst="rect">
            <a:avLst/>
          </a:prstGeom>
          <a:solidFill>
            <a:srgbClr val="FF000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矩形 6"/>
          <p:cNvSpPr/>
          <p:nvPr/>
        </p:nvSpPr>
        <p:spPr>
          <a:xfrm>
            <a:off x="3447047" y="3429000"/>
            <a:ext cx="24003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Size of network</a:t>
            </a:r>
            <a:endParaRPr lang="zh-CN" altLang="en-US" sz="2400" b="1" dirty="0">
              <a:solidFill>
                <a:schemeClr val="tx1"/>
              </a:solidFill>
            </a:endParaRPr>
          </a:p>
        </p:txBody>
      </p:sp>
      <p:sp>
        <p:nvSpPr>
          <p:cNvPr id="11" name="矩形 10"/>
          <p:cNvSpPr/>
          <p:nvPr/>
        </p:nvSpPr>
        <p:spPr>
          <a:xfrm>
            <a:off x="3471111" y="6019800"/>
            <a:ext cx="24003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Access Score</a:t>
            </a:r>
            <a:endParaRPr lang="zh-CN" altLang="en-US" sz="2400" b="1" dirty="0">
              <a:solidFill>
                <a:schemeClr val="tx1"/>
              </a:solidFill>
            </a:endParaRPr>
          </a:p>
        </p:txBody>
      </p:sp>
      <p:sp>
        <p:nvSpPr>
          <p:cNvPr id="12" name="矩形 11"/>
          <p:cNvSpPr/>
          <p:nvPr/>
        </p:nvSpPr>
        <p:spPr>
          <a:xfrm rot="5400000">
            <a:off x="95250" y="1981200"/>
            <a:ext cx="24003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Access Score</a:t>
            </a:r>
            <a:endParaRPr lang="zh-CN" altLang="en-US" sz="2400" b="1" dirty="0">
              <a:solidFill>
                <a:schemeClr val="tx1"/>
              </a:solidFill>
            </a:endParaRPr>
          </a:p>
        </p:txBody>
      </p:sp>
      <p:sp>
        <p:nvSpPr>
          <p:cNvPr id="13" name="矩形 12"/>
          <p:cNvSpPr/>
          <p:nvPr/>
        </p:nvSpPr>
        <p:spPr>
          <a:xfrm rot="5400000">
            <a:off x="-306304" y="4854241"/>
            <a:ext cx="302895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Number of Accesses</a:t>
            </a:r>
            <a:endParaRPr lang="zh-CN" altLang="en-US" sz="24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Evaluation</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Title 1"/>
          <p:cNvSpPr txBox="1">
            <a:spLocks/>
          </p:cNvSpPr>
          <p:nvPr/>
        </p:nvSpPr>
        <p:spPr>
          <a:xfrm>
            <a:off x="1066800" y="1600200"/>
            <a:ext cx="7315200" cy="838200"/>
          </a:xfrm>
          <a:prstGeom prst="rect">
            <a:avLst/>
          </a:prstGeom>
        </p:spPr>
        <p:txBody>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2000" dirty="0" smtClean="0">
                <a:latin typeface="+mj-lt"/>
                <a:ea typeface="+mj-ea"/>
                <a:cs typeface="+mj-cs"/>
              </a:rPr>
              <a:t>For a random user, verifying how number of simulated access injected into this user influence the performances of SNAD</a:t>
            </a:r>
          </a:p>
        </p:txBody>
      </p:sp>
      <p:sp>
        <p:nvSpPr>
          <p:cNvPr id="18" name="Title 1"/>
          <p:cNvSpPr txBox="1">
            <a:spLocks/>
          </p:cNvSpPr>
          <p:nvPr/>
        </p:nvSpPr>
        <p:spPr>
          <a:xfrm>
            <a:off x="1066800" y="2743200"/>
            <a:ext cx="7315200" cy="838200"/>
          </a:xfrm>
          <a:prstGeom prst="rect">
            <a:avLst/>
          </a:prstGeom>
        </p:spPr>
        <p:txBody>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2000" dirty="0" smtClean="0">
                <a:latin typeface="+mj-lt"/>
                <a:ea typeface="+mj-ea"/>
                <a:cs typeface="+mj-cs"/>
              </a:rPr>
              <a:t>For a fixed number of simulated accesses, verifying how number of intruded users influence the performances of SNAD</a:t>
            </a:r>
          </a:p>
        </p:txBody>
      </p:sp>
      <p:sp>
        <p:nvSpPr>
          <p:cNvPr id="19" name="Title 1"/>
          <p:cNvSpPr txBox="1">
            <a:spLocks/>
          </p:cNvSpPr>
          <p:nvPr/>
        </p:nvSpPr>
        <p:spPr>
          <a:xfrm>
            <a:off x="1143000" y="4495800"/>
            <a:ext cx="7315200" cy="838200"/>
          </a:xfrm>
          <a:prstGeom prst="rect">
            <a:avLst/>
          </a:prstGeom>
        </p:spPr>
        <p:txBody>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2000" dirty="0" smtClean="0">
                <a:latin typeface="+mj-lt"/>
                <a:ea typeface="+mj-ea"/>
                <a:cs typeface="+mj-cs"/>
              </a:rPr>
              <a:t>The number of simulated accesses and intruded users are both diverse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8" grpId="0"/>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Model Evaluation-setting</a:t>
            </a:r>
            <a:r>
              <a:rPr kumimoji="0" lang="en-US" sz="4400" b="0" i="0" u="none" strike="noStrike" kern="1200" cap="none" spc="0" normalizeH="0" noProof="0" dirty="0" smtClean="0">
                <a:ln>
                  <a:noFill/>
                </a:ln>
                <a:solidFill>
                  <a:schemeClr val="tx1"/>
                </a:solidFill>
                <a:effectLst/>
                <a:uLnTx/>
                <a:uFillTx/>
                <a:latin typeface="+mj-lt"/>
                <a:ea typeface="+mj-ea"/>
                <a:cs typeface="+mj-cs"/>
              </a:rPr>
              <a:t> 1</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3" name="Table 2"/>
          <p:cNvGraphicFramePr>
            <a:graphicFrameLocks noGrp="1"/>
          </p:cNvGraphicFramePr>
          <p:nvPr/>
        </p:nvGraphicFramePr>
        <p:xfrm>
          <a:off x="1600200" y="2209800"/>
          <a:ext cx="6095999" cy="370840"/>
        </p:xfrm>
        <a:graphic>
          <a:graphicData uri="http://schemas.openxmlformats.org/drawingml/2006/table">
            <a:tbl>
              <a:tblPr firstRow="1" bandRow="1">
                <a:tableStyleId>{5940675A-B579-460E-94D1-54222C63F5DA}</a:tableStyleId>
              </a:tblPr>
              <a:tblGrid>
                <a:gridCol w="870857"/>
                <a:gridCol w="870857"/>
                <a:gridCol w="870857"/>
                <a:gridCol w="870857"/>
                <a:gridCol w="870857"/>
                <a:gridCol w="870857"/>
                <a:gridCol w="870857"/>
              </a:tblGrid>
              <a:tr h="370840">
                <a:tc>
                  <a:txBody>
                    <a:bodyPr/>
                    <a:lstStyle/>
                    <a:p>
                      <a:r>
                        <a:rPr lang="en-US" dirty="0" smtClean="0"/>
                        <a:t>s</a:t>
                      </a:r>
                      <a:r>
                        <a:rPr lang="en-US" baseline="-25000" dirty="0" smtClean="0"/>
                        <a:t>1</a:t>
                      </a:r>
                      <a:endParaRPr lang="en-US" baseline="-25000" dirty="0"/>
                    </a:p>
                  </a:txBody>
                  <a:tcPr/>
                </a:tc>
                <a:tc>
                  <a:txBody>
                    <a:bodyPr/>
                    <a:lstStyle/>
                    <a:p>
                      <a:r>
                        <a:rPr lang="en-US" dirty="0" smtClean="0"/>
                        <a:t>s</a:t>
                      </a:r>
                      <a:r>
                        <a:rPr lang="en-US" baseline="-25000" dirty="0" smtClean="0"/>
                        <a:t>2</a:t>
                      </a:r>
                      <a:endParaRPr lang="en-US" baseline="-25000" dirty="0"/>
                    </a:p>
                  </a:txBody>
                  <a:tcPr/>
                </a:tc>
                <a:tc>
                  <a:txBody>
                    <a:bodyPr/>
                    <a:lstStyle/>
                    <a:p>
                      <a:r>
                        <a:rPr lang="en-US" dirty="0" smtClean="0"/>
                        <a:t>s</a:t>
                      </a:r>
                      <a:r>
                        <a:rPr lang="en-US" baseline="-25000" dirty="0" smtClean="0"/>
                        <a:t>3</a:t>
                      </a:r>
                      <a:endParaRPr lang="en-US" baseline="-25000" dirty="0"/>
                    </a:p>
                  </a:txBody>
                  <a:tcPr/>
                </a:tc>
                <a:tc>
                  <a:txBody>
                    <a:bodyPr/>
                    <a:lstStyle/>
                    <a:p>
                      <a:r>
                        <a:rPr lang="en-US" dirty="0" smtClean="0"/>
                        <a:t>…</a:t>
                      </a:r>
                      <a:endParaRPr lang="en-US" dirty="0"/>
                    </a:p>
                  </a:txBody>
                  <a:tcPr/>
                </a:tc>
                <a:tc>
                  <a:txBody>
                    <a:bodyPr/>
                    <a:lstStyle/>
                    <a:p>
                      <a:r>
                        <a:rPr lang="en-US" dirty="0" smtClean="0"/>
                        <a:t>s</a:t>
                      </a:r>
                      <a:r>
                        <a:rPr lang="en-US" baseline="-25000" dirty="0" smtClean="0"/>
                        <a:t>i</a:t>
                      </a:r>
                      <a:endParaRPr lang="en-US" baseline="-25000" dirty="0"/>
                    </a:p>
                  </a:txBody>
                  <a:tcPr/>
                </a:tc>
                <a:tc>
                  <a:txBody>
                    <a:bodyPr/>
                    <a:lstStyle/>
                    <a:p>
                      <a:r>
                        <a:rPr lang="en-US" dirty="0" smtClean="0"/>
                        <a:t>…</a:t>
                      </a:r>
                      <a:endParaRPr lang="en-US" dirty="0"/>
                    </a:p>
                  </a:txBody>
                  <a:tcPr/>
                </a:tc>
                <a:tc>
                  <a:txBody>
                    <a:bodyPr/>
                    <a:lstStyle/>
                    <a:p>
                      <a:r>
                        <a:rPr lang="en-US" dirty="0" smtClean="0"/>
                        <a:t>s</a:t>
                      </a:r>
                      <a:r>
                        <a:rPr lang="en-US" baseline="-25000" dirty="0" smtClean="0"/>
                        <a:t>n</a:t>
                      </a:r>
                      <a:endParaRPr lang="en-US" baseline="-25000" dirty="0"/>
                    </a:p>
                  </a:txBody>
                  <a:tcPr/>
                </a:tc>
              </a:tr>
            </a:tbl>
          </a:graphicData>
        </a:graphic>
      </p:graphicFrame>
      <p:graphicFrame>
        <p:nvGraphicFramePr>
          <p:cNvPr id="4" name="Table 3"/>
          <p:cNvGraphicFramePr>
            <a:graphicFrameLocks noGrp="1"/>
          </p:cNvGraphicFramePr>
          <p:nvPr/>
        </p:nvGraphicFramePr>
        <p:xfrm>
          <a:off x="1600200" y="2819400"/>
          <a:ext cx="6095999" cy="370840"/>
        </p:xfrm>
        <a:graphic>
          <a:graphicData uri="http://schemas.openxmlformats.org/drawingml/2006/table">
            <a:tbl>
              <a:tblPr firstRow="1" bandRow="1">
                <a:tableStyleId>{5940675A-B579-460E-94D1-54222C63F5DA}</a:tableStyleId>
              </a:tblPr>
              <a:tblGrid>
                <a:gridCol w="870857"/>
                <a:gridCol w="870857"/>
                <a:gridCol w="870857"/>
                <a:gridCol w="870857"/>
                <a:gridCol w="870857"/>
                <a:gridCol w="870857"/>
                <a:gridCol w="870857"/>
              </a:tblGrid>
              <a:tr h="370840">
                <a:tc>
                  <a:txBody>
                    <a:bodyPr/>
                    <a:lstStyle/>
                    <a:p>
                      <a:r>
                        <a:rPr lang="en-US" dirty="0" smtClean="0"/>
                        <a:t>0</a:t>
                      </a:r>
                      <a:endParaRPr lang="en-US" baseline="-25000" dirty="0"/>
                    </a:p>
                  </a:txBody>
                  <a:tcPr/>
                </a:tc>
                <a:tc>
                  <a:txBody>
                    <a:bodyPr/>
                    <a:lstStyle/>
                    <a:p>
                      <a:r>
                        <a:rPr lang="en-US" dirty="0" smtClean="0">
                          <a:solidFill>
                            <a:schemeClr val="tx1"/>
                          </a:solidFill>
                        </a:rPr>
                        <a:t>1</a:t>
                      </a:r>
                      <a:endParaRPr lang="en-US" baseline="-25000" dirty="0">
                        <a:solidFill>
                          <a:schemeClr val="tx1"/>
                        </a:solidFill>
                      </a:endParaRPr>
                    </a:p>
                  </a:txBody>
                  <a:tcPr/>
                </a:tc>
                <a:tc>
                  <a:txBody>
                    <a:bodyPr/>
                    <a:lstStyle/>
                    <a:p>
                      <a:r>
                        <a:rPr lang="en-US" dirty="0" smtClean="0"/>
                        <a:t>0</a:t>
                      </a:r>
                      <a:endParaRPr lang="en-US" baseline="-25000" dirty="0"/>
                    </a:p>
                  </a:txBody>
                  <a:tcPr/>
                </a:tc>
                <a:tc>
                  <a:txBody>
                    <a:bodyPr/>
                    <a:lstStyle/>
                    <a:p>
                      <a:r>
                        <a:rPr lang="en-US" dirty="0" smtClean="0"/>
                        <a:t>…</a:t>
                      </a:r>
                      <a:endParaRPr lang="en-US" dirty="0"/>
                    </a:p>
                  </a:txBody>
                  <a:tcPr/>
                </a:tc>
                <a:tc>
                  <a:txBody>
                    <a:bodyPr/>
                    <a:lstStyle/>
                    <a:p>
                      <a:r>
                        <a:rPr lang="en-US" dirty="0" smtClean="0"/>
                        <a:t>0</a:t>
                      </a:r>
                      <a:endParaRPr lang="en-US" baseline="-25000" dirty="0"/>
                    </a:p>
                  </a:txBody>
                  <a:tcPr/>
                </a:tc>
                <a:tc>
                  <a:txBody>
                    <a:bodyPr/>
                    <a:lstStyle/>
                    <a:p>
                      <a:r>
                        <a:rPr lang="en-US" dirty="0" smtClean="0"/>
                        <a:t>…</a:t>
                      </a:r>
                      <a:endParaRPr lang="en-US" dirty="0"/>
                    </a:p>
                  </a:txBody>
                  <a:tcPr/>
                </a:tc>
                <a:tc>
                  <a:txBody>
                    <a:bodyPr/>
                    <a:lstStyle/>
                    <a:p>
                      <a:r>
                        <a:rPr lang="en-US" dirty="0" smtClean="0"/>
                        <a:t>0</a:t>
                      </a:r>
                      <a:endParaRPr lang="en-US" baseline="-25000" dirty="0"/>
                    </a:p>
                  </a:txBody>
                  <a:tcPr/>
                </a:tc>
              </a:tr>
            </a:tbl>
          </a:graphicData>
        </a:graphic>
      </p:graphicFrame>
      <p:graphicFrame>
        <p:nvGraphicFramePr>
          <p:cNvPr id="5" name="Table 4"/>
          <p:cNvGraphicFramePr>
            <a:graphicFrameLocks noGrp="1"/>
          </p:cNvGraphicFramePr>
          <p:nvPr/>
        </p:nvGraphicFramePr>
        <p:xfrm>
          <a:off x="1600200" y="3429000"/>
          <a:ext cx="6095999" cy="370840"/>
        </p:xfrm>
        <a:graphic>
          <a:graphicData uri="http://schemas.openxmlformats.org/drawingml/2006/table">
            <a:tbl>
              <a:tblPr firstRow="1" bandRow="1">
                <a:tableStyleId>{5940675A-B579-460E-94D1-54222C63F5DA}</a:tableStyleId>
              </a:tblPr>
              <a:tblGrid>
                <a:gridCol w="870857"/>
                <a:gridCol w="870857"/>
                <a:gridCol w="870857"/>
                <a:gridCol w="870857"/>
                <a:gridCol w="870857"/>
                <a:gridCol w="870857"/>
                <a:gridCol w="870857"/>
              </a:tblGrid>
              <a:tr h="370840">
                <a:tc>
                  <a:txBody>
                    <a:bodyPr/>
                    <a:lstStyle/>
                    <a:p>
                      <a:r>
                        <a:rPr lang="en-US" dirty="0" smtClean="0"/>
                        <a:t>0</a:t>
                      </a:r>
                      <a:endParaRPr lang="en-US" baseline="-25000" dirty="0"/>
                    </a:p>
                  </a:txBody>
                  <a:tcPr/>
                </a:tc>
                <a:tc>
                  <a:txBody>
                    <a:bodyPr/>
                    <a:lstStyle/>
                    <a:p>
                      <a:r>
                        <a:rPr lang="en-US" dirty="0" smtClean="0">
                          <a:solidFill>
                            <a:schemeClr val="tx1"/>
                          </a:solidFill>
                        </a:rPr>
                        <a:t>1</a:t>
                      </a:r>
                      <a:endParaRPr lang="en-US" baseline="-25000" dirty="0">
                        <a:solidFill>
                          <a:schemeClr val="tx1"/>
                        </a:solidFill>
                      </a:endParaRPr>
                    </a:p>
                  </a:txBody>
                  <a:tcPr/>
                </a:tc>
                <a:tc>
                  <a:txBody>
                    <a:bodyPr/>
                    <a:lstStyle/>
                    <a:p>
                      <a:r>
                        <a:rPr lang="en-US" dirty="0" smtClean="0">
                          <a:solidFill>
                            <a:srgbClr val="FF0000"/>
                          </a:solidFill>
                        </a:rPr>
                        <a:t>1</a:t>
                      </a:r>
                      <a:endParaRPr lang="en-US" baseline="-25000" dirty="0">
                        <a:solidFill>
                          <a:srgbClr val="FF0000"/>
                        </a:solidFill>
                      </a:endParaRPr>
                    </a:p>
                  </a:txBody>
                  <a:tcPr/>
                </a:tc>
                <a:tc>
                  <a:txBody>
                    <a:bodyPr/>
                    <a:lstStyle/>
                    <a:p>
                      <a:r>
                        <a:rPr lang="en-US" dirty="0" smtClean="0"/>
                        <a:t>…</a:t>
                      </a:r>
                      <a:endParaRPr lang="en-US" dirty="0"/>
                    </a:p>
                  </a:txBody>
                  <a:tcPr/>
                </a:tc>
                <a:tc>
                  <a:txBody>
                    <a:bodyPr/>
                    <a:lstStyle/>
                    <a:p>
                      <a:r>
                        <a:rPr lang="en-US" dirty="0" smtClean="0">
                          <a:solidFill>
                            <a:schemeClr val="tx1"/>
                          </a:solidFill>
                        </a:rPr>
                        <a:t>0</a:t>
                      </a:r>
                      <a:endParaRPr lang="en-US" baseline="-25000" dirty="0">
                        <a:solidFill>
                          <a:schemeClr val="tx1"/>
                        </a:solidFill>
                      </a:endParaRPr>
                    </a:p>
                  </a:txBody>
                  <a:tcPr/>
                </a:tc>
                <a:tc>
                  <a:txBody>
                    <a:bodyPr/>
                    <a:lstStyle/>
                    <a:p>
                      <a:r>
                        <a:rPr lang="en-US" dirty="0" smtClean="0"/>
                        <a:t>…</a:t>
                      </a:r>
                      <a:endParaRPr lang="en-US" dirty="0"/>
                    </a:p>
                  </a:txBody>
                  <a:tcPr/>
                </a:tc>
                <a:tc>
                  <a:txBody>
                    <a:bodyPr/>
                    <a:lstStyle/>
                    <a:p>
                      <a:r>
                        <a:rPr lang="en-US" dirty="0" smtClean="0"/>
                        <a:t>0</a:t>
                      </a:r>
                      <a:endParaRPr lang="en-US" baseline="-25000" dirty="0"/>
                    </a:p>
                  </a:txBody>
                  <a:tcPr/>
                </a:tc>
              </a:tr>
            </a:tbl>
          </a:graphicData>
        </a:graphic>
      </p:graphicFrame>
      <p:graphicFrame>
        <p:nvGraphicFramePr>
          <p:cNvPr id="6" name="Table 5"/>
          <p:cNvGraphicFramePr>
            <a:graphicFrameLocks noGrp="1"/>
          </p:cNvGraphicFramePr>
          <p:nvPr/>
        </p:nvGraphicFramePr>
        <p:xfrm>
          <a:off x="1524000" y="5486400"/>
          <a:ext cx="6095999" cy="370840"/>
        </p:xfrm>
        <a:graphic>
          <a:graphicData uri="http://schemas.openxmlformats.org/drawingml/2006/table">
            <a:tbl>
              <a:tblPr firstRow="1" bandRow="1">
                <a:tableStyleId>{5940675A-B579-460E-94D1-54222C63F5DA}</a:tableStyleId>
              </a:tblPr>
              <a:tblGrid>
                <a:gridCol w="870857"/>
                <a:gridCol w="870857"/>
                <a:gridCol w="870857"/>
                <a:gridCol w="870857"/>
                <a:gridCol w="870857"/>
                <a:gridCol w="870857"/>
                <a:gridCol w="870857"/>
              </a:tblGrid>
              <a:tr h="370840">
                <a:tc>
                  <a:txBody>
                    <a:bodyPr/>
                    <a:lstStyle/>
                    <a:p>
                      <a:r>
                        <a:rPr lang="en-US" dirty="0" smtClean="0">
                          <a:solidFill>
                            <a:srgbClr val="FF0000"/>
                          </a:solidFill>
                        </a:rPr>
                        <a:t>1</a:t>
                      </a:r>
                      <a:endParaRPr lang="en-US" baseline="-25000" dirty="0">
                        <a:solidFill>
                          <a:srgbClr val="FF0000"/>
                        </a:solidFill>
                      </a:endParaRPr>
                    </a:p>
                  </a:txBody>
                  <a:tcPr/>
                </a:tc>
                <a:tc>
                  <a:txBody>
                    <a:bodyPr/>
                    <a:lstStyle/>
                    <a:p>
                      <a:r>
                        <a:rPr lang="en-US" dirty="0" smtClean="0">
                          <a:solidFill>
                            <a:schemeClr val="tx1"/>
                          </a:solidFill>
                        </a:rPr>
                        <a:t>1</a:t>
                      </a:r>
                      <a:endParaRPr lang="en-US" baseline="-25000" dirty="0">
                        <a:solidFill>
                          <a:schemeClr val="tx1"/>
                        </a:solidFill>
                      </a:endParaRPr>
                    </a:p>
                  </a:txBody>
                  <a:tcPr/>
                </a:tc>
                <a:tc>
                  <a:txBody>
                    <a:bodyPr/>
                    <a:lstStyle/>
                    <a:p>
                      <a:r>
                        <a:rPr lang="en-US" dirty="0" smtClean="0">
                          <a:solidFill>
                            <a:srgbClr val="FF0000"/>
                          </a:solidFill>
                        </a:rPr>
                        <a:t>1</a:t>
                      </a:r>
                      <a:endParaRPr lang="en-US" baseline="-25000" dirty="0">
                        <a:solidFill>
                          <a:srgbClr val="FF0000"/>
                        </a:solidFill>
                      </a:endParaRPr>
                    </a:p>
                  </a:txBody>
                  <a:tcPr/>
                </a:tc>
                <a:tc>
                  <a:txBody>
                    <a:bodyPr/>
                    <a:lstStyle/>
                    <a:p>
                      <a:r>
                        <a:rPr lang="en-US" dirty="0" smtClean="0"/>
                        <a:t>…</a:t>
                      </a:r>
                      <a:endParaRPr lang="en-US" dirty="0"/>
                    </a:p>
                  </a:txBody>
                  <a:tcPr/>
                </a:tc>
                <a:tc>
                  <a:txBody>
                    <a:bodyPr/>
                    <a:lstStyle/>
                    <a:p>
                      <a:r>
                        <a:rPr lang="en-US" dirty="0" smtClean="0">
                          <a:solidFill>
                            <a:srgbClr val="FF0000"/>
                          </a:solidFill>
                        </a:rPr>
                        <a:t>1</a:t>
                      </a:r>
                      <a:endParaRPr lang="en-US" baseline="-25000" dirty="0">
                        <a:solidFill>
                          <a:srgbClr val="FF0000"/>
                        </a:solidFill>
                      </a:endParaRPr>
                    </a:p>
                  </a:txBody>
                  <a:tcPr/>
                </a:tc>
                <a:tc>
                  <a:txBody>
                    <a:bodyPr/>
                    <a:lstStyle/>
                    <a:p>
                      <a:r>
                        <a:rPr lang="en-US" dirty="0" smtClean="0"/>
                        <a:t>…</a:t>
                      </a:r>
                      <a:endParaRPr lang="en-US" dirty="0"/>
                    </a:p>
                  </a:txBody>
                  <a:tcPr/>
                </a:tc>
                <a:tc>
                  <a:txBody>
                    <a:bodyPr/>
                    <a:lstStyle/>
                    <a:p>
                      <a:r>
                        <a:rPr lang="en-US" dirty="0" smtClean="0">
                          <a:solidFill>
                            <a:srgbClr val="FF0000"/>
                          </a:solidFill>
                        </a:rPr>
                        <a:t>1</a:t>
                      </a:r>
                      <a:endParaRPr lang="en-US" baseline="-25000" dirty="0">
                        <a:solidFill>
                          <a:srgbClr val="FF0000"/>
                        </a:solidFill>
                      </a:endParaRPr>
                    </a:p>
                  </a:txBody>
                  <a:tcPr/>
                </a:tc>
              </a:tr>
            </a:tbl>
          </a:graphicData>
        </a:graphic>
      </p:graphicFrame>
      <p:sp>
        <p:nvSpPr>
          <p:cNvPr id="7" name="Title 1"/>
          <p:cNvSpPr txBox="1">
            <a:spLocks/>
          </p:cNvSpPr>
          <p:nvPr/>
        </p:nvSpPr>
        <p:spPr>
          <a:xfrm>
            <a:off x="4495800" y="4648200"/>
            <a:ext cx="152400" cy="8382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1200" b="1" dirty="0" smtClean="0">
                <a:latin typeface="+mj-lt"/>
                <a:ea typeface="+mj-ea"/>
                <a:cs typeface="+mj-cs"/>
              </a:rPr>
              <a:t>.</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200" b="1" i="0" u="none" strike="noStrike" kern="1200" cap="none" spc="0" normalizeH="0" baseline="0" noProof="0" dirty="0" smtClean="0">
                <a:ln>
                  <a:noFill/>
                </a:ln>
                <a:solidFill>
                  <a:schemeClr val="tx1"/>
                </a:solidFill>
                <a:effectLst/>
                <a:uLnTx/>
                <a:uFillTx/>
                <a:latin typeface="+mj-lt"/>
                <a:ea typeface="+mj-ea"/>
                <a:cs typeface="+mj-cs"/>
              </a:rPr>
              <a:t>.</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1200" b="1" dirty="0" smtClean="0">
                <a:latin typeface="+mj-lt"/>
                <a:ea typeface="+mj-ea"/>
                <a:cs typeface="+mj-cs"/>
              </a:rPr>
              <a:t>.</a:t>
            </a:r>
            <a:endParaRPr kumimoji="0" lang="en-US" sz="1200" b="1" i="0" u="none" strike="noStrike" kern="1200" cap="none" spc="0" normalizeH="0" baseline="0" noProof="0" dirty="0">
              <a:ln>
                <a:noFill/>
              </a:ln>
              <a:solidFill>
                <a:schemeClr val="tx1"/>
              </a:solidFill>
              <a:effectLst/>
              <a:uLnTx/>
              <a:uFillTx/>
              <a:latin typeface="+mj-lt"/>
              <a:ea typeface="+mj-ea"/>
              <a:cs typeface="+mj-cs"/>
            </a:endParaRPr>
          </a:p>
        </p:txBody>
      </p:sp>
      <p:sp>
        <p:nvSpPr>
          <p:cNvPr id="8" name="Title 1"/>
          <p:cNvSpPr txBox="1">
            <a:spLocks/>
          </p:cNvSpPr>
          <p:nvPr/>
        </p:nvSpPr>
        <p:spPr>
          <a:xfrm>
            <a:off x="1447800" y="1600200"/>
            <a:ext cx="4953000" cy="4572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latin typeface="+mj-lt"/>
                <a:ea typeface="+mj-ea"/>
                <a:cs typeface="+mj-cs"/>
              </a:rPr>
              <a:t>For a random user, injecting simulated accesses</a:t>
            </a:r>
          </a:p>
        </p:txBody>
      </p:sp>
      <p:sp>
        <p:nvSpPr>
          <p:cNvPr id="9" name="Title 1"/>
          <p:cNvSpPr txBox="1">
            <a:spLocks/>
          </p:cNvSpPr>
          <p:nvPr/>
        </p:nvSpPr>
        <p:spPr>
          <a:xfrm>
            <a:off x="7924800" y="3429000"/>
            <a:ext cx="381000" cy="304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latin typeface="+mj-lt"/>
                <a:ea typeface="+mj-ea"/>
                <a:cs typeface="+mj-cs"/>
              </a:rPr>
              <a:t>1</a:t>
            </a:r>
          </a:p>
        </p:txBody>
      </p:sp>
      <p:sp>
        <p:nvSpPr>
          <p:cNvPr id="10" name="Title 1"/>
          <p:cNvSpPr txBox="1">
            <a:spLocks/>
          </p:cNvSpPr>
          <p:nvPr/>
        </p:nvSpPr>
        <p:spPr>
          <a:xfrm>
            <a:off x="7924800" y="4114800"/>
            <a:ext cx="381000" cy="304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latin typeface="+mj-lt"/>
                <a:ea typeface="+mj-ea"/>
                <a:cs typeface="+mj-cs"/>
              </a:rPr>
              <a:t>2</a:t>
            </a:r>
          </a:p>
        </p:txBody>
      </p:sp>
      <p:sp>
        <p:nvSpPr>
          <p:cNvPr id="11" name="Title 1"/>
          <p:cNvSpPr txBox="1">
            <a:spLocks/>
          </p:cNvSpPr>
          <p:nvPr/>
        </p:nvSpPr>
        <p:spPr>
          <a:xfrm>
            <a:off x="7772400" y="5486400"/>
            <a:ext cx="762000" cy="304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latin typeface="+mj-lt"/>
                <a:ea typeface="+mj-ea"/>
                <a:cs typeface="+mj-cs"/>
              </a:rPr>
              <a:t>100</a:t>
            </a:r>
          </a:p>
        </p:txBody>
      </p:sp>
      <p:graphicFrame>
        <p:nvGraphicFramePr>
          <p:cNvPr id="12" name="Table 11"/>
          <p:cNvGraphicFramePr>
            <a:graphicFrameLocks noGrp="1"/>
          </p:cNvGraphicFramePr>
          <p:nvPr/>
        </p:nvGraphicFramePr>
        <p:xfrm>
          <a:off x="1600200" y="4114800"/>
          <a:ext cx="6095999" cy="370840"/>
        </p:xfrm>
        <a:graphic>
          <a:graphicData uri="http://schemas.openxmlformats.org/drawingml/2006/table">
            <a:tbl>
              <a:tblPr firstRow="1" bandRow="1">
                <a:tableStyleId>{5940675A-B579-460E-94D1-54222C63F5DA}</a:tableStyleId>
              </a:tblPr>
              <a:tblGrid>
                <a:gridCol w="870857"/>
                <a:gridCol w="870857"/>
                <a:gridCol w="870857"/>
                <a:gridCol w="870857"/>
                <a:gridCol w="870857"/>
                <a:gridCol w="870857"/>
                <a:gridCol w="870857"/>
              </a:tblGrid>
              <a:tr h="370840">
                <a:tc>
                  <a:txBody>
                    <a:bodyPr/>
                    <a:lstStyle/>
                    <a:p>
                      <a:r>
                        <a:rPr lang="en-US" dirty="0" smtClean="0">
                          <a:solidFill>
                            <a:srgbClr val="FF0000"/>
                          </a:solidFill>
                        </a:rPr>
                        <a:t>1</a:t>
                      </a:r>
                      <a:endParaRPr lang="en-US" baseline="-25000" dirty="0">
                        <a:solidFill>
                          <a:srgbClr val="FF0000"/>
                        </a:solidFill>
                      </a:endParaRPr>
                    </a:p>
                  </a:txBody>
                  <a:tcPr/>
                </a:tc>
                <a:tc>
                  <a:txBody>
                    <a:bodyPr/>
                    <a:lstStyle/>
                    <a:p>
                      <a:r>
                        <a:rPr lang="en-US" dirty="0" smtClean="0">
                          <a:solidFill>
                            <a:schemeClr val="tx1"/>
                          </a:solidFill>
                        </a:rPr>
                        <a:t>1</a:t>
                      </a:r>
                      <a:endParaRPr lang="en-US" baseline="-25000" dirty="0">
                        <a:solidFill>
                          <a:schemeClr val="tx1"/>
                        </a:solidFill>
                      </a:endParaRPr>
                    </a:p>
                  </a:txBody>
                  <a:tcPr/>
                </a:tc>
                <a:tc>
                  <a:txBody>
                    <a:bodyPr/>
                    <a:lstStyle/>
                    <a:p>
                      <a:r>
                        <a:rPr lang="en-US" dirty="0" smtClean="0">
                          <a:solidFill>
                            <a:srgbClr val="FF0000"/>
                          </a:solidFill>
                        </a:rPr>
                        <a:t>1</a:t>
                      </a:r>
                      <a:endParaRPr lang="en-US" baseline="-25000" dirty="0">
                        <a:solidFill>
                          <a:srgbClr val="FF0000"/>
                        </a:solidFill>
                      </a:endParaRPr>
                    </a:p>
                  </a:txBody>
                  <a:tcPr/>
                </a:tc>
                <a:tc>
                  <a:txBody>
                    <a:bodyPr/>
                    <a:lstStyle/>
                    <a:p>
                      <a:r>
                        <a:rPr lang="en-US" dirty="0" smtClean="0"/>
                        <a:t>…</a:t>
                      </a:r>
                      <a:endParaRPr lang="en-US" dirty="0"/>
                    </a:p>
                  </a:txBody>
                  <a:tcPr/>
                </a:tc>
                <a:tc>
                  <a:txBody>
                    <a:bodyPr/>
                    <a:lstStyle/>
                    <a:p>
                      <a:r>
                        <a:rPr lang="en-US" dirty="0" smtClean="0">
                          <a:solidFill>
                            <a:schemeClr val="tx1"/>
                          </a:solidFill>
                        </a:rPr>
                        <a:t>0</a:t>
                      </a:r>
                      <a:endParaRPr lang="en-US" baseline="-25000" dirty="0">
                        <a:solidFill>
                          <a:schemeClr val="tx1"/>
                        </a:solidFill>
                      </a:endParaRPr>
                    </a:p>
                  </a:txBody>
                  <a:tcPr/>
                </a:tc>
                <a:tc>
                  <a:txBody>
                    <a:bodyPr/>
                    <a:lstStyle/>
                    <a:p>
                      <a:r>
                        <a:rPr lang="en-US" dirty="0" smtClean="0"/>
                        <a:t>…</a:t>
                      </a:r>
                      <a:endParaRPr lang="en-US" dirty="0"/>
                    </a:p>
                  </a:txBody>
                  <a:tcPr/>
                </a:tc>
                <a:tc>
                  <a:txBody>
                    <a:bodyPr/>
                    <a:lstStyle/>
                    <a:p>
                      <a:r>
                        <a:rPr lang="en-US" dirty="0" smtClean="0"/>
                        <a:t>0</a:t>
                      </a:r>
                      <a:endParaRPr lang="en-US" baseline="-25000" dirty="0"/>
                    </a:p>
                  </a:txBody>
                  <a:tcPr/>
                </a:tc>
              </a:tr>
            </a:tbl>
          </a:graphicData>
        </a:graphic>
      </p:graphicFrame>
      <p:sp>
        <p:nvSpPr>
          <p:cNvPr id="13" name="Rectangle 12"/>
          <p:cNvSpPr/>
          <p:nvPr/>
        </p:nvSpPr>
        <p:spPr>
          <a:xfrm>
            <a:off x="1447800" y="2743200"/>
            <a:ext cx="6324600" cy="5334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3276600" y="2743200"/>
            <a:ext cx="914400" cy="1143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1524000" y="2819400"/>
            <a:ext cx="914400" cy="1752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5105400" y="2819400"/>
            <a:ext cx="914400" cy="3048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6781800" y="2819400"/>
            <a:ext cx="914400" cy="3124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linds(horizontal)">
                                      <p:cBhvr>
                                        <p:cTn id="25" dur="500"/>
                                        <p:tgtEl>
                                          <p:spTgt spid="15"/>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linds(horizontal)">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blinds(horizontal)">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linds(horizontal)">
                                      <p:cBhvr>
                                        <p:cTn id="43" dur="500"/>
                                        <p:tgtEl>
                                          <p:spTgt spid="16"/>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blinds(horizontal)">
                                      <p:cBhvr>
                                        <p:cTn id="46" dur="500"/>
                                        <p:tgtEl>
                                          <p:spTgt spid="17"/>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blinds(horizontal)">
                                      <p:cBhvr>
                                        <p:cTn id="4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4" grpId="0" animBg="1"/>
      <p:bldP spid="15" grpId="0" animBg="1"/>
      <p:bldP spid="16"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dirty="0"/>
          </a:p>
        </p:txBody>
      </p:sp>
      <p:pic>
        <p:nvPicPr>
          <p:cNvPr id="2" name="Picture 2"/>
          <p:cNvPicPr>
            <a:picLocks noChangeAspect="1" noChangeArrowheads="1"/>
          </p:cNvPicPr>
          <p:nvPr/>
        </p:nvPicPr>
        <p:blipFill>
          <a:blip r:embed="rId3" cstate="print"/>
          <a:srcRect/>
          <a:stretch>
            <a:fillRect/>
          </a:stretch>
        </p:blipFill>
        <p:spPr bwMode="auto">
          <a:xfrm>
            <a:off x="2671763" y="1019174"/>
            <a:ext cx="5481637" cy="5305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Model Evaluation-setting</a:t>
            </a:r>
            <a:r>
              <a:rPr kumimoji="0" lang="en-US" sz="4400" b="0" i="0" u="none" strike="noStrike" kern="1200" cap="none" spc="0" normalizeH="0" noProof="0" dirty="0" smtClean="0">
                <a:ln>
                  <a:noFill/>
                </a:ln>
                <a:solidFill>
                  <a:schemeClr val="tx1"/>
                </a:solidFill>
                <a:effectLst/>
                <a:uLnTx/>
                <a:uFillTx/>
                <a:latin typeface="+mj-lt"/>
                <a:ea typeface="+mj-ea"/>
                <a:cs typeface="+mj-cs"/>
              </a:rPr>
              <a:t> 2</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3" name="Table 2"/>
          <p:cNvGraphicFramePr>
            <a:graphicFrameLocks noGrp="1"/>
          </p:cNvGraphicFramePr>
          <p:nvPr/>
        </p:nvGraphicFramePr>
        <p:xfrm>
          <a:off x="1600200" y="2209800"/>
          <a:ext cx="6095999" cy="370840"/>
        </p:xfrm>
        <a:graphic>
          <a:graphicData uri="http://schemas.openxmlformats.org/drawingml/2006/table">
            <a:tbl>
              <a:tblPr firstRow="1" bandRow="1">
                <a:tableStyleId>{5940675A-B579-460E-94D1-54222C63F5DA}</a:tableStyleId>
              </a:tblPr>
              <a:tblGrid>
                <a:gridCol w="870857"/>
                <a:gridCol w="870857"/>
                <a:gridCol w="870857"/>
                <a:gridCol w="870857"/>
                <a:gridCol w="870857"/>
                <a:gridCol w="870857"/>
                <a:gridCol w="870857"/>
              </a:tblGrid>
              <a:tr h="370840">
                <a:tc>
                  <a:txBody>
                    <a:bodyPr/>
                    <a:lstStyle/>
                    <a:p>
                      <a:r>
                        <a:rPr lang="en-US" dirty="0" smtClean="0"/>
                        <a:t>s</a:t>
                      </a:r>
                      <a:r>
                        <a:rPr lang="en-US" baseline="-25000" dirty="0" smtClean="0"/>
                        <a:t>1</a:t>
                      </a:r>
                      <a:endParaRPr lang="en-US" baseline="-25000" dirty="0"/>
                    </a:p>
                  </a:txBody>
                  <a:tcPr/>
                </a:tc>
                <a:tc>
                  <a:txBody>
                    <a:bodyPr/>
                    <a:lstStyle/>
                    <a:p>
                      <a:r>
                        <a:rPr lang="en-US" dirty="0" smtClean="0"/>
                        <a:t>s</a:t>
                      </a:r>
                      <a:r>
                        <a:rPr lang="en-US" baseline="-25000" dirty="0" smtClean="0"/>
                        <a:t>2</a:t>
                      </a:r>
                      <a:endParaRPr lang="en-US" baseline="-25000" dirty="0"/>
                    </a:p>
                  </a:txBody>
                  <a:tcPr/>
                </a:tc>
                <a:tc>
                  <a:txBody>
                    <a:bodyPr/>
                    <a:lstStyle/>
                    <a:p>
                      <a:r>
                        <a:rPr lang="en-US" dirty="0" smtClean="0"/>
                        <a:t>s</a:t>
                      </a:r>
                      <a:r>
                        <a:rPr lang="en-US" baseline="-25000" dirty="0" smtClean="0"/>
                        <a:t>3</a:t>
                      </a:r>
                      <a:endParaRPr lang="en-US" baseline="-25000" dirty="0"/>
                    </a:p>
                  </a:txBody>
                  <a:tcPr/>
                </a:tc>
                <a:tc>
                  <a:txBody>
                    <a:bodyPr/>
                    <a:lstStyle/>
                    <a:p>
                      <a:r>
                        <a:rPr lang="en-US" dirty="0" smtClean="0"/>
                        <a:t>…</a:t>
                      </a:r>
                      <a:endParaRPr lang="en-US" dirty="0"/>
                    </a:p>
                  </a:txBody>
                  <a:tcPr/>
                </a:tc>
                <a:tc>
                  <a:txBody>
                    <a:bodyPr/>
                    <a:lstStyle/>
                    <a:p>
                      <a:r>
                        <a:rPr lang="en-US" dirty="0" smtClean="0"/>
                        <a:t>s</a:t>
                      </a:r>
                      <a:r>
                        <a:rPr lang="en-US" baseline="-25000" dirty="0" smtClean="0"/>
                        <a:t>i</a:t>
                      </a:r>
                      <a:endParaRPr lang="en-US" baseline="-25000" dirty="0"/>
                    </a:p>
                  </a:txBody>
                  <a:tcPr/>
                </a:tc>
                <a:tc>
                  <a:txBody>
                    <a:bodyPr/>
                    <a:lstStyle/>
                    <a:p>
                      <a:r>
                        <a:rPr lang="en-US" dirty="0" smtClean="0"/>
                        <a:t>…</a:t>
                      </a:r>
                      <a:endParaRPr lang="en-US" dirty="0"/>
                    </a:p>
                  </a:txBody>
                  <a:tcPr/>
                </a:tc>
                <a:tc>
                  <a:txBody>
                    <a:bodyPr/>
                    <a:lstStyle/>
                    <a:p>
                      <a:r>
                        <a:rPr lang="en-US" dirty="0" smtClean="0"/>
                        <a:t>s</a:t>
                      </a:r>
                      <a:r>
                        <a:rPr lang="en-US" baseline="-25000" dirty="0" smtClean="0"/>
                        <a:t>n</a:t>
                      </a:r>
                      <a:endParaRPr lang="en-US" baseline="-25000" dirty="0"/>
                    </a:p>
                  </a:txBody>
                  <a:tcPr/>
                </a:tc>
              </a:tr>
            </a:tbl>
          </a:graphicData>
        </a:graphic>
      </p:graphicFrame>
      <p:graphicFrame>
        <p:nvGraphicFramePr>
          <p:cNvPr id="5" name="Table 4"/>
          <p:cNvGraphicFramePr>
            <a:graphicFrameLocks noGrp="1"/>
          </p:cNvGraphicFramePr>
          <p:nvPr/>
        </p:nvGraphicFramePr>
        <p:xfrm>
          <a:off x="1600200" y="3429000"/>
          <a:ext cx="6095999" cy="370840"/>
        </p:xfrm>
        <a:graphic>
          <a:graphicData uri="http://schemas.openxmlformats.org/drawingml/2006/table">
            <a:tbl>
              <a:tblPr firstRow="1" bandRow="1">
                <a:tableStyleId>{5940675A-B579-460E-94D1-54222C63F5DA}</a:tableStyleId>
              </a:tblPr>
              <a:tblGrid>
                <a:gridCol w="870857"/>
                <a:gridCol w="870857"/>
                <a:gridCol w="870857"/>
                <a:gridCol w="870857"/>
                <a:gridCol w="870857"/>
                <a:gridCol w="870857"/>
                <a:gridCol w="870857"/>
              </a:tblGrid>
              <a:tr h="370840">
                <a:tc>
                  <a:txBody>
                    <a:bodyPr/>
                    <a:lstStyle/>
                    <a:p>
                      <a:r>
                        <a:rPr lang="en-US" dirty="0" smtClean="0">
                          <a:solidFill>
                            <a:srgbClr val="FF0000"/>
                          </a:solidFill>
                        </a:rPr>
                        <a:t>1</a:t>
                      </a:r>
                      <a:endParaRPr lang="en-US" baseline="-25000" dirty="0">
                        <a:solidFill>
                          <a:srgbClr val="FF0000"/>
                        </a:solidFill>
                      </a:endParaRPr>
                    </a:p>
                  </a:txBody>
                  <a:tcPr/>
                </a:tc>
                <a:tc>
                  <a:txBody>
                    <a:bodyPr/>
                    <a:lstStyle/>
                    <a:p>
                      <a:r>
                        <a:rPr lang="en-US" dirty="0" smtClean="0">
                          <a:solidFill>
                            <a:schemeClr val="tx1"/>
                          </a:solidFill>
                        </a:rPr>
                        <a:t>1</a:t>
                      </a:r>
                      <a:endParaRPr lang="en-US" baseline="-25000" dirty="0">
                        <a:solidFill>
                          <a:schemeClr val="tx1"/>
                        </a:solidFill>
                      </a:endParaRPr>
                    </a:p>
                  </a:txBody>
                  <a:tcPr/>
                </a:tc>
                <a:tc>
                  <a:txBody>
                    <a:bodyPr/>
                    <a:lstStyle/>
                    <a:p>
                      <a:r>
                        <a:rPr lang="en-US" dirty="0" smtClean="0">
                          <a:solidFill>
                            <a:srgbClr val="FF0000"/>
                          </a:solidFill>
                        </a:rPr>
                        <a:t>1</a:t>
                      </a:r>
                      <a:endParaRPr lang="en-US" baseline="-25000" dirty="0">
                        <a:solidFill>
                          <a:srgbClr val="FF0000"/>
                        </a:solidFill>
                      </a:endParaRPr>
                    </a:p>
                  </a:txBody>
                  <a:tcPr/>
                </a:tc>
                <a:tc>
                  <a:txBody>
                    <a:bodyPr/>
                    <a:lstStyle/>
                    <a:p>
                      <a:r>
                        <a:rPr lang="en-US" dirty="0" smtClean="0"/>
                        <a:t>…</a:t>
                      </a:r>
                      <a:endParaRPr lang="en-US" dirty="0"/>
                    </a:p>
                  </a:txBody>
                  <a:tcPr/>
                </a:tc>
                <a:tc>
                  <a:txBody>
                    <a:bodyPr/>
                    <a:lstStyle/>
                    <a:p>
                      <a:r>
                        <a:rPr lang="en-US" dirty="0" smtClean="0">
                          <a:solidFill>
                            <a:schemeClr val="tx1"/>
                          </a:solidFill>
                        </a:rPr>
                        <a:t>0</a:t>
                      </a:r>
                      <a:endParaRPr lang="en-US" baseline="-25000" dirty="0">
                        <a:solidFill>
                          <a:schemeClr val="tx1"/>
                        </a:solidFill>
                      </a:endParaRPr>
                    </a:p>
                  </a:txBody>
                  <a:tcPr/>
                </a:tc>
                <a:tc>
                  <a:txBody>
                    <a:bodyPr/>
                    <a:lstStyle/>
                    <a:p>
                      <a:r>
                        <a:rPr lang="en-US" dirty="0" smtClean="0"/>
                        <a:t>…</a:t>
                      </a:r>
                      <a:endParaRPr lang="en-US" dirty="0"/>
                    </a:p>
                  </a:txBody>
                  <a:tcPr/>
                </a:tc>
                <a:tc>
                  <a:txBody>
                    <a:bodyPr/>
                    <a:lstStyle/>
                    <a:p>
                      <a:r>
                        <a:rPr lang="en-US" dirty="0" smtClean="0">
                          <a:solidFill>
                            <a:srgbClr val="FF0000"/>
                          </a:solidFill>
                        </a:rPr>
                        <a:t>1</a:t>
                      </a:r>
                      <a:endParaRPr lang="en-US" baseline="-25000" dirty="0">
                        <a:solidFill>
                          <a:srgbClr val="FF0000"/>
                        </a:solidFill>
                      </a:endParaRPr>
                    </a:p>
                  </a:txBody>
                  <a:tcPr/>
                </a:tc>
              </a:tr>
            </a:tbl>
          </a:graphicData>
        </a:graphic>
      </p:graphicFrame>
      <p:graphicFrame>
        <p:nvGraphicFramePr>
          <p:cNvPr id="6" name="Table 5"/>
          <p:cNvGraphicFramePr>
            <a:graphicFrameLocks noGrp="1"/>
          </p:cNvGraphicFramePr>
          <p:nvPr/>
        </p:nvGraphicFramePr>
        <p:xfrm>
          <a:off x="1524000" y="5486400"/>
          <a:ext cx="6095999" cy="370840"/>
        </p:xfrm>
        <a:graphic>
          <a:graphicData uri="http://schemas.openxmlformats.org/drawingml/2006/table">
            <a:tbl>
              <a:tblPr firstRow="1" bandRow="1">
                <a:tableStyleId>{5940675A-B579-460E-94D1-54222C63F5DA}</a:tableStyleId>
              </a:tblPr>
              <a:tblGrid>
                <a:gridCol w="870857"/>
                <a:gridCol w="870857"/>
                <a:gridCol w="870857"/>
                <a:gridCol w="870857"/>
                <a:gridCol w="870857"/>
                <a:gridCol w="870857"/>
                <a:gridCol w="870857"/>
              </a:tblGrid>
              <a:tr h="370840">
                <a:tc>
                  <a:txBody>
                    <a:bodyPr/>
                    <a:lstStyle/>
                    <a:p>
                      <a:r>
                        <a:rPr lang="en-US" dirty="0" smtClean="0">
                          <a:solidFill>
                            <a:srgbClr val="FF0000"/>
                          </a:solidFill>
                        </a:rPr>
                        <a:t>1</a:t>
                      </a:r>
                      <a:endParaRPr lang="en-US" baseline="-25000" dirty="0">
                        <a:solidFill>
                          <a:srgbClr val="FF0000"/>
                        </a:solidFill>
                      </a:endParaRPr>
                    </a:p>
                  </a:txBody>
                  <a:tcPr/>
                </a:tc>
                <a:tc>
                  <a:txBody>
                    <a:bodyPr/>
                    <a:lstStyle/>
                    <a:p>
                      <a:r>
                        <a:rPr lang="en-US" dirty="0" smtClean="0">
                          <a:solidFill>
                            <a:schemeClr val="tx1"/>
                          </a:solidFill>
                        </a:rPr>
                        <a:t>1</a:t>
                      </a:r>
                      <a:endParaRPr lang="en-US" baseline="-25000" dirty="0">
                        <a:solidFill>
                          <a:schemeClr val="tx1"/>
                        </a:solidFill>
                      </a:endParaRPr>
                    </a:p>
                  </a:txBody>
                  <a:tcPr/>
                </a:tc>
                <a:tc>
                  <a:txBody>
                    <a:bodyPr/>
                    <a:lstStyle/>
                    <a:p>
                      <a:r>
                        <a:rPr lang="en-US" dirty="0" smtClean="0">
                          <a:solidFill>
                            <a:srgbClr val="FF0000"/>
                          </a:solidFill>
                        </a:rPr>
                        <a:t>1</a:t>
                      </a:r>
                      <a:endParaRPr lang="en-US" baseline="-25000" dirty="0">
                        <a:solidFill>
                          <a:srgbClr val="FF0000"/>
                        </a:solidFill>
                      </a:endParaRPr>
                    </a:p>
                  </a:txBody>
                  <a:tcPr/>
                </a:tc>
                <a:tc>
                  <a:txBody>
                    <a:bodyPr/>
                    <a:lstStyle/>
                    <a:p>
                      <a:r>
                        <a:rPr lang="en-US" dirty="0" smtClean="0"/>
                        <a:t>…</a:t>
                      </a:r>
                      <a:endParaRPr lang="en-US" dirty="0"/>
                    </a:p>
                  </a:txBody>
                  <a:tcPr/>
                </a:tc>
                <a:tc>
                  <a:txBody>
                    <a:bodyPr/>
                    <a:lstStyle/>
                    <a:p>
                      <a:r>
                        <a:rPr lang="en-US" dirty="0" smtClean="0">
                          <a:solidFill>
                            <a:srgbClr val="FF0000"/>
                          </a:solidFill>
                        </a:rPr>
                        <a:t>1</a:t>
                      </a:r>
                      <a:endParaRPr lang="en-US" baseline="-25000" dirty="0">
                        <a:solidFill>
                          <a:srgbClr val="FF0000"/>
                        </a:solidFill>
                      </a:endParaRPr>
                    </a:p>
                  </a:txBody>
                  <a:tcPr/>
                </a:tc>
                <a:tc>
                  <a:txBody>
                    <a:bodyPr/>
                    <a:lstStyle/>
                    <a:p>
                      <a:r>
                        <a:rPr lang="en-US" dirty="0" smtClean="0"/>
                        <a:t>…</a:t>
                      </a:r>
                      <a:endParaRPr lang="en-US" dirty="0"/>
                    </a:p>
                  </a:txBody>
                  <a:tcPr/>
                </a:tc>
                <a:tc>
                  <a:txBody>
                    <a:bodyPr/>
                    <a:lstStyle/>
                    <a:p>
                      <a:r>
                        <a:rPr lang="en-US" dirty="0" smtClean="0">
                          <a:solidFill>
                            <a:schemeClr val="tx1"/>
                          </a:solidFill>
                        </a:rPr>
                        <a:t>0</a:t>
                      </a:r>
                      <a:endParaRPr lang="en-US" baseline="-25000" dirty="0">
                        <a:solidFill>
                          <a:schemeClr val="tx1"/>
                        </a:solidFill>
                      </a:endParaRPr>
                    </a:p>
                  </a:txBody>
                  <a:tcPr/>
                </a:tc>
              </a:tr>
            </a:tbl>
          </a:graphicData>
        </a:graphic>
      </p:graphicFrame>
      <p:sp>
        <p:nvSpPr>
          <p:cNvPr id="7" name="Title 1"/>
          <p:cNvSpPr txBox="1">
            <a:spLocks/>
          </p:cNvSpPr>
          <p:nvPr/>
        </p:nvSpPr>
        <p:spPr>
          <a:xfrm>
            <a:off x="4495800" y="4648200"/>
            <a:ext cx="152400" cy="8382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1200" b="1" dirty="0" smtClean="0">
                <a:latin typeface="+mj-lt"/>
                <a:ea typeface="+mj-ea"/>
                <a:cs typeface="+mj-cs"/>
              </a:rPr>
              <a:t>.</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200" b="1" i="0" u="none" strike="noStrike" kern="1200" cap="none" spc="0" normalizeH="0" baseline="0" noProof="0" dirty="0" smtClean="0">
                <a:ln>
                  <a:noFill/>
                </a:ln>
                <a:solidFill>
                  <a:schemeClr val="tx1"/>
                </a:solidFill>
                <a:effectLst/>
                <a:uLnTx/>
                <a:uFillTx/>
                <a:latin typeface="+mj-lt"/>
                <a:ea typeface="+mj-ea"/>
                <a:cs typeface="+mj-cs"/>
              </a:rPr>
              <a:t>.</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1200" b="1" dirty="0" smtClean="0">
                <a:latin typeface="+mj-lt"/>
                <a:ea typeface="+mj-ea"/>
                <a:cs typeface="+mj-cs"/>
              </a:rPr>
              <a:t>.</a:t>
            </a:r>
            <a:endParaRPr kumimoji="0" lang="en-US" sz="1200" b="1" i="0" u="none" strike="noStrike" kern="1200" cap="none" spc="0" normalizeH="0" baseline="0" noProof="0" dirty="0">
              <a:ln>
                <a:noFill/>
              </a:ln>
              <a:solidFill>
                <a:schemeClr val="tx1"/>
              </a:solidFill>
              <a:effectLst/>
              <a:uLnTx/>
              <a:uFillTx/>
              <a:latin typeface="+mj-lt"/>
              <a:ea typeface="+mj-ea"/>
              <a:cs typeface="+mj-cs"/>
            </a:endParaRPr>
          </a:p>
        </p:txBody>
      </p:sp>
      <p:sp>
        <p:nvSpPr>
          <p:cNvPr id="8" name="Title 1"/>
          <p:cNvSpPr txBox="1">
            <a:spLocks/>
          </p:cNvSpPr>
          <p:nvPr/>
        </p:nvSpPr>
        <p:spPr>
          <a:xfrm>
            <a:off x="1447800" y="1600200"/>
            <a:ext cx="6781800" cy="4572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latin typeface="+mj-lt"/>
                <a:ea typeface="+mj-ea"/>
                <a:cs typeface="+mj-cs"/>
              </a:rPr>
              <a:t>Fixing  number of simulated accesses, number of intruders is random</a:t>
            </a:r>
          </a:p>
        </p:txBody>
      </p:sp>
      <p:graphicFrame>
        <p:nvGraphicFramePr>
          <p:cNvPr id="12" name="Table 11"/>
          <p:cNvGraphicFramePr>
            <a:graphicFrameLocks noGrp="1"/>
          </p:cNvGraphicFramePr>
          <p:nvPr/>
        </p:nvGraphicFramePr>
        <p:xfrm>
          <a:off x="1600200" y="4114800"/>
          <a:ext cx="6095999" cy="370840"/>
        </p:xfrm>
        <a:graphic>
          <a:graphicData uri="http://schemas.openxmlformats.org/drawingml/2006/table">
            <a:tbl>
              <a:tblPr firstRow="1" bandRow="1">
                <a:tableStyleId>{5940675A-B579-460E-94D1-54222C63F5DA}</a:tableStyleId>
              </a:tblPr>
              <a:tblGrid>
                <a:gridCol w="870857"/>
                <a:gridCol w="870857"/>
                <a:gridCol w="870857"/>
                <a:gridCol w="870857"/>
                <a:gridCol w="870857"/>
                <a:gridCol w="870857"/>
                <a:gridCol w="870857"/>
              </a:tblGrid>
              <a:tr h="370840">
                <a:tc>
                  <a:txBody>
                    <a:bodyPr/>
                    <a:lstStyle/>
                    <a:p>
                      <a:r>
                        <a:rPr lang="en-US" dirty="0" smtClean="0">
                          <a:solidFill>
                            <a:schemeClr val="tx1"/>
                          </a:solidFill>
                        </a:rPr>
                        <a:t>0</a:t>
                      </a:r>
                      <a:endParaRPr lang="en-US" baseline="-25000" dirty="0">
                        <a:solidFill>
                          <a:schemeClr val="tx1"/>
                        </a:solidFill>
                      </a:endParaRPr>
                    </a:p>
                  </a:txBody>
                  <a:tcPr/>
                </a:tc>
                <a:tc>
                  <a:txBody>
                    <a:bodyPr/>
                    <a:lstStyle/>
                    <a:p>
                      <a:r>
                        <a:rPr lang="en-US" dirty="0" smtClean="0">
                          <a:solidFill>
                            <a:schemeClr val="tx1"/>
                          </a:solidFill>
                        </a:rPr>
                        <a:t>1</a:t>
                      </a:r>
                      <a:endParaRPr lang="en-US" baseline="-25000" dirty="0">
                        <a:solidFill>
                          <a:schemeClr val="tx1"/>
                        </a:solidFill>
                      </a:endParaRPr>
                    </a:p>
                  </a:txBody>
                  <a:tcPr/>
                </a:tc>
                <a:tc>
                  <a:txBody>
                    <a:bodyPr/>
                    <a:lstStyle/>
                    <a:p>
                      <a:r>
                        <a:rPr lang="en-US" dirty="0" smtClean="0">
                          <a:solidFill>
                            <a:srgbClr val="FF0000"/>
                          </a:solidFill>
                        </a:rPr>
                        <a:t>1</a:t>
                      </a:r>
                      <a:endParaRPr lang="en-US" baseline="-25000" dirty="0">
                        <a:solidFill>
                          <a:srgbClr val="FF0000"/>
                        </a:solidFill>
                      </a:endParaRPr>
                    </a:p>
                  </a:txBody>
                  <a:tcPr/>
                </a:tc>
                <a:tc>
                  <a:txBody>
                    <a:bodyPr/>
                    <a:lstStyle/>
                    <a:p>
                      <a:r>
                        <a:rPr lang="en-US" dirty="0" smtClean="0"/>
                        <a:t>…</a:t>
                      </a:r>
                      <a:endParaRPr lang="en-US" dirty="0"/>
                    </a:p>
                  </a:txBody>
                  <a:tcPr/>
                </a:tc>
                <a:tc>
                  <a:txBody>
                    <a:bodyPr/>
                    <a:lstStyle/>
                    <a:p>
                      <a:r>
                        <a:rPr lang="en-US" dirty="0" smtClean="0">
                          <a:solidFill>
                            <a:srgbClr val="FF0000"/>
                          </a:solidFill>
                        </a:rPr>
                        <a:t>1</a:t>
                      </a:r>
                      <a:endParaRPr lang="en-US" baseline="-25000" dirty="0">
                        <a:solidFill>
                          <a:srgbClr val="FF0000"/>
                        </a:solidFill>
                      </a:endParaRPr>
                    </a:p>
                  </a:txBody>
                  <a:tcPr/>
                </a:tc>
                <a:tc>
                  <a:txBody>
                    <a:bodyPr/>
                    <a:lstStyle/>
                    <a:p>
                      <a:r>
                        <a:rPr lang="en-US" dirty="0" smtClean="0"/>
                        <a:t>…</a:t>
                      </a:r>
                      <a:endParaRPr lang="en-US" dirty="0"/>
                    </a:p>
                  </a:txBody>
                  <a:tcPr/>
                </a:tc>
                <a:tc>
                  <a:txBody>
                    <a:bodyPr/>
                    <a:lstStyle/>
                    <a:p>
                      <a:r>
                        <a:rPr lang="en-US" dirty="0" smtClean="0">
                          <a:solidFill>
                            <a:srgbClr val="FF0000"/>
                          </a:solidFill>
                        </a:rPr>
                        <a:t>1</a:t>
                      </a:r>
                      <a:endParaRPr lang="en-US" baseline="-25000" dirty="0">
                        <a:solidFill>
                          <a:srgbClr val="FF0000"/>
                        </a:solidFill>
                      </a:endParaRPr>
                    </a:p>
                  </a:txBody>
                  <a:tcPr/>
                </a:tc>
              </a:tr>
            </a:tbl>
          </a:graphicData>
        </a:graphic>
      </p:graphicFrame>
      <p:sp>
        <p:nvSpPr>
          <p:cNvPr id="13" name="Title 1"/>
          <p:cNvSpPr txBox="1">
            <a:spLocks/>
          </p:cNvSpPr>
          <p:nvPr/>
        </p:nvSpPr>
        <p:spPr>
          <a:xfrm>
            <a:off x="7696200" y="3429000"/>
            <a:ext cx="1295400" cy="304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latin typeface="+mj-lt"/>
                <a:ea typeface="+mj-ea"/>
                <a:cs typeface="+mj-cs"/>
              </a:rPr>
              <a:t>Intruder_1</a:t>
            </a:r>
          </a:p>
        </p:txBody>
      </p:sp>
      <p:sp>
        <p:nvSpPr>
          <p:cNvPr id="14" name="Title 1"/>
          <p:cNvSpPr txBox="1">
            <a:spLocks/>
          </p:cNvSpPr>
          <p:nvPr/>
        </p:nvSpPr>
        <p:spPr>
          <a:xfrm>
            <a:off x="7696200" y="4114800"/>
            <a:ext cx="1295400" cy="304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latin typeface="+mj-lt"/>
                <a:ea typeface="+mj-ea"/>
                <a:cs typeface="+mj-cs"/>
              </a:rPr>
              <a:t>Intruder_2</a:t>
            </a:r>
          </a:p>
        </p:txBody>
      </p:sp>
      <p:sp>
        <p:nvSpPr>
          <p:cNvPr id="15" name="Title 1"/>
          <p:cNvSpPr txBox="1">
            <a:spLocks/>
          </p:cNvSpPr>
          <p:nvPr/>
        </p:nvSpPr>
        <p:spPr>
          <a:xfrm>
            <a:off x="7696200" y="5486400"/>
            <a:ext cx="1295400" cy="304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latin typeface="+mj-lt"/>
                <a:ea typeface="+mj-ea"/>
                <a:cs typeface="+mj-cs"/>
              </a:rPr>
              <a:t>Intruder_k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linds(horizontal)">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linds(horizontal)">
                                      <p:cBhvr>
                                        <p:cTn id="28" dur="500"/>
                                        <p:tgtEl>
                                          <p:spTgt spid="6"/>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linds(horizontal)">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4" grpId="0"/>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pic>
        <p:nvPicPr>
          <p:cNvPr id="9218" name="Picture 2"/>
          <p:cNvPicPr>
            <a:picLocks noChangeAspect="1" noChangeArrowheads="1"/>
          </p:cNvPicPr>
          <p:nvPr/>
        </p:nvPicPr>
        <p:blipFill>
          <a:blip r:embed="rId3" cstate="print"/>
          <a:srcRect/>
          <a:stretch>
            <a:fillRect/>
          </a:stretch>
        </p:blipFill>
        <p:spPr bwMode="auto">
          <a:xfrm>
            <a:off x="2738438" y="457200"/>
            <a:ext cx="5491162"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Model Evaluation-setting</a:t>
            </a:r>
            <a:r>
              <a:rPr kumimoji="0" lang="en-US" sz="4400" b="0" i="0" u="none" strike="noStrike" kern="1200" cap="none" spc="0" normalizeH="0" noProof="0" dirty="0" smtClean="0">
                <a:ln>
                  <a:noFill/>
                </a:ln>
                <a:solidFill>
                  <a:schemeClr val="tx1"/>
                </a:solidFill>
                <a:effectLst/>
                <a:uLnTx/>
                <a:uFillTx/>
                <a:latin typeface="+mj-lt"/>
                <a:ea typeface="+mj-ea"/>
                <a:cs typeface="+mj-cs"/>
              </a:rPr>
              <a:t> 3</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3" name="Table 2"/>
          <p:cNvGraphicFramePr>
            <a:graphicFrameLocks noGrp="1"/>
          </p:cNvGraphicFramePr>
          <p:nvPr/>
        </p:nvGraphicFramePr>
        <p:xfrm>
          <a:off x="1600200" y="2209800"/>
          <a:ext cx="6095999" cy="370840"/>
        </p:xfrm>
        <a:graphic>
          <a:graphicData uri="http://schemas.openxmlformats.org/drawingml/2006/table">
            <a:tbl>
              <a:tblPr firstRow="1" bandRow="1">
                <a:tableStyleId>{5940675A-B579-460E-94D1-54222C63F5DA}</a:tableStyleId>
              </a:tblPr>
              <a:tblGrid>
                <a:gridCol w="870857"/>
                <a:gridCol w="870857"/>
                <a:gridCol w="870857"/>
                <a:gridCol w="870857"/>
                <a:gridCol w="870857"/>
                <a:gridCol w="870857"/>
                <a:gridCol w="870857"/>
              </a:tblGrid>
              <a:tr h="370840">
                <a:tc>
                  <a:txBody>
                    <a:bodyPr/>
                    <a:lstStyle/>
                    <a:p>
                      <a:r>
                        <a:rPr lang="en-US" dirty="0" smtClean="0"/>
                        <a:t>s</a:t>
                      </a:r>
                      <a:r>
                        <a:rPr lang="en-US" baseline="-25000" dirty="0" smtClean="0"/>
                        <a:t>1</a:t>
                      </a:r>
                      <a:endParaRPr lang="en-US" baseline="-25000" dirty="0"/>
                    </a:p>
                  </a:txBody>
                  <a:tcPr/>
                </a:tc>
                <a:tc>
                  <a:txBody>
                    <a:bodyPr/>
                    <a:lstStyle/>
                    <a:p>
                      <a:r>
                        <a:rPr lang="en-US" dirty="0" smtClean="0"/>
                        <a:t>s</a:t>
                      </a:r>
                      <a:r>
                        <a:rPr lang="en-US" baseline="-25000" dirty="0" smtClean="0"/>
                        <a:t>2</a:t>
                      </a:r>
                      <a:endParaRPr lang="en-US" baseline="-25000" dirty="0"/>
                    </a:p>
                  </a:txBody>
                  <a:tcPr/>
                </a:tc>
                <a:tc>
                  <a:txBody>
                    <a:bodyPr/>
                    <a:lstStyle/>
                    <a:p>
                      <a:r>
                        <a:rPr lang="en-US" dirty="0" smtClean="0"/>
                        <a:t>s</a:t>
                      </a:r>
                      <a:r>
                        <a:rPr lang="en-US" baseline="-25000" dirty="0" smtClean="0"/>
                        <a:t>3</a:t>
                      </a:r>
                      <a:endParaRPr lang="en-US" baseline="-25000" dirty="0"/>
                    </a:p>
                  </a:txBody>
                  <a:tcPr/>
                </a:tc>
                <a:tc>
                  <a:txBody>
                    <a:bodyPr/>
                    <a:lstStyle/>
                    <a:p>
                      <a:r>
                        <a:rPr lang="en-US" dirty="0" smtClean="0"/>
                        <a:t>…</a:t>
                      </a:r>
                      <a:endParaRPr lang="en-US" dirty="0"/>
                    </a:p>
                  </a:txBody>
                  <a:tcPr/>
                </a:tc>
                <a:tc>
                  <a:txBody>
                    <a:bodyPr/>
                    <a:lstStyle/>
                    <a:p>
                      <a:r>
                        <a:rPr lang="en-US" dirty="0" smtClean="0"/>
                        <a:t>s</a:t>
                      </a:r>
                      <a:r>
                        <a:rPr lang="en-US" baseline="-25000" dirty="0" smtClean="0"/>
                        <a:t>i</a:t>
                      </a:r>
                      <a:endParaRPr lang="en-US" baseline="-25000" dirty="0"/>
                    </a:p>
                  </a:txBody>
                  <a:tcPr/>
                </a:tc>
                <a:tc>
                  <a:txBody>
                    <a:bodyPr/>
                    <a:lstStyle/>
                    <a:p>
                      <a:r>
                        <a:rPr lang="en-US" dirty="0" smtClean="0"/>
                        <a:t>…</a:t>
                      </a:r>
                      <a:endParaRPr lang="en-US" dirty="0"/>
                    </a:p>
                  </a:txBody>
                  <a:tcPr/>
                </a:tc>
                <a:tc>
                  <a:txBody>
                    <a:bodyPr/>
                    <a:lstStyle/>
                    <a:p>
                      <a:r>
                        <a:rPr lang="en-US" dirty="0" smtClean="0"/>
                        <a:t>s</a:t>
                      </a:r>
                      <a:r>
                        <a:rPr lang="en-US" baseline="-25000" dirty="0" smtClean="0"/>
                        <a:t>n</a:t>
                      </a:r>
                      <a:endParaRPr lang="en-US" baseline="-25000" dirty="0"/>
                    </a:p>
                  </a:txBody>
                  <a:tcPr/>
                </a:tc>
              </a:tr>
            </a:tbl>
          </a:graphicData>
        </a:graphic>
      </p:graphicFrame>
      <p:graphicFrame>
        <p:nvGraphicFramePr>
          <p:cNvPr id="5" name="Table 4"/>
          <p:cNvGraphicFramePr>
            <a:graphicFrameLocks noGrp="1"/>
          </p:cNvGraphicFramePr>
          <p:nvPr/>
        </p:nvGraphicFramePr>
        <p:xfrm>
          <a:off x="1600200" y="3429000"/>
          <a:ext cx="6095999" cy="370840"/>
        </p:xfrm>
        <a:graphic>
          <a:graphicData uri="http://schemas.openxmlformats.org/drawingml/2006/table">
            <a:tbl>
              <a:tblPr firstRow="1" bandRow="1">
                <a:tableStyleId>{5940675A-B579-460E-94D1-54222C63F5DA}</a:tableStyleId>
              </a:tblPr>
              <a:tblGrid>
                <a:gridCol w="870857"/>
                <a:gridCol w="870857"/>
                <a:gridCol w="870857"/>
                <a:gridCol w="870857"/>
                <a:gridCol w="870857"/>
                <a:gridCol w="870857"/>
                <a:gridCol w="870857"/>
              </a:tblGrid>
              <a:tr h="370840">
                <a:tc>
                  <a:txBody>
                    <a:bodyPr/>
                    <a:lstStyle/>
                    <a:p>
                      <a:r>
                        <a:rPr lang="en-US" dirty="0" smtClean="0">
                          <a:solidFill>
                            <a:srgbClr val="FF0000"/>
                          </a:solidFill>
                        </a:rPr>
                        <a:t>1</a:t>
                      </a:r>
                      <a:endParaRPr lang="en-US" baseline="-25000" dirty="0">
                        <a:solidFill>
                          <a:srgbClr val="FF0000"/>
                        </a:solidFill>
                      </a:endParaRPr>
                    </a:p>
                  </a:txBody>
                  <a:tcPr/>
                </a:tc>
                <a:tc>
                  <a:txBody>
                    <a:bodyPr/>
                    <a:lstStyle/>
                    <a:p>
                      <a:r>
                        <a:rPr lang="en-US" dirty="0" smtClean="0">
                          <a:solidFill>
                            <a:schemeClr val="tx1"/>
                          </a:solidFill>
                        </a:rPr>
                        <a:t>1</a:t>
                      </a:r>
                      <a:endParaRPr lang="en-US" baseline="-25000" dirty="0">
                        <a:solidFill>
                          <a:schemeClr val="tx1"/>
                        </a:solidFill>
                      </a:endParaRPr>
                    </a:p>
                  </a:txBody>
                  <a:tcPr/>
                </a:tc>
                <a:tc>
                  <a:txBody>
                    <a:bodyPr/>
                    <a:lstStyle/>
                    <a:p>
                      <a:r>
                        <a:rPr lang="en-US" dirty="0" smtClean="0">
                          <a:solidFill>
                            <a:schemeClr val="tx1"/>
                          </a:solidFill>
                        </a:rPr>
                        <a:t>0</a:t>
                      </a:r>
                      <a:endParaRPr lang="en-US" baseline="-25000" dirty="0">
                        <a:solidFill>
                          <a:schemeClr val="tx1"/>
                        </a:solidFill>
                      </a:endParaRPr>
                    </a:p>
                  </a:txBody>
                  <a:tcPr/>
                </a:tc>
                <a:tc>
                  <a:txBody>
                    <a:bodyPr/>
                    <a:lstStyle/>
                    <a:p>
                      <a:r>
                        <a:rPr lang="en-US" dirty="0" smtClean="0"/>
                        <a:t>…</a:t>
                      </a:r>
                      <a:endParaRPr lang="en-US" dirty="0"/>
                    </a:p>
                  </a:txBody>
                  <a:tcPr/>
                </a:tc>
                <a:tc>
                  <a:txBody>
                    <a:bodyPr/>
                    <a:lstStyle/>
                    <a:p>
                      <a:r>
                        <a:rPr lang="en-US" dirty="0" smtClean="0">
                          <a:solidFill>
                            <a:schemeClr val="tx1"/>
                          </a:solidFill>
                        </a:rPr>
                        <a:t>0</a:t>
                      </a:r>
                      <a:endParaRPr lang="en-US" baseline="-25000" dirty="0">
                        <a:solidFill>
                          <a:schemeClr val="tx1"/>
                        </a:solidFill>
                      </a:endParaRPr>
                    </a:p>
                  </a:txBody>
                  <a:tcPr/>
                </a:tc>
                <a:tc>
                  <a:txBody>
                    <a:bodyPr/>
                    <a:lstStyle/>
                    <a:p>
                      <a:r>
                        <a:rPr lang="en-US" dirty="0" smtClean="0"/>
                        <a:t>…</a:t>
                      </a:r>
                      <a:endParaRPr lang="en-US" dirty="0"/>
                    </a:p>
                  </a:txBody>
                  <a:tcPr/>
                </a:tc>
                <a:tc>
                  <a:txBody>
                    <a:bodyPr/>
                    <a:lstStyle/>
                    <a:p>
                      <a:r>
                        <a:rPr lang="en-US" dirty="0" smtClean="0">
                          <a:solidFill>
                            <a:schemeClr val="tx1"/>
                          </a:solidFill>
                        </a:rPr>
                        <a:t>0</a:t>
                      </a:r>
                      <a:endParaRPr lang="en-US" baseline="-25000" dirty="0">
                        <a:solidFill>
                          <a:schemeClr val="tx1"/>
                        </a:solidFill>
                      </a:endParaRPr>
                    </a:p>
                  </a:txBody>
                  <a:tcPr/>
                </a:tc>
              </a:tr>
            </a:tbl>
          </a:graphicData>
        </a:graphic>
      </p:graphicFrame>
      <p:graphicFrame>
        <p:nvGraphicFramePr>
          <p:cNvPr id="6" name="Table 5"/>
          <p:cNvGraphicFramePr>
            <a:graphicFrameLocks noGrp="1"/>
          </p:cNvGraphicFramePr>
          <p:nvPr/>
        </p:nvGraphicFramePr>
        <p:xfrm>
          <a:off x="1524000" y="5486400"/>
          <a:ext cx="6095999" cy="370840"/>
        </p:xfrm>
        <a:graphic>
          <a:graphicData uri="http://schemas.openxmlformats.org/drawingml/2006/table">
            <a:tbl>
              <a:tblPr firstRow="1" bandRow="1">
                <a:tableStyleId>{5940675A-B579-460E-94D1-54222C63F5DA}</a:tableStyleId>
              </a:tblPr>
              <a:tblGrid>
                <a:gridCol w="870857"/>
                <a:gridCol w="870857"/>
                <a:gridCol w="870857"/>
                <a:gridCol w="870857"/>
                <a:gridCol w="870857"/>
                <a:gridCol w="870857"/>
                <a:gridCol w="870857"/>
              </a:tblGrid>
              <a:tr h="370840">
                <a:tc>
                  <a:txBody>
                    <a:bodyPr/>
                    <a:lstStyle/>
                    <a:p>
                      <a:r>
                        <a:rPr lang="en-US" dirty="0" smtClean="0">
                          <a:solidFill>
                            <a:schemeClr val="tx1"/>
                          </a:solidFill>
                        </a:rPr>
                        <a:t>0</a:t>
                      </a:r>
                      <a:endParaRPr lang="en-US" baseline="-25000" dirty="0">
                        <a:solidFill>
                          <a:schemeClr val="tx1"/>
                        </a:solidFill>
                      </a:endParaRPr>
                    </a:p>
                  </a:txBody>
                  <a:tcPr/>
                </a:tc>
                <a:tc>
                  <a:txBody>
                    <a:bodyPr/>
                    <a:lstStyle/>
                    <a:p>
                      <a:r>
                        <a:rPr lang="en-US" dirty="0" smtClean="0">
                          <a:solidFill>
                            <a:schemeClr val="tx1"/>
                          </a:solidFill>
                        </a:rPr>
                        <a:t>1</a:t>
                      </a:r>
                      <a:endParaRPr lang="en-US" baseline="-25000" dirty="0">
                        <a:solidFill>
                          <a:schemeClr val="tx1"/>
                        </a:solidFill>
                      </a:endParaRPr>
                    </a:p>
                  </a:txBody>
                  <a:tcPr/>
                </a:tc>
                <a:tc>
                  <a:txBody>
                    <a:bodyPr/>
                    <a:lstStyle/>
                    <a:p>
                      <a:r>
                        <a:rPr lang="en-US" dirty="0" smtClean="0">
                          <a:solidFill>
                            <a:srgbClr val="FF0000"/>
                          </a:solidFill>
                        </a:rPr>
                        <a:t>1</a:t>
                      </a:r>
                      <a:endParaRPr lang="en-US" baseline="-25000" dirty="0">
                        <a:solidFill>
                          <a:srgbClr val="FF0000"/>
                        </a:solidFill>
                      </a:endParaRPr>
                    </a:p>
                  </a:txBody>
                  <a:tcPr/>
                </a:tc>
                <a:tc>
                  <a:txBody>
                    <a:bodyPr/>
                    <a:lstStyle/>
                    <a:p>
                      <a:r>
                        <a:rPr lang="en-US" dirty="0" smtClean="0"/>
                        <a:t>…</a:t>
                      </a:r>
                      <a:endParaRPr lang="en-US" dirty="0"/>
                    </a:p>
                  </a:txBody>
                  <a:tcPr/>
                </a:tc>
                <a:tc>
                  <a:txBody>
                    <a:bodyPr/>
                    <a:lstStyle/>
                    <a:p>
                      <a:r>
                        <a:rPr lang="en-US" dirty="0" smtClean="0">
                          <a:solidFill>
                            <a:srgbClr val="FF0000"/>
                          </a:solidFill>
                        </a:rPr>
                        <a:t>1</a:t>
                      </a:r>
                      <a:endParaRPr lang="en-US" baseline="-25000" dirty="0">
                        <a:solidFill>
                          <a:srgbClr val="FF0000"/>
                        </a:solidFill>
                      </a:endParaRPr>
                    </a:p>
                  </a:txBody>
                  <a:tcPr/>
                </a:tc>
                <a:tc>
                  <a:txBody>
                    <a:bodyPr/>
                    <a:lstStyle/>
                    <a:p>
                      <a:r>
                        <a:rPr lang="en-US" dirty="0" smtClean="0"/>
                        <a:t>…</a:t>
                      </a:r>
                      <a:endParaRPr lang="en-US" dirty="0"/>
                    </a:p>
                  </a:txBody>
                  <a:tcPr/>
                </a:tc>
                <a:tc>
                  <a:txBody>
                    <a:bodyPr/>
                    <a:lstStyle/>
                    <a:p>
                      <a:r>
                        <a:rPr lang="en-US" dirty="0" smtClean="0">
                          <a:solidFill>
                            <a:schemeClr val="tx1"/>
                          </a:solidFill>
                        </a:rPr>
                        <a:t>0</a:t>
                      </a:r>
                      <a:endParaRPr lang="en-US" baseline="-25000" dirty="0">
                        <a:solidFill>
                          <a:schemeClr val="tx1"/>
                        </a:solidFill>
                      </a:endParaRPr>
                    </a:p>
                  </a:txBody>
                  <a:tcPr/>
                </a:tc>
              </a:tr>
            </a:tbl>
          </a:graphicData>
        </a:graphic>
      </p:graphicFrame>
      <p:sp>
        <p:nvSpPr>
          <p:cNvPr id="7" name="Title 1"/>
          <p:cNvSpPr txBox="1">
            <a:spLocks/>
          </p:cNvSpPr>
          <p:nvPr/>
        </p:nvSpPr>
        <p:spPr>
          <a:xfrm>
            <a:off x="4495800" y="4648200"/>
            <a:ext cx="152400" cy="8382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1200" b="1" dirty="0" smtClean="0">
                <a:latin typeface="+mj-lt"/>
                <a:ea typeface="+mj-ea"/>
                <a:cs typeface="+mj-cs"/>
              </a:rPr>
              <a:t>.</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200" b="1" i="0" u="none" strike="noStrike" kern="1200" cap="none" spc="0" normalizeH="0" baseline="0" noProof="0" dirty="0" smtClean="0">
                <a:ln>
                  <a:noFill/>
                </a:ln>
                <a:solidFill>
                  <a:schemeClr val="tx1"/>
                </a:solidFill>
                <a:effectLst/>
                <a:uLnTx/>
                <a:uFillTx/>
                <a:latin typeface="+mj-lt"/>
                <a:ea typeface="+mj-ea"/>
                <a:cs typeface="+mj-cs"/>
              </a:rPr>
              <a:t>.</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1200" b="1" dirty="0" smtClean="0">
                <a:latin typeface="+mj-lt"/>
                <a:ea typeface="+mj-ea"/>
                <a:cs typeface="+mj-cs"/>
              </a:rPr>
              <a:t>.</a:t>
            </a:r>
            <a:endParaRPr kumimoji="0" lang="en-US" sz="1200" b="1" i="0" u="none" strike="noStrike" kern="1200" cap="none" spc="0" normalizeH="0" baseline="0" noProof="0" dirty="0">
              <a:ln>
                <a:noFill/>
              </a:ln>
              <a:solidFill>
                <a:schemeClr val="tx1"/>
              </a:solidFill>
              <a:effectLst/>
              <a:uLnTx/>
              <a:uFillTx/>
              <a:latin typeface="+mj-lt"/>
              <a:ea typeface="+mj-ea"/>
              <a:cs typeface="+mj-cs"/>
            </a:endParaRPr>
          </a:p>
        </p:txBody>
      </p:sp>
      <p:sp>
        <p:nvSpPr>
          <p:cNvPr id="8" name="Title 1"/>
          <p:cNvSpPr txBox="1">
            <a:spLocks/>
          </p:cNvSpPr>
          <p:nvPr/>
        </p:nvSpPr>
        <p:spPr>
          <a:xfrm>
            <a:off x="1447800" y="1600200"/>
            <a:ext cx="6781800" cy="4572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latin typeface="+mj-lt"/>
                <a:ea typeface="+mj-ea"/>
                <a:cs typeface="+mj-cs"/>
              </a:rPr>
              <a:t>Fixing  number of simulated accesses, number of intruders is random</a:t>
            </a:r>
          </a:p>
        </p:txBody>
      </p:sp>
      <p:graphicFrame>
        <p:nvGraphicFramePr>
          <p:cNvPr id="12" name="Table 11"/>
          <p:cNvGraphicFramePr>
            <a:graphicFrameLocks noGrp="1"/>
          </p:cNvGraphicFramePr>
          <p:nvPr/>
        </p:nvGraphicFramePr>
        <p:xfrm>
          <a:off x="1600200" y="4114800"/>
          <a:ext cx="6095999" cy="370840"/>
        </p:xfrm>
        <a:graphic>
          <a:graphicData uri="http://schemas.openxmlformats.org/drawingml/2006/table">
            <a:tbl>
              <a:tblPr firstRow="1" bandRow="1">
                <a:tableStyleId>{5940675A-B579-460E-94D1-54222C63F5DA}</a:tableStyleId>
              </a:tblPr>
              <a:tblGrid>
                <a:gridCol w="870857"/>
                <a:gridCol w="870857"/>
                <a:gridCol w="870857"/>
                <a:gridCol w="870857"/>
                <a:gridCol w="870857"/>
                <a:gridCol w="870857"/>
                <a:gridCol w="870857"/>
              </a:tblGrid>
              <a:tr h="370840">
                <a:tc>
                  <a:txBody>
                    <a:bodyPr/>
                    <a:lstStyle/>
                    <a:p>
                      <a:r>
                        <a:rPr lang="en-US" dirty="0" smtClean="0">
                          <a:solidFill>
                            <a:schemeClr val="tx1"/>
                          </a:solidFill>
                        </a:rPr>
                        <a:t>0</a:t>
                      </a:r>
                      <a:endParaRPr lang="en-US" baseline="-25000" dirty="0">
                        <a:solidFill>
                          <a:schemeClr val="tx1"/>
                        </a:solidFill>
                      </a:endParaRPr>
                    </a:p>
                  </a:txBody>
                  <a:tcPr/>
                </a:tc>
                <a:tc>
                  <a:txBody>
                    <a:bodyPr/>
                    <a:lstStyle/>
                    <a:p>
                      <a:r>
                        <a:rPr lang="en-US" dirty="0" smtClean="0">
                          <a:solidFill>
                            <a:schemeClr val="tx1"/>
                          </a:solidFill>
                        </a:rPr>
                        <a:t>1</a:t>
                      </a:r>
                      <a:endParaRPr lang="en-US" baseline="-25000" dirty="0">
                        <a:solidFill>
                          <a:schemeClr val="tx1"/>
                        </a:solidFill>
                      </a:endParaRPr>
                    </a:p>
                  </a:txBody>
                  <a:tcPr/>
                </a:tc>
                <a:tc>
                  <a:txBody>
                    <a:bodyPr/>
                    <a:lstStyle/>
                    <a:p>
                      <a:r>
                        <a:rPr lang="en-US" dirty="0" smtClean="0">
                          <a:solidFill>
                            <a:srgbClr val="FF0000"/>
                          </a:solidFill>
                        </a:rPr>
                        <a:t>1</a:t>
                      </a:r>
                      <a:endParaRPr lang="en-US" baseline="-25000" dirty="0">
                        <a:solidFill>
                          <a:srgbClr val="FF0000"/>
                        </a:solidFill>
                      </a:endParaRPr>
                    </a:p>
                  </a:txBody>
                  <a:tcPr/>
                </a:tc>
                <a:tc>
                  <a:txBody>
                    <a:bodyPr/>
                    <a:lstStyle/>
                    <a:p>
                      <a:r>
                        <a:rPr lang="en-US" dirty="0" smtClean="0"/>
                        <a:t>…</a:t>
                      </a:r>
                      <a:endParaRPr lang="en-US" dirty="0"/>
                    </a:p>
                  </a:txBody>
                  <a:tcPr/>
                </a:tc>
                <a:tc>
                  <a:txBody>
                    <a:bodyPr/>
                    <a:lstStyle/>
                    <a:p>
                      <a:r>
                        <a:rPr lang="en-US" dirty="0" smtClean="0">
                          <a:solidFill>
                            <a:srgbClr val="FF0000"/>
                          </a:solidFill>
                        </a:rPr>
                        <a:t>1</a:t>
                      </a:r>
                      <a:endParaRPr lang="en-US" baseline="-25000" dirty="0">
                        <a:solidFill>
                          <a:srgbClr val="FF0000"/>
                        </a:solidFill>
                      </a:endParaRPr>
                    </a:p>
                  </a:txBody>
                  <a:tcPr/>
                </a:tc>
                <a:tc>
                  <a:txBody>
                    <a:bodyPr/>
                    <a:lstStyle/>
                    <a:p>
                      <a:r>
                        <a:rPr lang="en-US" dirty="0" smtClean="0"/>
                        <a:t>…</a:t>
                      </a:r>
                      <a:endParaRPr lang="en-US" dirty="0"/>
                    </a:p>
                  </a:txBody>
                  <a:tcPr/>
                </a:tc>
                <a:tc>
                  <a:txBody>
                    <a:bodyPr/>
                    <a:lstStyle/>
                    <a:p>
                      <a:r>
                        <a:rPr lang="en-US" dirty="0" smtClean="0">
                          <a:solidFill>
                            <a:srgbClr val="FF0000"/>
                          </a:solidFill>
                        </a:rPr>
                        <a:t>1</a:t>
                      </a:r>
                      <a:endParaRPr lang="en-US" baseline="-25000" dirty="0">
                        <a:solidFill>
                          <a:srgbClr val="FF0000"/>
                        </a:solidFill>
                      </a:endParaRPr>
                    </a:p>
                  </a:txBody>
                  <a:tcPr/>
                </a:tc>
              </a:tr>
            </a:tbl>
          </a:graphicData>
        </a:graphic>
      </p:graphicFrame>
      <p:sp>
        <p:nvSpPr>
          <p:cNvPr id="13" name="Title 1"/>
          <p:cNvSpPr txBox="1">
            <a:spLocks/>
          </p:cNvSpPr>
          <p:nvPr/>
        </p:nvSpPr>
        <p:spPr>
          <a:xfrm>
            <a:off x="7696200" y="3429000"/>
            <a:ext cx="1295400" cy="304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latin typeface="+mj-lt"/>
                <a:ea typeface="+mj-ea"/>
                <a:cs typeface="+mj-cs"/>
              </a:rPr>
              <a:t>Intruder_1</a:t>
            </a:r>
          </a:p>
        </p:txBody>
      </p:sp>
      <p:sp>
        <p:nvSpPr>
          <p:cNvPr id="14" name="Title 1"/>
          <p:cNvSpPr txBox="1">
            <a:spLocks/>
          </p:cNvSpPr>
          <p:nvPr/>
        </p:nvSpPr>
        <p:spPr>
          <a:xfrm>
            <a:off x="7696200" y="4114800"/>
            <a:ext cx="1295400" cy="304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latin typeface="+mj-lt"/>
                <a:ea typeface="+mj-ea"/>
                <a:cs typeface="+mj-cs"/>
              </a:rPr>
              <a:t>Intruder_2</a:t>
            </a:r>
          </a:p>
        </p:txBody>
      </p:sp>
      <p:sp>
        <p:nvSpPr>
          <p:cNvPr id="15" name="Title 1"/>
          <p:cNvSpPr txBox="1">
            <a:spLocks/>
          </p:cNvSpPr>
          <p:nvPr/>
        </p:nvSpPr>
        <p:spPr>
          <a:xfrm>
            <a:off x="7696200" y="5486400"/>
            <a:ext cx="1295400" cy="304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latin typeface="+mj-lt"/>
                <a:ea typeface="+mj-ea"/>
                <a:cs typeface="+mj-cs"/>
              </a:rPr>
              <a:t>Intruder_k</a:t>
            </a:r>
          </a:p>
        </p:txBody>
      </p:sp>
      <p:sp>
        <p:nvSpPr>
          <p:cNvPr id="16" name="Rectangle 15"/>
          <p:cNvSpPr/>
          <p:nvPr/>
        </p:nvSpPr>
        <p:spPr>
          <a:xfrm>
            <a:off x="1447800" y="3352800"/>
            <a:ext cx="9144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029200" y="4114800"/>
            <a:ext cx="9144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705600" y="4038600"/>
            <a:ext cx="9144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200400" y="4038600"/>
            <a:ext cx="9144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715000" y="5486400"/>
            <a:ext cx="9144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648200" y="5486400"/>
            <a:ext cx="9144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200400" y="5486400"/>
            <a:ext cx="9144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57400" y="5486400"/>
            <a:ext cx="9144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linds(horizontal)">
                                      <p:cBhvr>
                                        <p:cTn id="25" dur="500"/>
                                        <p:tgtEl>
                                          <p:spTgt spid="1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linds(horizontal)">
                                      <p:cBhvr>
                                        <p:cTn id="28" dur="500"/>
                                        <p:tgtEl>
                                          <p:spTgt spid="17"/>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linds(horizontal)">
                                      <p:cBhvr>
                                        <p:cTn id="31" dur="500"/>
                                        <p:tgtEl>
                                          <p:spTgt spid="18"/>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linds(horizontal)">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blinds(horizontal)">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blinds(horizontal)">
                                      <p:cBhvr>
                                        <p:cTn id="44" dur="5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blinds(horizontal)">
                                      <p:cBhvr>
                                        <p:cTn id="49" dur="500"/>
                                        <p:tgtEl>
                                          <p:spTgt spid="23"/>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blinds(horizontal)">
                                      <p:cBhvr>
                                        <p:cTn id="52" dur="500"/>
                                        <p:tgtEl>
                                          <p:spTgt spid="22"/>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blinds(horizontal)">
                                      <p:cBhvr>
                                        <p:cTn id="55" dur="500"/>
                                        <p:tgtEl>
                                          <p:spTgt spid="21"/>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blinds(horizontal)">
                                      <p:cBhvr>
                                        <p:cTn id="58" dur="500"/>
                                        <p:tgtEl>
                                          <p:spTgt spid="20"/>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blinds(horizontal)">
                                      <p:cBhvr>
                                        <p:cTn id="6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4" grpId="0"/>
      <p:bldP spid="15" grpId="0"/>
      <p:bldP spid="16" grpId="0" animBg="1"/>
      <p:bldP spid="17" grpId="0" animBg="1"/>
      <p:bldP spid="18" grpId="0" animBg="1"/>
      <p:bldP spid="19" grpId="0" animBg="1"/>
      <p:bldP spid="20" grpId="0" animBg="1"/>
      <p:bldP spid="21" grpId="0" animBg="1"/>
      <p:bldP spid="22" grpId="0" animBg="1"/>
      <p:bldP spid="2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
        <p:nvSpPr>
          <p:cNvPr id="7" name="Rectangle 4"/>
          <p:cNvSpPr/>
          <p:nvPr/>
        </p:nvSpPr>
        <p:spPr>
          <a:xfrm>
            <a:off x="5349143" y="1828800"/>
            <a:ext cx="746857"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p:cNvPicPr>
            <a:picLocks noChangeAspect="1" noChangeArrowheads="1"/>
          </p:cNvPicPr>
          <p:nvPr/>
        </p:nvPicPr>
        <p:blipFill>
          <a:blip r:embed="rId3" cstate="print"/>
          <a:srcRect/>
          <a:stretch>
            <a:fillRect/>
          </a:stretch>
        </p:blipFill>
        <p:spPr bwMode="auto">
          <a:xfrm>
            <a:off x="4038600" y="1524000"/>
            <a:ext cx="5372100" cy="895350"/>
          </a:xfrm>
          <a:prstGeom prst="rect">
            <a:avLst/>
          </a:prstGeom>
          <a:noFill/>
          <a:ln w="9525">
            <a:noFill/>
            <a:miter lim="800000"/>
            <a:headEnd/>
            <a:tailEnd/>
          </a:ln>
          <a:effectLst/>
        </p:spPr>
      </p:pic>
      <p:sp>
        <p:nvSpPr>
          <p:cNvPr id="8" name="矩形 7"/>
          <p:cNvSpPr/>
          <p:nvPr/>
        </p:nvSpPr>
        <p:spPr>
          <a:xfrm>
            <a:off x="5105400" y="1752600"/>
            <a:ext cx="99060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171" name="Picture 3"/>
          <p:cNvPicPr>
            <a:picLocks noChangeAspect="1" noChangeArrowheads="1"/>
          </p:cNvPicPr>
          <p:nvPr/>
        </p:nvPicPr>
        <p:blipFill>
          <a:blip r:embed="rId4" cstate="print"/>
          <a:srcRect/>
          <a:stretch>
            <a:fillRect/>
          </a:stretch>
        </p:blipFill>
        <p:spPr bwMode="auto">
          <a:xfrm>
            <a:off x="0" y="914400"/>
            <a:ext cx="3867150" cy="51435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Experiments</a:t>
            </a:r>
            <a:endParaRPr lang="zh-CN" altLang="en-US" dirty="0"/>
          </a:p>
        </p:txBody>
      </p:sp>
      <p:sp>
        <p:nvSpPr>
          <p:cNvPr id="4" name="Content Placeholder 2"/>
          <p:cNvSpPr txBox="1">
            <a:spLocks/>
          </p:cNvSpPr>
          <p:nvPr/>
        </p:nvSpPr>
        <p:spPr>
          <a:xfrm>
            <a:off x="685800" y="167640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effectLst/>
                <a:uLnTx/>
                <a:uFillTx/>
                <a:latin typeface="+mn-lt"/>
                <a:ea typeface="+mn-ea"/>
                <a:cs typeface="+mn-cs"/>
              </a:rPr>
              <a:t>Motivation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Typical attacks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Methods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effectLst/>
                <a:uLnTx/>
                <a:uFillTx/>
                <a:latin typeface="+mn-lt"/>
                <a:ea typeface="+mn-ea"/>
                <a:cs typeface="+mn-cs"/>
              </a:rPr>
              <a:t>Experiments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rgbClr val="FF0000"/>
                </a:solidFill>
                <a:effectLst/>
                <a:uLnTx/>
                <a:uFillTx/>
                <a:latin typeface="+mn-lt"/>
                <a:ea typeface="+mn-ea"/>
                <a:cs typeface="+mn-cs"/>
              </a:rPr>
              <a:t>Limitations and future works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is-2.jpg"/>
          <p:cNvPicPr>
            <a:picLocks noChangeAspect="1"/>
          </p:cNvPicPr>
          <p:nvPr/>
        </p:nvPicPr>
        <p:blipFill>
          <a:blip r:embed="rId2" cstate="print"/>
          <a:stretch>
            <a:fillRect/>
          </a:stretch>
        </p:blipFill>
        <p:spPr>
          <a:xfrm>
            <a:off x="0" y="685800"/>
            <a:ext cx="3124200" cy="3276600"/>
          </a:xfrm>
          <a:prstGeom prst="rect">
            <a:avLst/>
          </a:prstGeom>
        </p:spPr>
      </p:pic>
      <p:grpSp>
        <p:nvGrpSpPr>
          <p:cNvPr id="4" name="Group 3"/>
          <p:cNvGrpSpPr/>
          <p:nvPr/>
        </p:nvGrpSpPr>
        <p:grpSpPr>
          <a:xfrm>
            <a:off x="4800600" y="1219200"/>
            <a:ext cx="4343400" cy="3581400"/>
            <a:chOff x="4648200" y="381000"/>
            <a:chExt cx="4343400" cy="3581400"/>
          </a:xfrm>
        </p:grpSpPr>
        <p:pic>
          <p:nvPicPr>
            <p:cNvPr id="5" name="Picture 4" descr="PATIENT.jpg"/>
            <p:cNvPicPr>
              <a:picLocks noChangeAspect="1"/>
            </p:cNvPicPr>
            <p:nvPr/>
          </p:nvPicPr>
          <p:blipFill>
            <a:blip r:embed="rId3" cstate="print"/>
            <a:stretch>
              <a:fillRect/>
            </a:stretch>
          </p:blipFill>
          <p:spPr>
            <a:xfrm>
              <a:off x="7239000" y="1752600"/>
              <a:ext cx="1752600" cy="1213104"/>
            </a:xfrm>
            <a:prstGeom prst="rect">
              <a:avLst/>
            </a:prstGeom>
          </p:spPr>
        </p:pic>
        <p:pic>
          <p:nvPicPr>
            <p:cNvPr id="6" name="Picture 5" descr="doctor-2.jpg"/>
            <p:cNvPicPr>
              <a:picLocks noChangeAspect="1"/>
            </p:cNvPicPr>
            <p:nvPr/>
          </p:nvPicPr>
          <p:blipFill>
            <a:blip r:embed="rId4" cstate="print"/>
            <a:stretch>
              <a:fillRect/>
            </a:stretch>
          </p:blipFill>
          <p:spPr>
            <a:xfrm>
              <a:off x="5867400" y="381000"/>
              <a:ext cx="914400" cy="1371600"/>
            </a:xfrm>
            <a:prstGeom prst="rect">
              <a:avLst/>
            </a:prstGeom>
          </p:spPr>
        </p:pic>
        <p:pic>
          <p:nvPicPr>
            <p:cNvPr id="7" name="Picture 6" descr="doctor-3.jpg"/>
            <p:cNvPicPr>
              <a:picLocks noChangeAspect="1"/>
            </p:cNvPicPr>
            <p:nvPr/>
          </p:nvPicPr>
          <p:blipFill>
            <a:blip r:embed="rId5" cstate="print"/>
            <a:stretch>
              <a:fillRect/>
            </a:stretch>
          </p:blipFill>
          <p:spPr>
            <a:xfrm>
              <a:off x="4648200" y="2438400"/>
              <a:ext cx="1528800" cy="922248"/>
            </a:xfrm>
            <a:prstGeom prst="rect">
              <a:avLst/>
            </a:prstGeom>
          </p:spPr>
        </p:pic>
        <p:pic>
          <p:nvPicPr>
            <p:cNvPr id="8" name="Picture 7" descr="nurse.jpg"/>
            <p:cNvPicPr>
              <a:picLocks noChangeAspect="1"/>
            </p:cNvPicPr>
            <p:nvPr/>
          </p:nvPicPr>
          <p:blipFill>
            <a:blip r:embed="rId6" cstate="print"/>
            <a:stretch>
              <a:fillRect/>
            </a:stretch>
          </p:blipFill>
          <p:spPr>
            <a:xfrm>
              <a:off x="6172200" y="2895600"/>
              <a:ext cx="1143000" cy="1066800"/>
            </a:xfrm>
            <a:prstGeom prst="rect">
              <a:avLst/>
            </a:prstGeom>
          </p:spPr>
        </p:pic>
        <p:cxnSp>
          <p:nvCxnSpPr>
            <p:cNvPr id="9" name="Shape 8"/>
            <p:cNvCxnSpPr>
              <a:stCxn id="6" idx="3"/>
              <a:endCxn id="5" idx="0"/>
            </p:cNvCxnSpPr>
            <p:nvPr/>
          </p:nvCxnSpPr>
          <p:spPr>
            <a:xfrm>
              <a:off x="6781800" y="1066800"/>
              <a:ext cx="1333500" cy="685800"/>
            </a:xfrm>
            <a:prstGeom prst="curvedConnector2">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0" name="Curved Connector 9"/>
            <p:cNvCxnSpPr/>
            <p:nvPr/>
          </p:nvCxnSpPr>
          <p:spPr>
            <a:xfrm rot="5400000" flipH="1" flipV="1">
              <a:off x="6134100" y="2095500"/>
              <a:ext cx="1143000" cy="1066800"/>
            </a:xfrm>
            <a:prstGeom prst="curvedConnector3">
              <a:avLst>
                <a:gd name="adj1" fmla="val 50000"/>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1" name="Curved Connector 10"/>
            <p:cNvCxnSpPr/>
            <p:nvPr/>
          </p:nvCxnSpPr>
          <p:spPr>
            <a:xfrm flipV="1">
              <a:off x="6781800" y="2895600"/>
              <a:ext cx="762000" cy="533400"/>
            </a:xfrm>
            <a:prstGeom prst="curvedConnector3">
              <a:avLst>
                <a:gd name="adj1" fmla="val 50000"/>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
        <p:nvSpPr>
          <p:cNvPr id="12" name="Title 1"/>
          <p:cNvSpPr txBox="1">
            <a:spLocks/>
          </p:cNvSpPr>
          <p:nvPr/>
        </p:nvSpPr>
        <p:spPr>
          <a:xfrm>
            <a:off x="457200" y="27463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Motivation</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Rectangle 36"/>
          <p:cNvSpPr/>
          <p:nvPr/>
        </p:nvSpPr>
        <p:spPr>
          <a:xfrm>
            <a:off x="2819400" y="1066800"/>
            <a:ext cx="34290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Wiki Editing System: multiple </a:t>
            </a:r>
            <a:r>
              <a:rPr lang="en-US" sz="2000" dirty="0" smtClean="0">
                <a:solidFill>
                  <a:srgbClr val="FF0000"/>
                </a:solidFill>
              </a:rPr>
              <a:t>users </a:t>
            </a:r>
            <a:r>
              <a:rPr lang="en-US" sz="2000" dirty="0" smtClean="0">
                <a:solidFill>
                  <a:schemeClr val="tx1"/>
                </a:solidFill>
              </a:rPr>
              <a:t>can view or edit common </a:t>
            </a:r>
            <a:r>
              <a:rPr lang="en-US" sz="2000" dirty="0" smtClean="0">
                <a:solidFill>
                  <a:srgbClr val="FF0000"/>
                </a:solidFill>
              </a:rPr>
              <a:t>pages</a:t>
            </a:r>
            <a:endParaRPr lang="en-US" sz="2000" dirty="0">
              <a:solidFill>
                <a:srgbClr val="FF0000"/>
              </a:solidFill>
            </a:endParaRPr>
          </a:p>
        </p:txBody>
      </p:sp>
      <p:sp>
        <p:nvSpPr>
          <p:cNvPr id="14" name="Rectangle 36"/>
          <p:cNvSpPr/>
          <p:nvPr/>
        </p:nvSpPr>
        <p:spPr>
          <a:xfrm>
            <a:off x="3810000" y="5257800"/>
            <a:ext cx="49530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Electrical Health Records Systems: multiple </a:t>
            </a:r>
            <a:r>
              <a:rPr lang="en-US" sz="2000" dirty="0" smtClean="0">
                <a:solidFill>
                  <a:srgbClr val="FF0000"/>
                </a:solidFill>
              </a:rPr>
              <a:t>users </a:t>
            </a:r>
            <a:r>
              <a:rPr lang="en-US" sz="2000" dirty="0" smtClean="0">
                <a:solidFill>
                  <a:schemeClr val="tx1"/>
                </a:solidFill>
              </a:rPr>
              <a:t>access common </a:t>
            </a:r>
            <a:r>
              <a:rPr lang="en-US" sz="2000" dirty="0" smtClean="0">
                <a:solidFill>
                  <a:srgbClr val="FF0000"/>
                </a:solidFill>
              </a:rPr>
              <a:t>patients’ records  </a:t>
            </a:r>
            <a:endParaRPr lang="en-US"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7159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Limitations and</a:t>
            </a:r>
            <a:r>
              <a:rPr kumimoji="0" lang="en-US" sz="4400" b="0" i="0" u="none" strike="noStrike" kern="1200" cap="none" spc="0" normalizeH="0" noProof="0" dirty="0" smtClean="0">
                <a:ln>
                  <a:noFill/>
                </a:ln>
                <a:solidFill>
                  <a:schemeClr val="tx1"/>
                </a:solidFill>
                <a:effectLst/>
                <a:uLnTx/>
                <a:uFillTx/>
                <a:latin typeface="+mj-lt"/>
                <a:ea typeface="+mj-ea"/>
                <a:cs typeface="+mj-cs"/>
              </a:rPr>
              <a:t> Future Works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Title 1"/>
          <p:cNvSpPr txBox="1">
            <a:spLocks/>
          </p:cNvSpPr>
          <p:nvPr/>
        </p:nvSpPr>
        <p:spPr>
          <a:xfrm>
            <a:off x="304800" y="1371600"/>
            <a:ext cx="8686800" cy="762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dirty="0" smtClean="0">
                <a:latin typeface="+mj-lt"/>
                <a:ea typeface="+mj-ea"/>
                <a:cs typeface="+mj-cs"/>
              </a:rPr>
              <a:t>Only mining access patterns on users and subjects will lead to high false positive rates and low true positive rates</a:t>
            </a:r>
          </a:p>
        </p:txBody>
      </p:sp>
      <p:sp>
        <p:nvSpPr>
          <p:cNvPr id="4" name="Title 1"/>
          <p:cNvSpPr txBox="1">
            <a:spLocks/>
          </p:cNvSpPr>
          <p:nvPr/>
        </p:nvSpPr>
        <p:spPr>
          <a:xfrm>
            <a:off x="457200" y="2286000"/>
            <a:ext cx="8686800" cy="762000"/>
          </a:xfrm>
          <a:prstGeom prst="rect">
            <a:avLst/>
          </a:prstGeom>
        </p:spPr>
        <p:txBody>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dirty="0" smtClean="0">
                <a:solidFill>
                  <a:srgbClr val="FF0000"/>
                </a:solidFill>
                <a:latin typeface="+mj-lt"/>
                <a:ea typeface="+mj-ea"/>
                <a:cs typeface="+mj-cs"/>
              </a:rPr>
              <a:t>When mining normal patterns, we can include semantic information of users and subjects to decrease false positive rates and increase true positive rates </a:t>
            </a:r>
          </a:p>
        </p:txBody>
      </p:sp>
      <p:sp>
        <p:nvSpPr>
          <p:cNvPr id="6" name="Title 1"/>
          <p:cNvSpPr txBox="1">
            <a:spLocks/>
          </p:cNvSpPr>
          <p:nvPr/>
        </p:nvSpPr>
        <p:spPr>
          <a:xfrm>
            <a:off x="228600" y="3505200"/>
            <a:ext cx="8686800" cy="1447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dirty="0" smtClean="0">
                <a:latin typeface="+mj-lt"/>
                <a:ea typeface="+mj-ea"/>
                <a:cs typeface="+mj-cs"/>
              </a:rPr>
              <a:t>SNAD is not appropriate on large access network with low network similarity.  In this case, the suppression of a user has little influence on the similarity of access network. In HER system and Wiki system, SNAD has high performance, since these systems are collaborative and access networks have high network similarity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twork-snad.png"/>
          <p:cNvPicPr>
            <a:picLocks noChangeAspect="1"/>
          </p:cNvPicPr>
          <p:nvPr/>
        </p:nvPicPr>
        <p:blipFill>
          <a:blip r:embed="rId2" cstate="print"/>
          <a:stretch>
            <a:fillRect/>
          </a:stretch>
        </p:blipFill>
        <p:spPr>
          <a:xfrm>
            <a:off x="1633970" y="686026"/>
            <a:ext cx="5876059" cy="5485947"/>
          </a:xfrm>
          <a:prstGeom prst="rect">
            <a:avLst/>
          </a:prstGeom>
        </p:spPr>
      </p:pic>
      <p:sp>
        <p:nvSpPr>
          <p:cNvPr id="3" name="Rectangle 2"/>
          <p:cNvSpPr/>
          <p:nvPr/>
        </p:nvSpPr>
        <p:spPr>
          <a:xfrm>
            <a:off x="4191000" y="2667000"/>
            <a:ext cx="23622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9579" y="914400"/>
            <a:ext cx="7644850" cy="2585323"/>
          </a:xfrm>
          <a:prstGeom prst="rect">
            <a:avLst/>
          </a:prstGeom>
          <a:noFill/>
        </p:spPr>
        <p:txBody>
          <a:bodyPr wrap="none" lIns="91440" tIns="45720" rIns="91440" bIns="45720">
            <a:spAutoFit/>
          </a:bodyPr>
          <a:lstStyle/>
          <a:p>
            <a:pPr algn="ctr"/>
            <a:r>
              <a:rPr lang="en-US" sz="54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Questions?</a:t>
            </a:r>
          </a:p>
          <a:p>
            <a:pPr algn="ctr"/>
            <a:r>
              <a:rPr lang="en-US" sz="5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hlinkClick r:id="rId2"/>
              </a:rPr>
              <a:t>You.chen@vanderbilt.edu</a:t>
            </a:r>
            <a:endParaRPr lang="en-US" sz="5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a:p>
            <a:pPr algn="ctr"/>
            <a:endParaRPr lang="en-US"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pic>
        <p:nvPicPr>
          <p:cNvPr id="11267" name="Picture 3"/>
          <p:cNvPicPr>
            <a:picLocks noChangeAspect="1" noChangeArrowheads="1"/>
          </p:cNvPicPr>
          <p:nvPr/>
        </p:nvPicPr>
        <p:blipFill>
          <a:blip r:embed="rId3" cstate="print"/>
          <a:srcRect/>
          <a:stretch>
            <a:fillRect/>
          </a:stretch>
        </p:blipFill>
        <p:spPr bwMode="auto">
          <a:xfrm>
            <a:off x="290513" y="3371850"/>
            <a:ext cx="8562975" cy="361950"/>
          </a:xfrm>
          <a:prstGeom prst="rect">
            <a:avLst/>
          </a:prstGeom>
          <a:noFill/>
          <a:ln w="9525">
            <a:noFill/>
            <a:miter lim="800000"/>
            <a:headEnd/>
            <a:tailEnd/>
          </a:ln>
          <a:effectLst/>
        </p:spPr>
      </p:pic>
      <p:pic>
        <p:nvPicPr>
          <p:cNvPr id="11268" name="Picture 4"/>
          <p:cNvPicPr>
            <a:picLocks noChangeAspect="1" noChangeArrowheads="1"/>
          </p:cNvPicPr>
          <p:nvPr/>
        </p:nvPicPr>
        <p:blipFill>
          <a:blip r:embed="rId4" cstate="print"/>
          <a:srcRect/>
          <a:stretch>
            <a:fillRect/>
          </a:stretch>
        </p:blipFill>
        <p:spPr bwMode="auto">
          <a:xfrm>
            <a:off x="228600" y="3962400"/>
            <a:ext cx="8915400" cy="76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533400" y="381000"/>
            <a:ext cx="3352800" cy="3352800"/>
            <a:chOff x="533400" y="381000"/>
            <a:chExt cx="3352800" cy="3352800"/>
          </a:xfrm>
        </p:grpSpPr>
        <p:sp>
          <p:nvSpPr>
            <p:cNvPr id="2" name="Oval 1"/>
            <p:cNvSpPr/>
            <p:nvPr/>
          </p:nvSpPr>
          <p:spPr>
            <a:xfrm>
              <a:off x="533400" y="381000"/>
              <a:ext cx="3352800" cy="3352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2133600" y="1066800"/>
              <a:ext cx="1371600" cy="304800"/>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S_3</a:t>
              </a:r>
              <a:endParaRPr lang="en-US" dirty="0"/>
            </a:p>
          </p:txBody>
        </p:sp>
        <p:sp>
          <p:nvSpPr>
            <p:cNvPr id="4" name="Rectangle 3"/>
            <p:cNvSpPr/>
            <p:nvPr/>
          </p:nvSpPr>
          <p:spPr>
            <a:xfrm rot="17022524">
              <a:off x="539184" y="1692981"/>
              <a:ext cx="1371600" cy="304800"/>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S_2</a:t>
              </a:r>
              <a:endParaRPr lang="en-US" dirty="0"/>
            </a:p>
          </p:txBody>
        </p:sp>
        <p:sp>
          <p:nvSpPr>
            <p:cNvPr id="5" name="Rectangle 4"/>
            <p:cNvSpPr/>
            <p:nvPr/>
          </p:nvSpPr>
          <p:spPr>
            <a:xfrm>
              <a:off x="1524000" y="2209800"/>
              <a:ext cx="1371600" cy="304800"/>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S_5</a:t>
              </a:r>
              <a:endParaRPr lang="en-US" dirty="0"/>
            </a:p>
          </p:txBody>
        </p:sp>
        <p:sp>
          <p:nvSpPr>
            <p:cNvPr id="6" name="Rectangle 5"/>
            <p:cNvSpPr/>
            <p:nvPr/>
          </p:nvSpPr>
          <p:spPr>
            <a:xfrm rot="951848">
              <a:off x="2057400" y="1676400"/>
              <a:ext cx="1371600" cy="304800"/>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S_4</a:t>
              </a:r>
              <a:endParaRPr lang="en-US" dirty="0"/>
            </a:p>
          </p:txBody>
        </p:sp>
        <p:sp>
          <p:nvSpPr>
            <p:cNvPr id="7" name="Rectangle 6"/>
            <p:cNvSpPr/>
            <p:nvPr/>
          </p:nvSpPr>
          <p:spPr>
            <a:xfrm>
              <a:off x="1447800" y="609600"/>
              <a:ext cx="1371600" cy="304800"/>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S_1</a:t>
              </a:r>
              <a:endParaRPr lang="en-US" dirty="0"/>
            </a:p>
          </p:txBody>
        </p:sp>
        <p:sp>
          <p:nvSpPr>
            <p:cNvPr id="8" name="Rectangle 7"/>
            <p:cNvSpPr/>
            <p:nvPr/>
          </p:nvSpPr>
          <p:spPr>
            <a:xfrm rot="1413506">
              <a:off x="918153" y="2928401"/>
              <a:ext cx="1371600" cy="304800"/>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S_6</a:t>
              </a:r>
              <a:endParaRPr lang="en-US" dirty="0"/>
            </a:p>
          </p:txBody>
        </p:sp>
        <p:sp>
          <p:nvSpPr>
            <p:cNvPr id="9" name="Rectangle 8"/>
            <p:cNvSpPr/>
            <p:nvPr/>
          </p:nvSpPr>
          <p:spPr>
            <a:xfrm rot="17990624">
              <a:off x="2209800" y="2819400"/>
              <a:ext cx="1371600" cy="304800"/>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S_7</a:t>
              </a:r>
              <a:endParaRPr lang="en-US" dirty="0"/>
            </a:p>
          </p:txBody>
        </p:sp>
      </p:grpSp>
      <p:grpSp>
        <p:nvGrpSpPr>
          <p:cNvPr id="39" name="Group 38"/>
          <p:cNvGrpSpPr/>
          <p:nvPr/>
        </p:nvGrpSpPr>
        <p:grpSpPr>
          <a:xfrm>
            <a:off x="4572000" y="3505200"/>
            <a:ext cx="4191000" cy="2667000"/>
            <a:chOff x="4572000" y="3505200"/>
            <a:chExt cx="4191000" cy="2667000"/>
          </a:xfrm>
        </p:grpSpPr>
        <p:sp>
          <p:nvSpPr>
            <p:cNvPr id="20" name="Rectangle 19"/>
            <p:cNvSpPr/>
            <p:nvPr/>
          </p:nvSpPr>
          <p:spPr>
            <a:xfrm>
              <a:off x="4572000" y="3505200"/>
              <a:ext cx="4191000" cy="26670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rot="19823303">
              <a:off x="4800600" y="3657600"/>
              <a:ext cx="990600" cy="9906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u_1</a:t>
              </a:r>
              <a:endParaRPr lang="en-US" dirty="0"/>
            </a:p>
          </p:txBody>
        </p:sp>
        <p:sp>
          <p:nvSpPr>
            <p:cNvPr id="22" name="Oval 21"/>
            <p:cNvSpPr/>
            <p:nvPr/>
          </p:nvSpPr>
          <p:spPr>
            <a:xfrm rot="3016823">
              <a:off x="4724400" y="4953000"/>
              <a:ext cx="990600" cy="9906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u_6</a:t>
              </a:r>
              <a:endParaRPr lang="en-US" dirty="0"/>
            </a:p>
          </p:txBody>
        </p:sp>
        <p:sp>
          <p:nvSpPr>
            <p:cNvPr id="23" name="Oval 22"/>
            <p:cNvSpPr/>
            <p:nvPr/>
          </p:nvSpPr>
          <p:spPr>
            <a:xfrm rot="14613832">
              <a:off x="6096000" y="5105400"/>
              <a:ext cx="990600" cy="9906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u_5</a:t>
              </a:r>
              <a:endParaRPr lang="en-US" dirty="0"/>
            </a:p>
          </p:txBody>
        </p:sp>
        <p:sp>
          <p:nvSpPr>
            <p:cNvPr id="24" name="Oval 23"/>
            <p:cNvSpPr/>
            <p:nvPr/>
          </p:nvSpPr>
          <p:spPr>
            <a:xfrm rot="4163349">
              <a:off x="6314852" y="3800253"/>
              <a:ext cx="990600" cy="9906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u_2</a:t>
              </a:r>
              <a:endParaRPr lang="en-US" dirty="0"/>
            </a:p>
          </p:txBody>
        </p:sp>
        <p:sp>
          <p:nvSpPr>
            <p:cNvPr id="25" name="Oval 24"/>
            <p:cNvSpPr/>
            <p:nvPr/>
          </p:nvSpPr>
          <p:spPr>
            <a:xfrm rot="2678976">
              <a:off x="7596547" y="3634147"/>
              <a:ext cx="990600" cy="9906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u_4</a:t>
              </a:r>
              <a:endParaRPr lang="en-US" dirty="0"/>
            </a:p>
          </p:txBody>
        </p:sp>
        <p:sp>
          <p:nvSpPr>
            <p:cNvPr id="26" name="Oval 25"/>
            <p:cNvSpPr/>
            <p:nvPr/>
          </p:nvSpPr>
          <p:spPr>
            <a:xfrm rot="18159405">
              <a:off x="7656569" y="5141968"/>
              <a:ext cx="990600" cy="9906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u_3</a:t>
              </a:r>
              <a:endParaRPr lang="en-US" dirty="0"/>
            </a:p>
          </p:txBody>
        </p:sp>
      </p:grpSp>
      <p:sp>
        <p:nvSpPr>
          <p:cNvPr id="27" name="Rectangle 26"/>
          <p:cNvSpPr/>
          <p:nvPr/>
        </p:nvSpPr>
        <p:spPr>
          <a:xfrm>
            <a:off x="3581400" y="152400"/>
            <a:ext cx="4855052"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Privacy requirements, especially for sensitive information</a:t>
            </a:r>
            <a:r>
              <a:rPr lang="en-US" sz="2000" dirty="0" smtClean="0"/>
              <a:t> </a:t>
            </a:r>
            <a:endParaRPr lang="en-US" sz="2000" dirty="0"/>
          </a:p>
        </p:txBody>
      </p:sp>
      <p:sp>
        <p:nvSpPr>
          <p:cNvPr id="28" name="Rectangle 27"/>
          <p:cNvSpPr/>
          <p:nvPr/>
        </p:nvSpPr>
        <p:spPr>
          <a:xfrm>
            <a:off x="569996" y="5181600"/>
            <a:ext cx="3773403" cy="964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rPr>
              <a:t>Information requirements which leads to Information exposure</a:t>
            </a:r>
            <a:r>
              <a:rPr lang="en-US" sz="2400" dirty="0" smtClean="0"/>
              <a:t> </a:t>
            </a:r>
            <a:endParaRPr lang="en-US" sz="2400" dirty="0"/>
          </a:p>
        </p:txBody>
      </p:sp>
      <p:sp>
        <p:nvSpPr>
          <p:cNvPr id="30" name="Cloud 29"/>
          <p:cNvSpPr/>
          <p:nvPr/>
        </p:nvSpPr>
        <p:spPr>
          <a:xfrm rot="18597581">
            <a:off x="6877449" y="3103214"/>
            <a:ext cx="1154506" cy="3419827"/>
          </a:xfrm>
          <a:prstGeom prst="cloud">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Cloud 30"/>
          <p:cNvSpPr/>
          <p:nvPr/>
        </p:nvSpPr>
        <p:spPr>
          <a:xfrm>
            <a:off x="4648200" y="3429000"/>
            <a:ext cx="1219200" cy="1447800"/>
          </a:xfrm>
          <a:prstGeom prst="cloud">
            <a:avLst/>
          </a:prstGeom>
          <a:no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Cloud 31"/>
          <p:cNvSpPr/>
          <p:nvPr/>
        </p:nvSpPr>
        <p:spPr>
          <a:xfrm rot="5021618">
            <a:off x="5152901" y="4269808"/>
            <a:ext cx="1241860" cy="2423644"/>
          </a:xfrm>
          <a:prstGeom prst="cloud">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Cloud 32"/>
          <p:cNvSpPr/>
          <p:nvPr/>
        </p:nvSpPr>
        <p:spPr>
          <a:xfrm>
            <a:off x="7620000" y="3505200"/>
            <a:ext cx="1143000" cy="914400"/>
          </a:xfrm>
          <a:prstGeom prst="cloud">
            <a:avLst/>
          </a:prstGeom>
          <a:noFill/>
          <a:ln>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rot="2360268">
            <a:off x="3271766" y="2546099"/>
            <a:ext cx="2667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Roles and permissions</a:t>
            </a:r>
            <a:endParaRPr lang="en-US" dirty="0"/>
          </a:p>
        </p:txBody>
      </p:sp>
      <p:sp>
        <p:nvSpPr>
          <p:cNvPr id="36" name="Left Arrow 35"/>
          <p:cNvSpPr/>
          <p:nvPr/>
        </p:nvSpPr>
        <p:spPr>
          <a:xfrm rot="2591093">
            <a:off x="3621215" y="2758932"/>
            <a:ext cx="1030667" cy="762000"/>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a:off x="4572000" y="838200"/>
            <a:ext cx="45720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For different tasks, the roles and permissions are always evolving and changing, it is difficult to define these roles and permissions.</a:t>
            </a:r>
            <a:endParaRPr lang="en-US" dirty="0"/>
          </a:p>
        </p:txBody>
      </p:sp>
      <p:sp>
        <p:nvSpPr>
          <p:cNvPr id="38" name="Rectangle 37"/>
          <p:cNvSpPr/>
          <p:nvPr/>
        </p:nvSpPr>
        <p:spPr>
          <a:xfrm>
            <a:off x="4572000" y="1828800"/>
            <a:ext cx="45720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Hackers can steal  different roles to illegally access subjects’ sensitive information without being detected</a:t>
            </a:r>
            <a:endParaRPr lang="en-US" dirty="0"/>
          </a:p>
        </p:txBody>
      </p:sp>
      <p:sp>
        <p:nvSpPr>
          <p:cNvPr id="40" name="Rectangle 39"/>
          <p:cNvSpPr/>
          <p:nvPr/>
        </p:nvSpPr>
        <p:spPr>
          <a:xfrm>
            <a:off x="2133600" y="3962400"/>
            <a:ext cx="1447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Behavior Modeling</a:t>
            </a:r>
            <a:endParaRPr lang="en-US" b="1" dirty="0">
              <a:solidFill>
                <a:srgbClr val="FF0000"/>
              </a:solidFill>
            </a:endParaRPr>
          </a:p>
        </p:txBody>
      </p:sp>
      <p:sp>
        <p:nvSpPr>
          <p:cNvPr id="35" name="Rectangle 26"/>
          <p:cNvSpPr/>
          <p:nvPr/>
        </p:nvSpPr>
        <p:spPr>
          <a:xfrm>
            <a:off x="914400" y="762000"/>
            <a:ext cx="838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S</a:t>
            </a:r>
            <a:endParaRPr lang="en-US" sz="2800" b="1" dirty="0">
              <a:solidFill>
                <a:srgbClr val="FF0000"/>
              </a:solidFill>
            </a:endParaRPr>
          </a:p>
        </p:txBody>
      </p:sp>
      <p:sp>
        <p:nvSpPr>
          <p:cNvPr id="41" name="Rectangle 26"/>
          <p:cNvSpPr/>
          <p:nvPr/>
        </p:nvSpPr>
        <p:spPr>
          <a:xfrm>
            <a:off x="6781800" y="5562600"/>
            <a:ext cx="838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U</a:t>
            </a:r>
            <a:endParaRPr lang="en-US" sz="28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linds(horizontal)">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blinds(horizontal)">
                                      <p:cBhvr>
                                        <p:cTn id="17" dur="500"/>
                                        <p:tgtEl>
                                          <p:spTgt spid="31"/>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blinds(horizontal)">
                                      <p:cBhvr>
                                        <p:cTn id="20" dur="500"/>
                                        <p:tgtEl>
                                          <p:spTgt spid="30"/>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blinds(horizontal)">
                                      <p:cBhvr>
                                        <p:cTn id="23" dur="500"/>
                                        <p:tgtEl>
                                          <p:spTgt spid="33"/>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blinds(horizontal)">
                                      <p:cBhvr>
                                        <p:cTn id="26" dur="500"/>
                                        <p:tgtEl>
                                          <p:spTgt spid="32"/>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blinds(horizontal)">
                                      <p:cBhvr>
                                        <p:cTn id="29" dur="500"/>
                                        <p:tgtEl>
                                          <p:spTgt spid="36"/>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blinds(horizontal)">
                                      <p:cBhvr>
                                        <p:cTn id="32" dur="500"/>
                                        <p:tgtEl>
                                          <p:spTgt spid="3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blinds(horizontal)">
                                      <p:cBhvr>
                                        <p:cTn id="37" dur="5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blinds(horizontal)">
                                      <p:cBhvr>
                                        <p:cTn id="42" dur="500"/>
                                        <p:tgtEl>
                                          <p:spTgt spid="3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blinds(horizontal)">
                                      <p:cBhvr>
                                        <p:cTn id="4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30" grpId="0" animBg="1"/>
      <p:bldP spid="31" grpId="0" animBg="1"/>
      <p:bldP spid="32" grpId="0" animBg="1"/>
      <p:bldP spid="33" grpId="0" animBg="1"/>
      <p:bldP spid="34" grpId="0"/>
      <p:bldP spid="36" grpId="0" animBg="1"/>
      <p:bldP spid="37" grpId="0"/>
      <p:bldP spid="38" grpId="0"/>
      <p:bldP spid="4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Motivation</a:t>
            </a:r>
          </a:p>
          <a:p>
            <a:r>
              <a:rPr lang="en-US" dirty="0" smtClean="0">
                <a:solidFill>
                  <a:srgbClr val="FF0000"/>
                </a:solidFill>
              </a:rPr>
              <a:t>Typical attacks</a:t>
            </a:r>
          </a:p>
          <a:p>
            <a:r>
              <a:rPr lang="en-US" dirty="0" smtClean="0"/>
              <a:t>Methods</a:t>
            </a:r>
          </a:p>
          <a:p>
            <a:r>
              <a:rPr lang="en-US" dirty="0" smtClean="0"/>
              <a:t>Experiments</a:t>
            </a:r>
          </a:p>
          <a:p>
            <a:r>
              <a:rPr lang="en-US" dirty="0" smtClean="0"/>
              <a:t>Limitations and future works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Attacks</a:t>
            </a:r>
            <a:endParaRPr lang="en-US" dirty="0"/>
          </a:p>
        </p:txBody>
      </p:sp>
      <p:pic>
        <p:nvPicPr>
          <p:cNvPr id="4" name="Picture 3" descr="PATIENT.jpg"/>
          <p:cNvPicPr>
            <a:picLocks noChangeAspect="1"/>
          </p:cNvPicPr>
          <p:nvPr/>
        </p:nvPicPr>
        <p:blipFill>
          <a:blip r:embed="rId3" cstate="print"/>
          <a:stretch>
            <a:fillRect/>
          </a:stretch>
        </p:blipFill>
        <p:spPr>
          <a:xfrm>
            <a:off x="3352800" y="4267200"/>
            <a:ext cx="1752600" cy="1213104"/>
          </a:xfrm>
          <a:prstGeom prst="rect">
            <a:avLst/>
          </a:prstGeom>
        </p:spPr>
      </p:pic>
      <p:pic>
        <p:nvPicPr>
          <p:cNvPr id="5" name="Picture 4" descr="Patient-2.jpg"/>
          <p:cNvPicPr>
            <a:picLocks noChangeAspect="1"/>
          </p:cNvPicPr>
          <p:nvPr/>
        </p:nvPicPr>
        <p:blipFill>
          <a:blip r:embed="rId4" cstate="print"/>
          <a:stretch>
            <a:fillRect/>
          </a:stretch>
        </p:blipFill>
        <p:spPr>
          <a:xfrm>
            <a:off x="5257800" y="2590800"/>
            <a:ext cx="2057400" cy="1295400"/>
          </a:xfrm>
          <a:prstGeom prst="rect">
            <a:avLst/>
          </a:prstGeom>
        </p:spPr>
      </p:pic>
      <p:pic>
        <p:nvPicPr>
          <p:cNvPr id="6" name="Picture 5" descr="docotr.gif"/>
          <p:cNvPicPr>
            <a:picLocks noChangeAspect="1"/>
          </p:cNvPicPr>
          <p:nvPr/>
        </p:nvPicPr>
        <p:blipFill>
          <a:blip r:embed="rId5" cstate="print"/>
          <a:stretch>
            <a:fillRect/>
          </a:stretch>
        </p:blipFill>
        <p:spPr>
          <a:xfrm>
            <a:off x="5181600" y="1447800"/>
            <a:ext cx="1447800" cy="1295400"/>
          </a:xfrm>
          <a:prstGeom prst="rect">
            <a:avLst/>
          </a:prstGeom>
        </p:spPr>
      </p:pic>
      <p:pic>
        <p:nvPicPr>
          <p:cNvPr id="7" name="Picture 6" descr="doctor-2.jpg"/>
          <p:cNvPicPr>
            <a:picLocks noChangeAspect="1"/>
          </p:cNvPicPr>
          <p:nvPr/>
        </p:nvPicPr>
        <p:blipFill>
          <a:blip r:embed="rId6" cstate="print"/>
          <a:stretch>
            <a:fillRect/>
          </a:stretch>
        </p:blipFill>
        <p:spPr>
          <a:xfrm>
            <a:off x="1981200" y="2895600"/>
            <a:ext cx="914400" cy="1371600"/>
          </a:xfrm>
          <a:prstGeom prst="rect">
            <a:avLst/>
          </a:prstGeom>
        </p:spPr>
      </p:pic>
      <p:pic>
        <p:nvPicPr>
          <p:cNvPr id="8" name="Picture 7" descr="doctor-3.jpg"/>
          <p:cNvPicPr>
            <a:picLocks noChangeAspect="1"/>
          </p:cNvPicPr>
          <p:nvPr/>
        </p:nvPicPr>
        <p:blipFill>
          <a:blip r:embed="rId7" cstate="print"/>
          <a:stretch>
            <a:fillRect/>
          </a:stretch>
        </p:blipFill>
        <p:spPr>
          <a:xfrm>
            <a:off x="762000" y="4953000"/>
            <a:ext cx="1528800" cy="922248"/>
          </a:xfrm>
          <a:prstGeom prst="rect">
            <a:avLst/>
          </a:prstGeom>
        </p:spPr>
      </p:pic>
      <p:pic>
        <p:nvPicPr>
          <p:cNvPr id="9" name="Picture 8" descr="Hacker.jpg"/>
          <p:cNvPicPr>
            <a:picLocks noChangeAspect="1"/>
          </p:cNvPicPr>
          <p:nvPr/>
        </p:nvPicPr>
        <p:blipFill>
          <a:blip r:embed="rId8" cstate="print"/>
          <a:stretch>
            <a:fillRect/>
          </a:stretch>
        </p:blipFill>
        <p:spPr>
          <a:xfrm>
            <a:off x="4114800" y="3276600"/>
            <a:ext cx="990600" cy="609600"/>
          </a:xfrm>
          <a:prstGeom prst="rect">
            <a:avLst/>
          </a:prstGeom>
        </p:spPr>
      </p:pic>
      <p:pic>
        <p:nvPicPr>
          <p:cNvPr id="10" name="Picture 9" descr="hacker-2.gif"/>
          <p:cNvPicPr>
            <a:picLocks noChangeAspect="1"/>
          </p:cNvPicPr>
          <p:nvPr/>
        </p:nvPicPr>
        <p:blipFill>
          <a:blip r:embed="rId9" cstate="print"/>
          <a:stretch>
            <a:fillRect/>
          </a:stretch>
        </p:blipFill>
        <p:spPr>
          <a:xfrm>
            <a:off x="6019800" y="5334000"/>
            <a:ext cx="1219200" cy="1318260"/>
          </a:xfrm>
          <a:prstGeom prst="rect">
            <a:avLst/>
          </a:prstGeom>
        </p:spPr>
      </p:pic>
      <p:pic>
        <p:nvPicPr>
          <p:cNvPr id="11" name="Picture 10" descr="nurse.jpg"/>
          <p:cNvPicPr>
            <a:picLocks noChangeAspect="1"/>
          </p:cNvPicPr>
          <p:nvPr/>
        </p:nvPicPr>
        <p:blipFill>
          <a:blip r:embed="rId10" cstate="print"/>
          <a:stretch>
            <a:fillRect/>
          </a:stretch>
        </p:blipFill>
        <p:spPr>
          <a:xfrm>
            <a:off x="2286000" y="5410200"/>
            <a:ext cx="1143000" cy="1066800"/>
          </a:xfrm>
          <a:prstGeom prst="rect">
            <a:avLst/>
          </a:prstGeom>
        </p:spPr>
      </p:pic>
      <p:pic>
        <p:nvPicPr>
          <p:cNvPr id="12" name="Picture 11" descr="nurse-2.jpg"/>
          <p:cNvPicPr>
            <a:picLocks noChangeAspect="1"/>
          </p:cNvPicPr>
          <p:nvPr/>
        </p:nvPicPr>
        <p:blipFill>
          <a:blip r:embed="rId11" cstate="print"/>
          <a:stretch>
            <a:fillRect/>
          </a:stretch>
        </p:blipFill>
        <p:spPr>
          <a:xfrm>
            <a:off x="7543800" y="3124200"/>
            <a:ext cx="1219200" cy="1828800"/>
          </a:xfrm>
          <a:prstGeom prst="rect">
            <a:avLst/>
          </a:prstGeom>
        </p:spPr>
      </p:pic>
      <p:pic>
        <p:nvPicPr>
          <p:cNvPr id="13" name="Picture 12" descr="nurse-3.JPG"/>
          <p:cNvPicPr>
            <a:picLocks noChangeAspect="1"/>
          </p:cNvPicPr>
          <p:nvPr/>
        </p:nvPicPr>
        <p:blipFill>
          <a:blip r:embed="rId12" cstate="print"/>
          <a:stretch>
            <a:fillRect/>
          </a:stretch>
        </p:blipFill>
        <p:spPr>
          <a:xfrm>
            <a:off x="6705600" y="1295400"/>
            <a:ext cx="1752600" cy="1600199"/>
          </a:xfrm>
          <a:prstGeom prst="rect">
            <a:avLst/>
          </a:prstGeom>
        </p:spPr>
      </p:pic>
      <p:cxnSp>
        <p:nvCxnSpPr>
          <p:cNvPr id="16" name="Shape 15"/>
          <p:cNvCxnSpPr/>
          <p:nvPr/>
        </p:nvCxnSpPr>
        <p:spPr>
          <a:xfrm rot="5400000">
            <a:off x="5106194" y="2362200"/>
            <a:ext cx="837406" cy="381794"/>
          </a:xfrm>
          <a:prstGeom prst="curvedConnector3">
            <a:avLst>
              <a:gd name="adj1" fmla="val 50000"/>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p:nvPr/>
        </p:nvCxnSpPr>
        <p:spPr>
          <a:xfrm rot="5400000">
            <a:off x="6400800" y="2209800"/>
            <a:ext cx="762000" cy="457200"/>
          </a:xfrm>
          <a:prstGeom prst="curvedConnector3">
            <a:avLst>
              <a:gd name="adj1" fmla="val 50000"/>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5" name="Shape 24"/>
          <p:cNvCxnSpPr>
            <a:endCxn id="5" idx="3"/>
          </p:cNvCxnSpPr>
          <p:nvPr/>
        </p:nvCxnSpPr>
        <p:spPr>
          <a:xfrm rot="16200000" flipV="1">
            <a:off x="7143750" y="3409950"/>
            <a:ext cx="723900" cy="381000"/>
          </a:xfrm>
          <a:prstGeom prst="curvedConnector2">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7" name="Shape 26"/>
          <p:cNvCxnSpPr>
            <a:stCxn id="7" idx="3"/>
            <a:endCxn id="4" idx="0"/>
          </p:cNvCxnSpPr>
          <p:nvPr/>
        </p:nvCxnSpPr>
        <p:spPr>
          <a:xfrm>
            <a:off x="2895600" y="3581400"/>
            <a:ext cx="1333500" cy="685800"/>
          </a:xfrm>
          <a:prstGeom prst="curvedConnector2">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9" name="Curved Connector 28"/>
          <p:cNvCxnSpPr/>
          <p:nvPr/>
        </p:nvCxnSpPr>
        <p:spPr>
          <a:xfrm rot="5400000" flipH="1" flipV="1">
            <a:off x="2247900" y="4610100"/>
            <a:ext cx="1143000" cy="1066800"/>
          </a:xfrm>
          <a:prstGeom prst="curvedConnector3">
            <a:avLst>
              <a:gd name="adj1" fmla="val 50000"/>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1" name="Curved Connector 30"/>
          <p:cNvCxnSpPr/>
          <p:nvPr/>
        </p:nvCxnSpPr>
        <p:spPr>
          <a:xfrm flipV="1">
            <a:off x="2895600" y="5410200"/>
            <a:ext cx="762000" cy="533400"/>
          </a:xfrm>
          <a:prstGeom prst="curvedConnector3">
            <a:avLst>
              <a:gd name="adj1" fmla="val 50000"/>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pic>
        <p:nvPicPr>
          <p:cNvPr id="34" name="Picture 33" descr="doctor-4.jpg"/>
          <p:cNvPicPr>
            <a:picLocks noChangeAspect="1"/>
          </p:cNvPicPr>
          <p:nvPr/>
        </p:nvPicPr>
        <p:blipFill>
          <a:blip r:embed="rId13" cstate="print"/>
          <a:stretch>
            <a:fillRect/>
          </a:stretch>
        </p:blipFill>
        <p:spPr>
          <a:xfrm>
            <a:off x="8001000" y="1752600"/>
            <a:ext cx="685800" cy="1143000"/>
          </a:xfrm>
          <a:prstGeom prst="rect">
            <a:avLst/>
          </a:prstGeom>
        </p:spPr>
      </p:pic>
      <p:cxnSp>
        <p:nvCxnSpPr>
          <p:cNvPr id="36" name="Curved Connector 35"/>
          <p:cNvCxnSpPr/>
          <p:nvPr/>
        </p:nvCxnSpPr>
        <p:spPr>
          <a:xfrm rot="10800000" flipV="1">
            <a:off x="7086600" y="2590800"/>
            <a:ext cx="1219200" cy="457200"/>
          </a:xfrm>
          <a:prstGeom prst="curvedConnector3">
            <a:avLst>
              <a:gd name="adj1" fmla="val 50000"/>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6" name="Cloud 45"/>
          <p:cNvSpPr/>
          <p:nvPr/>
        </p:nvSpPr>
        <p:spPr>
          <a:xfrm>
            <a:off x="1143000" y="2667000"/>
            <a:ext cx="2133600" cy="3505200"/>
          </a:xfrm>
          <a:prstGeom prst="cloud">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1" name="Curved Connector 50"/>
          <p:cNvCxnSpPr>
            <a:stCxn id="10" idx="0"/>
          </p:cNvCxnSpPr>
          <p:nvPr/>
        </p:nvCxnSpPr>
        <p:spPr>
          <a:xfrm rot="5400000" flipH="1" flipV="1">
            <a:off x="5905500" y="4610100"/>
            <a:ext cx="1447800" cy="1588"/>
          </a:xfrm>
          <a:prstGeom prst="curvedConnector3">
            <a:avLst>
              <a:gd name="adj1" fmla="val 50000"/>
            </a:avLst>
          </a:prstGeom>
          <a:ln w="381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3" name="Curved Connector 52"/>
          <p:cNvCxnSpPr>
            <a:stCxn id="10" idx="1"/>
            <a:endCxn id="4" idx="3"/>
          </p:cNvCxnSpPr>
          <p:nvPr/>
        </p:nvCxnSpPr>
        <p:spPr>
          <a:xfrm rot="10800000">
            <a:off x="5105400" y="4873752"/>
            <a:ext cx="914400" cy="1119378"/>
          </a:xfrm>
          <a:prstGeom prst="curvedConnector3">
            <a:avLst>
              <a:gd name="adj1" fmla="val 50000"/>
            </a:avLst>
          </a:prstGeom>
          <a:ln w="381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p:nvPr/>
        </p:nvCxnSpPr>
        <p:spPr>
          <a:xfrm rot="5400000">
            <a:off x="4038600" y="2590800"/>
            <a:ext cx="2133600" cy="1219200"/>
          </a:xfrm>
          <a:prstGeom prst="curvedConnector3">
            <a:avLst>
              <a:gd name="adj1" fmla="val 50000"/>
            </a:avLst>
          </a:prstGeom>
          <a:ln w="381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7" name="Cloud 36"/>
          <p:cNvSpPr/>
          <p:nvPr/>
        </p:nvSpPr>
        <p:spPr>
          <a:xfrm>
            <a:off x="5105400" y="1447800"/>
            <a:ext cx="3886200" cy="3352800"/>
          </a:xfrm>
          <a:prstGeom prst="cloud">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7239000" y="5638800"/>
            <a:ext cx="1371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External threats</a:t>
            </a:r>
            <a:endParaRPr lang="en-US" dirty="0">
              <a:solidFill>
                <a:srgbClr val="FF0000"/>
              </a:solidFill>
            </a:endParaRPr>
          </a:p>
        </p:txBody>
      </p:sp>
      <p:sp>
        <p:nvSpPr>
          <p:cNvPr id="58" name="Rectangle 57"/>
          <p:cNvSpPr/>
          <p:nvPr/>
        </p:nvSpPr>
        <p:spPr>
          <a:xfrm>
            <a:off x="3733800" y="2590800"/>
            <a:ext cx="1371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Insider threats</a:t>
            </a:r>
            <a:endParaRPr lang="en-US" dirty="0">
              <a:solidFill>
                <a:srgbClr val="FF0000"/>
              </a:solidFill>
            </a:endParaRPr>
          </a:p>
        </p:txBody>
      </p:sp>
      <p:sp>
        <p:nvSpPr>
          <p:cNvPr id="59" name="Rectangle 58"/>
          <p:cNvSpPr/>
          <p:nvPr/>
        </p:nvSpPr>
        <p:spPr>
          <a:xfrm>
            <a:off x="304800" y="1295400"/>
            <a:ext cx="47244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0000"/>
                </a:solidFill>
              </a:rPr>
              <a:t>Two problems: </a:t>
            </a:r>
          </a:p>
          <a:p>
            <a:r>
              <a:rPr lang="en-US" dirty="0" smtClean="0">
                <a:solidFill>
                  <a:srgbClr val="FF0000"/>
                </a:solidFill>
              </a:rPr>
              <a:t>(1) Anomalous users detection-</a:t>
            </a:r>
            <a:r>
              <a:rPr lang="en-US" dirty="0" smtClean="0">
                <a:solidFill>
                  <a:srgbClr val="FF0000"/>
                </a:solidFill>
                <a:hlinkClick r:id="rId14" action="ppaction://hlinksldjump"/>
              </a:rPr>
              <a:t>CODASPY11-CADS</a:t>
            </a:r>
            <a:r>
              <a:rPr lang="en-US" dirty="0" smtClean="0">
                <a:solidFill>
                  <a:srgbClr val="FF0000"/>
                </a:solidFill>
              </a:rPr>
              <a:t>–user level	</a:t>
            </a:r>
            <a:endParaRPr lang="en-US" dirty="0">
              <a:solidFill>
                <a:srgbClr val="FF0000"/>
              </a:solidFill>
            </a:endParaRPr>
          </a:p>
        </p:txBody>
      </p:sp>
      <p:cxnSp>
        <p:nvCxnSpPr>
          <p:cNvPr id="32" name="Curved Connector 31"/>
          <p:cNvCxnSpPr/>
          <p:nvPr/>
        </p:nvCxnSpPr>
        <p:spPr>
          <a:xfrm rot="16200000" flipV="1">
            <a:off x="4610100" y="3848100"/>
            <a:ext cx="2819400" cy="152400"/>
          </a:xfrm>
          <a:prstGeom prst="curvedConnector3">
            <a:avLst>
              <a:gd name="adj1" fmla="val 50000"/>
            </a:avLst>
          </a:prstGeom>
          <a:ln w="381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5562600" y="5105400"/>
            <a:ext cx="152400"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a</a:t>
            </a:r>
            <a:endParaRPr lang="en-US" dirty="0">
              <a:solidFill>
                <a:srgbClr val="FF0000"/>
              </a:solidFill>
            </a:endParaRPr>
          </a:p>
        </p:txBody>
      </p:sp>
      <p:sp>
        <p:nvSpPr>
          <p:cNvPr id="45" name="Rectangle 44"/>
          <p:cNvSpPr/>
          <p:nvPr/>
        </p:nvSpPr>
        <p:spPr>
          <a:xfrm>
            <a:off x="6172200" y="4876800"/>
            <a:ext cx="152400"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b</a:t>
            </a:r>
            <a:endParaRPr lang="en-US" dirty="0">
              <a:solidFill>
                <a:srgbClr val="FF0000"/>
              </a:solidFill>
            </a:endParaRPr>
          </a:p>
        </p:txBody>
      </p:sp>
      <p:sp>
        <p:nvSpPr>
          <p:cNvPr id="47" name="Rectangle 46"/>
          <p:cNvSpPr/>
          <p:nvPr/>
        </p:nvSpPr>
        <p:spPr>
          <a:xfrm>
            <a:off x="6705600" y="4953000"/>
            <a:ext cx="152400"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a</a:t>
            </a:r>
            <a:endParaRPr lang="en-US" dirty="0">
              <a:solidFill>
                <a:srgbClr val="FF0000"/>
              </a:solidFill>
            </a:endParaRPr>
          </a:p>
        </p:txBody>
      </p:sp>
      <p:sp>
        <p:nvSpPr>
          <p:cNvPr id="48" name="Rectangle 47"/>
          <p:cNvSpPr/>
          <p:nvPr/>
        </p:nvSpPr>
        <p:spPr>
          <a:xfrm>
            <a:off x="4800600" y="3505200"/>
            <a:ext cx="152400"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c</a:t>
            </a:r>
            <a:endParaRPr lang="en-US" dirty="0">
              <a:solidFill>
                <a:srgbClr val="FF0000"/>
              </a:solidFill>
            </a:endParaRPr>
          </a:p>
        </p:txBody>
      </p:sp>
      <p:sp>
        <p:nvSpPr>
          <p:cNvPr id="35" name="Slide Number Placeholder 34"/>
          <p:cNvSpPr>
            <a:spLocks noGrp="1"/>
          </p:cNvSpPr>
          <p:nvPr>
            <p:ph type="sldNum" sz="quarter" idx="12"/>
          </p:nvPr>
        </p:nvSpPr>
        <p:spPr/>
        <p:txBody>
          <a:bodyPr/>
          <a:lstStyle/>
          <a:p>
            <a:fld id="{B6F15528-21DE-4FAA-801E-634DDDAF4B2B}" type="slidenum">
              <a:rPr lang="en-US" smtClean="0"/>
              <a:pPr/>
              <a:t>6</a:t>
            </a:fld>
            <a:endParaRPr lang="en-US" dirty="0"/>
          </a:p>
        </p:txBody>
      </p:sp>
      <p:sp>
        <p:nvSpPr>
          <p:cNvPr id="38" name="Oval 37"/>
          <p:cNvSpPr/>
          <p:nvPr/>
        </p:nvSpPr>
        <p:spPr>
          <a:xfrm>
            <a:off x="5334000" y="5029200"/>
            <a:ext cx="2286000" cy="1828800"/>
          </a:xfrm>
          <a:prstGeom prst="ellipse">
            <a:avLst/>
          </a:prstGeom>
          <a:no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5257800" y="1371600"/>
            <a:ext cx="1143000" cy="1371600"/>
          </a:xfrm>
          <a:prstGeom prst="ellipse">
            <a:avLst/>
          </a:prstGeom>
          <a:no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Arrow Connector 40"/>
          <p:cNvCxnSpPr/>
          <p:nvPr/>
        </p:nvCxnSpPr>
        <p:spPr>
          <a:xfrm>
            <a:off x="1905000" y="1905000"/>
            <a:ext cx="3352800" cy="1588"/>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3" name="Curved Connector 42"/>
          <p:cNvCxnSpPr/>
          <p:nvPr/>
        </p:nvCxnSpPr>
        <p:spPr>
          <a:xfrm>
            <a:off x="1905000" y="1905000"/>
            <a:ext cx="4038600" cy="3200400"/>
          </a:xfrm>
          <a:prstGeom prst="curvedConnector3">
            <a:avLst>
              <a:gd name="adj1" fmla="val 102634"/>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2895600" y="2514600"/>
            <a:ext cx="2057400" cy="76200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228600" y="2209800"/>
            <a:ext cx="4724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0000"/>
                </a:solidFill>
              </a:rPr>
              <a:t>(2) Anomalous accesses detection-current works-</a:t>
            </a:r>
            <a:r>
              <a:rPr lang="en-US" dirty="0" smtClean="0">
                <a:solidFill>
                  <a:srgbClr val="FF0000"/>
                </a:solidFill>
                <a:hlinkClick r:id="rId15" action="ppaction://hlinksldjump"/>
              </a:rPr>
              <a:t>SNAD</a:t>
            </a:r>
            <a:r>
              <a:rPr lang="en-US" dirty="0" smtClean="0">
                <a:solidFill>
                  <a:srgbClr val="FF0000"/>
                </a:solidFill>
              </a:rPr>
              <a:t> –access level	</a:t>
            </a:r>
            <a:endParaRPr lang="en-US"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blinds(horizontal)">
                                      <p:cBhvr>
                                        <p:cTn id="10" dur="500"/>
                                        <p:tgtEl>
                                          <p:spTgt spid="4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par>
                          <p:cTn id="16" fill="hold">
                            <p:stCondLst>
                              <p:cond delay="500"/>
                            </p:stCondLst>
                            <p:childTnLst>
                              <p:par>
                                <p:cTn id="17" presetID="3" presetClass="entr" presetSubtype="10" fill="hold" nodeType="after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blinds(horizontal)">
                                      <p:cBhvr>
                                        <p:cTn id="19" dur="500"/>
                                        <p:tgtEl>
                                          <p:spTgt spid="51"/>
                                        </p:tgtEl>
                                      </p:cBhvr>
                                    </p:animEffect>
                                  </p:childTnLst>
                                </p:cTn>
                              </p:par>
                            </p:childTnLst>
                          </p:cTn>
                        </p:par>
                        <p:par>
                          <p:cTn id="20" fill="hold">
                            <p:stCondLst>
                              <p:cond delay="1000"/>
                            </p:stCondLst>
                            <p:childTnLst>
                              <p:par>
                                <p:cTn id="21" presetID="3" presetClass="entr" presetSubtype="10" fill="hold"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blinds(horizontal)">
                                      <p:cBhvr>
                                        <p:cTn id="23" dur="500"/>
                                        <p:tgtEl>
                                          <p:spTgt spid="32"/>
                                        </p:tgtEl>
                                      </p:cBhvr>
                                    </p:animEffect>
                                  </p:childTnLst>
                                </p:cTn>
                              </p:par>
                            </p:childTnLst>
                          </p:cTn>
                        </p:par>
                        <p:par>
                          <p:cTn id="24" fill="hold">
                            <p:stCondLst>
                              <p:cond delay="1500"/>
                            </p:stCondLst>
                            <p:childTnLst>
                              <p:par>
                                <p:cTn id="25" presetID="3" presetClass="entr" presetSubtype="10" fill="hold" nodeType="after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blinds(horizontal)">
                                      <p:cBhvr>
                                        <p:cTn id="27" dur="500"/>
                                        <p:tgtEl>
                                          <p:spTgt spid="53"/>
                                        </p:tgtEl>
                                      </p:cBhvr>
                                    </p:animEffect>
                                  </p:childTnLst>
                                </p:cTn>
                              </p:par>
                            </p:childTnLst>
                          </p:cTn>
                        </p:par>
                        <p:par>
                          <p:cTn id="28" fill="hold">
                            <p:stCondLst>
                              <p:cond delay="2000"/>
                            </p:stCondLst>
                            <p:childTnLst>
                              <p:par>
                                <p:cTn id="29" presetID="3" presetClass="entr" presetSubtype="10" fill="hold" grpId="0" nodeType="after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blinds(horizontal)">
                                      <p:cBhvr>
                                        <p:cTn id="31" dur="500"/>
                                        <p:tgtEl>
                                          <p:spTgt spid="47"/>
                                        </p:tgtEl>
                                      </p:cBhvr>
                                    </p:animEffect>
                                  </p:childTnLst>
                                </p:cTn>
                              </p:par>
                            </p:childTnLst>
                          </p:cTn>
                        </p:par>
                        <p:par>
                          <p:cTn id="32" fill="hold">
                            <p:stCondLst>
                              <p:cond delay="2500"/>
                            </p:stCondLst>
                            <p:childTnLst>
                              <p:par>
                                <p:cTn id="33" presetID="3" presetClass="entr" presetSubtype="10" fill="hold" grpId="0" nodeType="after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blinds(horizontal)">
                                      <p:cBhvr>
                                        <p:cTn id="35" dur="500"/>
                                        <p:tgtEl>
                                          <p:spTgt spid="45"/>
                                        </p:tgtEl>
                                      </p:cBhvr>
                                    </p:animEffect>
                                  </p:childTnLst>
                                </p:cTn>
                              </p:par>
                            </p:childTnLst>
                          </p:cTn>
                        </p:par>
                        <p:par>
                          <p:cTn id="36" fill="hold">
                            <p:stCondLst>
                              <p:cond delay="3000"/>
                            </p:stCondLst>
                            <p:childTnLst>
                              <p:par>
                                <p:cTn id="37" presetID="3" presetClass="entr" presetSubtype="10" fill="hold" grpId="0" nodeType="after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blinds(horizontal)">
                                      <p:cBhvr>
                                        <p:cTn id="39" dur="500"/>
                                        <p:tgtEl>
                                          <p:spTgt spid="44"/>
                                        </p:tgtEl>
                                      </p:cBhvr>
                                    </p:animEffect>
                                  </p:childTnLst>
                                </p:cTn>
                              </p:par>
                            </p:childTnLst>
                          </p:cTn>
                        </p:par>
                        <p:par>
                          <p:cTn id="40" fill="hold">
                            <p:stCondLst>
                              <p:cond delay="3500"/>
                            </p:stCondLst>
                            <p:childTnLst>
                              <p:par>
                                <p:cTn id="41" presetID="3" presetClass="entr" presetSubtype="10" fill="hold" grpId="0" nodeType="after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blinds(horizontal)">
                                      <p:cBhvr>
                                        <p:cTn id="43" dur="500"/>
                                        <p:tgtEl>
                                          <p:spTgt spid="57"/>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59"/>
                                        </p:tgtEl>
                                        <p:attrNameLst>
                                          <p:attrName>style.visibility</p:attrName>
                                        </p:attrNameLst>
                                      </p:cBhvr>
                                      <p:to>
                                        <p:strVal val="visible"/>
                                      </p:to>
                                    </p:set>
                                    <p:animEffect transition="in" filter="blinds(horizontal)">
                                      <p:cBhvr>
                                        <p:cTn id="48" dur="500"/>
                                        <p:tgtEl>
                                          <p:spTgt spid="59"/>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blinds(horizontal)">
                                      <p:cBhvr>
                                        <p:cTn id="51" dur="500"/>
                                        <p:tgtEl>
                                          <p:spTgt spid="39"/>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blinds(horizontal)">
                                      <p:cBhvr>
                                        <p:cTn id="54" dur="500"/>
                                        <p:tgtEl>
                                          <p:spTgt spid="38"/>
                                        </p:tgtEl>
                                      </p:cBhvr>
                                    </p:animEffect>
                                  </p:childTnLst>
                                </p:cTn>
                              </p:par>
                              <p:par>
                                <p:cTn id="55" presetID="3" presetClass="entr" presetSubtype="1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blinds(horizontal)">
                                      <p:cBhvr>
                                        <p:cTn id="57" dur="500"/>
                                        <p:tgtEl>
                                          <p:spTgt spid="41"/>
                                        </p:tgtEl>
                                      </p:cBhvr>
                                    </p:animEffect>
                                  </p:childTnLst>
                                </p:cTn>
                              </p:par>
                              <p:par>
                                <p:cTn id="58" presetID="3" presetClass="entr" presetSubtype="10" fill="hold" nodeType="with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blinds(horizontal)">
                                      <p:cBhvr>
                                        <p:cTn id="60" dur="500"/>
                                        <p:tgtEl>
                                          <p:spTgt spid="43"/>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55"/>
                                        </p:tgtEl>
                                        <p:attrNameLst>
                                          <p:attrName>style.visibility</p:attrName>
                                        </p:attrNameLst>
                                      </p:cBhvr>
                                      <p:to>
                                        <p:strVal val="visible"/>
                                      </p:to>
                                    </p:set>
                                    <p:animEffect transition="in" filter="blinds(horizontal)">
                                      <p:cBhvr>
                                        <p:cTn id="65" dur="500"/>
                                        <p:tgtEl>
                                          <p:spTgt spid="55"/>
                                        </p:tgtEl>
                                      </p:cBhvr>
                                    </p:animEffect>
                                  </p:childTnLst>
                                </p:cTn>
                              </p:par>
                              <p:par>
                                <p:cTn id="66" presetID="3" presetClass="entr" presetSubtype="10" fill="hold" nodeType="with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blinds(horizontal)">
                                      <p:cBhvr>
                                        <p:cTn id="68" dur="500"/>
                                        <p:tgtEl>
                                          <p:spTgt spid="9"/>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58"/>
                                        </p:tgtEl>
                                        <p:attrNameLst>
                                          <p:attrName>style.visibility</p:attrName>
                                        </p:attrNameLst>
                                      </p:cBhvr>
                                      <p:to>
                                        <p:strVal val="visible"/>
                                      </p:to>
                                    </p:set>
                                    <p:animEffect transition="in" filter="blinds(horizontal)">
                                      <p:cBhvr>
                                        <p:cTn id="71" dur="500"/>
                                        <p:tgtEl>
                                          <p:spTgt spid="58"/>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48"/>
                                        </p:tgtEl>
                                        <p:attrNameLst>
                                          <p:attrName>style.visibility</p:attrName>
                                        </p:attrNameLst>
                                      </p:cBhvr>
                                      <p:to>
                                        <p:strVal val="visible"/>
                                      </p:to>
                                    </p:set>
                                    <p:animEffect transition="in" filter="blinds(horizontal)">
                                      <p:cBhvr>
                                        <p:cTn id="74" dur="500"/>
                                        <p:tgtEl>
                                          <p:spTgt spid="48"/>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nodeType="clickEffect">
                                  <p:stCondLst>
                                    <p:cond delay="0"/>
                                  </p:stCondLst>
                                  <p:childTnLst>
                                    <p:set>
                                      <p:cBhvr>
                                        <p:cTn id="78" dur="1" fill="hold">
                                          <p:stCondLst>
                                            <p:cond delay="0"/>
                                          </p:stCondLst>
                                        </p:cTn>
                                        <p:tgtEl>
                                          <p:spTgt spid="52"/>
                                        </p:tgtEl>
                                        <p:attrNameLst>
                                          <p:attrName>style.visibility</p:attrName>
                                        </p:attrNameLst>
                                      </p:cBhvr>
                                      <p:to>
                                        <p:strVal val="visible"/>
                                      </p:to>
                                    </p:set>
                                    <p:animEffect transition="in" filter="blinds(horizontal)">
                                      <p:cBhvr>
                                        <p:cTn id="79" dur="500"/>
                                        <p:tgtEl>
                                          <p:spTgt spid="52"/>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54"/>
                                        </p:tgtEl>
                                        <p:attrNameLst>
                                          <p:attrName>style.visibility</p:attrName>
                                        </p:attrNameLst>
                                      </p:cBhvr>
                                      <p:to>
                                        <p:strVal val="visible"/>
                                      </p:to>
                                    </p:set>
                                    <p:animEffect transition="in" filter="blinds(horizontal)">
                                      <p:cBhvr>
                                        <p:cTn id="8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37" grpId="0" animBg="1"/>
      <p:bldP spid="57" grpId="0"/>
      <p:bldP spid="58" grpId="0"/>
      <p:bldP spid="59" grpId="0"/>
      <p:bldP spid="44" grpId="0"/>
      <p:bldP spid="45" grpId="0"/>
      <p:bldP spid="47" grpId="0"/>
      <p:bldP spid="48" grpId="0"/>
      <p:bldP spid="38" grpId="0" animBg="1"/>
      <p:bldP spid="39" grpId="0" animBg="1"/>
      <p:bldP spid="5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rot="5400000">
            <a:off x="3419475" y="-295275"/>
            <a:ext cx="2286000" cy="4552950"/>
          </a:xfrm>
          <a:prstGeom prst="rect">
            <a:avLst/>
          </a:prstGeom>
          <a:noFill/>
          <a:ln w="9525">
            <a:noFill/>
            <a:miter lim="800000"/>
            <a:headEnd/>
            <a:tailEnd/>
          </a:ln>
        </p:spPr>
      </p:pic>
      <p:sp>
        <p:nvSpPr>
          <p:cNvPr id="8" name="Rectangle 7"/>
          <p:cNvSpPr/>
          <p:nvPr/>
        </p:nvSpPr>
        <p:spPr>
          <a:xfrm>
            <a:off x="1219200" y="152400"/>
            <a:ext cx="74676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Detecting anomalous users from a global view is a cool way to protect privacy of subjects information, and CADS is a typical model by using global social network </a:t>
            </a:r>
            <a:endParaRPr lang="en-US" sz="2000" dirty="0">
              <a:solidFill>
                <a:schemeClr val="tx1"/>
              </a:solidFill>
            </a:endParaRPr>
          </a:p>
        </p:txBody>
      </p:sp>
      <p:pic>
        <p:nvPicPr>
          <p:cNvPr id="9" name="Picture 3"/>
          <p:cNvPicPr>
            <a:picLocks noChangeAspect="1" noChangeArrowheads="1"/>
          </p:cNvPicPr>
          <p:nvPr/>
        </p:nvPicPr>
        <p:blipFill>
          <a:blip r:embed="rId3" cstate="print"/>
          <a:srcRect/>
          <a:stretch>
            <a:fillRect/>
          </a:stretch>
        </p:blipFill>
        <p:spPr bwMode="auto">
          <a:xfrm>
            <a:off x="5181600" y="3657600"/>
            <a:ext cx="3200400" cy="2743200"/>
          </a:xfrm>
          <a:prstGeom prst="rect">
            <a:avLst/>
          </a:prstGeom>
          <a:noFill/>
          <a:ln w="9525">
            <a:noFill/>
            <a:miter lim="800000"/>
            <a:headEnd/>
            <a:tailEnd/>
          </a:ln>
        </p:spPr>
      </p:pic>
      <p:sp>
        <p:nvSpPr>
          <p:cNvPr id="11" name="Rectangle 10"/>
          <p:cNvSpPr/>
          <p:nvPr/>
        </p:nvSpPr>
        <p:spPr>
          <a:xfrm>
            <a:off x="7620000" y="3276600"/>
            <a:ext cx="1524000" cy="1447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For subject S</a:t>
            </a:r>
            <a:r>
              <a:rPr lang="en-US" baseline="-25000" dirty="0" smtClean="0">
                <a:solidFill>
                  <a:srgbClr val="FF0000"/>
                </a:solidFill>
              </a:rPr>
              <a:t>3</a:t>
            </a:r>
            <a:r>
              <a:rPr lang="en-US" dirty="0" smtClean="0">
                <a:solidFill>
                  <a:srgbClr val="FF0000"/>
                </a:solidFill>
              </a:rPr>
              <a:t>, constructing local access network </a:t>
            </a:r>
            <a:endParaRPr lang="en-US" dirty="0">
              <a:solidFill>
                <a:srgbClr val="FF0000"/>
              </a:solidFill>
            </a:endParaRPr>
          </a:p>
          <a:p>
            <a:pPr algn="ctr"/>
            <a:endParaRPr lang="en-US" baseline="-25000" dirty="0" smtClean="0">
              <a:solidFill>
                <a:srgbClr val="FF0000"/>
              </a:solidFill>
            </a:endParaRPr>
          </a:p>
        </p:txBody>
      </p:sp>
      <p:pic>
        <p:nvPicPr>
          <p:cNvPr id="1027" name="Picture 3"/>
          <p:cNvPicPr>
            <a:picLocks noChangeAspect="1" noChangeArrowheads="1"/>
          </p:cNvPicPr>
          <p:nvPr/>
        </p:nvPicPr>
        <p:blipFill>
          <a:blip r:embed="rId4" cstate="print"/>
          <a:srcRect/>
          <a:stretch>
            <a:fillRect/>
          </a:stretch>
        </p:blipFill>
        <p:spPr bwMode="auto">
          <a:xfrm>
            <a:off x="228600" y="3733800"/>
            <a:ext cx="5105400" cy="2905125"/>
          </a:xfrm>
          <a:prstGeom prst="rect">
            <a:avLst/>
          </a:prstGeom>
          <a:noFill/>
          <a:ln w="9525">
            <a:noFill/>
            <a:miter lim="800000"/>
            <a:headEnd/>
            <a:tailEnd/>
          </a:ln>
          <a:effectLst/>
        </p:spPr>
      </p:pic>
      <p:sp>
        <p:nvSpPr>
          <p:cNvPr id="14" name="Rectangle 10"/>
          <p:cNvSpPr/>
          <p:nvPr/>
        </p:nvSpPr>
        <p:spPr>
          <a:xfrm>
            <a:off x="228600" y="3429000"/>
            <a:ext cx="26670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Constructing a global nearest neighbor network</a:t>
            </a:r>
            <a:endParaRPr lang="en-US" dirty="0">
              <a:solidFill>
                <a:srgbClr val="FF0000"/>
              </a:solidFill>
            </a:endParaRPr>
          </a:p>
          <a:p>
            <a:pPr algn="ctr"/>
            <a:endParaRPr lang="en-US" baseline="-25000" dirty="0" smtClean="0">
              <a:solidFill>
                <a:srgbClr val="FF0000"/>
              </a:solidFill>
            </a:endParaRPr>
          </a:p>
        </p:txBody>
      </p:sp>
      <p:sp>
        <p:nvSpPr>
          <p:cNvPr id="15" name="下箭头 14"/>
          <p:cNvSpPr/>
          <p:nvPr/>
        </p:nvSpPr>
        <p:spPr>
          <a:xfrm>
            <a:off x="3352800" y="3124200"/>
            <a:ext cx="685800" cy="762000"/>
          </a:xfrm>
          <a:prstGeom prst="down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下箭头 15"/>
          <p:cNvSpPr/>
          <p:nvPr/>
        </p:nvSpPr>
        <p:spPr>
          <a:xfrm>
            <a:off x="5867400" y="3048000"/>
            <a:ext cx="685800" cy="762000"/>
          </a:xfrm>
          <a:prstGeom prst="down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ectangle 7"/>
          <p:cNvSpPr/>
          <p:nvPr/>
        </p:nvSpPr>
        <p:spPr>
          <a:xfrm>
            <a:off x="1371600" y="6019800"/>
            <a:ext cx="74676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SNAD detects attacks from local view, and it detects more specific attacks such as anomalous accesses</a:t>
            </a:r>
            <a:endParaRPr lang="en-US" sz="2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nodeType="withEffect">
                                  <p:stCondLst>
                                    <p:cond delay="0"/>
                                  </p:stCondLst>
                                  <p:childTnLst>
                                    <p:set>
                                      <p:cBhvr>
                                        <p:cTn id="9" dur="1" fill="hold">
                                          <p:stCondLst>
                                            <p:cond delay="0"/>
                                          </p:stCondLst>
                                        </p:cTn>
                                        <p:tgtEl>
                                          <p:spTgt spid="1027"/>
                                        </p:tgtEl>
                                        <p:attrNameLst>
                                          <p:attrName>style.visibility</p:attrName>
                                        </p:attrNameLst>
                                      </p:cBhvr>
                                      <p:to>
                                        <p:strVal val="visible"/>
                                      </p:to>
                                    </p:set>
                                    <p:animEffect transition="in" filter="blinds(horizontal)">
                                      <p:cBhvr>
                                        <p:cTn id="10" dur="500"/>
                                        <p:tgtEl>
                                          <p:spTgt spid="102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linds(horizontal)">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linds(horizontal)">
                                      <p:cBhvr>
                                        <p:cTn id="23" dur="500"/>
                                        <p:tgtEl>
                                          <p:spTgt spid="16"/>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linds(horizontal)">
                                      <p:cBhvr>
                                        <p:cTn id="26" dur="500"/>
                                        <p:tgtEl>
                                          <p:spTgt spid="11"/>
                                        </p:tgtEl>
                                      </p:cBhvr>
                                    </p:animEffect>
                                  </p:childTnLst>
                                </p:cTn>
                              </p:par>
                              <p:par>
                                <p:cTn id="27" presetID="3" presetClass="entr" presetSubtype="1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linds(horizontal)">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blinds(horizontal)">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14" grpId="0" animBg="1"/>
      <p:bldP spid="15" grpId="0" animBg="1"/>
      <p:bldP spid="16" grpId="0" animBg="1"/>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Motivation</a:t>
            </a:r>
          </a:p>
          <a:p>
            <a:r>
              <a:rPr lang="en-US" dirty="0" smtClean="0"/>
              <a:t>Typical attacks</a:t>
            </a:r>
          </a:p>
          <a:p>
            <a:r>
              <a:rPr lang="en-US" dirty="0" smtClean="0">
                <a:solidFill>
                  <a:srgbClr val="FF0000"/>
                </a:solidFill>
              </a:rPr>
              <a:t>Methods</a:t>
            </a:r>
          </a:p>
          <a:p>
            <a:r>
              <a:rPr lang="en-US" dirty="0" smtClean="0"/>
              <a:t>Experiments</a:t>
            </a:r>
          </a:p>
          <a:p>
            <a:r>
              <a:rPr lang="en-US" dirty="0" smtClean="0"/>
              <a:t>Limitations and Future works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Methods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Rectangle 4"/>
          <p:cNvSpPr/>
          <p:nvPr/>
        </p:nvSpPr>
        <p:spPr>
          <a:xfrm>
            <a:off x="381000" y="2895600"/>
            <a:ext cx="53340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rPr>
              <a:t>SNAD: A specialized network anomaly detection model</a:t>
            </a:r>
          </a:p>
        </p:txBody>
      </p:sp>
      <p:sp>
        <p:nvSpPr>
          <p:cNvPr id="6" name="Rectangle 5"/>
          <p:cNvSpPr/>
          <p:nvPr/>
        </p:nvSpPr>
        <p:spPr>
          <a:xfrm>
            <a:off x="304800" y="4419600"/>
            <a:ext cx="5105400" cy="923330"/>
          </a:xfrm>
          <a:prstGeom prst="rect">
            <a:avLst/>
          </a:prstGeom>
        </p:spPr>
        <p:txBody>
          <a:bodyPr wrap="square">
            <a:spAutoFit/>
          </a:bodyPr>
          <a:lstStyle/>
          <a:p>
            <a:r>
              <a:rPr lang="en-US" dirty="0" smtClean="0"/>
              <a:t>SNAD hypothesizes that if a user in the local network is anomalous, the similarity between this user to the network will be lower than the remaining users</a:t>
            </a:r>
            <a:endParaRPr lang="en-US" dirty="0"/>
          </a:p>
        </p:txBody>
      </p:sp>
      <p:sp>
        <p:nvSpPr>
          <p:cNvPr id="7" name="Rectangle 6"/>
          <p:cNvSpPr/>
          <p:nvPr/>
        </p:nvSpPr>
        <p:spPr>
          <a:xfrm>
            <a:off x="381000" y="1524000"/>
            <a:ext cx="5105400" cy="923330"/>
          </a:xfrm>
          <a:prstGeom prst="rect">
            <a:avLst/>
          </a:prstGeom>
        </p:spPr>
        <p:txBody>
          <a:bodyPr wrap="square">
            <a:spAutoFit/>
          </a:bodyPr>
          <a:lstStyle/>
          <a:p>
            <a:r>
              <a:rPr lang="en-US" dirty="0" smtClean="0">
                <a:solidFill>
                  <a:srgbClr val="FF0000"/>
                </a:solidFill>
              </a:rPr>
              <a:t>The methods were both based on access patterns which can be retrieved from a bipartite graph of users and subjects</a:t>
            </a:r>
            <a:endParaRPr lang="en-US" dirty="0">
              <a:solidFill>
                <a:srgbClr val="FF0000"/>
              </a:solidFill>
            </a:endParaRPr>
          </a:p>
        </p:txBody>
      </p:sp>
      <p:pic>
        <p:nvPicPr>
          <p:cNvPr id="1026" name="Picture 2"/>
          <p:cNvPicPr>
            <a:picLocks noChangeAspect="1" noChangeArrowheads="1"/>
          </p:cNvPicPr>
          <p:nvPr/>
        </p:nvPicPr>
        <p:blipFill>
          <a:blip r:embed="rId2" cstate="print"/>
          <a:srcRect/>
          <a:stretch>
            <a:fillRect/>
          </a:stretch>
        </p:blipFill>
        <p:spPr bwMode="auto">
          <a:xfrm>
            <a:off x="5638800" y="762000"/>
            <a:ext cx="3000375" cy="54673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633</TotalTime>
  <Words>832</Words>
  <Application>Microsoft Office PowerPoint</Application>
  <PresentationFormat>全屏显示(4:3)</PresentationFormat>
  <Paragraphs>257</Paragraphs>
  <Slides>32</Slides>
  <Notes>16</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Office Theme</vt:lpstr>
      <vt:lpstr>Leveraging social networks to detect of anomalous insider actions in collaborative environments</vt:lpstr>
      <vt:lpstr>Outline</vt:lpstr>
      <vt:lpstr>PowerPoint 演示文稿</vt:lpstr>
      <vt:lpstr>PowerPoint 演示文稿</vt:lpstr>
      <vt:lpstr>Outline</vt:lpstr>
      <vt:lpstr>Typical Attacks</vt:lpstr>
      <vt:lpstr>PowerPoint 演示文稿</vt:lpstr>
      <vt:lpstr>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Experiments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Experiments</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Insider Threats Detection in Collaborative Environments</dc:title>
  <dc:creator>You Chen</dc:creator>
  <cp:lastModifiedBy>Andrew</cp:lastModifiedBy>
  <cp:revision>369</cp:revision>
  <dcterms:created xsi:type="dcterms:W3CDTF">2006-08-16T00:00:00Z</dcterms:created>
  <dcterms:modified xsi:type="dcterms:W3CDTF">2011-07-19T00:07:57Z</dcterms:modified>
</cp:coreProperties>
</file>