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59" r:id="rId4"/>
    <p:sldId id="260" r:id="rId5"/>
    <p:sldId id="283" r:id="rId6"/>
    <p:sldId id="284" r:id="rId7"/>
    <p:sldId id="261" r:id="rId8"/>
    <p:sldId id="262" r:id="rId9"/>
    <p:sldId id="264" r:id="rId10"/>
    <p:sldId id="265" r:id="rId11"/>
    <p:sldId id="266" r:id="rId12"/>
    <p:sldId id="267" r:id="rId13"/>
    <p:sldId id="286" r:id="rId14"/>
    <p:sldId id="268" r:id="rId15"/>
    <p:sldId id="269" r:id="rId16"/>
    <p:sldId id="270" r:id="rId17"/>
    <p:sldId id="271" r:id="rId18"/>
    <p:sldId id="278" r:id="rId19"/>
    <p:sldId id="272" r:id="rId20"/>
    <p:sldId id="273" r:id="rId21"/>
    <p:sldId id="279" r:id="rId22"/>
    <p:sldId id="280" r:id="rId23"/>
    <p:sldId id="281" r:id="rId24"/>
    <p:sldId id="282" r:id="rId25"/>
    <p:sldId id="285" r:id="rId26"/>
    <p:sldId id="28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517" autoAdjust="0"/>
  </p:normalViewPr>
  <p:slideViewPr>
    <p:cSldViewPr>
      <p:cViewPr varScale="1">
        <p:scale>
          <a:sx n="38" d="100"/>
          <a:sy n="38" d="100"/>
        </p:scale>
        <p:origin x="-203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AD69D2-EED3-4E08-8DD5-CB0E9BE5F784}" type="datetimeFigureOut">
              <a:rPr lang="en-US" smtClean="0"/>
              <a:t>7/17/2015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544EBE-F0FC-4900-903B-4C87A089ACBF}" type="slidenum">
              <a:rPr lang="en-US" smtClean="0"/>
              <a:t>‹#›</a:t>
            </a:fld>
            <a:endParaRPr lang="en-US"/>
          </a:p>
        </p:txBody>
      </p:sp>
    </p:spTree>
    <p:extLst>
      <p:ext uri="{BB962C8B-B14F-4D97-AF65-F5344CB8AC3E}">
        <p14:creationId xmlns:p14="http://schemas.microsoft.com/office/powerpoint/2010/main" val="2970726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F5F31-DC3A-412E-AD57-5461A2167659}" type="slidenum">
              <a:rPr lang="en-US" smtClean="0"/>
              <a:t>1</a:t>
            </a:fld>
            <a:endParaRPr lang="en-US"/>
          </a:p>
        </p:txBody>
      </p:sp>
    </p:spTree>
    <p:extLst>
      <p:ext uri="{BB962C8B-B14F-4D97-AF65-F5344CB8AC3E}">
        <p14:creationId xmlns:p14="http://schemas.microsoft.com/office/powerpoint/2010/main" val="1055654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Elsevier wanted a simple, boiled down summary of what</a:t>
            </a:r>
            <a:r>
              <a:rPr lang="en-US" baseline="0" dirty="0" smtClean="0"/>
              <a:t> we learned in the from of a small glossary/taxonomy of about </a:t>
            </a:r>
            <a:r>
              <a:rPr lang="en-US" sz="1200" b="0" dirty="0" smtClean="0">
                <a:solidFill>
                  <a:srgbClr val="C00000"/>
                </a:solidFill>
              </a:rPr>
              <a:t>20 concepts deemed most relevant for an experimental metadata model that is intuitive, generic, extensible, parsimonious, aligned with existing frameworks, and scoped for data entry and discovery </a:t>
            </a:r>
          </a:p>
          <a:p>
            <a:endParaRPr lang="en-US" sz="1200" b="0" dirty="0" smtClean="0">
              <a:solidFill>
                <a:srgbClr val="C00000"/>
              </a:solidFill>
            </a:endParaRPr>
          </a:p>
          <a:p>
            <a:pPr marL="511175">
              <a:lnSpc>
                <a:spcPct val="120000"/>
              </a:lnSpc>
              <a:spcBef>
                <a:spcPts val="400"/>
              </a:spcBef>
            </a:pPr>
            <a:r>
              <a:rPr lang="en-US" sz="1200" dirty="0" smtClean="0"/>
              <a:t>Also, a </a:t>
            </a:r>
            <a:r>
              <a:rPr lang="en-US" sz="1200" b="1" dirty="0" smtClean="0"/>
              <a:t>reference domain model </a:t>
            </a:r>
            <a:r>
              <a:rPr lang="en-US" sz="1200" dirty="0" smtClean="0"/>
              <a:t>that organizes these concepts in a graph according to their real-world relationships.</a:t>
            </a:r>
          </a:p>
          <a:p>
            <a:pPr marL="511175">
              <a:lnSpc>
                <a:spcPct val="120000"/>
              </a:lnSpc>
              <a:spcBef>
                <a:spcPts val="400"/>
              </a:spcBef>
            </a:pPr>
            <a:r>
              <a:rPr lang="en-US" sz="1200" dirty="0" smtClean="0"/>
              <a:t>And a </a:t>
            </a:r>
            <a:r>
              <a:rPr lang="en-US" sz="1200" b="1" dirty="0" smtClean="0"/>
              <a:t>experimental metadata model </a:t>
            </a:r>
            <a:r>
              <a:rPr lang="en-US" sz="1200" dirty="0" smtClean="0"/>
              <a:t>that organizes these concepts in a graph in a way that best supports efficient metadata creation for our use cases</a:t>
            </a:r>
          </a:p>
          <a:p>
            <a:endParaRPr lang="en-US" sz="1200" b="0" dirty="0"/>
          </a:p>
        </p:txBody>
      </p:sp>
      <p:sp>
        <p:nvSpPr>
          <p:cNvPr id="4" name="Slide Number Placeholder 3"/>
          <p:cNvSpPr>
            <a:spLocks noGrp="1"/>
          </p:cNvSpPr>
          <p:nvPr>
            <p:ph type="sldNum" sz="quarter" idx="10"/>
          </p:nvPr>
        </p:nvSpPr>
        <p:spPr/>
        <p:txBody>
          <a:bodyPr/>
          <a:lstStyle/>
          <a:p>
            <a:fld id="{74621EDA-C842-420C-A6C8-0804DE47E67C}" type="slidenum">
              <a:rPr lang="en-US" smtClean="0"/>
              <a:t>10</a:t>
            </a:fld>
            <a:endParaRPr lang="en-US"/>
          </a:p>
        </p:txBody>
      </p:sp>
    </p:spTree>
    <p:extLst>
      <p:ext uri="{BB962C8B-B14F-4D97-AF65-F5344CB8AC3E}">
        <p14:creationId xmlns:p14="http://schemas.microsoft.com/office/powerpoint/2010/main" val="416354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reference model complements the glossary</a:t>
            </a:r>
            <a:r>
              <a:rPr lang="en-US" baseline="0" dirty="0" smtClean="0"/>
              <a:t> – the g</a:t>
            </a:r>
            <a:r>
              <a:rPr lang="en-US" dirty="0" smtClean="0"/>
              <a:t>oal here being to align</a:t>
            </a:r>
            <a:r>
              <a:rPr lang="en-US" baseline="0" dirty="0" smtClean="0"/>
              <a:t> our understanding of key concepts in a domain by understanding what they mean and how they are related.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perspective is not suited for an implementable model/schema for collecting real metadata.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this, we need to identify key components, and restructure the model to prioritize them in a way that is efficient/parsimonious but extensible to capture more detail as needed.</a:t>
            </a:r>
          </a:p>
          <a:p>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11</a:t>
            </a:fld>
            <a:endParaRPr lang="en-US"/>
          </a:p>
        </p:txBody>
      </p:sp>
    </p:spTree>
    <p:extLst>
      <p:ext uri="{BB962C8B-B14F-4D97-AF65-F5344CB8AC3E}">
        <p14:creationId xmlns:p14="http://schemas.microsoft.com/office/powerpoint/2010/main" val="2137901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Here is a view on these same concepts,</a:t>
            </a:r>
            <a:r>
              <a:rPr lang="en-US" sz="1200" b="0" i="0" kern="1200" baseline="0" dirty="0" smtClean="0">
                <a:solidFill>
                  <a:schemeClr val="tx1"/>
                </a:solidFill>
                <a:effectLst/>
                <a:latin typeface="+mn-lt"/>
                <a:ea typeface="+mn-ea"/>
                <a:cs typeface="+mn-cs"/>
              </a:rPr>
              <a:t> but organized in a way that makes sense for structuring metadata for entry and discovery use cases. This is the experimental metadata model (don’t dwell long here – it </a:t>
            </a:r>
            <a:r>
              <a:rPr lang="en-US" sz="1200" b="0" i="0" kern="1200" dirty="0" smtClean="0">
                <a:solidFill>
                  <a:schemeClr val="tx1"/>
                </a:solidFill>
                <a:effectLst/>
                <a:latin typeface="+mn-lt"/>
                <a:ea typeface="+mn-ea"/>
                <a:cs typeface="+mn-cs"/>
              </a:rPr>
              <a:t>will be</a:t>
            </a:r>
            <a:r>
              <a:rPr lang="en-US" sz="1200" b="0" i="0" kern="1200" baseline="0" dirty="0" smtClean="0">
                <a:solidFill>
                  <a:schemeClr val="tx1"/>
                </a:solidFill>
                <a:effectLst/>
                <a:latin typeface="+mn-lt"/>
                <a:ea typeface="+mn-ea"/>
                <a:cs typeface="+mn-cs"/>
              </a:rPr>
              <a:t> more helpful to look at </a:t>
            </a:r>
            <a:r>
              <a:rPr lang="en-US" sz="1200" b="0" i="0" kern="1200" dirty="0" smtClean="0">
                <a:solidFill>
                  <a:schemeClr val="tx1"/>
                </a:solidFill>
                <a:effectLst/>
                <a:latin typeface="+mn-lt"/>
                <a:ea typeface="+mn-ea"/>
                <a:cs typeface="+mn-cs"/>
              </a:rPr>
              <a:t>a real example experiment</a:t>
            </a:r>
            <a:r>
              <a:rPr lang="en-US" sz="1200" b="0" i="0" kern="1200" baseline="0" dirty="0" smtClean="0">
                <a:solidFill>
                  <a:schemeClr val="tx1"/>
                </a:solidFill>
                <a:effectLst/>
                <a:latin typeface="+mn-lt"/>
                <a:ea typeface="+mn-ea"/>
                <a:cs typeface="+mn-cs"/>
              </a:rPr>
              <a:t> in a couple slides)</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This in</a:t>
            </a:r>
            <a:r>
              <a:rPr lang="en-US" dirty="0" smtClean="0"/>
              <a:t>itial model is just a straw man to start knocking against. The exemplar leaf nodes illustrate the types of entities that can plug in as variable</a:t>
            </a:r>
            <a:r>
              <a:rPr lang="en-US" baseline="0" dirty="0" smtClean="0"/>
              <a:t> types, values, or descriptors.</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indent="0" fontAlgn="ctr">
              <a:spcBef>
                <a:spcPts val="700"/>
              </a:spcBef>
              <a:buFont typeface="+mj-lt"/>
              <a:buNone/>
            </a:pPr>
            <a:r>
              <a:rPr lang="en-US" dirty="0" smtClean="0"/>
              <a:t>Different color for each ‘level’ in the model - try to keep to 3-4 levels for ease of data collection and </a:t>
            </a:r>
            <a:r>
              <a:rPr lang="en-US" dirty="0" err="1" smtClean="0"/>
              <a:t>simplifed</a:t>
            </a:r>
            <a:r>
              <a:rPr lang="en-US" dirty="0" smtClean="0"/>
              <a:t> queries.</a:t>
            </a:r>
          </a:p>
          <a:p>
            <a:pPr marL="0" indent="0" fontAlgn="ctr">
              <a:spcBef>
                <a:spcPts val="700"/>
              </a:spcBef>
              <a:buFont typeface="+mj-lt"/>
              <a:buNone/>
            </a:pPr>
            <a:endParaRPr lang="en-US" dirty="0" smtClean="0"/>
          </a:p>
          <a:p>
            <a:pPr marL="0" indent="0" fontAlgn="ctr">
              <a:spcBef>
                <a:spcPts val="700"/>
              </a:spcBef>
              <a:buFont typeface="+mj-lt"/>
              <a:buNone/>
            </a:pPr>
            <a:r>
              <a:rPr lang="en-US" dirty="0" smtClean="0"/>
              <a:t>Blue nodes can</a:t>
            </a:r>
            <a:r>
              <a:rPr lang="en-US" baseline="0" dirty="0" smtClean="0"/>
              <a:t> be filled by</a:t>
            </a:r>
            <a:r>
              <a:rPr lang="en-US" dirty="0" smtClean="0"/>
              <a:t> terms from community CVs/ontologies that can be used as standardized descriptors of variables (e.g. chemical</a:t>
            </a:r>
            <a:r>
              <a:rPr lang="en-US" baseline="0" dirty="0" smtClean="0"/>
              <a:t> entities </a:t>
            </a:r>
            <a:r>
              <a:rPr lang="en-US" dirty="0" smtClean="0"/>
              <a:t>could come from ChEBI, techniques from OBI, qualities such from PATO,</a:t>
            </a:r>
            <a:r>
              <a:rPr lang="en-US" baseline="0" dirty="0" smtClean="0"/>
              <a:t> </a:t>
            </a:r>
            <a:r>
              <a:rPr lang="en-US" dirty="0" smtClean="0"/>
              <a:t>anatomical entities from </a:t>
            </a:r>
            <a:r>
              <a:rPr lang="en-US" dirty="0" err="1" smtClean="0"/>
              <a:t>Uberon</a:t>
            </a:r>
            <a:r>
              <a:rPr lang="en-US" dirty="0" smtClean="0"/>
              <a:t>.</a:t>
            </a:r>
          </a:p>
          <a:p>
            <a:pPr marL="0" indent="0" fontAlgn="ctr">
              <a:spcBef>
                <a:spcPts val="700"/>
              </a:spcBef>
              <a:buFont typeface="+mj-lt"/>
              <a:buNone/>
            </a:pPr>
            <a:endParaRPr lang="en-US" dirty="0" smtClean="0"/>
          </a:p>
          <a:p>
            <a:pPr marL="0" marR="0" indent="0" algn="l" defTabSz="914400" rtl="0" eaLnBrk="1" fontAlgn="ctr" latinLnBrk="0" hangingPunct="1">
              <a:lnSpc>
                <a:spcPct val="100000"/>
              </a:lnSpc>
              <a:spcBef>
                <a:spcPts val="700"/>
              </a:spcBef>
              <a:spcAft>
                <a:spcPts val="0"/>
              </a:spcAft>
              <a:buClrTx/>
              <a:buSzTx/>
              <a:buFont typeface="+mj-lt"/>
              <a:buNone/>
              <a:tabLst/>
              <a:defRPr/>
            </a:pPr>
            <a:r>
              <a:rPr lang="en-US" dirty="0" smtClean="0"/>
              <a:t>Green nodes represent </a:t>
            </a:r>
            <a:r>
              <a:rPr lang="en-US" b="1" dirty="0" smtClean="0"/>
              <a:t>'variable specifications' </a:t>
            </a:r>
            <a:r>
              <a:rPr lang="en-US" dirty="0" smtClean="0"/>
              <a:t>that serve as hubs for aggregating information about a given variable that needs to be grouped for answering queries.  These contextualize variables, in an extensible way if more detail is desired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4621EDA-C842-420C-A6C8-0804DE47E67C}" type="slidenum">
              <a:rPr lang="en-US" smtClean="0"/>
              <a:t>12</a:t>
            </a:fld>
            <a:endParaRPr lang="en-US"/>
          </a:p>
        </p:txBody>
      </p:sp>
    </p:spTree>
    <p:extLst>
      <p:ext uri="{BB962C8B-B14F-4D97-AF65-F5344CB8AC3E}">
        <p14:creationId xmlns:p14="http://schemas.microsoft.com/office/powerpoint/2010/main" val="2147112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These variables represent a </a:t>
            </a:r>
            <a:r>
              <a:rPr lang="en-US" sz="1200" kern="1200" baseline="0" dirty="0" smtClean="0">
                <a:solidFill>
                  <a:schemeClr val="tx1"/>
                </a:solidFill>
                <a:effectLst/>
                <a:latin typeface="+mn-lt"/>
                <a:ea typeface="+mn-ea"/>
                <a:cs typeface="+mn-cs"/>
              </a:rPr>
              <a:t>universal paradigm that describes how entities participate in an experiment, and captures the aspects most important for researchers to discover, understand, and analyze it on their terms. The fundamental pillar of ‘cause and effect’ that underlies empirical science.</a:t>
            </a:r>
          </a:p>
          <a:p>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key point here is that the upper-level structure of the model was</a:t>
            </a:r>
            <a:r>
              <a:rPr lang="en-US" baseline="0" dirty="0" smtClean="0"/>
              <a:t> built to be</a:t>
            </a:r>
            <a:r>
              <a:rPr lang="en-US" dirty="0" smtClean="0"/>
              <a:t> generic enough to cover diverse areas of research, as the concepts of controlled, dependent, and independent variables are common across domains. And the properties that</a:t>
            </a:r>
            <a:r>
              <a:rPr lang="en-US" baseline="0" dirty="0" smtClean="0"/>
              <a:t> hang from these are generic enough to apply across disciplines as well. This supports extensions under this framework for specific disciplines simply by plugging in domain-specific terminologies as values of these properties (and possible specializing the properties for a specific domain).</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4621EDA-C842-420C-A6C8-0804DE47E67C}" type="slidenum">
              <a:rPr lang="en-US" smtClean="0"/>
              <a:t>13</a:t>
            </a:fld>
            <a:endParaRPr lang="en-US"/>
          </a:p>
        </p:txBody>
      </p:sp>
    </p:spTree>
    <p:extLst>
      <p:ext uri="{BB962C8B-B14F-4D97-AF65-F5344CB8AC3E}">
        <p14:creationId xmlns:p14="http://schemas.microsoft.com/office/powerpoint/2010/main" val="3389021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F5F31-DC3A-412E-AD57-5461A2167659}" type="slidenum">
              <a:rPr lang="en-US" smtClean="0"/>
              <a:t>14</a:t>
            </a:fld>
            <a:endParaRPr lang="en-US"/>
          </a:p>
        </p:txBody>
      </p:sp>
    </p:spTree>
    <p:extLst>
      <p:ext uri="{BB962C8B-B14F-4D97-AF65-F5344CB8AC3E}">
        <p14:creationId xmlns:p14="http://schemas.microsoft.com/office/powerpoint/2010/main" val="3518146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ctr">
              <a:spcBef>
                <a:spcPts val="700"/>
              </a:spcBef>
              <a:buFont typeface="+mj-lt"/>
              <a:buNone/>
            </a:pPr>
            <a:r>
              <a:rPr lang="en-US" dirty="0" smtClean="0"/>
              <a:t>Different color for each ‘level’ in the model - try to keep to 3-4 levels for ease of data collection </a:t>
            </a:r>
            <a:r>
              <a:rPr lang="en-US" smtClean="0"/>
              <a:t>and simplified </a:t>
            </a:r>
            <a:r>
              <a:rPr lang="en-US" dirty="0" smtClean="0"/>
              <a:t>queries.</a:t>
            </a:r>
          </a:p>
          <a:p>
            <a:pPr marL="0" indent="0" fontAlgn="ctr">
              <a:spcBef>
                <a:spcPts val="700"/>
              </a:spcBef>
              <a:buFont typeface="+mj-lt"/>
              <a:buNone/>
            </a:pPr>
            <a:endParaRPr lang="en-US" dirty="0" smtClean="0"/>
          </a:p>
          <a:p>
            <a:pPr marL="0" indent="0" fontAlgn="ctr">
              <a:spcBef>
                <a:spcPts val="700"/>
              </a:spcBef>
              <a:buFont typeface="+mj-lt"/>
              <a:buNone/>
            </a:pPr>
            <a:r>
              <a:rPr lang="en-US" dirty="0" smtClean="0"/>
              <a:t>Rectangles represent instances, rounded boxes represent terms from community CVs/ontologies that can be used as standardized descriptors of variables (e.g. chemicals such as ‘DMSO’ or ‘</a:t>
            </a:r>
            <a:r>
              <a:rPr lang="en-US" dirty="0" err="1" smtClean="0"/>
              <a:t>arsenite</a:t>
            </a:r>
            <a:r>
              <a:rPr lang="en-US" dirty="0" smtClean="0"/>
              <a:t>’ could come from ChEBI, techniques such as ‘transcriptional profiling by microarray’ from OBI, qualities such as ‘amount’ from PATO, and anatomical entities such as ‘colon’ from </a:t>
            </a:r>
            <a:r>
              <a:rPr lang="en-US" dirty="0" err="1" smtClean="0"/>
              <a:t>Uberon</a:t>
            </a:r>
            <a:r>
              <a:rPr lang="en-US" dirty="0" smtClean="0"/>
              <a:t>.</a:t>
            </a:r>
          </a:p>
          <a:p>
            <a:pPr marL="0" indent="0" fontAlgn="ctr">
              <a:spcBef>
                <a:spcPts val="700"/>
              </a:spcBef>
              <a:buFont typeface="+mj-lt"/>
              <a:buNone/>
            </a:pPr>
            <a:endParaRPr lang="en-US" dirty="0" smtClean="0"/>
          </a:p>
          <a:p>
            <a:pPr marL="0" marR="0" indent="0" algn="l" defTabSz="914400" rtl="0" eaLnBrk="1" fontAlgn="ctr" latinLnBrk="0" hangingPunct="1">
              <a:lnSpc>
                <a:spcPct val="100000"/>
              </a:lnSpc>
              <a:spcBef>
                <a:spcPts val="700"/>
              </a:spcBef>
              <a:spcAft>
                <a:spcPts val="0"/>
              </a:spcAft>
              <a:buClrTx/>
              <a:buSzTx/>
              <a:buFont typeface="+mj-lt"/>
              <a:buNone/>
              <a:tabLst/>
              <a:defRPr/>
            </a:pPr>
            <a:r>
              <a:rPr lang="en-US" dirty="0" smtClean="0"/>
              <a:t>Green nodes represent </a:t>
            </a:r>
            <a:r>
              <a:rPr lang="en-US" b="1" dirty="0" smtClean="0"/>
              <a:t>'variable specifications' </a:t>
            </a:r>
            <a:r>
              <a:rPr lang="en-US" dirty="0" smtClean="0"/>
              <a:t>that serve as hubs for aggregating information about a given variable that needs to be grouped for answering queries.  These contextualize variables, in an extensible way if more detail is desired</a:t>
            </a:r>
          </a:p>
          <a:p>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15</a:t>
            </a:fld>
            <a:endParaRPr lang="en-US"/>
          </a:p>
        </p:txBody>
      </p:sp>
    </p:spTree>
    <p:extLst>
      <p:ext uri="{BB962C8B-B14F-4D97-AF65-F5344CB8AC3E}">
        <p14:creationId xmlns:p14="http://schemas.microsoft.com/office/powerpoint/2010/main" val="19499273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ctr">
              <a:spcBef>
                <a:spcPts val="700"/>
              </a:spcBef>
              <a:buFont typeface="+mj-lt"/>
              <a:buNone/>
            </a:pPr>
            <a:r>
              <a:rPr lang="en-US" dirty="0" smtClean="0"/>
              <a:t>Different color for each ‘level’ in the model - try to keep to 3-4 levels for ease of data collection and </a:t>
            </a:r>
            <a:r>
              <a:rPr lang="en-US" dirty="0" err="1" smtClean="0"/>
              <a:t>simplifed</a:t>
            </a:r>
            <a:r>
              <a:rPr lang="en-US" dirty="0" smtClean="0"/>
              <a:t> queries.</a:t>
            </a:r>
          </a:p>
          <a:p>
            <a:pPr marL="0" indent="0" fontAlgn="ctr">
              <a:spcBef>
                <a:spcPts val="700"/>
              </a:spcBef>
              <a:buFont typeface="+mj-lt"/>
              <a:buNone/>
            </a:pPr>
            <a:endParaRPr lang="en-US" dirty="0" smtClean="0"/>
          </a:p>
          <a:p>
            <a:pPr marL="0" indent="0" fontAlgn="ctr">
              <a:spcBef>
                <a:spcPts val="700"/>
              </a:spcBef>
              <a:buFont typeface="+mj-lt"/>
              <a:buNone/>
            </a:pPr>
            <a:r>
              <a:rPr lang="en-US" dirty="0" smtClean="0"/>
              <a:t>Rectangles represent instances, rounded boxes represent terms from community CVs/ontologies that can be used as standardized descriptors of variables (e.g. chemicals such as ‘DMSO’ or ‘</a:t>
            </a:r>
            <a:r>
              <a:rPr lang="en-US" dirty="0" err="1" smtClean="0"/>
              <a:t>arsenite</a:t>
            </a:r>
            <a:r>
              <a:rPr lang="en-US" dirty="0" smtClean="0"/>
              <a:t>’ could come from ChEBI, techniques such as ‘transcriptional profiling by microarray’ from OBI, qualities such as ‘amount’ from PATO, and anatomical entities such as ‘colon’ from </a:t>
            </a:r>
            <a:r>
              <a:rPr lang="en-US" dirty="0" err="1" smtClean="0"/>
              <a:t>Uberon</a:t>
            </a:r>
            <a:r>
              <a:rPr lang="en-US" dirty="0" smtClean="0"/>
              <a:t>.</a:t>
            </a:r>
          </a:p>
          <a:p>
            <a:pPr marL="0" indent="0" fontAlgn="ctr">
              <a:spcBef>
                <a:spcPts val="700"/>
              </a:spcBef>
              <a:buFont typeface="+mj-lt"/>
              <a:buNone/>
            </a:pPr>
            <a:endParaRPr lang="en-US" dirty="0" smtClean="0"/>
          </a:p>
          <a:p>
            <a:pPr marL="0" marR="0" indent="0" algn="l" defTabSz="914400" rtl="0" eaLnBrk="1" fontAlgn="ctr" latinLnBrk="0" hangingPunct="1">
              <a:lnSpc>
                <a:spcPct val="100000"/>
              </a:lnSpc>
              <a:spcBef>
                <a:spcPts val="700"/>
              </a:spcBef>
              <a:spcAft>
                <a:spcPts val="0"/>
              </a:spcAft>
              <a:buClrTx/>
              <a:buSzTx/>
              <a:buFont typeface="+mj-lt"/>
              <a:buNone/>
              <a:tabLst/>
              <a:defRPr/>
            </a:pPr>
            <a:r>
              <a:rPr lang="en-US" dirty="0" smtClean="0"/>
              <a:t>Green nodes represent </a:t>
            </a:r>
            <a:r>
              <a:rPr lang="en-US" b="1" dirty="0" smtClean="0"/>
              <a:t>'variable specifications' </a:t>
            </a:r>
            <a:r>
              <a:rPr lang="en-US" dirty="0" smtClean="0"/>
              <a:t>that serve as hubs for aggregating information about a given variable that needs to be grouped for answering queries.  These contextualize variables, in an extensible way if more detail is desired</a:t>
            </a:r>
          </a:p>
          <a:p>
            <a:pPr marL="0" indent="0" fontAlgn="ctr">
              <a:spcBef>
                <a:spcPts val="700"/>
              </a:spcBef>
              <a:buFont typeface="+mj-lt"/>
              <a:buNone/>
            </a:pPr>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16</a:t>
            </a:fld>
            <a:endParaRPr lang="en-US"/>
          </a:p>
        </p:txBody>
      </p:sp>
    </p:spTree>
    <p:extLst>
      <p:ext uri="{BB962C8B-B14F-4D97-AF65-F5344CB8AC3E}">
        <p14:creationId xmlns:p14="http://schemas.microsoft.com/office/powerpoint/2010/main" val="230259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F5F31-DC3A-412E-AD57-5461A2167659}" type="slidenum">
              <a:rPr lang="en-US" smtClean="0"/>
              <a:t>17</a:t>
            </a:fld>
            <a:endParaRPr lang="en-US"/>
          </a:p>
        </p:txBody>
      </p:sp>
    </p:spTree>
    <p:extLst>
      <p:ext uri="{BB962C8B-B14F-4D97-AF65-F5344CB8AC3E}">
        <p14:creationId xmlns:p14="http://schemas.microsoft.com/office/powerpoint/2010/main" val="3667960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ctr"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18</a:t>
            </a:fld>
            <a:endParaRPr lang="en-US"/>
          </a:p>
        </p:txBody>
      </p:sp>
    </p:spTree>
    <p:extLst>
      <p:ext uri="{BB962C8B-B14F-4D97-AF65-F5344CB8AC3E}">
        <p14:creationId xmlns:p14="http://schemas.microsoft.com/office/powerpoint/2010/main" val="20621450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(pseudo)</a:t>
            </a:r>
            <a:r>
              <a:rPr lang="en-US" baseline="0" dirty="0" smtClean="0"/>
              <a:t> </a:t>
            </a:r>
            <a:r>
              <a:rPr lang="en-US" dirty="0" err="1" smtClean="0"/>
              <a:t>json</a:t>
            </a:r>
            <a:r>
              <a:rPr lang="en-US" dirty="0" smtClean="0"/>
              <a:t> representation</a:t>
            </a:r>
            <a:r>
              <a:rPr lang="en-US" baseline="0" dirty="0" smtClean="0"/>
              <a:t> of full metadata record for exemplar experiment might be more accessible to some used to thinking about metadata in this way . . . again, the data is relatively simple and flat, while capturing needed precision and variable context for core CQs and modeling requirements</a:t>
            </a:r>
            <a:endParaRPr lang="en-US" dirty="0" smtClean="0"/>
          </a:p>
          <a:p>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19</a:t>
            </a:fld>
            <a:endParaRPr lang="en-US"/>
          </a:p>
        </p:txBody>
      </p:sp>
    </p:spTree>
    <p:extLst>
      <p:ext uri="{BB962C8B-B14F-4D97-AF65-F5344CB8AC3E}">
        <p14:creationId xmlns:p14="http://schemas.microsoft.com/office/powerpoint/2010/main" val="45862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2</a:t>
            </a:fld>
            <a:endParaRPr lang="en-US"/>
          </a:p>
        </p:txBody>
      </p:sp>
    </p:spTree>
    <p:extLst>
      <p:ext uri="{BB962C8B-B14F-4D97-AF65-F5344CB8AC3E}">
        <p14:creationId xmlns:p14="http://schemas.microsoft.com/office/powerpoint/2010/main" val="6336137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 these questions are against</a:t>
            </a:r>
            <a:r>
              <a:rPr lang="en-US" baseline="0" dirty="0" smtClean="0"/>
              <a:t> a different (but similar) exemplar experiment than the one outline above.</a:t>
            </a:r>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20</a:t>
            </a:fld>
            <a:endParaRPr lang="en-US"/>
          </a:p>
        </p:txBody>
      </p:sp>
    </p:spTree>
    <p:extLst>
      <p:ext uri="{BB962C8B-B14F-4D97-AF65-F5344CB8AC3E}">
        <p14:creationId xmlns:p14="http://schemas.microsoft.com/office/powerpoint/2010/main" val="32260144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solidFill>
                  <a:srgbClr val="FF0000"/>
                </a:solidFill>
              </a:rPr>
              <a:t>The key point here is that the upper-level structure of the model was</a:t>
            </a:r>
            <a:r>
              <a:rPr lang="en-US" i="1" baseline="0" dirty="0" smtClean="0">
                <a:solidFill>
                  <a:srgbClr val="FF0000"/>
                </a:solidFill>
              </a:rPr>
              <a:t> built to be</a:t>
            </a:r>
            <a:r>
              <a:rPr lang="en-US" i="1" dirty="0" smtClean="0">
                <a:solidFill>
                  <a:srgbClr val="FF0000"/>
                </a:solidFill>
              </a:rPr>
              <a:t> generic enough to cover diverse areas of research, as the concepts of controlled, dependent, and independent variables are common across domains. And the properties that</a:t>
            </a:r>
            <a:r>
              <a:rPr lang="en-US" i="1" baseline="0" dirty="0" smtClean="0">
                <a:solidFill>
                  <a:srgbClr val="FF0000"/>
                </a:solidFill>
              </a:rPr>
              <a:t> hang from these are generic enough to apply across disciplines as well. This supports extensions under this framework for specific disciplines simply by plugging in domain-specific terminologies as values of these properties (and possible specializing the properties for a specific domain).</a:t>
            </a:r>
          </a:p>
          <a:p>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21</a:t>
            </a:fld>
            <a:endParaRPr lang="en-US"/>
          </a:p>
        </p:txBody>
      </p:sp>
    </p:spTree>
    <p:extLst>
      <p:ext uri="{BB962C8B-B14F-4D97-AF65-F5344CB8AC3E}">
        <p14:creationId xmlns:p14="http://schemas.microsoft.com/office/powerpoint/2010/main" val="1142740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*‘Semantic’ – When CVs are structured or better yet, logically encoded like ontologies, we get an underlying knowledge model that can be exploited to add value to  the data. </a:t>
            </a:r>
            <a:r>
              <a:rPr lang="en-US" sz="1200" b="0" i="0" kern="1200" dirty="0" smtClean="0">
                <a:solidFill>
                  <a:schemeClr val="tx1"/>
                </a:solidFill>
                <a:effectLst/>
                <a:latin typeface="+mn-lt"/>
                <a:ea typeface="+mn-ea"/>
                <a:cs typeface="+mn-cs"/>
              </a:rPr>
              <a:t>This means that not all metadata needs to be asserted explicitly,</a:t>
            </a:r>
            <a:r>
              <a:rPr lang="en-US" sz="1200" b="0" i="0" kern="1200" baseline="0" dirty="0" smtClean="0">
                <a:solidFill>
                  <a:schemeClr val="tx1"/>
                </a:solidFill>
                <a:effectLst/>
                <a:latin typeface="+mn-lt"/>
                <a:ea typeface="+mn-ea"/>
                <a:cs typeface="+mn-cs"/>
              </a:rPr>
              <a:t> because k</a:t>
            </a:r>
            <a:r>
              <a:rPr lang="en-US" sz="1200" b="0" i="0" kern="1200" dirty="0" smtClean="0">
                <a:solidFill>
                  <a:schemeClr val="tx1"/>
                </a:solidFill>
                <a:effectLst/>
                <a:latin typeface="+mn-lt"/>
                <a:ea typeface="+mn-ea"/>
                <a:cs typeface="+mn-cs"/>
              </a:rPr>
              <a:t>nowledge encoded in the ontologies behind-the-scenes can be leveraged in reusable and generalizable ways.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For example,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if the ontology knows that the PACS2 gene is part of apoptotic pathways, then our example experiment where this gene is recorded as an</a:t>
            </a:r>
            <a:r>
              <a:rPr lang="en-US" sz="1200" b="0" i="0" kern="1200" baseline="0" dirty="0" smtClean="0">
                <a:solidFill>
                  <a:schemeClr val="tx1"/>
                </a:solidFill>
                <a:effectLst/>
                <a:latin typeface="+mn-lt"/>
                <a:ea typeface="+mn-ea"/>
                <a:cs typeface="+mn-cs"/>
              </a:rPr>
              <a:t> independent variable </a:t>
            </a:r>
            <a:r>
              <a:rPr lang="en-US" sz="1200" b="0" i="0" kern="1200" dirty="0" smtClean="0">
                <a:solidFill>
                  <a:schemeClr val="tx1"/>
                </a:solidFill>
                <a:effectLst/>
                <a:latin typeface="+mn-lt"/>
                <a:ea typeface="+mn-ea"/>
                <a:cs typeface="+mn-cs"/>
              </a:rPr>
              <a:t>can be discovered with queries for experiments where </a:t>
            </a:r>
            <a:r>
              <a:rPr lang="en-US" sz="1200" b="0" i="0" kern="1200" baseline="0" dirty="0" smtClean="0">
                <a:solidFill>
                  <a:schemeClr val="tx1"/>
                </a:solidFill>
                <a:effectLst/>
                <a:latin typeface="+mn-lt"/>
                <a:ea typeface="+mn-ea"/>
                <a:cs typeface="+mn-cs"/>
              </a:rPr>
              <a:t>apoptotic features of a specimen are manipulated</a:t>
            </a:r>
            <a:r>
              <a:rPr lang="en-US" sz="1200" b="0" i="0" kern="1200" dirty="0" smtClean="0">
                <a:solidFill>
                  <a:schemeClr val="tx1"/>
                </a:solidFill>
                <a:effectLst/>
                <a:latin typeface="+mn-lt"/>
                <a:ea typeface="+mn-ea"/>
                <a:cs typeface="+mn-cs"/>
              </a:rPr>
              <a:t>, without the user having to explicitly assert this in the metadata.</a:t>
            </a:r>
            <a:endParaRPr lang="en-US" dirty="0" smtClean="0"/>
          </a:p>
          <a:p>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22</a:t>
            </a:fld>
            <a:endParaRPr lang="en-US"/>
          </a:p>
        </p:txBody>
      </p:sp>
    </p:spTree>
    <p:extLst>
      <p:ext uri="{BB962C8B-B14F-4D97-AF65-F5344CB8AC3E}">
        <p14:creationId xmlns:p14="http://schemas.microsoft.com/office/powerpoint/2010/main" val="1142740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23</a:t>
            </a:fld>
            <a:endParaRPr lang="en-US"/>
          </a:p>
        </p:txBody>
      </p:sp>
    </p:spTree>
    <p:extLst>
      <p:ext uri="{BB962C8B-B14F-4D97-AF65-F5344CB8AC3E}">
        <p14:creationId xmlns:p14="http://schemas.microsoft.com/office/powerpoint/2010/main" val="114274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44EBE-F0FC-4900-903B-4C87A089ACBF}" type="slidenum">
              <a:rPr lang="en-US" smtClean="0"/>
              <a:t>24</a:t>
            </a:fld>
            <a:endParaRPr lang="en-US"/>
          </a:p>
        </p:txBody>
      </p:sp>
    </p:spTree>
    <p:extLst>
      <p:ext uri="{BB962C8B-B14F-4D97-AF65-F5344CB8AC3E}">
        <p14:creationId xmlns:p14="http://schemas.microsoft.com/office/powerpoint/2010/main" val="655271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Elsevier wanted a simple, boiled down summary of what</a:t>
            </a:r>
            <a:r>
              <a:rPr lang="en-US" baseline="0" dirty="0" smtClean="0"/>
              <a:t> we learned in </a:t>
            </a:r>
            <a:r>
              <a:rPr lang="en-US" baseline="0" smtClean="0"/>
              <a:t>the from </a:t>
            </a:r>
            <a:r>
              <a:rPr lang="en-US" baseline="0" dirty="0" smtClean="0"/>
              <a:t>of a small glossary/taxonomy of about </a:t>
            </a:r>
            <a:r>
              <a:rPr lang="en-US" sz="1200" b="0" dirty="0" smtClean="0">
                <a:solidFill>
                  <a:srgbClr val="C00000"/>
                </a:solidFill>
              </a:rPr>
              <a:t>20 concepts deemed most relevant for an experimental metadata model that is intuitive, generic, extensible, parsimonious, aligned with existing frameworks, and scoped for data entry and discovery </a:t>
            </a:r>
          </a:p>
          <a:p>
            <a:endParaRPr lang="en-US" sz="1200" b="0" dirty="0" smtClean="0">
              <a:solidFill>
                <a:srgbClr val="C00000"/>
              </a:solidFill>
            </a:endParaRPr>
          </a:p>
          <a:p>
            <a:pPr marL="511175">
              <a:lnSpc>
                <a:spcPct val="120000"/>
              </a:lnSpc>
              <a:spcBef>
                <a:spcPts val="400"/>
              </a:spcBef>
            </a:pPr>
            <a:r>
              <a:rPr lang="en-US" sz="1200" dirty="0" smtClean="0"/>
              <a:t>Also, a </a:t>
            </a:r>
            <a:r>
              <a:rPr lang="en-US" sz="1200" b="1" dirty="0" smtClean="0"/>
              <a:t>reference domain model </a:t>
            </a:r>
            <a:r>
              <a:rPr lang="en-US" sz="1200" dirty="0" smtClean="0"/>
              <a:t>that organizes these concepts in a graph according to their real-world relationships.</a:t>
            </a:r>
          </a:p>
          <a:p>
            <a:pPr marL="511175">
              <a:lnSpc>
                <a:spcPct val="120000"/>
              </a:lnSpc>
              <a:spcBef>
                <a:spcPts val="400"/>
              </a:spcBef>
            </a:pPr>
            <a:r>
              <a:rPr lang="en-US" sz="1200" dirty="0" smtClean="0"/>
              <a:t>And a </a:t>
            </a:r>
            <a:r>
              <a:rPr lang="en-US" sz="1200" b="1" dirty="0" smtClean="0"/>
              <a:t>experimental metadata model </a:t>
            </a:r>
            <a:r>
              <a:rPr lang="en-US" sz="1200" dirty="0" smtClean="0"/>
              <a:t>that organizes these concepts in a graph in a way that best supports efficient metadata creation for our use cases</a:t>
            </a:r>
          </a:p>
          <a:p>
            <a:endParaRPr lang="en-US" sz="1200" b="0" dirty="0"/>
          </a:p>
        </p:txBody>
      </p:sp>
      <p:sp>
        <p:nvSpPr>
          <p:cNvPr id="4" name="Slide Number Placeholder 3"/>
          <p:cNvSpPr>
            <a:spLocks noGrp="1"/>
          </p:cNvSpPr>
          <p:nvPr>
            <p:ph type="sldNum" sz="quarter" idx="10"/>
          </p:nvPr>
        </p:nvSpPr>
        <p:spPr/>
        <p:txBody>
          <a:bodyPr/>
          <a:lstStyle/>
          <a:p>
            <a:fld id="{74621EDA-C842-420C-A6C8-0804DE47E67C}" type="slidenum">
              <a:rPr lang="en-US" smtClean="0"/>
              <a:t>25</a:t>
            </a:fld>
            <a:endParaRPr lang="en-US"/>
          </a:p>
        </p:txBody>
      </p:sp>
    </p:spTree>
    <p:extLst>
      <p:ext uri="{BB962C8B-B14F-4D97-AF65-F5344CB8AC3E}">
        <p14:creationId xmlns:p14="http://schemas.microsoft.com/office/powerpoint/2010/main" val="4163543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THE HYPERLINKS ABOVE ONLY WORK FROM PRESENTATION MODE!!!</a:t>
            </a:r>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26</a:t>
            </a:fld>
            <a:endParaRPr lang="en-US"/>
          </a:p>
        </p:txBody>
      </p:sp>
    </p:spTree>
    <p:extLst>
      <p:ext uri="{BB962C8B-B14F-4D97-AF65-F5344CB8AC3E}">
        <p14:creationId xmlns:p14="http://schemas.microsoft.com/office/powerpoint/2010/main" val="2418869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3</a:t>
            </a:fld>
            <a:endParaRPr lang="en-US"/>
          </a:p>
        </p:txBody>
      </p:sp>
    </p:spTree>
    <p:extLst>
      <p:ext uri="{BB962C8B-B14F-4D97-AF65-F5344CB8AC3E}">
        <p14:creationId xmlns:p14="http://schemas.microsoft.com/office/powerpoint/2010/main" val="633613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4621EDA-C842-420C-A6C8-0804DE47E67C}" type="slidenum">
              <a:rPr lang="en-US" smtClean="0"/>
              <a:t>4</a:t>
            </a:fld>
            <a:endParaRPr lang="en-US"/>
          </a:p>
        </p:txBody>
      </p:sp>
    </p:spTree>
    <p:extLst>
      <p:ext uri="{BB962C8B-B14F-4D97-AF65-F5344CB8AC3E}">
        <p14:creationId xmlns:p14="http://schemas.microsoft.com/office/powerpoint/2010/main" val="1462617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F6F5F31-DC3A-412E-AD57-5461A2167659}" type="slidenum">
              <a:rPr lang="en-US" smtClean="0"/>
              <a:t>5</a:t>
            </a:fld>
            <a:endParaRPr lang="en-US"/>
          </a:p>
        </p:txBody>
      </p:sp>
    </p:spTree>
    <p:extLst>
      <p:ext uri="{BB962C8B-B14F-4D97-AF65-F5344CB8AC3E}">
        <p14:creationId xmlns:p14="http://schemas.microsoft.com/office/powerpoint/2010/main" val="1200920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F6F5F31-DC3A-412E-AD57-5461A2167659}" type="slidenum">
              <a:rPr lang="en-US" smtClean="0"/>
              <a:t>6</a:t>
            </a:fld>
            <a:endParaRPr lang="en-US"/>
          </a:p>
        </p:txBody>
      </p:sp>
    </p:spTree>
    <p:extLst>
      <p:ext uri="{BB962C8B-B14F-4D97-AF65-F5344CB8AC3E}">
        <p14:creationId xmlns:p14="http://schemas.microsoft.com/office/powerpoint/2010/main" val="1200920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7</a:t>
            </a:fld>
            <a:endParaRPr lang="en-US"/>
          </a:p>
        </p:txBody>
      </p:sp>
    </p:spTree>
    <p:extLst>
      <p:ext uri="{BB962C8B-B14F-4D97-AF65-F5344CB8AC3E}">
        <p14:creationId xmlns:p14="http://schemas.microsoft.com/office/powerpoint/2010/main" val="3233996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4621EDA-C842-420C-A6C8-0804DE47E67C}" type="slidenum">
              <a:rPr lang="en-US" smtClean="0"/>
              <a:t>8</a:t>
            </a:fld>
            <a:endParaRPr lang="en-US"/>
          </a:p>
        </p:txBody>
      </p:sp>
    </p:spTree>
    <p:extLst>
      <p:ext uri="{BB962C8B-B14F-4D97-AF65-F5344CB8AC3E}">
        <p14:creationId xmlns:p14="http://schemas.microsoft.com/office/powerpoint/2010/main" val="3233996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marR="0" lvl="1" indent="-51435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Core Experimental Metadata Concepts </a:t>
            </a:r>
            <a:endParaRPr lang="en-US" dirty="0" smtClean="0"/>
          </a:p>
          <a:p>
            <a:pPr marL="914400" lvl="1" indent="-514350">
              <a:buFont typeface="+mj-lt"/>
              <a:buAutoNum type="arabicPeriod"/>
            </a:pPr>
            <a:endParaRPr lang="en-US" dirty="0" smtClean="0"/>
          </a:p>
          <a:p>
            <a:pPr marL="1371600" lvl="2" indent="-514350">
              <a:buFont typeface="+mj-lt"/>
              <a:buAutoNum type="arabicPeriod"/>
            </a:pPr>
            <a:r>
              <a:rPr lang="en-US" dirty="0" smtClean="0"/>
              <a:t>glossary of concepts</a:t>
            </a:r>
          </a:p>
          <a:p>
            <a:pPr marL="1371600" lvl="2" indent="-514350">
              <a:buFont typeface="+mj-lt"/>
              <a:buAutoNum type="arabicPeriod"/>
            </a:pPr>
            <a:r>
              <a:rPr lang="en-US" dirty="0" smtClean="0"/>
              <a:t>ontological type hierarchy of concepts</a:t>
            </a:r>
          </a:p>
          <a:p>
            <a:pPr marL="1371600" lvl="2" indent="-514350">
              <a:buFont typeface="+mj-lt"/>
              <a:buAutoNum type="arabicPeriod"/>
            </a:pPr>
            <a:r>
              <a:rPr lang="en-US" dirty="0" smtClean="0"/>
              <a:t>metadata schema of concepts</a:t>
            </a:r>
          </a:p>
          <a:p>
            <a:endParaRPr lang="en-US" dirty="0"/>
          </a:p>
        </p:txBody>
      </p:sp>
      <p:sp>
        <p:nvSpPr>
          <p:cNvPr id="4" name="Slide Number Placeholder 3"/>
          <p:cNvSpPr>
            <a:spLocks noGrp="1"/>
          </p:cNvSpPr>
          <p:nvPr>
            <p:ph type="sldNum" sz="quarter" idx="10"/>
          </p:nvPr>
        </p:nvSpPr>
        <p:spPr/>
        <p:txBody>
          <a:bodyPr/>
          <a:lstStyle/>
          <a:p>
            <a:fld id="{74621EDA-C842-420C-A6C8-0804DE47E67C}" type="slidenum">
              <a:rPr lang="en-US" smtClean="0"/>
              <a:t>9</a:t>
            </a:fld>
            <a:endParaRPr lang="en-US"/>
          </a:p>
        </p:txBody>
      </p:sp>
    </p:spTree>
    <p:extLst>
      <p:ext uri="{BB962C8B-B14F-4D97-AF65-F5344CB8AC3E}">
        <p14:creationId xmlns:p14="http://schemas.microsoft.com/office/powerpoint/2010/main" val="3821067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EFD010-BDE6-4174-AF26-08349E6F5D9F}" type="datetimeFigureOut">
              <a:rPr lang="en-US" smtClean="0"/>
              <a:t>7/17/2015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2189377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EFD010-BDE6-4174-AF26-08349E6F5D9F}" type="datetimeFigureOut">
              <a:rPr lang="en-US" smtClean="0"/>
              <a:t>7/17/2015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2346186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EFD010-BDE6-4174-AF26-08349E6F5D9F}" type="datetimeFigureOut">
              <a:rPr lang="en-US" smtClean="0"/>
              <a:t>7/17/2015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113069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EFD010-BDE6-4174-AF26-08349E6F5D9F}" type="datetimeFigureOut">
              <a:rPr lang="en-US" smtClean="0"/>
              <a:t>7/17/2015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393479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EFD010-BDE6-4174-AF26-08349E6F5D9F}" type="datetimeFigureOut">
              <a:rPr lang="en-US" smtClean="0"/>
              <a:t>7/17/2015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1606040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EFD010-BDE6-4174-AF26-08349E6F5D9F}" type="datetimeFigureOut">
              <a:rPr lang="en-US" smtClean="0"/>
              <a:t>7/17/2015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816063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EFD010-BDE6-4174-AF26-08349E6F5D9F}" type="datetimeFigureOut">
              <a:rPr lang="en-US" smtClean="0"/>
              <a:t>7/17/2015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1590758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EFD010-BDE6-4174-AF26-08349E6F5D9F}" type="datetimeFigureOut">
              <a:rPr lang="en-US" smtClean="0"/>
              <a:t>7/17/2015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348450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EFD010-BDE6-4174-AF26-08349E6F5D9F}" type="datetimeFigureOut">
              <a:rPr lang="en-US" smtClean="0"/>
              <a:t>7/17/2015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1556198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EFD010-BDE6-4174-AF26-08349E6F5D9F}" type="datetimeFigureOut">
              <a:rPr lang="en-US" smtClean="0"/>
              <a:t>7/17/2015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3776178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EFD010-BDE6-4174-AF26-08349E6F5D9F}" type="datetimeFigureOut">
              <a:rPr lang="en-US" smtClean="0"/>
              <a:t>7/17/2015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5559A-C784-4F77-BD48-A8546FF57A12}" type="slidenum">
              <a:rPr lang="en-US" smtClean="0"/>
              <a:t>‹#›</a:t>
            </a:fld>
            <a:endParaRPr lang="en-US"/>
          </a:p>
        </p:txBody>
      </p:sp>
    </p:spTree>
    <p:extLst>
      <p:ext uri="{BB962C8B-B14F-4D97-AF65-F5344CB8AC3E}">
        <p14:creationId xmlns:p14="http://schemas.microsoft.com/office/powerpoint/2010/main" val="2905997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EFD010-BDE6-4174-AF26-08349E6F5D9F}" type="datetimeFigureOut">
              <a:rPr lang="en-US" smtClean="0"/>
              <a:t>7/17/2015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15559A-C784-4F77-BD48-A8546FF57A12}" type="slidenum">
              <a:rPr lang="en-US" smtClean="0"/>
              <a:t>‹#›</a:t>
            </a:fld>
            <a:endParaRPr lang="en-US"/>
          </a:p>
        </p:txBody>
      </p:sp>
    </p:spTree>
    <p:extLst>
      <p:ext uri="{BB962C8B-B14F-4D97-AF65-F5344CB8AC3E}">
        <p14:creationId xmlns:p14="http://schemas.microsoft.com/office/powerpoint/2010/main" val="3542743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google.com/document/d/1nBMwj6reBoreE1ik_F7DAHn_GoAXwrA0r2Cq_Ha3r3w/edit#bookmark=id.3n2kdnxt585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docs.google.com/document/d/1nBMwj6reBoreE1ik_F7DAHn_GoAXwrA0r2Cq_Ha3r3w/edit#bookmark=id.q5ddvssfq51e" TargetMode="External"/><Relationship Id="rId4" Type="http://schemas.openxmlformats.org/officeDocument/2006/relationships/hyperlink" Target="https://docs.google.com/document/d/1nBMwj6reBoreE1ik_F7DAHn_GoAXwrA0r2Cq_Ha3r3w/edit#bookmark=id.peoqavdegdlu"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docs.google.com/document/d/1nBMwj6reBoreE1ik_F7DAHn_GoAXwrA0r2Cq_Ha3r3w/edit#bookmark=id.3n2kdnxt5851"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hyperlink" Target="https://docs.google.com/document/d/1nBMwj6reBoreE1ik_F7DAHn_GoAXwrA0r2Cq_Ha3r3w/edit#bookmark=id.q5ddvssfq51e" TargetMode="External"/><Relationship Id="rId4" Type="http://schemas.openxmlformats.org/officeDocument/2006/relationships/hyperlink" Target="https://docs.google.com/document/d/1nBMwj6reBoreE1ik_F7DAHn_GoAXwrA0r2Cq_Ha3r3w/edit#bookmark=id.peoqavdegdlu"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docs.google.com/spreadsheets/d/1rqnHZp8Xx-lxS31CTHgh82lmNFKGjcLPtT_cVNJHU2c/edit#gid=0" TargetMode="External"/><Relationship Id="rId7" Type="http://schemas.openxmlformats.org/officeDocument/2006/relationships/hyperlink" Target="https://docs.google.com/document/d/1nBMwj6reBoreE1ik_F7DAHn_GoAXwrA0r2Cq_Ha3r3w/edit"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docs.google.com/spreadsheets/d/1-cj4shWoB_RLGtHMa5AZVjDbF3PSw44cMkRKiIDt_uY/edit#gid=0" TargetMode="External"/><Relationship Id="rId5" Type="http://schemas.openxmlformats.org/officeDocument/2006/relationships/hyperlink" Target="https://docs.google.com/spreadsheets/d/1nL2VkJTYfHwAtDoiM88l4SJ8MICOEr464z1-OKFzcuU/edit#gid=740592968" TargetMode="External"/><Relationship Id="rId4" Type="http://schemas.openxmlformats.org/officeDocument/2006/relationships/hyperlink" Target="https://docs.google.com/spreadsheets/d/1dh2LxnoNNJ7XG4622X740E40AMrxzoVicPHNP48CMAE/edit#gid=1774187995"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spreadsheets/d/1nL2VkJTYfHwAtDoiM88l4SJ8MICOEr464z1-OKFzcuU/edit#gid=740592968"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p:spPr>
        <p:txBody>
          <a:bodyPr>
            <a:noAutofit/>
          </a:bodyPr>
          <a:lstStyle/>
          <a:p>
            <a:r>
              <a:rPr lang="en-US" sz="5400" b="1" dirty="0" smtClean="0"/>
              <a:t>Toward an Experimental Metadata Model</a:t>
            </a:r>
            <a:endParaRPr lang="en-US" sz="5400" b="1" dirty="0"/>
          </a:p>
        </p:txBody>
      </p:sp>
      <p:sp>
        <p:nvSpPr>
          <p:cNvPr id="3" name="Subtitle 2"/>
          <p:cNvSpPr>
            <a:spLocks noGrp="1"/>
          </p:cNvSpPr>
          <p:nvPr>
            <p:ph type="subTitle" idx="1"/>
          </p:nvPr>
        </p:nvSpPr>
        <p:spPr>
          <a:xfrm>
            <a:off x="1371600" y="3279775"/>
            <a:ext cx="6400800" cy="1752600"/>
          </a:xfrm>
        </p:spPr>
        <p:txBody>
          <a:bodyPr/>
          <a:lstStyle/>
          <a:p>
            <a:r>
              <a:rPr lang="en-US" dirty="0" smtClean="0"/>
              <a:t>Matthew Brush</a:t>
            </a:r>
          </a:p>
          <a:p>
            <a:r>
              <a:rPr lang="en-US" dirty="0" smtClean="0"/>
              <a:t>May 19, 2015</a:t>
            </a:r>
          </a:p>
        </p:txBody>
      </p:sp>
      <p:sp>
        <p:nvSpPr>
          <p:cNvPr id="5" name="Slide Number Placeholder 4"/>
          <p:cNvSpPr>
            <a:spLocks noGrp="1"/>
          </p:cNvSpPr>
          <p:nvPr>
            <p:ph type="sldNum" sz="quarter" idx="12"/>
          </p:nvPr>
        </p:nvSpPr>
        <p:spPr/>
        <p:txBody>
          <a:bodyPr/>
          <a:lstStyle/>
          <a:p>
            <a:fld id="{F47D5A3B-C5AA-4549-B30E-CA1655418998}" type="slidenum">
              <a:rPr lang="en-US" smtClean="0"/>
              <a:t>1</a:t>
            </a:fld>
            <a:endParaRPr lang="en-US"/>
          </a:p>
        </p:txBody>
      </p:sp>
      <p:sp>
        <p:nvSpPr>
          <p:cNvPr id="4" name="TextBox 3"/>
          <p:cNvSpPr txBox="1"/>
          <p:nvPr/>
        </p:nvSpPr>
        <p:spPr>
          <a:xfrm>
            <a:off x="152400" y="6408709"/>
            <a:ext cx="2283830" cy="338554"/>
          </a:xfrm>
          <a:prstGeom prst="rect">
            <a:avLst/>
          </a:prstGeom>
          <a:noFill/>
        </p:spPr>
        <p:txBody>
          <a:bodyPr wrap="none" rtlCol="0">
            <a:spAutoFit/>
          </a:bodyPr>
          <a:lstStyle/>
          <a:p>
            <a:r>
              <a:rPr lang="en-US" sz="1600" dirty="0" smtClean="0"/>
              <a:t>*work funded by Elsevier</a:t>
            </a:r>
            <a:endParaRPr lang="en-US" sz="1600" dirty="0"/>
          </a:p>
        </p:txBody>
      </p:sp>
    </p:spTree>
    <p:extLst>
      <p:ext uri="{BB962C8B-B14F-4D97-AF65-F5344CB8AC3E}">
        <p14:creationId xmlns:p14="http://schemas.microsoft.com/office/powerpoint/2010/main" val="21558606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1143000"/>
          </a:xfrm>
        </p:spPr>
        <p:txBody>
          <a:bodyPr>
            <a:normAutofit fontScale="90000"/>
          </a:bodyPr>
          <a:lstStyle/>
          <a:p>
            <a:r>
              <a:rPr lang="en-US" b="1" dirty="0"/>
              <a:t>Core </a:t>
            </a:r>
            <a:r>
              <a:rPr lang="en-US" b="1" dirty="0" smtClean="0"/>
              <a:t>Experimental Metadata Concepts</a:t>
            </a:r>
            <a:endParaRPr lang="en-US" b="1" dirty="0"/>
          </a:p>
        </p:txBody>
      </p:sp>
      <p:sp>
        <p:nvSpPr>
          <p:cNvPr id="3" name="Content Placeholder 2"/>
          <p:cNvSpPr>
            <a:spLocks noGrp="1"/>
          </p:cNvSpPr>
          <p:nvPr>
            <p:ph idx="1"/>
          </p:nvPr>
        </p:nvSpPr>
        <p:spPr>
          <a:xfrm>
            <a:off x="381000" y="914400"/>
            <a:ext cx="8534400" cy="5791200"/>
          </a:xfrm>
        </p:spPr>
        <p:txBody>
          <a:bodyPr>
            <a:normAutofit fontScale="85000" lnSpcReduction="20000"/>
          </a:bodyPr>
          <a:lstStyle/>
          <a:p>
            <a:pPr marL="0" indent="0" algn="ctr">
              <a:lnSpc>
                <a:spcPct val="120000"/>
              </a:lnSpc>
              <a:buNone/>
            </a:pPr>
            <a:r>
              <a:rPr lang="en-US" sz="3300" b="1" dirty="0" smtClean="0">
                <a:solidFill>
                  <a:srgbClr val="C00000"/>
                </a:solidFill>
              </a:rPr>
              <a:t>Identified ~20 concepts deemed most relevant for an experimental metadata model that is intuitive, generic, extensible, parsimonious, aligned </a:t>
            </a:r>
            <a:r>
              <a:rPr lang="en-US" sz="3300" b="1" dirty="0">
                <a:solidFill>
                  <a:srgbClr val="C00000"/>
                </a:solidFill>
              </a:rPr>
              <a:t>with existing </a:t>
            </a:r>
            <a:r>
              <a:rPr lang="en-US" sz="3300" b="1" dirty="0" smtClean="0">
                <a:solidFill>
                  <a:srgbClr val="C00000"/>
                </a:solidFill>
              </a:rPr>
              <a:t>frameworks, and scoped for data entry and discovery </a:t>
            </a:r>
            <a:endParaRPr lang="en-US" sz="1300" dirty="0" smtClean="0">
              <a:solidFill>
                <a:srgbClr val="C00000"/>
              </a:solidFill>
            </a:endParaRPr>
          </a:p>
          <a:p>
            <a:pPr marL="0" indent="0">
              <a:spcBef>
                <a:spcPts val="2400"/>
              </a:spcBef>
              <a:buNone/>
            </a:pPr>
            <a:r>
              <a:rPr lang="en-US" sz="3300" b="1" dirty="0" smtClean="0"/>
              <a:t>Glossary of Key Concepts</a:t>
            </a:r>
            <a:endParaRPr lang="en-US" sz="3300" dirty="0" smtClean="0"/>
          </a:p>
          <a:p>
            <a:pPr marL="525463">
              <a:lnSpc>
                <a:spcPct val="120000"/>
              </a:lnSpc>
            </a:pPr>
            <a:r>
              <a:rPr lang="en-US" sz="2600" dirty="0" smtClean="0"/>
              <a:t>Presents </a:t>
            </a:r>
            <a:r>
              <a:rPr lang="en-US" sz="2600" dirty="0"/>
              <a:t>preferred and alternate labels, definition, and significance with respect to modeling and metadata </a:t>
            </a:r>
            <a:r>
              <a:rPr lang="en-US" sz="2600" dirty="0" smtClean="0"/>
              <a:t>considerations (</a:t>
            </a:r>
            <a:r>
              <a:rPr lang="en-US" sz="2600" dirty="0" smtClean="0">
                <a:hlinkClick r:id="rId3"/>
              </a:rPr>
              <a:t>link</a:t>
            </a:r>
            <a:r>
              <a:rPr lang="en-US" sz="2600" dirty="0" smtClean="0"/>
              <a:t>)</a:t>
            </a:r>
            <a:endParaRPr lang="en-US" sz="2600" dirty="0"/>
          </a:p>
          <a:p>
            <a:pPr marL="0" indent="0">
              <a:spcBef>
                <a:spcPts val="1800"/>
              </a:spcBef>
              <a:buNone/>
            </a:pPr>
            <a:r>
              <a:rPr lang="en-US" sz="3300" b="1" dirty="0" smtClean="0"/>
              <a:t>Hierarchical Models of Key </a:t>
            </a:r>
            <a:r>
              <a:rPr lang="en-US" sz="3300" b="1" dirty="0"/>
              <a:t>C</a:t>
            </a:r>
            <a:r>
              <a:rPr lang="en-US" sz="3300" b="1" dirty="0" smtClean="0"/>
              <a:t>oncepts</a:t>
            </a:r>
            <a:endParaRPr lang="en-US" sz="3300" dirty="0" smtClean="0"/>
          </a:p>
          <a:p>
            <a:pPr marL="511175">
              <a:lnSpc>
                <a:spcPct val="120000"/>
              </a:lnSpc>
              <a:spcBef>
                <a:spcPts val="400"/>
              </a:spcBef>
            </a:pPr>
            <a:r>
              <a:rPr lang="en-US" sz="2600" dirty="0"/>
              <a:t>A</a:t>
            </a:r>
            <a:r>
              <a:rPr lang="en-US" sz="2600" dirty="0" smtClean="0"/>
              <a:t>n </a:t>
            </a:r>
            <a:r>
              <a:rPr lang="en-US" sz="2600" b="1" dirty="0" smtClean="0"/>
              <a:t>ontological type hierarchy </a:t>
            </a:r>
            <a:r>
              <a:rPr lang="en-US" sz="2600" dirty="0" smtClean="0"/>
              <a:t>(</a:t>
            </a:r>
            <a:r>
              <a:rPr lang="en-US" sz="2600" dirty="0" smtClean="0">
                <a:hlinkClick r:id="rId4"/>
              </a:rPr>
              <a:t>link</a:t>
            </a:r>
            <a:r>
              <a:rPr lang="en-US" sz="2600" dirty="0" smtClean="0"/>
              <a:t>)</a:t>
            </a:r>
            <a:r>
              <a:rPr lang="en-US" sz="2600" b="1" dirty="0" smtClean="0"/>
              <a:t> </a:t>
            </a:r>
            <a:r>
              <a:rPr lang="en-US" sz="2600" dirty="0" smtClean="0"/>
              <a:t>that organizes these concepts to each other  </a:t>
            </a:r>
            <a:r>
              <a:rPr lang="en-US" sz="2600" dirty="0"/>
              <a:t>according their basic  </a:t>
            </a:r>
            <a:r>
              <a:rPr lang="en-US" sz="2600" dirty="0" smtClean="0"/>
              <a:t>type  (</a:t>
            </a:r>
            <a:r>
              <a:rPr lang="en-US" sz="2600" dirty="0"/>
              <a:t>material, process, attribute, abstract/information</a:t>
            </a:r>
            <a:r>
              <a:rPr lang="en-US" sz="2600" dirty="0" smtClean="0"/>
              <a:t>)</a:t>
            </a:r>
            <a:endParaRPr lang="en-US" sz="2600" b="1" dirty="0"/>
          </a:p>
          <a:p>
            <a:pPr marL="511175">
              <a:lnSpc>
                <a:spcPct val="120000"/>
              </a:lnSpc>
              <a:spcBef>
                <a:spcPts val="400"/>
              </a:spcBef>
            </a:pPr>
            <a:r>
              <a:rPr lang="en-US" sz="2600" dirty="0" smtClean="0"/>
              <a:t>A </a:t>
            </a:r>
            <a:r>
              <a:rPr lang="en-US" sz="2600" b="1" dirty="0" smtClean="0"/>
              <a:t>hierarchical metadata schema </a:t>
            </a:r>
            <a:r>
              <a:rPr lang="en-US" sz="2600" dirty="0" smtClean="0"/>
              <a:t>(</a:t>
            </a:r>
            <a:r>
              <a:rPr lang="en-US" sz="2600" dirty="0" smtClean="0">
                <a:hlinkClick r:id="rId5"/>
              </a:rPr>
              <a:t>link</a:t>
            </a:r>
            <a:r>
              <a:rPr lang="en-US" sz="2600" dirty="0" smtClean="0"/>
              <a:t>)</a:t>
            </a:r>
            <a:r>
              <a:rPr lang="en-US" sz="2600" b="1" dirty="0" smtClean="0"/>
              <a:t> </a:t>
            </a:r>
            <a:r>
              <a:rPr lang="en-US" sz="2600" dirty="0" smtClean="0"/>
              <a:t>that organizes these concepts for the purpose of collecting and structuring metadata</a:t>
            </a:r>
            <a:endParaRPr lang="en-US" sz="2600" dirty="0"/>
          </a:p>
          <a:p>
            <a:pPr lvl="1"/>
            <a:endParaRPr lang="en-US" dirty="0" smtClean="0"/>
          </a:p>
          <a:p>
            <a:endParaRPr lang="en-US" dirty="0" smtClean="0"/>
          </a:p>
          <a:p>
            <a:endParaRPr lang="en-US" dirty="0"/>
          </a:p>
        </p:txBody>
      </p:sp>
    </p:spTree>
    <p:extLst>
      <p:ext uri="{BB962C8B-B14F-4D97-AF65-F5344CB8AC3E}">
        <p14:creationId xmlns:p14="http://schemas.microsoft.com/office/powerpoint/2010/main" val="31296602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
            <a:ext cx="8229600" cy="1143000"/>
          </a:xfrm>
        </p:spPr>
        <p:txBody>
          <a:bodyPr>
            <a:noAutofit/>
          </a:bodyPr>
          <a:lstStyle/>
          <a:p>
            <a:pPr marL="514350" indent="-514350"/>
            <a:r>
              <a:rPr lang="en-US" sz="4000" b="1" dirty="0" smtClean="0"/>
              <a:t>A Reference  Model of Core Concepts</a:t>
            </a:r>
            <a:endParaRPr lang="en-US" sz="4000" b="1" dirty="0"/>
          </a:p>
        </p:txBody>
      </p:sp>
      <p:sp>
        <p:nvSpPr>
          <p:cNvPr id="5" name="Rectangle 4"/>
          <p:cNvSpPr/>
          <p:nvPr/>
        </p:nvSpPr>
        <p:spPr>
          <a:xfrm>
            <a:off x="60960" y="746760"/>
            <a:ext cx="9083040" cy="400110"/>
          </a:xfrm>
          <a:prstGeom prst="rect">
            <a:avLst/>
          </a:prstGeom>
        </p:spPr>
        <p:txBody>
          <a:bodyPr wrap="square">
            <a:spAutoFit/>
          </a:bodyPr>
          <a:lstStyle/>
          <a:p>
            <a:pPr marL="60325" lvl="1" indent="0">
              <a:buNone/>
            </a:pPr>
            <a:r>
              <a:rPr lang="en-US" sz="2000" dirty="0"/>
              <a:t>Depicts relationships between core domain concepts as they exist in the ‘real world’.</a:t>
            </a:r>
          </a:p>
        </p:txBody>
      </p:sp>
      <p:pic>
        <p:nvPicPr>
          <p:cNvPr id="1028" name="Picture 4" descr="C:\Users\brushm\AppData\Roaming\PixelMetrics\CaptureWiz\Temp\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19" y="1101150"/>
            <a:ext cx="8260081" cy="5711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9583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pPr marL="514350" indent="-514350"/>
            <a:r>
              <a:rPr lang="en-US" b="1" dirty="0" smtClean="0"/>
              <a:t>Experimental Metadata Model</a:t>
            </a:r>
            <a:endParaRPr lang="en-US" b="1" dirty="0"/>
          </a:p>
        </p:txBody>
      </p:sp>
      <p:sp>
        <p:nvSpPr>
          <p:cNvPr id="5" name="Rectangle 4"/>
          <p:cNvSpPr/>
          <p:nvPr/>
        </p:nvSpPr>
        <p:spPr>
          <a:xfrm>
            <a:off x="533400" y="777240"/>
            <a:ext cx="8041364" cy="461665"/>
          </a:xfrm>
          <a:prstGeom prst="rect">
            <a:avLst/>
          </a:prstGeom>
        </p:spPr>
        <p:txBody>
          <a:bodyPr wrap="square">
            <a:spAutoFit/>
          </a:bodyPr>
          <a:lstStyle/>
          <a:p>
            <a:pPr marL="60325" lvl="1" indent="0">
              <a:buNone/>
            </a:pPr>
            <a:r>
              <a:rPr lang="en-US" sz="2400" dirty="0" smtClean="0"/>
              <a:t>(Same concepts organized to optimize </a:t>
            </a:r>
            <a:r>
              <a:rPr lang="en-US" sz="2400" dirty="0"/>
              <a:t>structuring </a:t>
            </a:r>
            <a:r>
              <a:rPr lang="en-US" sz="2400" dirty="0" smtClean="0"/>
              <a:t>metadata)</a:t>
            </a:r>
            <a:endParaRPr lang="en-US" sz="2000" dirty="0"/>
          </a:p>
        </p:txBody>
      </p:sp>
      <p:pic>
        <p:nvPicPr>
          <p:cNvPr id="6" name="Picture 2" descr="C:\Users\brushm\AppData\Roaming\PixelMetrics\CaptureWiz\Temp\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64" y="1192738"/>
            <a:ext cx="9184364" cy="5589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029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txBox="1">
            <a:spLocks/>
          </p:cNvSpPr>
          <p:nvPr/>
        </p:nvSpPr>
        <p:spPr>
          <a:xfrm>
            <a:off x="609600" y="2438400"/>
            <a:ext cx="8001000" cy="464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15887" indent="0" fontAlgn="ctr">
              <a:lnSpc>
                <a:spcPts val="3300"/>
              </a:lnSpc>
              <a:buNone/>
            </a:pPr>
            <a:r>
              <a:rPr lang="en-US" sz="2800" b="1" u="sng" dirty="0" smtClean="0"/>
              <a:t>Variables</a:t>
            </a:r>
            <a:r>
              <a:rPr lang="en-US" sz="2800" dirty="0" smtClean="0"/>
              <a:t>: entities </a:t>
            </a:r>
            <a:r>
              <a:rPr lang="en-US" sz="2800" dirty="0"/>
              <a:t>intentionally varied or measured</a:t>
            </a:r>
          </a:p>
          <a:p>
            <a:pPr marL="914400" lvl="1" indent="-457200" fontAlgn="ctr">
              <a:spcBef>
                <a:spcPts val="600"/>
              </a:spcBef>
              <a:buFont typeface="+mj-lt"/>
              <a:buAutoNum type="alphaLcPeriod"/>
            </a:pPr>
            <a:r>
              <a:rPr lang="en-US" sz="2400" b="1" dirty="0"/>
              <a:t>D</a:t>
            </a:r>
            <a:r>
              <a:rPr lang="en-US" sz="2400" b="1" dirty="0" smtClean="0"/>
              <a:t>ependent variable</a:t>
            </a:r>
            <a:r>
              <a:rPr lang="en-US" sz="2400" dirty="0" smtClean="0"/>
              <a:t> </a:t>
            </a:r>
            <a:r>
              <a:rPr lang="en-US" sz="2400" dirty="0"/>
              <a:t>(measured variable) - entities measured in an assay</a:t>
            </a:r>
          </a:p>
          <a:p>
            <a:pPr marL="914400" lvl="1" indent="-457200" fontAlgn="ctr">
              <a:spcBef>
                <a:spcPts val="600"/>
              </a:spcBef>
              <a:buFont typeface="+mj-lt"/>
              <a:buAutoNum type="alphaLcPeriod"/>
            </a:pPr>
            <a:r>
              <a:rPr lang="en-US" sz="2400" b="1" dirty="0"/>
              <a:t>I</a:t>
            </a:r>
            <a:r>
              <a:rPr lang="en-US" sz="2400" b="1" dirty="0" smtClean="0"/>
              <a:t>ndependent </a:t>
            </a:r>
            <a:r>
              <a:rPr lang="en-US" sz="2400" b="1" dirty="0"/>
              <a:t>variables</a:t>
            </a:r>
            <a:r>
              <a:rPr lang="en-US" sz="2400" dirty="0"/>
              <a:t> (factors, parameters</a:t>
            </a:r>
            <a:r>
              <a:rPr lang="en-US" sz="2400" dirty="0" smtClean="0"/>
              <a:t>): </a:t>
            </a:r>
            <a:r>
              <a:rPr lang="en-US" sz="2400" dirty="0"/>
              <a:t>entities (treatments/attributes) on specimens intentionally varied to test affect on </a:t>
            </a:r>
            <a:r>
              <a:rPr lang="en-US" sz="2400" dirty="0" smtClean="0"/>
              <a:t>dependent </a:t>
            </a:r>
            <a:r>
              <a:rPr lang="en-US" sz="2400" dirty="0"/>
              <a:t>variable</a:t>
            </a:r>
          </a:p>
          <a:p>
            <a:pPr marL="914400" lvl="1" indent="-457200" fontAlgn="ctr">
              <a:spcBef>
                <a:spcPts val="600"/>
              </a:spcBef>
              <a:buFont typeface="+mj-lt"/>
              <a:buAutoNum type="alphaLcPeriod"/>
            </a:pPr>
            <a:r>
              <a:rPr lang="en-US" sz="2400" b="1" dirty="0" smtClean="0"/>
              <a:t>Control </a:t>
            </a:r>
            <a:r>
              <a:rPr lang="en-US" sz="2400" b="1" dirty="0"/>
              <a:t>variables</a:t>
            </a:r>
            <a:r>
              <a:rPr lang="en-US" sz="2400" dirty="0"/>
              <a:t> (</a:t>
            </a:r>
            <a:r>
              <a:rPr lang="en-US" sz="2400" dirty="0" smtClean="0"/>
              <a:t>constants, facilitators)</a:t>
            </a:r>
            <a:endParaRPr lang="en-US" sz="2400" dirty="0"/>
          </a:p>
          <a:p>
            <a:pPr marL="1482725" lvl="2" indent="-400050" fontAlgn="ctr">
              <a:spcBef>
                <a:spcPts val="0"/>
              </a:spcBef>
              <a:buFont typeface="+mj-lt"/>
              <a:buAutoNum type="romanLcPeriod"/>
            </a:pPr>
            <a:r>
              <a:rPr lang="en-US" sz="2000" b="1" dirty="0"/>
              <a:t>reagents</a:t>
            </a:r>
            <a:r>
              <a:rPr lang="en-US" sz="2000" dirty="0"/>
              <a:t>, </a:t>
            </a:r>
            <a:r>
              <a:rPr lang="en-US" sz="2000" b="1" dirty="0"/>
              <a:t>instruments</a:t>
            </a:r>
            <a:r>
              <a:rPr lang="en-US" sz="2000" dirty="0"/>
              <a:t> </a:t>
            </a:r>
            <a:r>
              <a:rPr lang="en-US" sz="2000" dirty="0" smtClean="0"/>
              <a:t>that </a:t>
            </a:r>
            <a:r>
              <a:rPr lang="en-US" sz="2000" dirty="0"/>
              <a:t>do not vary</a:t>
            </a:r>
          </a:p>
          <a:p>
            <a:pPr marL="1482725" lvl="2" indent="-400050" fontAlgn="ctr">
              <a:spcBef>
                <a:spcPts val="0"/>
              </a:spcBef>
              <a:buFont typeface="+mj-lt"/>
              <a:buAutoNum type="romanLcPeriod"/>
            </a:pPr>
            <a:r>
              <a:rPr lang="en-US" sz="2000" b="1" dirty="0"/>
              <a:t>characteristics</a:t>
            </a:r>
            <a:r>
              <a:rPr lang="en-US" sz="2000" dirty="0"/>
              <a:t> of </a:t>
            </a:r>
            <a:r>
              <a:rPr lang="en-US" sz="2000" dirty="0" smtClean="0"/>
              <a:t>specimens </a:t>
            </a:r>
            <a:r>
              <a:rPr lang="en-US" sz="2000" dirty="0"/>
              <a:t>intentionally held constant </a:t>
            </a:r>
          </a:p>
          <a:p>
            <a:pPr fontAlgn="ctr"/>
            <a:endParaRPr lang="en-US" sz="2400" dirty="0"/>
          </a:p>
          <a:p>
            <a:pPr marL="1263650" lvl="2" indent="-514350"/>
            <a:endParaRPr lang="en-US" sz="2000" dirty="0" smtClean="0"/>
          </a:p>
          <a:p>
            <a:pPr marL="857250" lvl="2"/>
            <a:endParaRPr lang="en-US" sz="1800" dirty="0" smtClean="0"/>
          </a:p>
          <a:p>
            <a:pPr lvl="2"/>
            <a:endParaRPr lang="en-US" sz="1800" dirty="0"/>
          </a:p>
        </p:txBody>
      </p:sp>
      <p:sp>
        <p:nvSpPr>
          <p:cNvPr id="11" name="Title 1"/>
          <p:cNvSpPr txBox="1">
            <a:spLocks/>
          </p:cNvSpPr>
          <p:nvPr/>
        </p:nvSpPr>
        <p:spPr>
          <a:xfrm>
            <a:off x="228600" y="152400"/>
            <a:ext cx="8915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b="1" dirty="0"/>
              <a:t>Experimental Metadata </a:t>
            </a:r>
            <a:r>
              <a:rPr lang="en-US" sz="4000" b="1" dirty="0" smtClean="0"/>
              <a:t>Model: </a:t>
            </a:r>
          </a:p>
          <a:p>
            <a:r>
              <a:rPr lang="en-US" sz="3200" b="1" dirty="0" smtClean="0"/>
              <a:t>A Variable-Centric Approach</a:t>
            </a:r>
            <a:endParaRPr lang="en-US" sz="3200" dirty="0"/>
          </a:p>
        </p:txBody>
      </p:sp>
      <p:sp>
        <p:nvSpPr>
          <p:cNvPr id="13" name="Rectangle 12"/>
          <p:cNvSpPr/>
          <p:nvPr/>
        </p:nvSpPr>
        <p:spPr>
          <a:xfrm>
            <a:off x="304800" y="1408093"/>
            <a:ext cx="8153400" cy="954107"/>
          </a:xfrm>
          <a:prstGeom prst="rect">
            <a:avLst/>
          </a:prstGeom>
        </p:spPr>
        <p:txBody>
          <a:bodyPr wrap="square">
            <a:spAutoFit/>
          </a:bodyPr>
          <a:lstStyle/>
          <a:p>
            <a:pPr marL="282575" indent="-282575" algn="ctr" fontAlgn="ctr"/>
            <a:r>
              <a:rPr lang="en-US" sz="2800" b="1" dirty="0" smtClean="0">
                <a:solidFill>
                  <a:srgbClr val="C00000"/>
                </a:solidFill>
              </a:rPr>
              <a:t>      Model Captures the central relationship between  </a:t>
            </a:r>
            <a:r>
              <a:rPr lang="en-US" sz="2800" b="1" u="sng" dirty="0" smtClean="0">
                <a:solidFill>
                  <a:srgbClr val="C00000"/>
                </a:solidFill>
              </a:rPr>
              <a:t>processes</a:t>
            </a:r>
            <a:r>
              <a:rPr lang="en-US" sz="2800" b="1" dirty="0">
                <a:solidFill>
                  <a:srgbClr val="C00000"/>
                </a:solidFill>
              </a:rPr>
              <a:t>, </a:t>
            </a:r>
            <a:r>
              <a:rPr lang="en-US" sz="2800" b="1" u="sng" dirty="0">
                <a:solidFill>
                  <a:srgbClr val="C00000"/>
                </a:solidFill>
              </a:rPr>
              <a:t>specimens</a:t>
            </a:r>
            <a:r>
              <a:rPr lang="en-US" sz="2800" b="1" dirty="0">
                <a:solidFill>
                  <a:srgbClr val="C00000"/>
                </a:solidFill>
              </a:rPr>
              <a:t>, and </a:t>
            </a:r>
            <a:r>
              <a:rPr lang="en-US" sz="2800" b="1" u="sng" dirty="0" smtClean="0">
                <a:solidFill>
                  <a:srgbClr val="C00000"/>
                </a:solidFill>
              </a:rPr>
              <a:t>experimental variables</a:t>
            </a:r>
            <a:r>
              <a:rPr lang="en-US" sz="2800" b="1" dirty="0" smtClean="0">
                <a:solidFill>
                  <a:srgbClr val="C00000"/>
                </a:solidFill>
              </a:rPr>
              <a:t> </a:t>
            </a:r>
            <a:endParaRPr lang="en-US" sz="2800" b="1" dirty="0">
              <a:solidFill>
                <a:srgbClr val="C00000"/>
              </a:solidFill>
            </a:endParaRPr>
          </a:p>
        </p:txBody>
      </p:sp>
    </p:spTree>
    <p:extLst>
      <p:ext uri="{BB962C8B-B14F-4D97-AF65-F5344CB8AC3E}">
        <p14:creationId xmlns:p14="http://schemas.microsoft.com/office/powerpoint/2010/main" val="198029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5400" b="1" dirty="0" smtClean="0"/>
              <a:t>Exemplar Experiment</a:t>
            </a:r>
            <a:endParaRPr lang="en-US" sz="5400" b="1" dirty="0"/>
          </a:p>
        </p:txBody>
      </p:sp>
      <p:sp>
        <p:nvSpPr>
          <p:cNvPr id="3" name="Content Placeholder 2"/>
          <p:cNvSpPr>
            <a:spLocks noGrp="1"/>
          </p:cNvSpPr>
          <p:nvPr>
            <p:ph idx="1"/>
          </p:nvPr>
        </p:nvSpPr>
        <p:spPr>
          <a:xfrm>
            <a:off x="152400" y="2053680"/>
            <a:ext cx="8763000" cy="4499520"/>
          </a:xfrm>
        </p:spPr>
        <p:txBody>
          <a:bodyPr>
            <a:noAutofit/>
          </a:bodyPr>
          <a:lstStyle/>
          <a:p>
            <a:pPr marL="514350" indent="-392113">
              <a:spcBef>
                <a:spcPts val="1200"/>
              </a:spcBef>
              <a:buFont typeface="+mj-lt"/>
              <a:buAutoNum type="arabicPeriod"/>
            </a:pPr>
            <a:r>
              <a:rPr lang="en-US" sz="2200" b="1" dirty="0"/>
              <a:t>Specimen Collection #1:</a:t>
            </a:r>
            <a:r>
              <a:rPr lang="en-US" sz="2200" dirty="0"/>
              <a:t> </a:t>
            </a:r>
            <a:r>
              <a:rPr lang="en-US" sz="2200" dirty="0" smtClean="0">
                <a:solidFill>
                  <a:schemeClr val="accent4">
                    <a:lumMod val="75000"/>
                  </a:schemeClr>
                </a:solidFill>
              </a:rPr>
              <a:t>cell collection </a:t>
            </a:r>
            <a:r>
              <a:rPr lang="en-US" sz="2200" dirty="0" smtClean="0"/>
              <a:t>of </a:t>
            </a:r>
            <a:r>
              <a:rPr lang="en-US" sz="2200" dirty="0" smtClean="0">
                <a:solidFill>
                  <a:srgbClr val="00B050"/>
                </a:solidFill>
              </a:rPr>
              <a:t>normal</a:t>
            </a:r>
            <a:r>
              <a:rPr lang="en-US" sz="2200" dirty="0" smtClean="0"/>
              <a:t> </a:t>
            </a:r>
            <a:r>
              <a:rPr lang="en-US" sz="2200" dirty="0"/>
              <a:t>and </a:t>
            </a:r>
            <a:r>
              <a:rPr lang="en-US" sz="2200" dirty="0">
                <a:solidFill>
                  <a:srgbClr val="00B050"/>
                </a:solidFill>
              </a:rPr>
              <a:t>transformed</a:t>
            </a:r>
            <a:r>
              <a:rPr lang="en-US" sz="2200" dirty="0"/>
              <a:t> </a:t>
            </a:r>
            <a:r>
              <a:rPr lang="en-US" sz="2200" dirty="0" smtClean="0"/>
              <a:t> </a:t>
            </a:r>
            <a:r>
              <a:rPr lang="en-US" sz="2200" dirty="0" smtClean="0">
                <a:solidFill>
                  <a:srgbClr val="0070C0"/>
                </a:solidFill>
              </a:rPr>
              <a:t>colon cells </a:t>
            </a:r>
            <a:r>
              <a:rPr lang="en-US" sz="2200" dirty="0" smtClean="0"/>
              <a:t>of </a:t>
            </a:r>
            <a:r>
              <a:rPr lang="en-US" sz="2200" dirty="0"/>
              <a:t>an </a:t>
            </a:r>
            <a:r>
              <a:rPr lang="en-US" sz="2200" dirty="0" err="1"/>
              <a:t>Apc</a:t>
            </a:r>
            <a:r>
              <a:rPr lang="en-US" sz="2200" dirty="0"/>
              <a:t>&lt;Min/+&gt;[B6] </a:t>
            </a:r>
            <a:r>
              <a:rPr lang="en-US" sz="2200" dirty="0">
                <a:solidFill>
                  <a:srgbClr val="0070C0"/>
                </a:solidFill>
              </a:rPr>
              <a:t>mouse</a:t>
            </a:r>
            <a:r>
              <a:rPr lang="en-US" sz="2200" dirty="0">
                <a:solidFill>
                  <a:srgbClr val="FFC000"/>
                </a:solidFill>
              </a:rPr>
              <a:t> </a:t>
            </a:r>
            <a:r>
              <a:rPr lang="en-US" sz="2200" dirty="0"/>
              <a:t>model of </a:t>
            </a:r>
            <a:r>
              <a:rPr lang="en-US" sz="2200" dirty="0">
                <a:solidFill>
                  <a:srgbClr val="FFC000"/>
                </a:solidFill>
              </a:rPr>
              <a:t>colon cancer </a:t>
            </a:r>
          </a:p>
          <a:p>
            <a:pPr marL="514350" indent="-392113">
              <a:spcBef>
                <a:spcPts val="1200"/>
              </a:spcBef>
              <a:buFont typeface="+mj-lt"/>
              <a:buAutoNum type="arabicPeriod"/>
            </a:pPr>
            <a:r>
              <a:rPr lang="en-US" sz="2200" b="1" dirty="0" smtClean="0"/>
              <a:t>Specimen Collection #2: </a:t>
            </a:r>
            <a:r>
              <a:rPr lang="en-US" sz="2200" dirty="0" smtClean="0"/>
              <a:t>isolated cells used to </a:t>
            </a:r>
            <a:r>
              <a:rPr lang="en-US" sz="2200" dirty="0" smtClean="0">
                <a:solidFill>
                  <a:schemeClr val="accent4">
                    <a:lumMod val="75000"/>
                  </a:schemeClr>
                </a:solidFill>
              </a:rPr>
              <a:t>establish cell culture </a:t>
            </a:r>
            <a:endParaRPr lang="en-US" sz="2200" dirty="0">
              <a:solidFill>
                <a:schemeClr val="accent4">
                  <a:lumMod val="75000"/>
                </a:schemeClr>
              </a:solidFill>
            </a:endParaRPr>
          </a:p>
          <a:p>
            <a:pPr marL="514350" indent="-392113">
              <a:spcBef>
                <a:spcPts val="1200"/>
              </a:spcBef>
              <a:buFont typeface="+mj-lt"/>
              <a:buAutoNum type="arabicPeriod"/>
            </a:pPr>
            <a:r>
              <a:rPr lang="en-US" sz="2200" b="1" dirty="0"/>
              <a:t>Treatment:</a:t>
            </a:r>
            <a:r>
              <a:rPr lang="en-US" sz="2200" dirty="0"/>
              <a:t> </a:t>
            </a:r>
            <a:r>
              <a:rPr lang="en-US" sz="2200" dirty="0">
                <a:solidFill>
                  <a:schemeClr val="accent4">
                    <a:lumMod val="75000"/>
                  </a:schemeClr>
                </a:solidFill>
              </a:rPr>
              <a:t>chemical treatment </a:t>
            </a:r>
            <a:r>
              <a:rPr lang="en-US" sz="2200" dirty="0"/>
              <a:t>of </a:t>
            </a:r>
            <a:r>
              <a:rPr lang="en-US" sz="2200" dirty="0">
                <a:solidFill>
                  <a:srgbClr val="0070C0"/>
                </a:solidFill>
              </a:rPr>
              <a:t>cultured cells</a:t>
            </a:r>
            <a:r>
              <a:rPr lang="en-US" sz="2200" dirty="0"/>
              <a:t> with </a:t>
            </a:r>
            <a:r>
              <a:rPr lang="en-US" sz="2200" dirty="0">
                <a:solidFill>
                  <a:srgbClr val="00B050"/>
                </a:solidFill>
              </a:rPr>
              <a:t>DMSO</a:t>
            </a:r>
            <a:r>
              <a:rPr lang="en-US" sz="2200" dirty="0"/>
              <a:t> (control) or </a:t>
            </a:r>
            <a:r>
              <a:rPr lang="en-US" sz="2200" dirty="0" err="1">
                <a:solidFill>
                  <a:srgbClr val="00B050"/>
                </a:solidFill>
              </a:rPr>
              <a:t>arsenite</a:t>
            </a:r>
            <a:r>
              <a:rPr lang="en-US" sz="2200" dirty="0">
                <a:solidFill>
                  <a:srgbClr val="00B050"/>
                </a:solidFill>
              </a:rPr>
              <a:t> </a:t>
            </a:r>
            <a:r>
              <a:rPr lang="en-US" sz="2200" dirty="0"/>
              <a:t>(oxidative stressor) at elevated temperatures (42C)</a:t>
            </a:r>
          </a:p>
          <a:p>
            <a:pPr marL="514350" indent="-392113">
              <a:spcBef>
                <a:spcPts val="1200"/>
              </a:spcBef>
              <a:buFont typeface="+mj-lt"/>
              <a:buAutoNum type="arabicPeriod"/>
            </a:pPr>
            <a:r>
              <a:rPr lang="en-US" sz="2200" b="1" dirty="0"/>
              <a:t>Specimen Collection </a:t>
            </a:r>
            <a:r>
              <a:rPr lang="en-US" sz="2200" b="1" dirty="0" smtClean="0"/>
              <a:t>#3:</a:t>
            </a:r>
            <a:r>
              <a:rPr lang="en-US" sz="2200" dirty="0" smtClean="0"/>
              <a:t> </a:t>
            </a:r>
            <a:r>
              <a:rPr lang="en-US" sz="2200" dirty="0">
                <a:solidFill>
                  <a:schemeClr val="accent4">
                    <a:lumMod val="75000"/>
                  </a:schemeClr>
                </a:solidFill>
              </a:rPr>
              <a:t>isolation of mRNA  </a:t>
            </a:r>
            <a:r>
              <a:rPr lang="en-US" sz="2200" dirty="0"/>
              <a:t>using </a:t>
            </a:r>
            <a:r>
              <a:rPr lang="en-US" sz="2200" dirty="0" err="1">
                <a:solidFill>
                  <a:srgbClr val="FFC000"/>
                </a:solidFill>
              </a:rPr>
              <a:t>TRIzol</a:t>
            </a:r>
            <a:r>
              <a:rPr lang="en-US" sz="2200" dirty="0">
                <a:solidFill>
                  <a:srgbClr val="FFC000"/>
                </a:solidFill>
              </a:rPr>
              <a:t> reagent</a:t>
            </a:r>
            <a:r>
              <a:rPr lang="en-US" sz="2200" dirty="0"/>
              <a:t>, to obtain </a:t>
            </a:r>
            <a:r>
              <a:rPr lang="en-US" sz="2200" dirty="0">
                <a:solidFill>
                  <a:srgbClr val="0070C0"/>
                </a:solidFill>
              </a:rPr>
              <a:t>mRNA samples</a:t>
            </a:r>
            <a:r>
              <a:rPr lang="en-US" sz="2200" dirty="0"/>
              <a:t> from treated cell cultures</a:t>
            </a:r>
          </a:p>
          <a:p>
            <a:pPr marL="514350" indent="-392113">
              <a:spcBef>
                <a:spcPts val="1200"/>
              </a:spcBef>
              <a:buFont typeface="+mj-lt"/>
              <a:buAutoNum type="arabicPeriod"/>
            </a:pPr>
            <a:r>
              <a:rPr lang="en-US" sz="2200" b="1" dirty="0"/>
              <a:t>Assay</a:t>
            </a:r>
            <a:r>
              <a:rPr lang="en-US" sz="2200" dirty="0"/>
              <a:t>: </a:t>
            </a:r>
            <a:r>
              <a:rPr lang="en-US" sz="2200" dirty="0">
                <a:solidFill>
                  <a:schemeClr val="accent4">
                    <a:lumMod val="75000"/>
                  </a:schemeClr>
                </a:solidFill>
              </a:rPr>
              <a:t>expression microarray analysis </a:t>
            </a:r>
            <a:r>
              <a:rPr lang="en-US" sz="2200" dirty="0"/>
              <a:t>performed using an </a:t>
            </a:r>
            <a:r>
              <a:rPr lang="en-US" sz="2200" dirty="0">
                <a:solidFill>
                  <a:srgbClr val="FFC000"/>
                </a:solidFill>
              </a:rPr>
              <a:t>Illumina HumanHT-12 v4 array</a:t>
            </a:r>
            <a:r>
              <a:rPr lang="en-US" sz="2200" dirty="0"/>
              <a:t> to identify patterns in </a:t>
            </a:r>
            <a:r>
              <a:rPr lang="en-US" sz="2200" dirty="0">
                <a:solidFill>
                  <a:srgbClr val="CA3202"/>
                </a:solidFill>
              </a:rPr>
              <a:t>level of gene expression </a:t>
            </a:r>
          </a:p>
        </p:txBody>
      </p:sp>
      <p:sp>
        <p:nvSpPr>
          <p:cNvPr id="4" name="Slide Number Placeholder 3"/>
          <p:cNvSpPr>
            <a:spLocks noGrp="1"/>
          </p:cNvSpPr>
          <p:nvPr>
            <p:ph type="sldNum" sz="quarter" idx="12"/>
          </p:nvPr>
        </p:nvSpPr>
        <p:spPr/>
        <p:txBody>
          <a:bodyPr/>
          <a:lstStyle/>
          <a:p>
            <a:fld id="{F47D5A3B-C5AA-4549-B30E-CA1655418998}" type="slidenum">
              <a:rPr lang="en-US" smtClean="0"/>
              <a:t>14</a:t>
            </a:fld>
            <a:endParaRPr lang="en-US"/>
          </a:p>
        </p:txBody>
      </p:sp>
      <p:sp>
        <p:nvSpPr>
          <p:cNvPr id="6" name="TextBox 5"/>
          <p:cNvSpPr txBox="1"/>
          <p:nvPr/>
        </p:nvSpPr>
        <p:spPr>
          <a:xfrm>
            <a:off x="1158240" y="5859959"/>
            <a:ext cx="6781800" cy="769441"/>
          </a:xfrm>
          <a:prstGeom prst="rect">
            <a:avLst/>
          </a:prstGeom>
          <a:solidFill>
            <a:schemeClr val="bg2"/>
          </a:solidFill>
          <a:ln w="28575">
            <a:solidFill>
              <a:schemeClr val="tx1"/>
            </a:solidFill>
          </a:ln>
        </p:spPr>
        <p:txBody>
          <a:bodyPr wrap="square" rtlCol="0">
            <a:spAutoFit/>
          </a:bodyPr>
          <a:lstStyle/>
          <a:p>
            <a:r>
              <a:rPr lang="en-US" sz="2200" b="1" dirty="0" smtClean="0">
                <a:solidFill>
                  <a:schemeClr val="accent4">
                    <a:lumMod val="75000"/>
                  </a:schemeClr>
                </a:solidFill>
              </a:rPr>
              <a:t>    Techniques            </a:t>
            </a:r>
            <a:r>
              <a:rPr lang="en-US" sz="2200" b="1" dirty="0" smtClean="0">
                <a:solidFill>
                  <a:srgbClr val="0070C0"/>
                </a:solidFill>
              </a:rPr>
              <a:t>Specimens</a:t>
            </a:r>
            <a:r>
              <a:rPr lang="en-US" sz="2200" b="1" dirty="0" smtClean="0">
                <a:solidFill>
                  <a:schemeClr val="accent4">
                    <a:lumMod val="75000"/>
                  </a:schemeClr>
                </a:solidFill>
              </a:rPr>
              <a:t>           </a:t>
            </a:r>
            <a:r>
              <a:rPr lang="en-US" sz="2200" b="1" dirty="0" smtClean="0">
                <a:solidFill>
                  <a:srgbClr val="FFC000"/>
                </a:solidFill>
              </a:rPr>
              <a:t>Controlled Variables</a:t>
            </a:r>
          </a:p>
          <a:p>
            <a:r>
              <a:rPr lang="en-US" sz="2200" b="1" dirty="0" smtClean="0">
                <a:solidFill>
                  <a:srgbClr val="00B050"/>
                </a:solidFill>
              </a:rPr>
              <a:t>       Independent Variables      </a:t>
            </a:r>
            <a:r>
              <a:rPr lang="en-US" sz="2200" b="1" dirty="0" smtClean="0">
                <a:solidFill>
                  <a:srgbClr val="CA3202"/>
                </a:solidFill>
              </a:rPr>
              <a:t> Dependent Variables</a:t>
            </a:r>
            <a:endParaRPr lang="en-US" sz="2200" dirty="0"/>
          </a:p>
        </p:txBody>
      </p:sp>
      <p:sp>
        <p:nvSpPr>
          <p:cNvPr id="7" name="Rectangle 6"/>
          <p:cNvSpPr/>
          <p:nvPr/>
        </p:nvSpPr>
        <p:spPr>
          <a:xfrm>
            <a:off x="762000" y="1085263"/>
            <a:ext cx="7761962" cy="743537"/>
          </a:xfrm>
          <a:prstGeom prst="rect">
            <a:avLst/>
          </a:prstGeom>
          <a:solidFill>
            <a:schemeClr val="bg2"/>
          </a:solidFill>
          <a:ln w="28575">
            <a:solidFill>
              <a:schemeClr val="tx1"/>
            </a:solidFill>
          </a:ln>
        </p:spPr>
        <p:txBody>
          <a:bodyPr wrap="square">
            <a:spAutoFit/>
          </a:bodyPr>
          <a:lstStyle/>
          <a:p>
            <a:pPr algn="ctr">
              <a:lnSpc>
                <a:spcPts val="2600"/>
              </a:lnSpc>
              <a:defRPr/>
            </a:pPr>
            <a:r>
              <a:rPr lang="en-US" sz="2000" b="1" i="1" dirty="0"/>
              <a:t>Hypothesis: </a:t>
            </a:r>
            <a:r>
              <a:rPr lang="en-US" sz="2000" i="1" dirty="0"/>
              <a:t>AKT-dependent stress response pathways activate distinct </a:t>
            </a:r>
            <a:r>
              <a:rPr lang="en-US" sz="2000" i="1" dirty="0" smtClean="0"/>
              <a:t>pathways </a:t>
            </a:r>
            <a:r>
              <a:rPr lang="en-US" sz="2000" i="1" dirty="0"/>
              <a:t>in transformed  adenocarcinoma cells vs healthy epithelial cells</a:t>
            </a:r>
          </a:p>
        </p:txBody>
      </p:sp>
    </p:spTree>
    <p:extLst>
      <p:ext uri="{BB962C8B-B14F-4D97-AF65-F5344CB8AC3E}">
        <p14:creationId xmlns:p14="http://schemas.microsoft.com/office/powerpoint/2010/main" val="11292351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6160" y="5505271"/>
            <a:ext cx="8839200" cy="1200329"/>
          </a:xfrm>
          <a:prstGeom prst="rect">
            <a:avLst/>
          </a:prstGeom>
        </p:spPr>
        <p:txBody>
          <a:bodyPr wrap="square">
            <a:spAutoFit/>
          </a:bodyPr>
          <a:lstStyle/>
          <a:p>
            <a:pPr algn="ctr"/>
            <a:r>
              <a:rPr lang="en-US" sz="2400" b="1" dirty="0" smtClean="0"/>
              <a:t>This simple model captures minimal </a:t>
            </a:r>
            <a:r>
              <a:rPr lang="en-US" sz="2400" b="1" dirty="0"/>
              <a:t>essential experimental metadata for core CQs and </a:t>
            </a:r>
            <a:r>
              <a:rPr lang="en-US" sz="2400" b="1" dirty="0" smtClean="0"/>
              <a:t>modeling requirements, and is organized around ‘variable specification’ nodes </a:t>
            </a:r>
            <a:r>
              <a:rPr lang="en-US" sz="2400" b="1" dirty="0"/>
              <a:t>(</a:t>
            </a:r>
            <a:r>
              <a:rPr lang="en-US" sz="2400" b="1" dirty="0" smtClean="0"/>
              <a:t>green)</a:t>
            </a:r>
            <a:endParaRPr lang="en-US" sz="2400" b="1" dirty="0"/>
          </a:p>
        </p:txBody>
      </p:sp>
      <p:sp>
        <p:nvSpPr>
          <p:cNvPr id="6" name="Title 1"/>
          <p:cNvSpPr>
            <a:spLocks noGrp="1"/>
          </p:cNvSpPr>
          <p:nvPr>
            <p:ph type="title"/>
          </p:nvPr>
        </p:nvSpPr>
        <p:spPr>
          <a:xfrm>
            <a:off x="152400" y="0"/>
            <a:ext cx="8763000" cy="858753"/>
          </a:xfrm>
        </p:spPr>
        <p:txBody>
          <a:bodyPr>
            <a:noAutofit/>
          </a:bodyPr>
          <a:lstStyle/>
          <a:p>
            <a:r>
              <a:rPr lang="en-US" sz="3600" b="1" dirty="0" smtClean="0"/>
              <a:t>Metadata Record for Exemplar Experiment</a:t>
            </a:r>
            <a:endParaRPr lang="en-US" sz="3600" b="1" dirty="0"/>
          </a:p>
        </p:txBody>
      </p:sp>
      <p:pic>
        <p:nvPicPr>
          <p:cNvPr id="4100" name="Picture 4" descr="C:\Users\brushm\AppData\Roaming\PixelMetrics\CaptureWiz\Temp\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 y="1066800"/>
            <a:ext cx="9053577"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2975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6240" y="-76200"/>
            <a:ext cx="8229600" cy="1143000"/>
          </a:xfrm>
        </p:spPr>
        <p:txBody>
          <a:bodyPr>
            <a:normAutofit/>
          </a:bodyPr>
          <a:lstStyle/>
          <a:p>
            <a:r>
              <a:rPr lang="en-US" sz="4000" b="1" dirty="0" smtClean="0"/>
              <a:t>Additional Variable Descriptions</a:t>
            </a:r>
            <a:endParaRPr lang="en-US" sz="4000" b="1" dirty="0"/>
          </a:p>
        </p:txBody>
      </p:sp>
      <p:pic>
        <p:nvPicPr>
          <p:cNvPr id="8194" name="Picture 2" descr="C:\Users\brushm\AppData\Roaming\PixelMetrics\CaptureWiz\Temp\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77" y="1014422"/>
            <a:ext cx="9006590" cy="5168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650760" y="5165921"/>
            <a:ext cx="6396753" cy="1569660"/>
          </a:xfrm>
          <a:prstGeom prst="rect">
            <a:avLst/>
          </a:prstGeom>
        </p:spPr>
        <p:txBody>
          <a:bodyPr wrap="square">
            <a:spAutoFit/>
          </a:bodyPr>
          <a:lstStyle/>
          <a:p>
            <a:pPr algn="ctr"/>
            <a:r>
              <a:rPr lang="en-US" sz="2400" b="1" dirty="0" smtClean="0"/>
              <a:t>Additional properties can be used to better </a:t>
            </a:r>
            <a:r>
              <a:rPr lang="en-US" sz="2400" b="1" dirty="0"/>
              <a:t>contextualize variables in the experimental </a:t>
            </a:r>
            <a:r>
              <a:rPr lang="en-US" sz="2400" b="1" dirty="0" smtClean="0"/>
              <a:t>workflow, and provide additional descriptions and identifiers (</a:t>
            </a:r>
            <a:r>
              <a:rPr lang="en-US" sz="2400" b="1" dirty="0" err="1" smtClean="0"/>
              <a:t>addied</a:t>
            </a:r>
            <a:r>
              <a:rPr lang="en-US" sz="2400" b="1" dirty="0" smtClean="0"/>
              <a:t> properties in </a:t>
            </a:r>
            <a:r>
              <a:rPr lang="en-US" sz="2400" b="1" dirty="0" smtClean="0">
                <a:solidFill>
                  <a:srgbClr val="FF0000"/>
                </a:solidFill>
              </a:rPr>
              <a:t>red</a:t>
            </a:r>
            <a:r>
              <a:rPr lang="en-US" sz="2400" b="1" dirty="0" smtClean="0"/>
              <a:t>)</a:t>
            </a:r>
            <a:endParaRPr lang="en-US" sz="2400" b="1" dirty="0"/>
          </a:p>
        </p:txBody>
      </p:sp>
    </p:spTree>
    <p:extLst>
      <p:ext uri="{BB962C8B-B14F-4D97-AF65-F5344CB8AC3E}">
        <p14:creationId xmlns:p14="http://schemas.microsoft.com/office/powerpoint/2010/main" val="3942852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dirty="0" smtClean="0"/>
              <a:t>Model Walk-Through</a:t>
            </a:r>
            <a:endParaRPr lang="en-US" dirty="0"/>
          </a:p>
        </p:txBody>
      </p:sp>
      <p:sp>
        <p:nvSpPr>
          <p:cNvPr id="3" name="Content Placeholder 2"/>
          <p:cNvSpPr>
            <a:spLocks noGrp="1"/>
          </p:cNvSpPr>
          <p:nvPr>
            <p:ph idx="1"/>
          </p:nvPr>
        </p:nvSpPr>
        <p:spPr>
          <a:xfrm>
            <a:off x="228600" y="990600"/>
            <a:ext cx="8763000" cy="5888515"/>
          </a:xfrm>
        </p:spPr>
        <p:txBody>
          <a:bodyPr>
            <a:normAutofit fontScale="47500" lnSpcReduction="20000"/>
          </a:bodyPr>
          <a:lstStyle/>
          <a:p>
            <a:pPr marL="233363" indent="-233363" fontAlgn="ctr">
              <a:spcBef>
                <a:spcPts val="700"/>
              </a:spcBef>
              <a:buFont typeface="+mj-lt"/>
              <a:buAutoNum type="arabicPeriod"/>
            </a:pPr>
            <a:r>
              <a:rPr lang="en-US" dirty="0" smtClean="0"/>
              <a:t>Different </a:t>
            </a:r>
            <a:r>
              <a:rPr lang="en-US" dirty="0"/>
              <a:t>color for each </a:t>
            </a:r>
            <a:r>
              <a:rPr lang="en-US" dirty="0" smtClean="0"/>
              <a:t>‘level’ </a:t>
            </a:r>
            <a:r>
              <a:rPr lang="en-US" dirty="0"/>
              <a:t>in the model - try to keep to </a:t>
            </a:r>
            <a:r>
              <a:rPr lang="en-US" dirty="0" smtClean="0"/>
              <a:t>3-4 </a:t>
            </a:r>
            <a:r>
              <a:rPr lang="en-US" dirty="0"/>
              <a:t>levels for </a:t>
            </a:r>
            <a:r>
              <a:rPr lang="en-US" dirty="0" smtClean="0"/>
              <a:t>ease of </a:t>
            </a:r>
            <a:r>
              <a:rPr lang="en-US" dirty="0"/>
              <a:t>data collection and queries.</a:t>
            </a:r>
          </a:p>
          <a:p>
            <a:pPr marL="233363" indent="-233363" fontAlgn="ctr">
              <a:spcBef>
                <a:spcPts val="700"/>
              </a:spcBef>
              <a:buFont typeface="+mj-lt"/>
              <a:buAutoNum type="arabicPeriod"/>
            </a:pPr>
            <a:r>
              <a:rPr lang="en-US" dirty="0"/>
              <a:t>Rectangles represent instances, rounded boxes represent </a:t>
            </a:r>
            <a:r>
              <a:rPr lang="en-US" dirty="0" smtClean="0"/>
              <a:t>terms from </a:t>
            </a:r>
            <a:r>
              <a:rPr lang="en-US" dirty="0"/>
              <a:t>community </a:t>
            </a:r>
            <a:r>
              <a:rPr lang="en-US" dirty="0" smtClean="0"/>
              <a:t>CVs/ontologies that can be </a:t>
            </a:r>
            <a:r>
              <a:rPr lang="en-US" dirty="0"/>
              <a:t>used as standardized descriptors of </a:t>
            </a:r>
            <a:r>
              <a:rPr lang="en-US" dirty="0" smtClean="0"/>
              <a:t>variables (e.g. chemicals such as ‘DMSO’ or ‘</a:t>
            </a:r>
            <a:r>
              <a:rPr lang="en-US" dirty="0" err="1" smtClean="0"/>
              <a:t>arsenite</a:t>
            </a:r>
            <a:r>
              <a:rPr lang="en-US" dirty="0" smtClean="0"/>
              <a:t>’ could come from ChEBI, techniques such as ‘transcriptional profiling by microarray’ from OBI, qualities such as ‘amount’ from PATO, and anatomical entities such as ‘colon’ from </a:t>
            </a:r>
            <a:r>
              <a:rPr lang="en-US" dirty="0" err="1" smtClean="0"/>
              <a:t>Uberon</a:t>
            </a:r>
            <a:r>
              <a:rPr lang="en-US" dirty="0" smtClean="0"/>
              <a:t>)</a:t>
            </a:r>
            <a:endParaRPr lang="en-US" dirty="0"/>
          </a:p>
          <a:p>
            <a:pPr marL="233363" indent="-233363" fontAlgn="ctr">
              <a:spcBef>
                <a:spcPts val="700"/>
              </a:spcBef>
              <a:buFont typeface="+mj-lt"/>
              <a:buAutoNum type="arabicPeriod"/>
            </a:pPr>
            <a:r>
              <a:rPr lang="en-US" b="1" dirty="0" smtClean="0"/>
              <a:t>Experiment</a:t>
            </a:r>
            <a:r>
              <a:rPr lang="en-US" dirty="0" smtClean="0"/>
              <a:t> in orange is </a:t>
            </a:r>
            <a:r>
              <a:rPr lang="en-US" dirty="0"/>
              <a:t>focal point. Provenance metadata here are about the experiment (not the RO</a:t>
            </a:r>
            <a:r>
              <a:rPr lang="en-US" dirty="0" smtClean="0"/>
              <a:t>). Note </a:t>
            </a:r>
            <a:r>
              <a:rPr lang="en-US" dirty="0"/>
              <a:t>support for 'keyword' type links to techniques/methods applied and experimental designs followed.</a:t>
            </a:r>
          </a:p>
          <a:p>
            <a:pPr marL="233363" indent="-233363" fontAlgn="ctr">
              <a:spcBef>
                <a:spcPts val="700"/>
              </a:spcBef>
              <a:buFont typeface="+mj-lt"/>
              <a:buAutoNum type="arabicPeriod"/>
            </a:pPr>
            <a:r>
              <a:rPr lang="en-US" dirty="0"/>
              <a:t>Below this we clearly see the focus on our three types of variables.</a:t>
            </a:r>
          </a:p>
          <a:p>
            <a:pPr marL="233363" indent="-233363" fontAlgn="ctr">
              <a:spcBef>
                <a:spcPts val="700"/>
              </a:spcBef>
              <a:buFont typeface="+mj-lt"/>
              <a:buAutoNum type="arabicPeriod"/>
            </a:pPr>
            <a:r>
              <a:rPr lang="en-US" dirty="0"/>
              <a:t>Green nodes represent </a:t>
            </a:r>
            <a:r>
              <a:rPr lang="en-US" b="1" dirty="0"/>
              <a:t>'variable specifications' </a:t>
            </a:r>
            <a:r>
              <a:rPr lang="en-US" dirty="0"/>
              <a:t>that serve as hubs </a:t>
            </a:r>
            <a:r>
              <a:rPr lang="en-US" dirty="0" smtClean="0"/>
              <a:t>for </a:t>
            </a:r>
            <a:r>
              <a:rPr lang="en-US" dirty="0"/>
              <a:t>aggregating information about a given variable that needs to be grouped for answering queries.  </a:t>
            </a:r>
            <a:r>
              <a:rPr lang="en-US" dirty="0" smtClean="0"/>
              <a:t>These contextualize </a:t>
            </a:r>
            <a:r>
              <a:rPr lang="en-US" dirty="0"/>
              <a:t>variables, in an extensible way if more detail is desired</a:t>
            </a:r>
          </a:p>
          <a:p>
            <a:pPr marL="233363" indent="-233363" fontAlgn="ctr">
              <a:spcBef>
                <a:spcPts val="700"/>
              </a:spcBef>
              <a:buFont typeface="+mj-lt"/>
              <a:buAutoNum type="arabicPeriod"/>
            </a:pPr>
            <a:r>
              <a:rPr lang="en-US" b="1" dirty="0"/>
              <a:t>Independent variables</a:t>
            </a:r>
          </a:p>
          <a:p>
            <a:pPr marL="633413" lvl="2" indent="-287338" fontAlgn="ctr">
              <a:spcBef>
                <a:spcPts val="700"/>
              </a:spcBef>
              <a:buFont typeface="+mj-lt"/>
              <a:buAutoNum type="alphaLcPeriod"/>
            </a:pPr>
            <a:r>
              <a:rPr lang="en-US" dirty="0"/>
              <a:t>A key independent variable in our experiment is the cellular phenotype of the source specimens.  a variable type link records the general type of thing that is varied, and the </a:t>
            </a:r>
            <a:r>
              <a:rPr lang="en-US" dirty="0" err="1"/>
              <a:t>variable_value</a:t>
            </a:r>
            <a:r>
              <a:rPr lang="en-US" dirty="0"/>
              <a:t> link records the values it takes in the experiment.</a:t>
            </a:r>
          </a:p>
          <a:p>
            <a:pPr marL="633413" lvl="2" indent="-287338" fontAlgn="ctr">
              <a:spcBef>
                <a:spcPts val="700"/>
              </a:spcBef>
              <a:buFont typeface="+mj-lt"/>
              <a:buAutoNum type="alphaLcPeriod"/>
            </a:pPr>
            <a:r>
              <a:rPr lang="en-US" dirty="0"/>
              <a:t>Similarly for the chemical treatment variable. </a:t>
            </a:r>
          </a:p>
          <a:p>
            <a:pPr marL="633413" lvl="2" indent="-287338" fontAlgn="ctr">
              <a:spcBef>
                <a:spcPts val="700"/>
              </a:spcBef>
              <a:buFont typeface="+mj-lt"/>
              <a:buAutoNum type="alphaLcPeriod"/>
            </a:pPr>
            <a:r>
              <a:rPr lang="en-US" dirty="0"/>
              <a:t>N</a:t>
            </a:r>
            <a:r>
              <a:rPr lang="en-US" dirty="0" smtClean="0"/>
              <a:t>ote </a:t>
            </a:r>
            <a:r>
              <a:rPr lang="en-US" dirty="0"/>
              <a:t>that this pattern allow users to find this dataset by searching for experiments where type of chemical treatments is varied, or based on specific chemical values.</a:t>
            </a:r>
          </a:p>
          <a:p>
            <a:pPr marL="633413" lvl="2" indent="-287338" fontAlgn="ctr">
              <a:spcBef>
                <a:spcPts val="700"/>
              </a:spcBef>
              <a:buFont typeface="+mj-lt"/>
              <a:buAutoNum type="alphaLcPeriod"/>
            </a:pPr>
            <a:r>
              <a:rPr lang="en-US" dirty="0" smtClean="0"/>
              <a:t>Also support </a:t>
            </a:r>
            <a:r>
              <a:rPr lang="en-US" dirty="0"/>
              <a:t>for capturing other important information contextualizing how  the variable was </a:t>
            </a:r>
            <a:r>
              <a:rPr lang="en-US" dirty="0" smtClean="0"/>
              <a:t>applied (affected specimen, related techniques or conditions)</a:t>
            </a:r>
            <a:endParaRPr lang="en-US" dirty="0"/>
          </a:p>
          <a:p>
            <a:pPr marL="233363" indent="-233363" fontAlgn="ctr">
              <a:spcBef>
                <a:spcPts val="700"/>
              </a:spcBef>
              <a:buFont typeface="+mj-lt"/>
              <a:buAutoNum type="arabicPeriod"/>
            </a:pPr>
            <a:r>
              <a:rPr lang="en-US" b="1" dirty="0" smtClean="0"/>
              <a:t>Dependent </a:t>
            </a:r>
            <a:r>
              <a:rPr lang="en-US" b="1" dirty="0"/>
              <a:t>variables</a:t>
            </a:r>
          </a:p>
          <a:p>
            <a:pPr marL="630238" lvl="2" indent="-284163" fontAlgn="ctr">
              <a:spcBef>
                <a:spcPts val="700"/>
              </a:spcBef>
              <a:buFont typeface="+mj-lt"/>
              <a:buAutoNum type="alphaLcPeriod"/>
            </a:pPr>
            <a:r>
              <a:rPr lang="en-US" dirty="0"/>
              <a:t>Specification here describes the type of thing that varies (gene expression), and the attribute measured (amount), as well as the technique used for measurement, and related conditions for the measurement</a:t>
            </a:r>
          </a:p>
          <a:p>
            <a:pPr marL="233363" indent="-233363" fontAlgn="ctr">
              <a:spcBef>
                <a:spcPts val="700"/>
              </a:spcBef>
              <a:buFont typeface="+mj-lt"/>
              <a:buAutoNum type="arabicPeriod"/>
            </a:pPr>
            <a:r>
              <a:rPr lang="en-US" b="1" dirty="0"/>
              <a:t>Control/constant variable </a:t>
            </a:r>
          </a:p>
          <a:p>
            <a:pPr marL="630238" lvl="2" indent="-284163" fontAlgn="ctr">
              <a:spcBef>
                <a:spcPts val="700"/>
              </a:spcBef>
              <a:buFont typeface="+mj-lt"/>
              <a:buAutoNum type="alphaLcPeriod"/>
            </a:pPr>
            <a:r>
              <a:rPr lang="en-US" dirty="0"/>
              <a:t>These specifications follow similar pattern.  They allow description of reagents and devices that are not varied in the experiment, as well as </a:t>
            </a:r>
            <a:r>
              <a:rPr lang="en-US" dirty="0" smtClean="0"/>
              <a:t>characteristics of </a:t>
            </a:r>
            <a:r>
              <a:rPr lang="en-US" dirty="0"/>
              <a:t>the evaluant (the subject of the experiment</a:t>
            </a:r>
            <a:r>
              <a:rPr lang="en-US" dirty="0" smtClean="0"/>
              <a:t>) and the specimens it is derived from </a:t>
            </a:r>
            <a:r>
              <a:rPr lang="en-US" dirty="0"/>
              <a:t>that are held constant.  </a:t>
            </a:r>
          </a:p>
          <a:p>
            <a:pPr marL="630238" lvl="2" indent="-284163" fontAlgn="ctr">
              <a:spcBef>
                <a:spcPts val="700"/>
              </a:spcBef>
              <a:buFont typeface="+mj-lt"/>
              <a:buAutoNum type="alphaLcPeriod"/>
            </a:pPr>
            <a:r>
              <a:rPr lang="en-US" dirty="0"/>
              <a:t>Note that the model supports additional descriptors and qualifiers to provide additional information about these variables</a:t>
            </a:r>
          </a:p>
          <a:p>
            <a:pPr marL="233363" indent="-233363">
              <a:spcBef>
                <a:spcPts val="700"/>
              </a:spcBef>
              <a:buFont typeface="+mj-lt"/>
              <a:buAutoNum type="arabicPeriod"/>
            </a:pPr>
            <a:endParaRPr lang="en-US" dirty="0"/>
          </a:p>
        </p:txBody>
      </p:sp>
      <p:sp>
        <p:nvSpPr>
          <p:cNvPr id="4" name="Slide Number Placeholder 3"/>
          <p:cNvSpPr>
            <a:spLocks noGrp="1"/>
          </p:cNvSpPr>
          <p:nvPr>
            <p:ph type="sldNum" sz="quarter" idx="12"/>
          </p:nvPr>
        </p:nvSpPr>
        <p:spPr/>
        <p:txBody>
          <a:bodyPr/>
          <a:lstStyle/>
          <a:p>
            <a:fld id="{F47D5A3B-C5AA-4549-B30E-CA1655418998}" type="slidenum">
              <a:rPr lang="en-US" smtClean="0"/>
              <a:t>17</a:t>
            </a:fld>
            <a:endParaRPr lang="en-US"/>
          </a:p>
        </p:txBody>
      </p:sp>
    </p:spTree>
    <p:extLst>
      <p:ext uri="{BB962C8B-B14F-4D97-AF65-F5344CB8AC3E}">
        <p14:creationId xmlns:p14="http://schemas.microsoft.com/office/powerpoint/2010/main" val="23863757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458200" cy="6446520"/>
          </a:xfrm>
        </p:spPr>
        <p:txBody>
          <a:bodyPr>
            <a:normAutofit fontScale="47500" lnSpcReduction="20000"/>
          </a:bodyPr>
          <a:lstStyle/>
          <a:p>
            <a:pPr marL="0" indent="0" fontAlgn="ctr">
              <a:spcBef>
                <a:spcPts val="1200"/>
              </a:spcBef>
              <a:buNone/>
            </a:pPr>
            <a:r>
              <a:rPr lang="en-US" sz="3800" b="1" dirty="0"/>
              <a:t>Focus is on ‘Experimental </a:t>
            </a:r>
            <a:r>
              <a:rPr lang="en-US" sz="3800" b="1" dirty="0" smtClean="0"/>
              <a:t>Variables’</a:t>
            </a:r>
            <a:endParaRPr lang="en-US" sz="3800" b="1" dirty="0"/>
          </a:p>
          <a:p>
            <a:pPr marL="569913" lvl="1" indent="-223838" fontAlgn="ctr">
              <a:buFont typeface="Arial" panose="020B0604020202020204" pitchFamily="34" charset="0"/>
              <a:buChar char="•"/>
            </a:pPr>
            <a:r>
              <a:rPr lang="en-US" sz="3400" dirty="0" smtClean="0"/>
              <a:t>Beneficial because the notions of controlled, independent, and dependent variables are shared across disciplines</a:t>
            </a:r>
            <a:endParaRPr lang="en-US" sz="3400" dirty="0"/>
          </a:p>
          <a:p>
            <a:pPr marL="569913" lvl="1" indent="-223838" fontAlgn="ctr">
              <a:buFont typeface="Arial" panose="020B0604020202020204" pitchFamily="34" charset="0"/>
              <a:buChar char="•"/>
            </a:pPr>
            <a:r>
              <a:rPr lang="en-US" sz="3400" dirty="0"/>
              <a:t>Variable specification instances serve as central organizing nodes that describe variable type and </a:t>
            </a:r>
            <a:r>
              <a:rPr lang="en-US" sz="3400" dirty="0" smtClean="0"/>
              <a:t>values. This approach abstracts </a:t>
            </a:r>
            <a:r>
              <a:rPr lang="en-US" sz="3400" dirty="0"/>
              <a:t>away some details to provide more direct/efficient links from ROs to variable descriptions</a:t>
            </a:r>
            <a:r>
              <a:rPr lang="en-US" sz="3400" dirty="0" smtClean="0"/>
              <a:t>.</a:t>
            </a:r>
            <a:endParaRPr lang="en-US" sz="3800" dirty="0"/>
          </a:p>
          <a:p>
            <a:pPr marL="0" indent="0" fontAlgn="ctr">
              <a:spcBef>
                <a:spcPts val="1200"/>
              </a:spcBef>
              <a:buNone/>
            </a:pPr>
            <a:r>
              <a:rPr lang="en-US" sz="3800" b="1" dirty="0"/>
              <a:t>Extensible to record as much </a:t>
            </a:r>
            <a:r>
              <a:rPr lang="en-US" sz="3800" b="1" dirty="0" smtClean="0"/>
              <a:t>context around variables </a:t>
            </a:r>
            <a:r>
              <a:rPr lang="en-US" sz="3800" b="1" dirty="0"/>
              <a:t>as is needed for a given use case </a:t>
            </a:r>
          </a:p>
          <a:p>
            <a:pPr marL="568325" lvl="1" indent="-222250" fontAlgn="ctr">
              <a:buFont typeface="Arial" panose="020B0604020202020204" pitchFamily="34" charset="0"/>
              <a:buChar char="•"/>
            </a:pPr>
            <a:r>
              <a:rPr lang="en-US" sz="3400" dirty="0"/>
              <a:t>R</a:t>
            </a:r>
            <a:r>
              <a:rPr lang="en-US" sz="3400" dirty="0" smtClean="0"/>
              <a:t>elated </a:t>
            </a:r>
            <a:r>
              <a:rPr lang="en-US" sz="3400" dirty="0"/>
              <a:t>specimens, techniques, conditions can be collected as needed by different applications  - but the core value of variable types and values can be collected independently of this other </a:t>
            </a:r>
            <a:r>
              <a:rPr lang="en-US" sz="3400" dirty="0" smtClean="0"/>
              <a:t>metadata</a:t>
            </a:r>
            <a:endParaRPr lang="en-US" sz="3400" dirty="0"/>
          </a:p>
          <a:p>
            <a:pPr marL="568325" lvl="1" indent="-222250" fontAlgn="ctr">
              <a:buFont typeface="Arial" panose="020B0604020202020204" pitchFamily="34" charset="0"/>
              <a:buChar char="•"/>
            </a:pPr>
            <a:r>
              <a:rPr lang="en-US" sz="3400" dirty="0"/>
              <a:t>I</a:t>
            </a:r>
            <a:r>
              <a:rPr lang="en-US" sz="3400" dirty="0" smtClean="0"/>
              <a:t>mparts </a:t>
            </a:r>
            <a:r>
              <a:rPr lang="en-US" sz="3400" dirty="0"/>
              <a:t>low </a:t>
            </a:r>
            <a:r>
              <a:rPr lang="en-US" sz="3400" dirty="0" smtClean="0"/>
              <a:t>initial curation  burden that is scalable for extended use cases</a:t>
            </a:r>
          </a:p>
          <a:p>
            <a:pPr marL="568325" lvl="1" indent="-222250" fontAlgn="ctr">
              <a:buFont typeface="Arial" panose="020B0604020202020204" pitchFamily="34" charset="0"/>
              <a:buChar char="•"/>
            </a:pPr>
            <a:r>
              <a:rPr lang="en-US" sz="3400" dirty="0" smtClean="0"/>
              <a:t>Dependencies </a:t>
            </a:r>
            <a:r>
              <a:rPr lang="en-US" sz="3400" dirty="0"/>
              <a:t>o</a:t>
            </a:r>
            <a:r>
              <a:rPr lang="en-US" sz="3400" dirty="0" smtClean="0"/>
              <a:t>rdered so description </a:t>
            </a:r>
            <a:r>
              <a:rPr lang="en-US" sz="3400" dirty="0"/>
              <a:t>of primary features (variables) is not dependent on secondary features (processes</a:t>
            </a:r>
            <a:r>
              <a:rPr lang="en-US" sz="3400" dirty="0" smtClean="0"/>
              <a:t>)</a:t>
            </a:r>
            <a:endParaRPr lang="en-US" sz="3800" dirty="0"/>
          </a:p>
          <a:p>
            <a:pPr marL="0" indent="0" fontAlgn="ctr">
              <a:spcBef>
                <a:spcPts val="1200"/>
              </a:spcBef>
              <a:buNone/>
            </a:pPr>
            <a:r>
              <a:rPr lang="en-US" sz="3800" b="1" dirty="0"/>
              <a:t>Direct re-use of  use community vocabularies/ontologies in variable descriptions</a:t>
            </a:r>
          </a:p>
          <a:p>
            <a:pPr marL="569913" lvl="1" indent="-223838" fontAlgn="ctr">
              <a:buFont typeface="Arial" panose="020B0604020202020204" pitchFamily="34" charset="0"/>
              <a:buChar char="•"/>
            </a:pPr>
            <a:r>
              <a:rPr lang="en-US" sz="3400" dirty="0" smtClean="0"/>
              <a:t>Constrains data entry in variable descriptions, with terms coming from community CVs/ontologies</a:t>
            </a:r>
          </a:p>
          <a:p>
            <a:pPr marL="569913" lvl="1" indent="-223838" fontAlgn="ctr">
              <a:buFont typeface="Arial" panose="020B0604020202020204" pitchFamily="34" charset="0"/>
              <a:buChar char="•"/>
            </a:pPr>
            <a:r>
              <a:rPr lang="en-US" sz="3400" dirty="0" smtClean="0"/>
              <a:t>Model uses community ontologies strictly as ‘referenced taxonomies’, to capture </a:t>
            </a:r>
            <a:r>
              <a:rPr lang="en-US" sz="3400" b="1" i="1" dirty="0" smtClean="0"/>
              <a:t>types</a:t>
            </a:r>
            <a:r>
              <a:rPr lang="en-US" sz="3400" dirty="0" smtClean="0"/>
              <a:t> of entities related to an experiment (rather than typed </a:t>
            </a:r>
            <a:r>
              <a:rPr lang="en-US" sz="3400" b="1" i="1" dirty="0" smtClean="0"/>
              <a:t>instances</a:t>
            </a:r>
            <a:r>
              <a:rPr lang="en-US" sz="3400" dirty="0" smtClean="0"/>
              <a:t>, which increase model complexity and curation burden (SKOS-like approach – could use SKOS in implementation)</a:t>
            </a:r>
            <a:endParaRPr lang="en-US" sz="3800" dirty="0"/>
          </a:p>
          <a:p>
            <a:pPr marL="0" indent="0" fontAlgn="ctr">
              <a:spcBef>
                <a:spcPts val="1200"/>
              </a:spcBef>
              <a:buNone/>
            </a:pPr>
            <a:r>
              <a:rPr lang="en-US" sz="3800" b="1" dirty="0" smtClean="0"/>
              <a:t>Manageable size/complexity</a:t>
            </a:r>
            <a:endParaRPr lang="en-US" sz="3800" b="1" dirty="0"/>
          </a:p>
          <a:p>
            <a:pPr marL="569913" lvl="1" indent="-223838" fontAlgn="ctr">
              <a:buFont typeface="Arial" panose="020B0604020202020204" pitchFamily="34" charset="0"/>
              <a:buChar char="•"/>
            </a:pPr>
            <a:r>
              <a:rPr lang="en-US" sz="3400" dirty="0" smtClean="0"/>
              <a:t>Abstracts away experimental details that are not necessary for core discovery use cases / CQs</a:t>
            </a:r>
          </a:p>
          <a:p>
            <a:pPr marL="969963" lvl="2" indent="-223838" fontAlgn="ctr"/>
            <a:r>
              <a:rPr lang="en-US" sz="3000" dirty="0" smtClean="0"/>
              <a:t>e.g. modeling of the set of specimens from which an evaluant derived</a:t>
            </a:r>
          </a:p>
          <a:p>
            <a:pPr marL="569913" lvl="1" indent="-223838" fontAlgn="ctr">
              <a:buFont typeface="Arial" panose="020B0604020202020204" pitchFamily="34" charset="0"/>
              <a:buChar char="•"/>
            </a:pPr>
            <a:r>
              <a:rPr lang="en-US" sz="3400" dirty="0" smtClean="0"/>
              <a:t>Implements a relatively small set </a:t>
            </a:r>
            <a:r>
              <a:rPr lang="en-US" sz="3400" dirty="0"/>
              <a:t>of classes and </a:t>
            </a:r>
            <a:r>
              <a:rPr lang="en-US" sz="3400" dirty="0" smtClean="0"/>
              <a:t>properties, which results in </a:t>
            </a:r>
            <a:r>
              <a:rPr lang="en-US" sz="3400" dirty="0"/>
              <a:t>less precise semantics, but simplifies model/data entry, </a:t>
            </a:r>
            <a:r>
              <a:rPr lang="en-US" sz="3400" dirty="0" smtClean="0"/>
              <a:t>and simplifies queries</a:t>
            </a:r>
            <a:endParaRPr lang="en-US" dirty="0"/>
          </a:p>
        </p:txBody>
      </p:sp>
      <p:sp>
        <p:nvSpPr>
          <p:cNvPr id="4" name="Title 1"/>
          <p:cNvSpPr txBox="1">
            <a:spLocks/>
          </p:cNvSpPr>
          <p:nvPr/>
        </p:nvSpPr>
        <p:spPr>
          <a:xfrm>
            <a:off x="396240" y="-12192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Key Features and Benefits</a:t>
            </a:r>
            <a:endParaRPr lang="en-US" dirty="0"/>
          </a:p>
        </p:txBody>
      </p:sp>
    </p:spTree>
    <p:extLst>
      <p:ext uri="{BB962C8B-B14F-4D97-AF65-F5344CB8AC3E}">
        <p14:creationId xmlns:p14="http://schemas.microsoft.com/office/powerpoint/2010/main" val="1557975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475" y="-129250"/>
            <a:ext cx="8229600" cy="1143000"/>
          </a:xfrm>
        </p:spPr>
        <p:txBody>
          <a:bodyPr>
            <a:normAutofit/>
          </a:bodyPr>
          <a:lstStyle/>
          <a:p>
            <a:r>
              <a:rPr lang="en-US" dirty="0" smtClean="0"/>
              <a:t>Exemplar Metadata Record (~</a:t>
            </a:r>
            <a:r>
              <a:rPr lang="en-US" dirty="0" err="1" smtClean="0"/>
              <a:t>json</a:t>
            </a:r>
            <a:r>
              <a:rPr lang="en-US" dirty="0" smtClean="0"/>
              <a:t>)</a:t>
            </a:r>
            <a:endParaRPr lang="en-US" dirty="0"/>
          </a:p>
        </p:txBody>
      </p:sp>
      <p:sp>
        <p:nvSpPr>
          <p:cNvPr id="4" name="Content Placeholder 3"/>
          <p:cNvSpPr>
            <a:spLocks noGrp="1"/>
          </p:cNvSpPr>
          <p:nvPr>
            <p:ph sz="half" idx="1"/>
          </p:nvPr>
        </p:nvSpPr>
        <p:spPr>
          <a:xfrm>
            <a:off x="457200" y="685800"/>
            <a:ext cx="4038600" cy="6096000"/>
          </a:xfrm>
        </p:spPr>
        <p:txBody>
          <a:bodyPr>
            <a:noAutofit/>
          </a:bodyPr>
          <a:lstStyle/>
          <a:p>
            <a:pPr marL="0" indent="0">
              <a:buNone/>
            </a:pPr>
            <a:r>
              <a:rPr lang="en-US" sz="1000" dirty="0"/>
              <a:t>{</a:t>
            </a:r>
          </a:p>
          <a:p>
            <a:pPr marL="0" indent="0">
              <a:buNone/>
            </a:pPr>
            <a:r>
              <a:rPr lang="en-US" sz="1000" b="1" dirty="0" err="1"/>
              <a:t>dataset_uri</a:t>
            </a:r>
            <a:r>
              <a:rPr lang="en-US" sz="1000" b="1" dirty="0"/>
              <a:t>:  </a:t>
            </a:r>
            <a:r>
              <a:rPr lang="en-US" sz="1000" dirty="0"/>
              <a:t>"http://</a:t>
            </a:r>
            <a:r>
              <a:rPr lang="en-US" sz="1000" dirty="0" smtClean="0"/>
              <a:t>datadryad.org/resource/</a:t>
            </a:r>
            <a:r>
              <a:rPr lang="en-US" sz="1000" dirty="0" err="1" smtClean="0"/>
              <a:t>doi:xx.yyy</a:t>
            </a:r>
            <a:r>
              <a:rPr lang="en-US" sz="1000" dirty="0" smtClean="0"/>
              <a:t>/</a:t>
            </a:r>
            <a:r>
              <a:rPr lang="en-US" sz="1000" dirty="0" err="1" smtClean="0"/>
              <a:t>dryad.zzzz</a:t>
            </a:r>
            <a:r>
              <a:rPr lang="en-US" sz="1000" dirty="0" smtClean="0"/>
              <a:t>" </a:t>
            </a:r>
            <a:endParaRPr lang="en-US" sz="1000" dirty="0"/>
          </a:p>
          <a:p>
            <a:pPr marL="0" indent="0">
              <a:buNone/>
            </a:pPr>
            <a:r>
              <a:rPr lang="en-US" sz="1000" dirty="0"/>
              <a:t>    {</a:t>
            </a:r>
          </a:p>
          <a:p>
            <a:pPr marL="0" indent="0">
              <a:buNone/>
            </a:pPr>
            <a:r>
              <a:rPr lang="en-US" sz="1000" dirty="0"/>
              <a:t>    </a:t>
            </a:r>
            <a:r>
              <a:rPr lang="en-US" sz="1000" b="1" dirty="0"/>
              <a:t>experiment</a:t>
            </a:r>
            <a:r>
              <a:rPr lang="en-US" sz="1000" dirty="0"/>
              <a:t>: </a:t>
            </a:r>
          </a:p>
          <a:p>
            <a:pPr marL="0" indent="0">
              <a:buNone/>
            </a:pPr>
            <a:r>
              <a:rPr lang="en-US" sz="1000" dirty="0"/>
              <a:t>           </a:t>
            </a:r>
            <a:r>
              <a:rPr lang="en-US" sz="1000" dirty="0" smtClean="0"/>
              <a:t>investigator: agent1</a:t>
            </a:r>
            <a:endParaRPr lang="en-US" sz="1000" dirty="0"/>
          </a:p>
          <a:p>
            <a:pPr marL="0" indent="0">
              <a:buNone/>
            </a:pPr>
            <a:r>
              <a:rPr lang="en-US" sz="1000" dirty="0"/>
              <a:t>           laboratory: lab1</a:t>
            </a:r>
          </a:p>
          <a:p>
            <a:pPr marL="0" indent="0">
              <a:buNone/>
            </a:pPr>
            <a:r>
              <a:rPr lang="en-US" sz="1000" dirty="0"/>
              <a:t>           time: "2001-10-26"</a:t>
            </a:r>
          </a:p>
          <a:p>
            <a:pPr marL="0" indent="0">
              <a:buNone/>
            </a:pPr>
            <a:r>
              <a:rPr lang="en-US" sz="1000" dirty="0"/>
              <a:t>          </a:t>
            </a:r>
            <a:r>
              <a:rPr lang="en-US" sz="1000" dirty="0" smtClean="0"/>
              <a:t>study  </a:t>
            </a:r>
            <a:r>
              <a:rPr lang="en-US" sz="1000" dirty="0"/>
              <a:t>design: compound treatment design</a:t>
            </a:r>
          </a:p>
          <a:p>
            <a:pPr marL="0" indent="0">
              <a:buNone/>
            </a:pPr>
            <a:r>
              <a:rPr lang="en-US" sz="1000" dirty="0"/>
              <a:t>           technique: cohort identification</a:t>
            </a:r>
          </a:p>
          <a:p>
            <a:pPr marL="0" indent="0">
              <a:buNone/>
            </a:pPr>
            <a:r>
              <a:rPr lang="en-US" sz="1000" dirty="0"/>
              <a:t>           technique: in vivo cell collection</a:t>
            </a:r>
          </a:p>
          <a:p>
            <a:pPr marL="0" indent="0">
              <a:buNone/>
            </a:pPr>
            <a:r>
              <a:rPr lang="en-US" sz="1000" dirty="0"/>
              <a:t>           technique: establishing cell </a:t>
            </a:r>
            <a:r>
              <a:rPr lang="en-US" sz="1000" dirty="0" smtClean="0"/>
              <a:t>culture</a:t>
            </a:r>
          </a:p>
          <a:p>
            <a:pPr marL="0" indent="0">
              <a:buNone/>
            </a:pPr>
            <a:r>
              <a:rPr lang="en-US" sz="1000" dirty="0"/>
              <a:t> </a:t>
            </a:r>
            <a:r>
              <a:rPr lang="en-US" sz="1000" dirty="0" smtClean="0"/>
              <a:t>          technique</a:t>
            </a:r>
            <a:r>
              <a:rPr lang="en-US" sz="1000" dirty="0"/>
              <a:t>: chemical treatment</a:t>
            </a:r>
          </a:p>
          <a:p>
            <a:pPr marL="0" indent="0">
              <a:buNone/>
            </a:pPr>
            <a:r>
              <a:rPr lang="en-US" sz="1000" dirty="0"/>
              <a:t>           technique: mRNA isolation</a:t>
            </a:r>
          </a:p>
          <a:p>
            <a:pPr marL="0" indent="0">
              <a:buNone/>
            </a:pPr>
            <a:r>
              <a:rPr lang="en-US" sz="1000" dirty="0"/>
              <a:t>           technique: transcriptional profiling by </a:t>
            </a:r>
            <a:r>
              <a:rPr lang="en-US" sz="1000" dirty="0" smtClean="0"/>
              <a:t>microarray</a:t>
            </a:r>
            <a:r>
              <a:rPr lang="en-US" sz="1000" dirty="0"/>
              <a:t> </a:t>
            </a:r>
          </a:p>
          <a:p>
            <a:pPr marL="0" indent="0">
              <a:buNone/>
            </a:pPr>
            <a:r>
              <a:rPr lang="en-US" sz="1000" dirty="0"/>
              <a:t>          </a:t>
            </a:r>
            <a:r>
              <a:rPr lang="en-US" sz="1000" dirty="0" smtClean="0"/>
              <a:t> </a:t>
            </a:r>
            <a:r>
              <a:rPr lang="en-US" sz="1000" b="1" dirty="0"/>
              <a:t>controlled _variable: </a:t>
            </a:r>
            <a:r>
              <a:rPr lang="en-US" sz="1000" dirty="0"/>
              <a:t>[</a:t>
            </a:r>
          </a:p>
          <a:p>
            <a:pPr marL="0" indent="0">
              <a:buNone/>
            </a:pPr>
            <a:r>
              <a:rPr lang="en-US" sz="1000" dirty="0"/>
              <a:t>                  {</a:t>
            </a:r>
            <a:r>
              <a:rPr lang="en-US" sz="1000" dirty="0" err="1"/>
              <a:t>variable_type</a:t>
            </a:r>
            <a:r>
              <a:rPr lang="en-US" sz="1000" dirty="0"/>
              <a:t>: instrument</a:t>
            </a:r>
          </a:p>
          <a:p>
            <a:pPr marL="0" indent="0">
              <a:buNone/>
            </a:pPr>
            <a:r>
              <a:rPr lang="en-US" sz="1000" dirty="0"/>
              <a:t>                   </a:t>
            </a:r>
            <a:r>
              <a:rPr lang="en-US" sz="1000" dirty="0" err="1"/>
              <a:t>variable_value</a:t>
            </a:r>
            <a:r>
              <a:rPr lang="en-US" sz="1000" dirty="0"/>
              <a:t>: Illumina microarray</a:t>
            </a:r>
          </a:p>
          <a:p>
            <a:pPr marL="0" indent="0">
              <a:buNone/>
            </a:pPr>
            <a:r>
              <a:rPr lang="en-US" sz="1000" dirty="0"/>
              <a:t>                   </a:t>
            </a:r>
            <a:r>
              <a:rPr lang="en-US" sz="1000" dirty="0" err="1" smtClean="0"/>
              <a:t>resource</a:t>
            </a:r>
            <a:r>
              <a:rPr lang="en-US" sz="1000" dirty="0" err="1"/>
              <a:t>_</a:t>
            </a:r>
            <a:r>
              <a:rPr lang="en-US" sz="1000" dirty="0" err="1" smtClean="0"/>
              <a:t>description</a:t>
            </a:r>
            <a:r>
              <a:rPr lang="en-US" sz="1000" dirty="0"/>
              <a:t>: "lot #2314, 2001-02-15</a:t>
            </a:r>
            <a:r>
              <a:rPr lang="en-US" sz="1000" dirty="0" smtClean="0"/>
              <a:t>"}                </a:t>
            </a:r>
          </a:p>
          <a:p>
            <a:pPr marL="0" indent="0">
              <a:spcBef>
                <a:spcPts val="1200"/>
              </a:spcBef>
              <a:buNone/>
            </a:pPr>
            <a:r>
              <a:rPr lang="en-US" sz="1000" dirty="0" smtClean="0"/>
              <a:t>                  </a:t>
            </a:r>
            <a:r>
              <a:rPr lang="en-US" sz="1000" dirty="0"/>
              <a:t>{</a:t>
            </a:r>
            <a:r>
              <a:rPr lang="en-US" sz="1000" dirty="0" err="1"/>
              <a:t>variable_type</a:t>
            </a:r>
            <a:r>
              <a:rPr lang="en-US" sz="1000" dirty="0"/>
              <a:t>: reagent</a:t>
            </a:r>
          </a:p>
          <a:p>
            <a:pPr marL="0" indent="0">
              <a:buNone/>
            </a:pPr>
            <a:r>
              <a:rPr lang="en-US" sz="1000" dirty="0"/>
              <a:t>                   </a:t>
            </a:r>
            <a:r>
              <a:rPr lang="en-US" sz="1000" dirty="0" err="1"/>
              <a:t>variable_value</a:t>
            </a:r>
            <a:r>
              <a:rPr lang="en-US" sz="1000" dirty="0"/>
              <a:t>: </a:t>
            </a:r>
            <a:r>
              <a:rPr lang="en-US" sz="1000" dirty="0" err="1" smtClean="0"/>
              <a:t>TRIzol</a:t>
            </a:r>
            <a:endParaRPr lang="en-US" sz="1000" dirty="0"/>
          </a:p>
          <a:p>
            <a:pPr marL="0" indent="0">
              <a:buNone/>
            </a:pPr>
            <a:r>
              <a:rPr lang="en-US" sz="1000" dirty="0"/>
              <a:t>                   </a:t>
            </a:r>
            <a:r>
              <a:rPr lang="en-US" sz="1000" dirty="0" err="1" smtClean="0"/>
              <a:t>resource_identifier</a:t>
            </a:r>
            <a:r>
              <a:rPr lang="en-US" sz="1000" dirty="0" smtClean="0"/>
              <a:t>: </a:t>
            </a:r>
            <a:r>
              <a:rPr lang="en-US" sz="1000" dirty="0"/>
              <a:t>"</a:t>
            </a:r>
            <a:r>
              <a:rPr lang="en-US" sz="1000" dirty="0" err="1"/>
              <a:t>Ambion</a:t>
            </a:r>
            <a:r>
              <a:rPr lang="en-US" sz="1000" dirty="0"/>
              <a:t> 15596</a:t>
            </a:r>
            <a:r>
              <a:rPr lang="en-US" sz="1000" dirty="0" smtClean="0"/>
              <a:t>"}</a:t>
            </a:r>
            <a:r>
              <a:rPr lang="en-US" sz="1000" dirty="0"/>
              <a:t> </a:t>
            </a:r>
          </a:p>
          <a:p>
            <a:pPr marL="0" indent="0">
              <a:spcBef>
                <a:spcPts val="1200"/>
              </a:spcBef>
              <a:buNone/>
            </a:pPr>
            <a:r>
              <a:rPr lang="en-US" sz="1000" dirty="0"/>
              <a:t>                  {</a:t>
            </a:r>
            <a:r>
              <a:rPr lang="en-US" sz="1000" dirty="0" err="1"/>
              <a:t>variable_type</a:t>
            </a:r>
            <a:r>
              <a:rPr lang="en-US" sz="1000" dirty="0"/>
              <a:t>: evaluant</a:t>
            </a:r>
          </a:p>
          <a:p>
            <a:pPr marL="0" indent="0">
              <a:buNone/>
            </a:pPr>
            <a:r>
              <a:rPr lang="en-US" sz="1000" dirty="0"/>
              <a:t>                   </a:t>
            </a:r>
            <a:r>
              <a:rPr lang="en-US" sz="1000" dirty="0" err="1"/>
              <a:t>variable_value</a:t>
            </a:r>
            <a:r>
              <a:rPr lang="en-US" sz="1000" dirty="0"/>
              <a:t>: mRNA</a:t>
            </a:r>
          </a:p>
          <a:p>
            <a:pPr marL="0" indent="0">
              <a:buNone/>
            </a:pPr>
            <a:r>
              <a:rPr lang="en-US" sz="1000" dirty="0"/>
              <a:t>                   </a:t>
            </a:r>
            <a:r>
              <a:rPr lang="en-US" sz="1000" dirty="0" err="1"/>
              <a:t>precursor_specimen</a:t>
            </a:r>
            <a:r>
              <a:rPr lang="en-US" sz="1000" dirty="0"/>
              <a:t>: primary cell culture</a:t>
            </a:r>
          </a:p>
          <a:p>
            <a:pPr marL="0" indent="0">
              <a:buNone/>
            </a:pPr>
            <a:r>
              <a:rPr lang="en-US" sz="1000" dirty="0" smtClean="0"/>
              <a:t>                   </a:t>
            </a:r>
            <a:r>
              <a:rPr lang="en-US" sz="1000" dirty="0" err="1" smtClean="0"/>
              <a:t>precursor_specimen</a:t>
            </a:r>
            <a:r>
              <a:rPr lang="en-US" sz="1000" dirty="0" smtClean="0"/>
              <a:t>: colon</a:t>
            </a:r>
          </a:p>
          <a:p>
            <a:pPr marL="0" indent="0">
              <a:buNone/>
            </a:pPr>
            <a:r>
              <a:rPr lang="en-US" sz="1000" dirty="0" smtClean="0"/>
              <a:t>                   </a:t>
            </a:r>
            <a:r>
              <a:rPr lang="en-US" sz="1000" dirty="0" err="1"/>
              <a:t>precursor_specimen</a:t>
            </a:r>
            <a:r>
              <a:rPr lang="en-US" sz="1000" dirty="0"/>
              <a:t>: </a:t>
            </a:r>
            <a:r>
              <a:rPr lang="en-US" sz="1000" dirty="0" smtClean="0"/>
              <a:t>{ </a:t>
            </a:r>
          </a:p>
          <a:p>
            <a:pPr marL="0" indent="0">
              <a:buNone/>
            </a:pPr>
            <a:r>
              <a:rPr lang="en-US" sz="1000" dirty="0" smtClean="0"/>
              <a:t>                           type: </a:t>
            </a:r>
            <a:r>
              <a:rPr lang="en-US" sz="1000" dirty="0" err="1" smtClean="0"/>
              <a:t>mus</a:t>
            </a:r>
            <a:r>
              <a:rPr lang="en-US" sz="1000" dirty="0" smtClean="0"/>
              <a:t> </a:t>
            </a:r>
            <a:r>
              <a:rPr lang="en-US" sz="1000" dirty="0" err="1" smtClean="0"/>
              <a:t>musculus</a:t>
            </a:r>
            <a:endParaRPr lang="en-US" sz="1000" dirty="0"/>
          </a:p>
          <a:p>
            <a:pPr marL="0" indent="0">
              <a:buNone/>
            </a:pPr>
            <a:r>
              <a:rPr lang="en-US" sz="1000" dirty="0"/>
              <a:t>                   </a:t>
            </a:r>
            <a:r>
              <a:rPr lang="en-US" sz="1000" dirty="0" smtClean="0"/>
              <a:t>        </a:t>
            </a:r>
            <a:r>
              <a:rPr lang="en-US" sz="1000" dirty="0" err="1" smtClean="0"/>
              <a:t>resource_feature</a:t>
            </a:r>
            <a:r>
              <a:rPr lang="en-US" sz="1000" dirty="0"/>
              <a:t>: colon </a:t>
            </a:r>
            <a:r>
              <a:rPr lang="en-US" sz="1000" dirty="0" smtClean="0"/>
              <a:t>cancer,</a:t>
            </a:r>
            <a:endParaRPr lang="en-US" sz="1000" dirty="0"/>
          </a:p>
          <a:p>
            <a:pPr marL="0" indent="0">
              <a:buNone/>
            </a:pPr>
            <a:r>
              <a:rPr lang="en-US" sz="1000" dirty="0"/>
              <a:t>                   </a:t>
            </a:r>
            <a:r>
              <a:rPr lang="en-US" sz="1000" dirty="0" smtClean="0"/>
              <a:t>        </a:t>
            </a:r>
            <a:r>
              <a:rPr lang="en-US" sz="1000" dirty="0" err="1" smtClean="0"/>
              <a:t>resource_feature</a:t>
            </a:r>
            <a:r>
              <a:rPr lang="en-US" sz="1000" dirty="0" smtClean="0"/>
              <a:t>: colon cancer,</a:t>
            </a:r>
            <a:endParaRPr lang="en-US" sz="1000" dirty="0"/>
          </a:p>
          <a:p>
            <a:pPr marL="0" indent="0">
              <a:buNone/>
            </a:pPr>
            <a:r>
              <a:rPr lang="en-US" sz="1000" dirty="0"/>
              <a:t>                   </a:t>
            </a:r>
            <a:r>
              <a:rPr lang="en-US" sz="1000" dirty="0" smtClean="0"/>
              <a:t>        </a:t>
            </a:r>
            <a:r>
              <a:rPr lang="en-US" sz="1000" dirty="0" err="1" smtClean="0"/>
              <a:t>resource_identifier</a:t>
            </a:r>
            <a:r>
              <a:rPr lang="en-US" sz="1000" dirty="0"/>
              <a:t>:  "</a:t>
            </a:r>
            <a:r>
              <a:rPr lang="en-US" sz="1000" dirty="0" smtClean="0"/>
              <a:t>RRID:MGI_5446893"}</a:t>
            </a:r>
          </a:p>
          <a:p>
            <a:pPr marL="0" indent="0">
              <a:buNone/>
            </a:pPr>
            <a:r>
              <a:rPr lang="en-US" sz="1000" dirty="0" smtClean="0"/>
              <a:t>                   } </a:t>
            </a:r>
          </a:p>
          <a:p>
            <a:pPr marL="0" indent="0">
              <a:buNone/>
            </a:pPr>
            <a:r>
              <a:rPr lang="en-US" sz="1000" dirty="0" smtClean="0"/>
              <a:t>            ]</a:t>
            </a:r>
          </a:p>
          <a:p>
            <a:pPr marL="0" indent="0">
              <a:buNone/>
            </a:pPr>
            <a:endParaRPr lang="en-US" sz="1000" dirty="0"/>
          </a:p>
          <a:p>
            <a:pPr marL="0" indent="0">
              <a:buNone/>
            </a:pPr>
            <a:endParaRPr lang="en-US" sz="800" dirty="0"/>
          </a:p>
        </p:txBody>
      </p:sp>
      <p:sp>
        <p:nvSpPr>
          <p:cNvPr id="5" name="Content Placeholder 4"/>
          <p:cNvSpPr>
            <a:spLocks noGrp="1"/>
          </p:cNvSpPr>
          <p:nvPr>
            <p:ph sz="half" idx="2"/>
          </p:nvPr>
        </p:nvSpPr>
        <p:spPr>
          <a:xfrm>
            <a:off x="4114800" y="2743200"/>
            <a:ext cx="4038600" cy="4114800"/>
          </a:xfrm>
        </p:spPr>
        <p:txBody>
          <a:bodyPr>
            <a:noAutofit/>
          </a:bodyPr>
          <a:lstStyle/>
          <a:p>
            <a:pPr marL="0" indent="0">
              <a:buNone/>
            </a:pPr>
            <a:r>
              <a:rPr lang="en-US" sz="1000" b="1" dirty="0" smtClean="0"/>
              <a:t>         </a:t>
            </a:r>
            <a:r>
              <a:rPr lang="en-US" sz="1000" b="1" dirty="0" err="1"/>
              <a:t>independent_variable</a:t>
            </a:r>
            <a:r>
              <a:rPr lang="en-US" sz="1000" b="1" dirty="0"/>
              <a:t>: </a:t>
            </a:r>
            <a:r>
              <a:rPr lang="en-US" sz="1000" dirty="0" smtClean="0"/>
              <a:t>[</a:t>
            </a:r>
            <a:r>
              <a:rPr lang="en-US" sz="1000" dirty="0"/>
              <a:t> </a:t>
            </a:r>
          </a:p>
          <a:p>
            <a:pPr marL="0" indent="0">
              <a:buNone/>
            </a:pPr>
            <a:r>
              <a:rPr lang="en-US" sz="1000" dirty="0"/>
              <a:t>                  {</a:t>
            </a:r>
            <a:r>
              <a:rPr lang="en-US" sz="1000" dirty="0" err="1"/>
              <a:t>variable_type</a:t>
            </a:r>
            <a:r>
              <a:rPr lang="en-US" sz="1000" dirty="0"/>
              <a:t>: cellular phenotype</a:t>
            </a:r>
          </a:p>
          <a:p>
            <a:pPr marL="0" indent="0">
              <a:buNone/>
            </a:pPr>
            <a:r>
              <a:rPr lang="en-US" sz="1000" dirty="0"/>
              <a:t>                   </a:t>
            </a:r>
            <a:r>
              <a:rPr lang="en-US" sz="1000" dirty="0" err="1"/>
              <a:t>variable_value</a:t>
            </a:r>
            <a:r>
              <a:rPr lang="en-US" sz="1000" dirty="0"/>
              <a:t>: normal</a:t>
            </a:r>
          </a:p>
          <a:p>
            <a:pPr marL="0" indent="0">
              <a:buNone/>
            </a:pPr>
            <a:r>
              <a:rPr lang="en-US" sz="1000" dirty="0"/>
              <a:t>                   </a:t>
            </a:r>
            <a:r>
              <a:rPr lang="en-US" sz="1000" dirty="0" err="1"/>
              <a:t>variable_value</a:t>
            </a:r>
            <a:r>
              <a:rPr lang="en-US" sz="1000" dirty="0"/>
              <a:t>: transformed</a:t>
            </a:r>
          </a:p>
          <a:p>
            <a:pPr marL="0" indent="0">
              <a:buNone/>
            </a:pPr>
            <a:r>
              <a:rPr lang="en-US" sz="1000" dirty="0" smtClean="0"/>
              <a:t>                   </a:t>
            </a:r>
            <a:r>
              <a:rPr lang="en-US" sz="1000" dirty="0" err="1" smtClean="0"/>
              <a:t>affected_specimen</a:t>
            </a:r>
            <a:r>
              <a:rPr lang="en-US" sz="1000" dirty="0"/>
              <a:t>: primary cell line</a:t>
            </a:r>
          </a:p>
          <a:p>
            <a:pPr marL="0" indent="0">
              <a:buNone/>
            </a:pPr>
            <a:r>
              <a:rPr lang="en-US" sz="1000" dirty="0"/>
              <a:t>                   </a:t>
            </a:r>
            <a:r>
              <a:rPr lang="en-US" sz="1000" dirty="0" err="1"/>
              <a:t>related_technique</a:t>
            </a:r>
            <a:r>
              <a:rPr lang="en-US" sz="1000" dirty="0"/>
              <a:t>: in vivo cell collection}</a:t>
            </a:r>
          </a:p>
          <a:p>
            <a:pPr marL="0" indent="0">
              <a:buNone/>
            </a:pPr>
            <a:r>
              <a:rPr lang="en-US" sz="1000" dirty="0"/>
              <a:t> </a:t>
            </a:r>
          </a:p>
          <a:p>
            <a:pPr marL="0" indent="0">
              <a:buNone/>
            </a:pPr>
            <a:r>
              <a:rPr lang="en-US" sz="1000" dirty="0"/>
              <a:t>                  {</a:t>
            </a:r>
            <a:r>
              <a:rPr lang="en-US" sz="1000" dirty="0" err="1"/>
              <a:t>variable_type</a:t>
            </a:r>
            <a:r>
              <a:rPr lang="en-US" sz="1000" dirty="0"/>
              <a:t>: chemical treatment</a:t>
            </a:r>
          </a:p>
          <a:p>
            <a:pPr marL="0" indent="0">
              <a:buNone/>
            </a:pPr>
            <a:r>
              <a:rPr lang="en-US" sz="1000" dirty="0"/>
              <a:t>                   </a:t>
            </a:r>
            <a:r>
              <a:rPr lang="en-US" sz="1000" dirty="0" err="1"/>
              <a:t>variable_value</a:t>
            </a:r>
            <a:r>
              <a:rPr lang="en-US" sz="1000" dirty="0"/>
              <a:t>: DMSO</a:t>
            </a:r>
          </a:p>
          <a:p>
            <a:pPr marL="0" indent="0">
              <a:buNone/>
            </a:pPr>
            <a:r>
              <a:rPr lang="en-US" sz="1000" dirty="0"/>
              <a:t>                   </a:t>
            </a:r>
            <a:r>
              <a:rPr lang="en-US" sz="1000" dirty="0" err="1"/>
              <a:t>variable_value</a:t>
            </a:r>
            <a:r>
              <a:rPr lang="en-US" sz="1000" dirty="0"/>
              <a:t>: </a:t>
            </a:r>
            <a:r>
              <a:rPr lang="en-US" sz="1000" dirty="0" err="1"/>
              <a:t>arsenite</a:t>
            </a:r>
            <a:endParaRPr lang="en-US" sz="1000" dirty="0"/>
          </a:p>
          <a:p>
            <a:pPr marL="0" indent="0">
              <a:buNone/>
            </a:pPr>
            <a:r>
              <a:rPr lang="en-US" sz="1000" dirty="0"/>
              <a:t>                   </a:t>
            </a:r>
            <a:r>
              <a:rPr lang="en-US" sz="1000" dirty="0" err="1"/>
              <a:t>affected_specimen</a:t>
            </a:r>
            <a:r>
              <a:rPr lang="en-US" sz="1000" dirty="0"/>
              <a:t>: primary cell </a:t>
            </a:r>
            <a:r>
              <a:rPr lang="en-US" sz="1000" dirty="0" smtClean="0"/>
              <a:t>line</a:t>
            </a:r>
          </a:p>
          <a:p>
            <a:pPr marL="0" indent="0">
              <a:buNone/>
            </a:pPr>
            <a:r>
              <a:rPr lang="en-US" sz="1000" dirty="0"/>
              <a:t> </a:t>
            </a:r>
            <a:r>
              <a:rPr lang="en-US" sz="1000" dirty="0" smtClean="0"/>
              <a:t>                  </a:t>
            </a:r>
            <a:r>
              <a:rPr lang="en-US" sz="1000" dirty="0" err="1"/>
              <a:t>related_conditiions</a:t>
            </a:r>
            <a:r>
              <a:rPr lang="en-US" sz="1000" dirty="0"/>
              <a:t>: </a:t>
            </a:r>
            <a:r>
              <a:rPr lang="en-US" sz="1000" dirty="0" smtClean="0"/>
              <a:t>“37C</a:t>
            </a:r>
            <a:r>
              <a:rPr lang="en-US" sz="1000" dirty="0"/>
              <a:t>, 5%CO2</a:t>
            </a:r>
            <a:r>
              <a:rPr lang="en-US" sz="1000" dirty="0" smtClean="0"/>
              <a:t>"}</a:t>
            </a:r>
          </a:p>
          <a:p>
            <a:pPr marL="0" indent="0">
              <a:buNone/>
            </a:pPr>
            <a:r>
              <a:rPr lang="en-US" sz="1000" dirty="0"/>
              <a:t> </a:t>
            </a:r>
            <a:r>
              <a:rPr lang="en-US" sz="1000" dirty="0" smtClean="0"/>
              <a:t>           ]</a:t>
            </a:r>
          </a:p>
          <a:p>
            <a:pPr marL="0" indent="0">
              <a:buNone/>
            </a:pPr>
            <a:r>
              <a:rPr lang="en-US" sz="1000" dirty="0" smtClean="0"/>
              <a:t>             </a:t>
            </a:r>
            <a:r>
              <a:rPr lang="en-US" sz="1000" b="1" dirty="0"/>
              <a:t>dependent variable: </a:t>
            </a:r>
            <a:r>
              <a:rPr lang="en-US" sz="1000" dirty="0"/>
              <a:t>[</a:t>
            </a:r>
          </a:p>
          <a:p>
            <a:pPr marL="0" indent="0">
              <a:buNone/>
            </a:pPr>
            <a:r>
              <a:rPr lang="en-US" sz="1000" dirty="0"/>
              <a:t>                  {</a:t>
            </a:r>
            <a:r>
              <a:rPr lang="en-US" sz="1000" dirty="0" err="1"/>
              <a:t>variable_type</a:t>
            </a:r>
            <a:r>
              <a:rPr lang="en-US" sz="1000" dirty="0"/>
              <a:t>: gene expression</a:t>
            </a:r>
          </a:p>
          <a:p>
            <a:pPr marL="0" indent="0">
              <a:buNone/>
            </a:pPr>
            <a:r>
              <a:rPr lang="en-US" sz="1000" dirty="0"/>
              <a:t>                   </a:t>
            </a:r>
            <a:r>
              <a:rPr lang="en-US" sz="1000" dirty="0" err="1"/>
              <a:t>measured_attribute</a:t>
            </a:r>
            <a:r>
              <a:rPr lang="en-US" sz="1000" dirty="0"/>
              <a:t>: amount</a:t>
            </a:r>
          </a:p>
          <a:p>
            <a:pPr marL="0" indent="0">
              <a:buNone/>
            </a:pPr>
            <a:r>
              <a:rPr lang="en-US" sz="1000" dirty="0"/>
              <a:t>                   </a:t>
            </a:r>
            <a:r>
              <a:rPr lang="en-US" sz="1000" dirty="0" err="1"/>
              <a:t>related_technique</a:t>
            </a:r>
            <a:r>
              <a:rPr lang="en-US" sz="1000" dirty="0"/>
              <a:t>: transcriptional profiling by microarray</a:t>
            </a:r>
          </a:p>
          <a:p>
            <a:pPr marL="0" indent="0">
              <a:buNone/>
            </a:pPr>
            <a:r>
              <a:rPr lang="en-US" sz="1000" dirty="0"/>
              <a:t>                   </a:t>
            </a:r>
            <a:r>
              <a:rPr lang="en-US" sz="1000" dirty="0" err="1"/>
              <a:t>measurement_scale</a:t>
            </a:r>
            <a:r>
              <a:rPr lang="en-US" sz="1000" dirty="0"/>
              <a:t>: decimal</a:t>
            </a:r>
          </a:p>
          <a:p>
            <a:pPr marL="0" indent="0">
              <a:buNone/>
            </a:pPr>
            <a:r>
              <a:rPr lang="en-US" sz="1000" dirty="0"/>
              <a:t>                   </a:t>
            </a:r>
            <a:r>
              <a:rPr lang="en-US" sz="1000" dirty="0" err="1"/>
              <a:t>related_conditiions</a:t>
            </a:r>
            <a:r>
              <a:rPr lang="en-US" sz="1000" dirty="0"/>
              <a:t>: "42C, 5%CO2"}</a:t>
            </a:r>
          </a:p>
          <a:p>
            <a:pPr marL="0" indent="0">
              <a:buNone/>
            </a:pPr>
            <a:r>
              <a:rPr lang="en-US" sz="1000" dirty="0"/>
              <a:t>             ]      </a:t>
            </a:r>
          </a:p>
          <a:p>
            <a:pPr marL="0" indent="0">
              <a:buNone/>
            </a:pPr>
            <a:r>
              <a:rPr lang="en-US" sz="1000" dirty="0" smtClean="0"/>
              <a:t>      }            </a:t>
            </a:r>
            <a:endParaRPr lang="en-US" sz="1000" dirty="0"/>
          </a:p>
          <a:p>
            <a:pPr marL="0" indent="0">
              <a:buNone/>
            </a:pPr>
            <a:r>
              <a:rPr lang="en-US" sz="1000" dirty="0"/>
              <a:t>}</a:t>
            </a:r>
          </a:p>
        </p:txBody>
      </p:sp>
      <p:sp>
        <p:nvSpPr>
          <p:cNvPr id="6" name="TextBox 5"/>
          <p:cNvSpPr txBox="1"/>
          <p:nvPr/>
        </p:nvSpPr>
        <p:spPr>
          <a:xfrm>
            <a:off x="4419600" y="914400"/>
            <a:ext cx="4038600" cy="1600438"/>
          </a:xfrm>
          <a:prstGeom prst="rect">
            <a:avLst/>
          </a:prstGeom>
          <a:solidFill>
            <a:schemeClr val="bg2"/>
          </a:solidFill>
          <a:ln w="19050">
            <a:solidFill>
              <a:schemeClr val="tx1"/>
            </a:solidFill>
          </a:ln>
        </p:spPr>
        <p:txBody>
          <a:bodyPr wrap="square" rtlCol="0">
            <a:spAutoFit/>
          </a:bodyPr>
          <a:lstStyle/>
          <a:p>
            <a:pPr marL="285750" indent="-169863">
              <a:buFont typeface="Arial" panose="020B0604020202020204" pitchFamily="34" charset="0"/>
              <a:buChar char="•"/>
            </a:pPr>
            <a:r>
              <a:rPr lang="en-US" sz="1400" i="1" dirty="0" smtClean="0">
                <a:solidFill>
                  <a:srgbClr val="C00000"/>
                </a:solidFill>
              </a:rPr>
              <a:t>Pseudo-</a:t>
            </a:r>
            <a:r>
              <a:rPr lang="en-US" sz="1400" i="1" dirty="0" err="1" smtClean="0">
                <a:solidFill>
                  <a:srgbClr val="C00000"/>
                </a:solidFill>
              </a:rPr>
              <a:t>json</a:t>
            </a:r>
            <a:r>
              <a:rPr lang="en-US" sz="1400" i="1" dirty="0" smtClean="0">
                <a:solidFill>
                  <a:srgbClr val="C00000"/>
                </a:solidFill>
              </a:rPr>
              <a:t> </a:t>
            </a:r>
            <a:r>
              <a:rPr lang="en-US" sz="1400" i="1" dirty="0">
                <a:solidFill>
                  <a:srgbClr val="C00000"/>
                </a:solidFill>
              </a:rPr>
              <a:t>representation of full metadata record for exemplar experiment</a:t>
            </a:r>
          </a:p>
          <a:p>
            <a:pPr marL="285750" indent="-169863">
              <a:buFont typeface="Arial" panose="020B0604020202020204" pitchFamily="34" charset="0"/>
              <a:buChar char="•"/>
            </a:pPr>
            <a:r>
              <a:rPr lang="en-US" sz="1400" i="1" dirty="0" smtClean="0">
                <a:solidFill>
                  <a:srgbClr val="C00000"/>
                </a:solidFill>
              </a:rPr>
              <a:t>Relatively </a:t>
            </a:r>
            <a:r>
              <a:rPr lang="en-US" sz="1400" i="1" dirty="0">
                <a:solidFill>
                  <a:srgbClr val="C00000"/>
                </a:solidFill>
              </a:rPr>
              <a:t>simple and flat, while capturing needed </a:t>
            </a:r>
            <a:r>
              <a:rPr lang="en-US" sz="1400" i="1" dirty="0" smtClean="0">
                <a:solidFill>
                  <a:srgbClr val="C00000"/>
                </a:solidFill>
              </a:rPr>
              <a:t>precision </a:t>
            </a:r>
            <a:r>
              <a:rPr lang="en-US" sz="1400" i="1" dirty="0">
                <a:solidFill>
                  <a:srgbClr val="C00000"/>
                </a:solidFill>
              </a:rPr>
              <a:t>and variable context for core CQs and modeling </a:t>
            </a:r>
            <a:r>
              <a:rPr lang="en-US" sz="1400" i="1" dirty="0" smtClean="0">
                <a:solidFill>
                  <a:srgbClr val="C00000"/>
                </a:solidFill>
              </a:rPr>
              <a:t>requirements</a:t>
            </a:r>
          </a:p>
          <a:p>
            <a:pPr marL="285750" indent="-169863">
              <a:buFont typeface="Arial" panose="020B0604020202020204" pitchFamily="34" charset="0"/>
              <a:buChar char="•"/>
            </a:pPr>
            <a:r>
              <a:rPr lang="en-US" sz="1400" i="1" dirty="0" smtClean="0">
                <a:solidFill>
                  <a:srgbClr val="C00000"/>
                </a:solidFill>
              </a:rPr>
              <a:t>Note all values not in “quotes” are terms from community CVs/ontologies</a:t>
            </a:r>
            <a:endParaRPr lang="en-US" sz="1400" dirty="0"/>
          </a:p>
        </p:txBody>
      </p:sp>
    </p:spTree>
    <p:extLst>
      <p:ext uri="{BB962C8B-B14F-4D97-AF65-F5344CB8AC3E}">
        <p14:creationId xmlns:p14="http://schemas.microsoft.com/office/powerpoint/2010/main" val="1304885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800" b="1" dirty="0" smtClean="0"/>
              <a:t>Goals</a:t>
            </a:r>
            <a:endParaRPr lang="en-US" sz="4800" b="1" dirty="0"/>
          </a:p>
        </p:txBody>
      </p:sp>
      <p:sp>
        <p:nvSpPr>
          <p:cNvPr id="3" name="Content Placeholder 2"/>
          <p:cNvSpPr>
            <a:spLocks noGrp="1"/>
          </p:cNvSpPr>
          <p:nvPr>
            <p:ph idx="1"/>
          </p:nvPr>
        </p:nvSpPr>
        <p:spPr>
          <a:xfrm>
            <a:off x="0" y="990600"/>
            <a:ext cx="9144000" cy="5867400"/>
          </a:xfrm>
        </p:spPr>
        <p:txBody>
          <a:bodyPr>
            <a:normAutofit/>
          </a:bodyPr>
          <a:lstStyle/>
          <a:p>
            <a:pPr marL="0" indent="0" algn="ctr" fontAlgn="ctr">
              <a:spcBef>
                <a:spcPts val="1200"/>
              </a:spcBef>
              <a:buNone/>
            </a:pPr>
            <a:r>
              <a:rPr lang="en-US" sz="3500" b="1" dirty="0"/>
              <a:t>A data model to structure rich, interoperable, </a:t>
            </a:r>
            <a:r>
              <a:rPr lang="en-US" sz="3500" b="1" dirty="0" smtClean="0"/>
              <a:t>semantic metadata </a:t>
            </a:r>
            <a:r>
              <a:rPr lang="en-US" sz="3500" b="1" dirty="0"/>
              <a:t>about research objects  </a:t>
            </a:r>
            <a:r>
              <a:rPr lang="en-US" sz="3500" b="1" dirty="0" smtClean="0"/>
              <a:t>                         </a:t>
            </a:r>
            <a:r>
              <a:rPr lang="en-US" sz="3000" b="1" dirty="0" smtClean="0"/>
              <a:t>(</a:t>
            </a:r>
            <a:r>
              <a:rPr lang="en-US" sz="3000" b="1" dirty="0"/>
              <a:t>datasets, protocols, experimental records, publications)</a:t>
            </a:r>
          </a:p>
          <a:p>
            <a:pPr lvl="1" indent="-392113" fontAlgn="ctr">
              <a:spcBef>
                <a:spcPts val="1800"/>
              </a:spcBef>
              <a:buFont typeface="+mj-lt"/>
              <a:buAutoNum type="arabicPeriod"/>
            </a:pPr>
            <a:r>
              <a:rPr lang="en-US" dirty="0"/>
              <a:t>Support collection of </a:t>
            </a:r>
            <a:r>
              <a:rPr lang="en-US" dirty="0" smtClean="0"/>
              <a:t>experimental </a:t>
            </a:r>
            <a:r>
              <a:rPr lang="en-US" dirty="0"/>
              <a:t>metadata in Elsevier </a:t>
            </a:r>
            <a:r>
              <a:rPr lang="en-US" dirty="0" smtClean="0"/>
              <a:t>systems (ELN, research object repository, data search portal)</a:t>
            </a:r>
            <a:endParaRPr lang="en-US" dirty="0"/>
          </a:p>
          <a:p>
            <a:pPr lvl="1" indent="-392113" fontAlgn="ctr">
              <a:spcBef>
                <a:spcPts val="600"/>
              </a:spcBef>
              <a:buFont typeface="+mj-lt"/>
              <a:buAutoNum type="arabicPeriod"/>
            </a:pPr>
            <a:r>
              <a:rPr lang="en-US" dirty="0"/>
              <a:t>Support data and search integration across systems and domains </a:t>
            </a:r>
          </a:p>
          <a:p>
            <a:pPr lvl="1" indent="-392113" fontAlgn="ctr">
              <a:spcBef>
                <a:spcPts val="600"/>
              </a:spcBef>
              <a:buFont typeface="+mj-lt"/>
              <a:buAutoNum type="arabicPeriod"/>
            </a:pPr>
            <a:r>
              <a:rPr lang="en-US" dirty="0" smtClean="0"/>
              <a:t>Be matured into a </a:t>
            </a:r>
            <a:r>
              <a:rPr lang="en-US" dirty="0"/>
              <a:t>community standard (used by or mapped to by other systems/data</a:t>
            </a:r>
            <a:r>
              <a:rPr lang="en-US" dirty="0" smtClean="0"/>
              <a:t>)</a:t>
            </a:r>
          </a:p>
          <a:p>
            <a:endParaRPr lang="en-US" dirty="0"/>
          </a:p>
        </p:txBody>
      </p:sp>
    </p:spTree>
    <p:extLst>
      <p:ext uri="{BB962C8B-B14F-4D97-AF65-F5344CB8AC3E}">
        <p14:creationId xmlns:p14="http://schemas.microsoft.com/office/powerpoint/2010/main" val="3803747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1440" y="54951"/>
            <a:ext cx="8889256" cy="746973"/>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smtClean="0"/>
              <a:t>Evaluation Against Competency Questions</a:t>
            </a:r>
            <a:endParaRPr lang="en-US" sz="4000" dirty="0"/>
          </a:p>
        </p:txBody>
      </p:sp>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00" y="836275"/>
            <a:ext cx="8996516"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65089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t>Conclusions and Considerations</a:t>
            </a:r>
            <a:endParaRPr lang="en-US" b="1" dirty="0"/>
          </a:p>
        </p:txBody>
      </p:sp>
      <p:sp>
        <p:nvSpPr>
          <p:cNvPr id="3" name="Content Placeholder 2"/>
          <p:cNvSpPr>
            <a:spLocks noGrp="1"/>
          </p:cNvSpPr>
          <p:nvPr>
            <p:ph idx="1"/>
          </p:nvPr>
        </p:nvSpPr>
        <p:spPr>
          <a:xfrm>
            <a:off x="457200" y="1143000"/>
            <a:ext cx="8229600" cy="5638800"/>
          </a:xfrm>
        </p:spPr>
        <p:txBody>
          <a:bodyPr>
            <a:normAutofit fontScale="55000" lnSpcReduction="20000"/>
          </a:bodyPr>
          <a:lstStyle/>
          <a:p>
            <a:pPr marL="0" indent="0">
              <a:buNone/>
            </a:pPr>
            <a:r>
              <a:rPr lang="en-US" sz="5800" b="1" dirty="0" smtClean="0"/>
              <a:t>I  The Model</a:t>
            </a:r>
          </a:p>
          <a:p>
            <a:pPr marL="566738" indent="-219075">
              <a:lnSpc>
                <a:spcPct val="120000"/>
              </a:lnSpc>
              <a:spcBef>
                <a:spcPts val="1200"/>
              </a:spcBef>
            </a:pPr>
            <a:r>
              <a:rPr lang="en-US" sz="3600" dirty="0"/>
              <a:t>A </a:t>
            </a:r>
            <a:r>
              <a:rPr lang="en-US" sz="3600" b="1" dirty="0"/>
              <a:t>variable-centric approach </a:t>
            </a:r>
            <a:r>
              <a:rPr lang="en-US" sz="3600" dirty="0"/>
              <a:t>captures most useful metadata in most direct manner, and </a:t>
            </a:r>
            <a:r>
              <a:rPr lang="en-US" sz="3600" b="1" dirty="0"/>
              <a:t>leverages </a:t>
            </a:r>
            <a:r>
              <a:rPr lang="en-US" sz="3600" b="1" dirty="0" smtClean="0"/>
              <a:t> a universal </a:t>
            </a:r>
            <a:r>
              <a:rPr lang="en-US" sz="3600" b="1" dirty="0"/>
              <a:t>paradigm </a:t>
            </a:r>
            <a:r>
              <a:rPr lang="en-US" sz="3600" dirty="0"/>
              <a:t>that spans disciplines and </a:t>
            </a:r>
            <a:r>
              <a:rPr lang="en-US" sz="3600" b="1" dirty="0"/>
              <a:t>aligns with existing models</a:t>
            </a:r>
            <a:r>
              <a:rPr lang="en-US" sz="3600" dirty="0" smtClean="0"/>
              <a:t>.</a:t>
            </a:r>
            <a:endParaRPr lang="en-US" sz="3600" dirty="0"/>
          </a:p>
          <a:p>
            <a:pPr marL="566738" indent="-219075">
              <a:lnSpc>
                <a:spcPct val="120000"/>
              </a:lnSpc>
              <a:spcBef>
                <a:spcPts val="1200"/>
              </a:spcBef>
              <a:spcAft>
                <a:spcPts val="1200"/>
              </a:spcAft>
            </a:pPr>
            <a:r>
              <a:rPr lang="en-US" sz="3600" dirty="0"/>
              <a:t>The core of the model should be </a:t>
            </a:r>
            <a:r>
              <a:rPr lang="en-US" sz="3600" b="1" dirty="0"/>
              <a:t>intuitive</a:t>
            </a:r>
            <a:r>
              <a:rPr lang="en-US" sz="3600" dirty="0"/>
              <a:t> and </a:t>
            </a:r>
            <a:r>
              <a:rPr lang="en-US" sz="3600" b="1" dirty="0"/>
              <a:t>generic</a:t>
            </a:r>
            <a:r>
              <a:rPr lang="en-US" sz="3600" dirty="0"/>
              <a:t> enough to be understood and capture metadata across disciplines, but easily </a:t>
            </a:r>
            <a:r>
              <a:rPr lang="en-US" sz="3600" b="1" dirty="0"/>
              <a:t>extensible</a:t>
            </a:r>
            <a:r>
              <a:rPr lang="en-US" sz="3600" dirty="0"/>
              <a:t> to capture desired level of granularity, and focus on domain-specific concepts where needed. An extensible model also lets you </a:t>
            </a:r>
            <a:r>
              <a:rPr lang="en-US" sz="3600" b="1" dirty="0"/>
              <a:t>scale the complexity </a:t>
            </a:r>
            <a:r>
              <a:rPr lang="en-US" sz="3600" dirty="0"/>
              <a:t>of metadata collection as users adapt to the system</a:t>
            </a:r>
            <a:r>
              <a:rPr lang="en-US" sz="3600" dirty="0" smtClean="0"/>
              <a:t>.</a:t>
            </a:r>
            <a:endParaRPr lang="en-US" sz="3600" dirty="0"/>
          </a:p>
          <a:p>
            <a:pPr marL="566738" indent="-219075">
              <a:lnSpc>
                <a:spcPct val="120000"/>
              </a:lnSpc>
              <a:spcBef>
                <a:spcPts val="0"/>
              </a:spcBef>
            </a:pPr>
            <a:r>
              <a:rPr lang="en-US" sz="3600" b="1" dirty="0"/>
              <a:t>Leveraging existing community ontologies </a:t>
            </a:r>
            <a:r>
              <a:rPr lang="en-US" sz="3600" dirty="0"/>
              <a:t>to record metadata values can </a:t>
            </a:r>
            <a:r>
              <a:rPr lang="en-US" sz="3600" b="1" dirty="0"/>
              <a:t>pose challenges </a:t>
            </a:r>
            <a:endParaRPr lang="en-US" sz="3600" dirty="0"/>
          </a:p>
          <a:p>
            <a:pPr marL="1263650" lvl="1" indent="-219075">
              <a:lnSpc>
                <a:spcPct val="120000"/>
              </a:lnSpc>
              <a:spcBef>
                <a:spcPts val="0"/>
              </a:spcBef>
            </a:pPr>
            <a:r>
              <a:rPr lang="en-US" sz="2900" dirty="0" smtClean="0"/>
              <a:t>identifying </a:t>
            </a:r>
            <a:r>
              <a:rPr lang="en-US" sz="2900" dirty="0"/>
              <a:t>and  scoping ontologies to use as 'referenced </a:t>
            </a:r>
            <a:r>
              <a:rPr lang="en-US" sz="2900" dirty="0" smtClean="0"/>
              <a:t>taxonomies‘</a:t>
            </a:r>
          </a:p>
          <a:p>
            <a:pPr marL="1263650" lvl="1" indent="-219075">
              <a:lnSpc>
                <a:spcPct val="120000"/>
              </a:lnSpc>
              <a:spcBef>
                <a:spcPts val="0"/>
              </a:spcBef>
            </a:pPr>
            <a:r>
              <a:rPr lang="en-US" sz="2900" dirty="0" smtClean="0"/>
              <a:t>curation </a:t>
            </a:r>
            <a:r>
              <a:rPr lang="en-US" sz="2900" dirty="0"/>
              <a:t>burden of creating coded </a:t>
            </a:r>
            <a:r>
              <a:rPr lang="en-US" sz="2900" dirty="0" smtClean="0"/>
              <a:t>data</a:t>
            </a:r>
          </a:p>
          <a:p>
            <a:pPr marL="1263650" lvl="1" indent="-219075">
              <a:lnSpc>
                <a:spcPct val="120000"/>
              </a:lnSpc>
              <a:spcBef>
                <a:spcPts val="0"/>
              </a:spcBef>
            </a:pPr>
            <a:r>
              <a:rPr lang="en-US" sz="2900" dirty="0" smtClean="0"/>
              <a:t>developing </a:t>
            </a:r>
            <a:r>
              <a:rPr lang="en-US" sz="2900" dirty="0"/>
              <a:t>adequate tooling to support structured data entry and </a:t>
            </a:r>
            <a:r>
              <a:rPr lang="en-US" sz="2900" dirty="0" smtClean="0"/>
              <a:t>search</a:t>
            </a:r>
          </a:p>
          <a:p>
            <a:pPr marL="631825" indent="0">
              <a:lnSpc>
                <a:spcPct val="120000"/>
              </a:lnSpc>
              <a:spcBef>
                <a:spcPts val="0"/>
              </a:spcBef>
              <a:buNone/>
            </a:pPr>
            <a:r>
              <a:rPr lang="en-US" dirty="0" smtClean="0"/>
              <a:t>. . </a:t>
            </a:r>
            <a:r>
              <a:rPr lang="en-US" sz="3600" dirty="0" smtClean="0"/>
              <a:t>. </a:t>
            </a:r>
            <a:r>
              <a:rPr lang="en-US" sz="3600" b="1" dirty="0" smtClean="0"/>
              <a:t>but also have very big payoffs </a:t>
            </a:r>
            <a:endParaRPr lang="en-US" sz="3600" b="1" dirty="0"/>
          </a:p>
          <a:p>
            <a:pPr marL="1262063" lvl="1" indent="-217488">
              <a:lnSpc>
                <a:spcPct val="120000"/>
              </a:lnSpc>
              <a:spcBef>
                <a:spcPts val="0"/>
              </a:spcBef>
            </a:pPr>
            <a:r>
              <a:rPr lang="en-US" sz="2900" dirty="0" smtClean="0"/>
              <a:t>consistent and constrained data supports precise and reproducible queries,</a:t>
            </a:r>
          </a:p>
          <a:p>
            <a:pPr marL="1262063" lvl="1" indent="-217488">
              <a:lnSpc>
                <a:spcPct val="120000"/>
              </a:lnSpc>
              <a:spcBef>
                <a:spcPts val="0"/>
              </a:spcBef>
            </a:pPr>
            <a:r>
              <a:rPr lang="en-US" sz="2900" dirty="0" smtClean="0"/>
              <a:t>the semantics encoded in ontologies are exploited to add value to the data</a:t>
            </a:r>
          </a:p>
          <a:p>
            <a:pPr marL="0" indent="0">
              <a:buNone/>
            </a:pPr>
            <a:endParaRPr lang="en-US" dirty="0" smtClean="0"/>
          </a:p>
        </p:txBody>
      </p:sp>
    </p:spTree>
    <p:extLst>
      <p:ext uri="{BB962C8B-B14F-4D97-AF65-F5344CB8AC3E}">
        <p14:creationId xmlns:p14="http://schemas.microsoft.com/office/powerpoint/2010/main" val="14037010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t>Conclusions and Considerations</a:t>
            </a:r>
            <a:endParaRPr lang="en-US" b="1" dirty="0"/>
          </a:p>
        </p:txBody>
      </p:sp>
      <p:sp>
        <p:nvSpPr>
          <p:cNvPr id="3" name="Content Placeholder 2"/>
          <p:cNvSpPr>
            <a:spLocks noGrp="1"/>
          </p:cNvSpPr>
          <p:nvPr>
            <p:ph idx="1"/>
          </p:nvPr>
        </p:nvSpPr>
        <p:spPr>
          <a:xfrm>
            <a:off x="457200" y="1066800"/>
            <a:ext cx="8229600" cy="6400800"/>
          </a:xfrm>
        </p:spPr>
        <p:txBody>
          <a:bodyPr>
            <a:normAutofit fontScale="70000" lnSpcReduction="20000"/>
          </a:bodyPr>
          <a:lstStyle/>
          <a:p>
            <a:pPr marL="0" indent="0">
              <a:buNone/>
            </a:pPr>
            <a:r>
              <a:rPr lang="en-US" sz="4600" b="1" dirty="0" smtClean="0"/>
              <a:t>II  The Metadata</a:t>
            </a:r>
          </a:p>
          <a:p>
            <a:pPr marL="0" indent="0">
              <a:lnSpc>
                <a:spcPct val="110000"/>
              </a:lnSpc>
              <a:spcBef>
                <a:spcPts val="1200"/>
              </a:spcBef>
              <a:buNone/>
            </a:pPr>
            <a:r>
              <a:rPr lang="en-US" sz="3100" dirty="0"/>
              <a:t>To be most valuable for data discovery and analysis, experimental metadata should be </a:t>
            </a:r>
            <a:r>
              <a:rPr lang="en-US" sz="3100" b="1" dirty="0"/>
              <a:t>structured</a:t>
            </a:r>
            <a:r>
              <a:rPr lang="en-US" sz="3100" dirty="0"/>
              <a:t>, </a:t>
            </a:r>
            <a:r>
              <a:rPr lang="en-US" sz="3100" b="1" dirty="0"/>
              <a:t>coded</a:t>
            </a:r>
            <a:r>
              <a:rPr lang="en-US" sz="3100" dirty="0"/>
              <a:t>, and </a:t>
            </a:r>
            <a:r>
              <a:rPr lang="en-US" sz="3100" b="1" dirty="0"/>
              <a:t>semantic</a:t>
            </a:r>
            <a:r>
              <a:rPr lang="en-US" sz="3100" dirty="0" smtClean="0"/>
              <a:t>.</a:t>
            </a:r>
            <a:endParaRPr lang="en-US" sz="3100" dirty="0"/>
          </a:p>
          <a:p>
            <a:pPr lvl="1">
              <a:spcBef>
                <a:spcPts val="1200"/>
              </a:spcBef>
            </a:pPr>
            <a:r>
              <a:rPr lang="en-US" b="1" dirty="0"/>
              <a:t>Structured</a:t>
            </a:r>
            <a:r>
              <a:rPr lang="en-US" dirty="0"/>
              <a:t>: </a:t>
            </a:r>
            <a:r>
              <a:rPr lang="en-US" dirty="0" smtClean="0"/>
              <a:t>Describes </a:t>
            </a:r>
            <a:r>
              <a:rPr lang="en-US" dirty="0"/>
              <a:t>defined attributes </a:t>
            </a:r>
            <a:r>
              <a:rPr lang="en-US" dirty="0" smtClean="0"/>
              <a:t>in </a:t>
            </a:r>
            <a:r>
              <a:rPr lang="en-US" dirty="0"/>
              <a:t>discrete elements supports precise queries and </a:t>
            </a:r>
            <a:r>
              <a:rPr lang="en-US" dirty="0" smtClean="0"/>
              <a:t>analyses</a:t>
            </a:r>
            <a:endParaRPr lang="en-US" dirty="0"/>
          </a:p>
          <a:p>
            <a:pPr lvl="1">
              <a:spcBef>
                <a:spcPts val="1200"/>
              </a:spcBef>
            </a:pPr>
            <a:r>
              <a:rPr lang="en-US" b="1" dirty="0"/>
              <a:t>Coded</a:t>
            </a:r>
            <a:r>
              <a:rPr lang="en-US" dirty="0"/>
              <a:t>: </a:t>
            </a:r>
            <a:r>
              <a:rPr lang="en-US" dirty="0" smtClean="0"/>
              <a:t>Captures </a:t>
            </a:r>
            <a:r>
              <a:rPr lang="en-US" dirty="0"/>
              <a:t>metadata values using terms from </a:t>
            </a:r>
            <a:r>
              <a:rPr lang="en-US" dirty="0" smtClean="0"/>
              <a:t>controlled vocabularies to support </a:t>
            </a:r>
            <a:r>
              <a:rPr lang="en-US" dirty="0"/>
              <a:t>consistent and rigorous </a:t>
            </a:r>
            <a:r>
              <a:rPr lang="en-US" dirty="0" smtClean="0"/>
              <a:t>metadata. And the </a:t>
            </a:r>
            <a:r>
              <a:rPr lang="en-US" dirty="0"/>
              <a:t>knowledge encoded in these CVs can add value </a:t>
            </a:r>
            <a:r>
              <a:rPr lang="en-US" dirty="0" smtClean="0"/>
              <a:t>(</a:t>
            </a:r>
            <a:r>
              <a:rPr lang="en-US" dirty="0"/>
              <a:t>e.g. synonym and hierarchical query expansion</a:t>
            </a:r>
            <a:r>
              <a:rPr lang="en-US" dirty="0" smtClean="0"/>
              <a:t>)</a:t>
            </a:r>
            <a:endParaRPr lang="en-US" dirty="0"/>
          </a:p>
          <a:p>
            <a:pPr lvl="1">
              <a:spcBef>
                <a:spcPts val="1200"/>
              </a:spcBef>
            </a:pPr>
            <a:r>
              <a:rPr lang="en-US" b="1" dirty="0" smtClean="0"/>
              <a:t>Semantic*</a:t>
            </a:r>
            <a:r>
              <a:rPr lang="en-US" dirty="0" smtClean="0"/>
              <a:t>: When </a:t>
            </a:r>
            <a:r>
              <a:rPr lang="en-US" dirty="0"/>
              <a:t>these controlled vocabularies are ontologies, we get a richer and computable knowledge model that can add even more value </a:t>
            </a:r>
            <a:r>
              <a:rPr lang="en-US" dirty="0" smtClean="0"/>
              <a:t>and </a:t>
            </a:r>
            <a:r>
              <a:rPr lang="en-US" dirty="0"/>
              <a:t>be leveraged in many powerful ways (e.g. inferred associations can enhance asserted metadata to support richer set of </a:t>
            </a:r>
            <a:r>
              <a:rPr lang="en-US" dirty="0" smtClean="0"/>
              <a:t>queries)</a:t>
            </a:r>
            <a:endParaRPr lang="en-US" dirty="0"/>
          </a:p>
          <a:p>
            <a:pPr marL="0" indent="0" algn="ctr">
              <a:lnSpc>
                <a:spcPct val="110000"/>
              </a:lnSpc>
              <a:spcBef>
                <a:spcPts val="1800"/>
              </a:spcBef>
              <a:buNone/>
            </a:pPr>
            <a:r>
              <a:rPr lang="en-US" sz="2900" dirty="0" smtClean="0"/>
              <a:t>This level of metadata </a:t>
            </a:r>
            <a:r>
              <a:rPr lang="en-US" sz="2900" dirty="0"/>
              <a:t>of course comes at a cost of building and maintaining complex </a:t>
            </a:r>
            <a:r>
              <a:rPr lang="en-US" sz="2900" dirty="0" smtClean="0"/>
              <a:t>models, and supporting the increased entry/curation </a:t>
            </a:r>
            <a:r>
              <a:rPr lang="en-US" sz="2900" dirty="0"/>
              <a:t>burden </a:t>
            </a:r>
            <a:r>
              <a:rPr lang="en-US" sz="2900" dirty="0" smtClean="0"/>
              <a:t>with tools and documentation. </a:t>
            </a:r>
            <a:r>
              <a:rPr lang="en-US" sz="2900" dirty="0"/>
              <a:t>. . but these barriers </a:t>
            </a:r>
            <a:r>
              <a:rPr lang="en-US" sz="2900" dirty="0" smtClean="0"/>
              <a:t>here are </a:t>
            </a:r>
            <a:r>
              <a:rPr lang="en-US" sz="2900" dirty="0"/>
              <a:t>lessening each year, and the potential value of semantic experimental metadata is growing.</a:t>
            </a:r>
          </a:p>
          <a:p>
            <a:pPr marL="0" indent="0">
              <a:buNone/>
            </a:pPr>
            <a:endParaRPr lang="en-US" dirty="0" smtClean="0"/>
          </a:p>
        </p:txBody>
      </p:sp>
    </p:spTree>
    <p:extLst>
      <p:ext uri="{BB962C8B-B14F-4D97-AF65-F5344CB8AC3E}">
        <p14:creationId xmlns:p14="http://schemas.microsoft.com/office/powerpoint/2010/main" val="25494898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t>Conclusions and Considerations</a:t>
            </a:r>
            <a:endParaRPr lang="en-US" b="1" dirty="0"/>
          </a:p>
        </p:txBody>
      </p:sp>
      <p:sp>
        <p:nvSpPr>
          <p:cNvPr id="3" name="Content Placeholder 2"/>
          <p:cNvSpPr>
            <a:spLocks noGrp="1"/>
          </p:cNvSpPr>
          <p:nvPr>
            <p:ph idx="1"/>
          </p:nvPr>
        </p:nvSpPr>
        <p:spPr>
          <a:xfrm>
            <a:off x="457200" y="914400"/>
            <a:ext cx="8229600" cy="5867400"/>
          </a:xfrm>
        </p:spPr>
        <p:txBody>
          <a:bodyPr>
            <a:normAutofit fontScale="92500" lnSpcReduction="10000"/>
          </a:bodyPr>
          <a:lstStyle/>
          <a:p>
            <a:pPr marL="0" indent="0">
              <a:buNone/>
            </a:pPr>
            <a:r>
              <a:rPr lang="en-US" b="1" dirty="0" smtClean="0"/>
              <a:t>III  The Tooling</a:t>
            </a:r>
          </a:p>
          <a:p>
            <a:pPr marL="0" indent="0">
              <a:buNone/>
            </a:pPr>
            <a:r>
              <a:rPr lang="en-US" sz="2600" dirty="0"/>
              <a:t>Powerful tools are needed to support the level of structure and consistency we desire from our metadata. Some examples of critical functionality includes:</a:t>
            </a:r>
          </a:p>
          <a:p>
            <a:pPr lvl="1" fontAlgn="ctr"/>
            <a:r>
              <a:rPr lang="en-US" sz="2200" b="1" dirty="0"/>
              <a:t>Vocabulary support </a:t>
            </a:r>
            <a:r>
              <a:rPr lang="en-US" sz="2200" b="1" dirty="0" smtClean="0"/>
              <a:t>for constraining data entry </a:t>
            </a:r>
            <a:endParaRPr lang="en-US" sz="2200" dirty="0"/>
          </a:p>
          <a:p>
            <a:pPr lvl="2" fontAlgn="ctr"/>
            <a:r>
              <a:rPr lang="en-US" sz="1800" dirty="0" smtClean="0"/>
              <a:t>define custom </a:t>
            </a:r>
            <a:r>
              <a:rPr lang="en-US" sz="1800" dirty="0"/>
              <a:t>taxonomy modules from existing high value </a:t>
            </a:r>
            <a:r>
              <a:rPr lang="en-US" sz="1800" dirty="0" smtClean="0"/>
              <a:t>and </a:t>
            </a:r>
            <a:r>
              <a:rPr lang="en-US" sz="1800" dirty="0"/>
              <a:t>high quality </a:t>
            </a:r>
            <a:r>
              <a:rPr lang="en-US" sz="1800" dirty="0" smtClean="0"/>
              <a:t>vocabularies/ontologies</a:t>
            </a:r>
            <a:endParaRPr lang="en-US" sz="1800" dirty="0"/>
          </a:p>
          <a:p>
            <a:pPr lvl="1" fontAlgn="ctr"/>
            <a:r>
              <a:rPr lang="en-US" sz="2200" b="1" dirty="0"/>
              <a:t>UI support for data entry </a:t>
            </a:r>
            <a:endParaRPr lang="en-US" sz="2200" dirty="0"/>
          </a:p>
          <a:p>
            <a:pPr lvl="2" fontAlgn="ctr"/>
            <a:r>
              <a:rPr lang="en-US" sz="1800" dirty="0" smtClean="0"/>
              <a:t>dynamic/reactive </a:t>
            </a:r>
            <a:r>
              <a:rPr lang="en-US" sz="1800" dirty="0"/>
              <a:t>presentation of </a:t>
            </a:r>
            <a:r>
              <a:rPr lang="en-US" sz="1800" dirty="0" smtClean="0"/>
              <a:t>fields based on previous selections</a:t>
            </a:r>
          </a:p>
          <a:p>
            <a:pPr lvl="2" fontAlgn="ctr"/>
            <a:r>
              <a:rPr lang="en-US" sz="1800" dirty="0" smtClean="0"/>
              <a:t>easily </a:t>
            </a:r>
            <a:r>
              <a:rPr lang="en-US" sz="1800" dirty="0" err="1" smtClean="0"/>
              <a:t>browsable</a:t>
            </a:r>
            <a:r>
              <a:rPr lang="en-US" sz="1800" dirty="0" smtClean="0"/>
              <a:t> hierarchies for finding appropriate values</a:t>
            </a:r>
          </a:p>
          <a:p>
            <a:pPr lvl="2" fontAlgn="ctr"/>
            <a:r>
              <a:rPr lang="en-US" sz="1800" dirty="0" smtClean="0"/>
              <a:t>autocomplete on text entry, with synonym  support</a:t>
            </a:r>
          </a:p>
          <a:p>
            <a:pPr lvl="2" fontAlgn="ctr"/>
            <a:r>
              <a:rPr lang="en-US" sz="1800" dirty="0" smtClean="0"/>
              <a:t>tool tips for point of entry instruction, and other  contextualized documentation</a:t>
            </a:r>
            <a:endParaRPr lang="en-US" sz="1800" dirty="0"/>
          </a:p>
          <a:p>
            <a:pPr lvl="1" fontAlgn="ctr"/>
            <a:r>
              <a:rPr lang="en-US" sz="2200" b="1" dirty="0" smtClean="0"/>
              <a:t>Semantic / Hierarchical </a:t>
            </a:r>
            <a:r>
              <a:rPr lang="en-US" sz="2200" b="1" dirty="0"/>
              <a:t>indexing </a:t>
            </a:r>
            <a:endParaRPr lang="en-US" sz="2200" b="1" dirty="0" smtClean="0"/>
          </a:p>
          <a:p>
            <a:pPr lvl="2" fontAlgn="ctr"/>
            <a:r>
              <a:rPr lang="en-US" sz="1800" dirty="0" smtClean="0"/>
              <a:t>leverage hierarchical and associative relationships in ontologies to expand queries in useful ways </a:t>
            </a:r>
            <a:endParaRPr lang="en-US" sz="1800" dirty="0"/>
          </a:p>
          <a:p>
            <a:pPr lvl="1" fontAlgn="ctr"/>
            <a:r>
              <a:rPr lang="en-US" sz="2200" b="1" dirty="0" smtClean="0"/>
              <a:t>Query support </a:t>
            </a:r>
          </a:p>
          <a:p>
            <a:pPr lvl="2" fontAlgn="ctr"/>
            <a:r>
              <a:rPr lang="en-US" sz="1800" dirty="0" smtClean="0"/>
              <a:t>for </a:t>
            </a:r>
            <a:r>
              <a:rPr lang="en-US" sz="1800" dirty="0"/>
              <a:t>building </a:t>
            </a:r>
            <a:r>
              <a:rPr lang="en-US" sz="1800" dirty="0" smtClean="0"/>
              <a:t>structured and precise queries </a:t>
            </a:r>
            <a:r>
              <a:rPr lang="en-US" sz="1800" dirty="0"/>
              <a:t>and faceting </a:t>
            </a:r>
            <a:r>
              <a:rPr lang="en-US" sz="1800" dirty="0" smtClean="0"/>
              <a:t>of results</a:t>
            </a:r>
            <a:endParaRPr lang="en-US" sz="1800" dirty="0"/>
          </a:p>
          <a:p>
            <a:pPr marL="0" indent="0">
              <a:buNone/>
            </a:pPr>
            <a:endParaRPr lang="en-US" dirty="0" smtClean="0"/>
          </a:p>
        </p:txBody>
      </p:sp>
    </p:spTree>
    <p:extLst>
      <p:ext uri="{BB962C8B-B14F-4D97-AF65-F5344CB8AC3E}">
        <p14:creationId xmlns:p14="http://schemas.microsoft.com/office/powerpoint/2010/main" val="24403132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86200" y="2810470"/>
            <a:ext cx="1524000" cy="830997"/>
          </a:xfrm>
          <a:prstGeom prst="rect">
            <a:avLst/>
          </a:prstGeom>
          <a:noFill/>
        </p:spPr>
        <p:txBody>
          <a:bodyPr wrap="square" rtlCol="0">
            <a:spAutoFit/>
          </a:bodyPr>
          <a:lstStyle/>
          <a:p>
            <a:r>
              <a:rPr lang="en-US" sz="4800" dirty="0" smtClean="0"/>
              <a:t>END</a:t>
            </a:r>
            <a:endParaRPr lang="en-US" sz="4800" dirty="0"/>
          </a:p>
        </p:txBody>
      </p:sp>
    </p:spTree>
    <p:extLst>
      <p:ext uri="{BB962C8B-B14F-4D97-AF65-F5344CB8AC3E}">
        <p14:creationId xmlns:p14="http://schemas.microsoft.com/office/powerpoint/2010/main" val="22921312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1143000"/>
          </a:xfrm>
        </p:spPr>
        <p:txBody>
          <a:bodyPr>
            <a:normAutofit fontScale="90000"/>
          </a:bodyPr>
          <a:lstStyle/>
          <a:p>
            <a:r>
              <a:rPr lang="en-US" b="1" dirty="0"/>
              <a:t>Core </a:t>
            </a:r>
            <a:r>
              <a:rPr lang="en-US" b="1" dirty="0" smtClean="0"/>
              <a:t>Experimental Metadata Concepts</a:t>
            </a:r>
            <a:endParaRPr lang="en-US" b="1" dirty="0"/>
          </a:p>
        </p:txBody>
      </p:sp>
      <p:sp>
        <p:nvSpPr>
          <p:cNvPr id="3" name="Content Placeholder 2"/>
          <p:cNvSpPr>
            <a:spLocks noGrp="1"/>
          </p:cNvSpPr>
          <p:nvPr>
            <p:ph idx="1"/>
          </p:nvPr>
        </p:nvSpPr>
        <p:spPr>
          <a:xfrm>
            <a:off x="381000" y="914400"/>
            <a:ext cx="8534400" cy="6172200"/>
          </a:xfrm>
        </p:spPr>
        <p:txBody>
          <a:bodyPr>
            <a:normAutofit fontScale="70000" lnSpcReduction="20000"/>
          </a:bodyPr>
          <a:lstStyle/>
          <a:p>
            <a:pPr marL="0" indent="0" algn="ctr">
              <a:lnSpc>
                <a:spcPct val="120000"/>
              </a:lnSpc>
              <a:buNone/>
            </a:pPr>
            <a:r>
              <a:rPr lang="en-US" sz="3300" b="1" dirty="0" smtClean="0">
                <a:solidFill>
                  <a:srgbClr val="C00000"/>
                </a:solidFill>
              </a:rPr>
              <a:t>Identified ~20 concepts most relevant for an experimental metadata model that is intuitive, generic, extensible, parsimonious, aligned </a:t>
            </a:r>
            <a:r>
              <a:rPr lang="en-US" sz="3300" b="1" dirty="0">
                <a:solidFill>
                  <a:srgbClr val="C00000"/>
                </a:solidFill>
              </a:rPr>
              <a:t>with existing </a:t>
            </a:r>
            <a:r>
              <a:rPr lang="en-US" sz="3300" b="1" dirty="0" smtClean="0">
                <a:solidFill>
                  <a:srgbClr val="C00000"/>
                </a:solidFill>
              </a:rPr>
              <a:t>frameworks, and scoped for data entry and discovery </a:t>
            </a:r>
            <a:endParaRPr lang="en-US" sz="1300" dirty="0" smtClean="0">
              <a:solidFill>
                <a:srgbClr val="C00000"/>
              </a:solidFill>
            </a:endParaRPr>
          </a:p>
          <a:p>
            <a:pPr marL="0" indent="0">
              <a:spcBef>
                <a:spcPts val="2400"/>
              </a:spcBef>
              <a:buNone/>
            </a:pPr>
            <a:r>
              <a:rPr lang="en-US" sz="3300" b="1" dirty="0" smtClean="0"/>
              <a:t>Glossary of Key Concepts</a:t>
            </a:r>
            <a:endParaRPr lang="en-US" sz="3300" dirty="0" smtClean="0"/>
          </a:p>
          <a:p>
            <a:pPr marL="525463">
              <a:lnSpc>
                <a:spcPct val="120000"/>
              </a:lnSpc>
            </a:pPr>
            <a:r>
              <a:rPr lang="en-US" sz="2600" dirty="0" smtClean="0"/>
              <a:t>Presents </a:t>
            </a:r>
            <a:r>
              <a:rPr lang="en-US" sz="2600" dirty="0"/>
              <a:t>preferred and alternate labels, definition, and significance with respect to modeling and metadata </a:t>
            </a:r>
            <a:r>
              <a:rPr lang="en-US" sz="2600" dirty="0" smtClean="0"/>
              <a:t>considerations (</a:t>
            </a:r>
            <a:r>
              <a:rPr lang="en-US" sz="2600" dirty="0" smtClean="0">
                <a:hlinkClick r:id="rId3"/>
              </a:rPr>
              <a:t>link</a:t>
            </a:r>
            <a:r>
              <a:rPr lang="en-US" sz="2600" dirty="0" smtClean="0"/>
              <a:t>)</a:t>
            </a:r>
            <a:endParaRPr lang="en-US" sz="2600" dirty="0"/>
          </a:p>
          <a:p>
            <a:pPr marL="0" indent="0">
              <a:spcBef>
                <a:spcPts val="1800"/>
              </a:spcBef>
              <a:buNone/>
            </a:pPr>
            <a:r>
              <a:rPr lang="en-US" sz="3300" b="1" dirty="0" smtClean="0"/>
              <a:t>Hierarchical Models of Key </a:t>
            </a:r>
            <a:r>
              <a:rPr lang="en-US" sz="3300" b="1" dirty="0"/>
              <a:t>C</a:t>
            </a:r>
            <a:r>
              <a:rPr lang="en-US" sz="3300" b="1" dirty="0" smtClean="0"/>
              <a:t>oncepts</a:t>
            </a:r>
            <a:endParaRPr lang="en-US" sz="3300" dirty="0" smtClean="0"/>
          </a:p>
          <a:p>
            <a:pPr marL="511175">
              <a:lnSpc>
                <a:spcPct val="120000"/>
              </a:lnSpc>
              <a:spcBef>
                <a:spcPts val="400"/>
              </a:spcBef>
            </a:pPr>
            <a:r>
              <a:rPr lang="en-US" sz="2600" dirty="0"/>
              <a:t>A</a:t>
            </a:r>
            <a:r>
              <a:rPr lang="en-US" sz="2600" dirty="0" smtClean="0"/>
              <a:t>n </a:t>
            </a:r>
            <a:r>
              <a:rPr lang="en-US" sz="2600" b="1" dirty="0" smtClean="0"/>
              <a:t>ontological type hierarchy </a:t>
            </a:r>
            <a:r>
              <a:rPr lang="en-US" sz="2600" dirty="0" smtClean="0"/>
              <a:t>(</a:t>
            </a:r>
            <a:r>
              <a:rPr lang="en-US" sz="2600" dirty="0" smtClean="0">
                <a:hlinkClick r:id="rId4"/>
              </a:rPr>
              <a:t>link</a:t>
            </a:r>
            <a:r>
              <a:rPr lang="en-US" sz="2600" dirty="0" smtClean="0"/>
              <a:t>)</a:t>
            </a:r>
            <a:r>
              <a:rPr lang="en-US" sz="2600" b="1" dirty="0" smtClean="0"/>
              <a:t> </a:t>
            </a:r>
            <a:r>
              <a:rPr lang="en-US" sz="2600" dirty="0" smtClean="0"/>
              <a:t>that organizes these concepts to each other  </a:t>
            </a:r>
            <a:r>
              <a:rPr lang="en-US" sz="2600" dirty="0"/>
              <a:t>according their basic  </a:t>
            </a:r>
            <a:r>
              <a:rPr lang="en-US" sz="2600" dirty="0" smtClean="0"/>
              <a:t>type  (</a:t>
            </a:r>
            <a:r>
              <a:rPr lang="en-US" sz="2600" dirty="0"/>
              <a:t>material, process, attribute, abstract/information</a:t>
            </a:r>
            <a:r>
              <a:rPr lang="en-US" sz="2600" dirty="0" smtClean="0"/>
              <a:t>)</a:t>
            </a:r>
            <a:endParaRPr lang="en-US" sz="2600" b="1" dirty="0"/>
          </a:p>
          <a:p>
            <a:pPr marL="511175">
              <a:lnSpc>
                <a:spcPct val="120000"/>
              </a:lnSpc>
              <a:spcBef>
                <a:spcPts val="400"/>
              </a:spcBef>
            </a:pPr>
            <a:r>
              <a:rPr lang="en-US" sz="2600" dirty="0" smtClean="0"/>
              <a:t>A </a:t>
            </a:r>
            <a:r>
              <a:rPr lang="en-US" sz="2600" b="1" dirty="0" smtClean="0"/>
              <a:t>hierarchical metadata schema </a:t>
            </a:r>
            <a:r>
              <a:rPr lang="en-US" sz="2600" dirty="0" smtClean="0"/>
              <a:t>(</a:t>
            </a:r>
            <a:r>
              <a:rPr lang="en-US" sz="2600" dirty="0" smtClean="0">
                <a:hlinkClick r:id="rId5"/>
              </a:rPr>
              <a:t>link</a:t>
            </a:r>
            <a:r>
              <a:rPr lang="en-US" sz="2600" dirty="0" smtClean="0"/>
              <a:t>)</a:t>
            </a:r>
            <a:r>
              <a:rPr lang="en-US" sz="2600" b="1" dirty="0" smtClean="0"/>
              <a:t> </a:t>
            </a:r>
            <a:r>
              <a:rPr lang="en-US" sz="2600" dirty="0" smtClean="0"/>
              <a:t>that organizes these concepts for the purpose of collecting and structuring metadata</a:t>
            </a:r>
          </a:p>
          <a:p>
            <a:pPr marL="0" indent="0">
              <a:spcBef>
                <a:spcPts val="1800"/>
              </a:spcBef>
              <a:buNone/>
            </a:pPr>
            <a:r>
              <a:rPr lang="en-US" sz="3300" b="1" dirty="0" smtClean="0"/>
              <a:t>Graphical Models </a:t>
            </a:r>
            <a:r>
              <a:rPr lang="en-US" sz="3300" b="1" dirty="0"/>
              <a:t>of Key Concepts</a:t>
            </a:r>
            <a:endParaRPr lang="en-US" sz="3300" dirty="0"/>
          </a:p>
          <a:p>
            <a:pPr marL="511175">
              <a:lnSpc>
                <a:spcPct val="120000"/>
              </a:lnSpc>
              <a:spcBef>
                <a:spcPts val="400"/>
              </a:spcBef>
            </a:pPr>
            <a:r>
              <a:rPr lang="en-US" sz="2600" dirty="0"/>
              <a:t>An </a:t>
            </a:r>
            <a:r>
              <a:rPr lang="en-US" sz="2600" b="1" dirty="0"/>
              <a:t>ontological </a:t>
            </a:r>
            <a:r>
              <a:rPr lang="en-US" sz="2600" b="1" dirty="0" smtClean="0"/>
              <a:t> reference model</a:t>
            </a:r>
            <a:r>
              <a:rPr lang="en-US" sz="2600" dirty="0" smtClean="0"/>
              <a:t> that relates these concepts to each other (from a realist, process-based perspective) </a:t>
            </a:r>
          </a:p>
          <a:p>
            <a:pPr marL="511175">
              <a:lnSpc>
                <a:spcPct val="120000"/>
              </a:lnSpc>
              <a:spcBef>
                <a:spcPts val="400"/>
              </a:spcBef>
            </a:pPr>
            <a:r>
              <a:rPr lang="en-US" sz="2600" dirty="0" smtClean="0"/>
              <a:t>An </a:t>
            </a:r>
            <a:r>
              <a:rPr lang="en-US" sz="2600" b="1" dirty="0" smtClean="0"/>
              <a:t>ontological metadata model </a:t>
            </a:r>
            <a:r>
              <a:rPr lang="en-US" sz="2600" dirty="0" smtClean="0"/>
              <a:t>that relates these concepts in a way more suitable for structuring and querying actual experimental metadata. </a:t>
            </a:r>
            <a:r>
              <a:rPr lang="en-US" sz="2600" dirty="0"/>
              <a:t>	</a:t>
            </a:r>
            <a:endParaRPr lang="en-US" dirty="0"/>
          </a:p>
        </p:txBody>
      </p:sp>
    </p:spTree>
    <p:extLst>
      <p:ext uri="{BB962C8B-B14F-4D97-AF65-F5344CB8AC3E}">
        <p14:creationId xmlns:p14="http://schemas.microsoft.com/office/powerpoint/2010/main" val="3260415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
            <a:ext cx="8229600" cy="1143000"/>
          </a:xfrm>
        </p:spPr>
        <p:txBody>
          <a:bodyPr/>
          <a:lstStyle/>
          <a:p>
            <a:r>
              <a:rPr lang="en-US" b="1" dirty="0" smtClean="0"/>
              <a:t>Work to Date</a:t>
            </a:r>
            <a:endParaRPr lang="en-US" b="1" dirty="0"/>
          </a:p>
        </p:txBody>
      </p:sp>
      <p:sp>
        <p:nvSpPr>
          <p:cNvPr id="3" name="Content Placeholder 2"/>
          <p:cNvSpPr>
            <a:spLocks noGrp="1"/>
          </p:cNvSpPr>
          <p:nvPr>
            <p:ph idx="1"/>
          </p:nvPr>
        </p:nvSpPr>
        <p:spPr>
          <a:xfrm>
            <a:off x="533400" y="914400"/>
            <a:ext cx="8458200" cy="6248400"/>
          </a:xfrm>
        </p:spPr>
        <p:txBody>
          <a:bodyPr>
            <a:normAutofit fontScale="62500" lnSpcReduction="20000"/>
          </a:bodyPr>
          <a:lstStyle/>
          <a:p>
            <a:pPr marL="0" indent="0" fontAlgn="ctr">
              <a:spcBef>
                <a:spcPts val="1200"/>
              </a:spcBef>
              <a:buNone/>
            </a:pPr>
            <a:r>
              <a:rPr lang="en-US" b="1" dirty="0" smtClean="0"/>
              <a:t>1. Landscape Analysis: High </a:t>
            </a:r>
            <a:r>
              <a:rPr lang="en-US" b="1" dirty="0"/>
              <a:t>level </a:t>
            </a:r>
            <a:r>
              <a:rPr lang="en-US" b="1" dirty="0" smtClean="0"/>
              <a:t>review of </a:t>
            </a:r>
            <a:r>
              <a:rPr lang="en-US" b="1" dirty="0"/>
              <a:t>models, standards, systems </a:t>
            </a:r>
            <a:endParaRPr lang="en-US" b="1" dirty="0" smtClean="0"/>
          </a:p>
          <a:p>
            <a:pPr marL="287338" indent="0" fontAlgn="ctr">
              <a:lnSpc>
                <a:spcPts val="2200"/>
              </a:lnSpc>
              <a:buNone/>
            </a:pPr>
            <a:r>
              <a:rPr lang="en-US" sz="2900" b="1" dirty="0" smtClean="0">
                <a:solidFill>
                  <a:srgbClr val="C00000"/>
                </a:solidFill>
              </a:rPr>
              <a:t>Outcome</a:t>
            </a:r>
            <a:r>
              <a:rPr lang="en-US" sz="2900" dirty="0" smtClean="0">
                <a:solidFill>
                  <a:srgbClr val="C00000"/>
                </a:solidFill>
              </a:rPr>
              <a:t>: curated dataset to identify  </a:t>
            </a:r>
            <a:r>
              <a:rPr lang="en-US" sz="2900" dirty="0">
                <a:solidFill>
                  <a:srgbClr val="C00000"/>
                </a:solidFill>
              </a:rPr>
              <a:t>relevant and re-usable </a:t>
            </a:r>
            <a:r>
              <a:rPr lang="en-US" sz="2900" dirty="0" smtClean="0">
                <a:solidFill>
                  <a:srgbClr val="C00000"/>
                </a:solidFill>
              </a:rPr>
              <a:t>efforts (</a:t>
            </a:r>
            <a:r>
              <a:rPr lang="en-US" sz="2900" dirty="0" smtClean="0">
                <a:solidFill>
                  <a:srgbClr val="C00000"/>
                </a:solidFill>
                <a:hlinkClick r:id="rId3"/>
              </a:rPr>
              <a:t>link</a:t>
            </a:r>
            <a:r>
              <a:rPr lang="en-US" sz="2900" dirty="0" smtClean="0">
                <a:solidFill>
                  <a:srgbClr val="C00000"/>
                </a:solidFill>
              </a:rPr>
              <a:t>), and detailed evaluation of existing protocol repositories (</a:t>
            </a:r>
            <a:r>
              <a:rPr lang="en-US" sz="2900" dirty="0" smtClean="0">
                <a:solidFill>
                  <a:srgbClr val="C00000"/>
                </a:solidFill>
                <a:hlinkClick r:id="rId4"/>
              </a:rPr>
              <a:t>link</a:t>
            </a:r>
            <a:r>
              <a:rPr lang="en-US" sz="2900" dirty="0" smtClean="0">
                <a:solidFill>
                  <a:srgbClr val="C00000"/>
                </a:solidFill>
              </a:rPr>
              <a:t>)</a:t>
            </a:r>
            <a:endParaRPr lang="en-US" sz="2900" dirty="0">
              <a:solidFill>
                <a:srgbClr val="C00000"/>
              </a:solidFill>
            </a:endParaRPr>
          </a:p>
          <a:p>
            <a:pPr marL="0" indent="0" fontAlgn="ctr">
              <a:spcBef>
                <a:spcPts val="1200"/>
              </a:spcBef>
              <a:buNone/>
            </a:pPr>
            <a:r>
              <a:rPr lang="en-US" b="1" dirty="0" smtClean="0"/>
              <a:t>2. Model Evaluation: Focused </a:t>
            </a:r>
            <a:r>
              <a:rPr lang="en-US" b="1" dirty="0"/>
              <a:t>analysis of most </a:t>
            </a:r>
            <a:r>
              <a:rPr lang="en-US" b="1" dirty="0" smtClean="0"/>
              <a:t>relevant models and standards </a:t>
            </a:r>
          </a:p>
          <a:p>
            <a:pPr marL="571500" indent="-222250" fontAlgn="ctr"/>
            <a:r>
              <a:rPr lang="en-US" sz="2900" b="1" dirty="0" smtClean="0"/>
              <a:t>General </a:t>
            </a:r>
            <a:r>
              <a:rPr lang="en-US" sz="2900" b="1" dirty="0"/>
              <a:t>Metadata: </a:t>
            </a:r>
            <a:r>
              <a:rPr lang="en-US" sz="2900" dirty="0"/>
              <a:t>HCLS, DC, </a:t>
            </a:r>
            <a:r>
              <a:rPr lang="en-US" sz="2900" dirty="0" smtClean="0"/>
              <a:t>DCAT, FOAF, PROV/PAV, . . . </a:t>
            </a:r>
            <a:endParaRPr lang="en-US" sz="2900" dirty="0"/>
          </a:p>
          <a:p>
            <a:pPr marL="571500" indent="-222250" fontAlgn="ctr"/>
            <a:r>
              <a:rPr lang="en-US" sz="2900" b="1" dirty="0" smtClean="0"/>
              <a:t>Experimental Metadata: </a:t>
            </a:r>
            <a:r>
              <a:rPr lang="en-US" sz="2900" dirty="0" smtClean="0"/>
              <a:t>OBI</a:t>
            </a:r>
            <a:r>
              <a:rPr lang="en-US" sz="2900" dirty="0"/>
              <a:t>, ISA, </a:t>
            </a:r>
            <a:r>
              <a:rPr lang="en-US" sz="2900" dirty="0" err="1"/>
              <a:t>KEfED</a:t>
            </a:r>
            <a:r>
              <a:rPr lang="en-US" sz="2900" dirty="0"/>
              <a:t>, </a:t>
            </a:r>
            <a:r>
              <a:rPr lang="en-US" sz="2900" dirty="0" smtClean="0"/>
              <a:t>EBI, CSMO  </a:t>
            </a:r>
          </a:p>
          <a:p>
            <a:pPr marL="287338" indent="0" fontAlgn="ctr">
              <a:lnSpc>
                <a:spcPts val="2200"/>
              </a:lnSpc>
              <a:buNone/>
            </a:pPr>
            <a:r>
              <a:rPr lang="en-US" sz="2900" b="1" dirty="0" smtClean="0">
                <a:solidFill>
                  <a:srgbClr val="C00000"/>
                </a:solidFill>
              </a:rPr>
              <a:t>Outcome</a:t>
            </a:r>
            <a:r>
              <a:rPr lang="en-US" sz="2900" dirty="0" smtClean="0">
                <a:solidFill>
                  <a:srgbClr val="C00000"/>
                </a:solidFill>
              </a:rPr>
              <a:t>: Conclusion that general metadata needs are well supported (</a:t>
            </a:r>
            <a:r>
              <a:rPr lang="en-US" sz="2900" dirty="0" smtClean="0">
                <a:solidFill>
                  <a:srgbClr val="C00000"/>
                </a:solidFill>
                <a:hlinkClick r:id="rId5"/>
              </a:rPr>
              <a:t>link</a:t>
            </a:r>
            <a:r>
              <a:rPr lang="en-US" sz="2900" dirty="0" smtClean="0">
                <a:solidFill>
                  <a:srgbClr val="C00000"/>
                </a:solidFill>
              </a:rPr>
              <a:t>), but no experimental metadata models  support our use </a:t>
            </a:r>
            <a:r>
              <a:rPr lang="en-US" sz="2900" dirty="0">
                <a:solidFill>
                  <a:srgbClr val="C00000"/>
                </a:solidFill>
              </a:rPr>
              <a:t>cases and requirements</a:t>
            </a:r>
          </a:p>
          <a:p>
            <a:pPr marL="288925" indent="-288925" fontAlgn="ctr">
              <a:lnSpc>
                <a:spcPct val="110000"/>
              </a:lnSpc>
              <a:spcBef>
                <a:spcPts val="1200"/>
              </a:spcBef>
              <a:buNone/>
            </a:pPr>
            <a:r>
              <a:rPr lang="en-US" b="1" dirty="0" smtClean="0"/>
              <a:t>3. Requirements and Use Cases: from domain experts, Elsevier, and literature</a:t>
            </a:r>
          </a:p>
          <a:p>
            <a:pPr marL="287338" indent="0" fontAlgn="ctr">
              <a:lnSpc>
                <a:spcPts val="2200"/>
              </a:lnSpc>
              <a:buNone/>
            </a:pPr>
            <a:r>
              <a:rPr lang="en-US" sz="2900" b="1" dirty="0" smtClean="0">
                <a:solidFill>
                  <a:srgbClr val="C00000"/>
                </a:solidFill>
              </a:rPr>
              <a:t>Outcome</a:t>
            </a:r>
            <a:r>
              <a:rPr lang="en-US" sz="2900" dirty="0" smtClean="0">
                <a:solidFill>
                  <a:srgbClr val="C00000"/>
                </a:solidFill>
              </a:rPr>
              <a:t>:  limited set of </a:t>
            </a:r>
            <a:r>
              <a:rPr lang="en-US" sz="2900" dirty="0">
                <a:solidFill>
                  <a:srgbClr val="C00000"/>
                </a:solidFill>
              </a:rPr>
              <a:t>user stories, competency </a:t>
            </a:r>
            <a:r>
              <a:rPr lang="en-US" sz="2900" dirty="0" smtClean="0">
                <a:solidFill>
                  <a:srgbClr val="C00000"/>
                </a:solidFill>
              </a:rPr>
              <a:t>questions, limited application or workflow requirements (</a:t>
            </a:r>
            <a:r>
              <a:rPr lang="en-US" sz="2900" dirty="0" smtClean="0">
                <a:solidFill>
                  <a:srgbClr val="C00000"/>
                </a:solidFill>
                <a:hlinkClick r:id="rId6"/>
              </a:rPr>
              <a:t>link</a:t>
            </a:r>
            <a:r>
              <a:rPr lang="en-US" sz="2900" dirty="0" smtClean="0">
                <a:solidFill>
                  <a:srgbClr val="C00000"/>
                </a:solidFill>
              </a:rPr>
              <a:t>) . . .more work needed here</a:t>
            </a:r>
            <a:endParaRPr lang="en-US" sz="2900" dirty="0">
              <a:solidFill>
                <a:srgbClr val="C00000"/>
              </a:solidFill>
            </a:endParaRPr>
          </a:p>
          <a:p>
            <a:pPr marL="288925" indent="-288925" fontAlgn="ctr">
              <a:lnSpc>
                <a:spcPct val="110000"/>
              </a:lnSpc>
              <a:spcBef>
                <a:spcPts val="1200"/>
              </a:spcBef>
              <a:buNone/>
            </a:pPr>
            <a:r>
              <a:rPr lang="en-US" b="1" dirty="0" smtClean="0"/>
              <a:t>4. Reference Terminology and Conceptual Framework: </a:t>
            </a:r>
            <a:r>
              <a:rPr lang="en-US" b="1" dirty="0"/>
              <a:t>D</a:t>
            </a:r>
            <a:r>
              <a:rPr lang="en-US" b="1" dirty="0" smtClean="0"/>
              <a:t>efined </a:t>
            </a:r>
            <a:r>
              <a:rPr lang="en-US" b="1" dirty="0"/>
              <a:t>core domain </a:t>
            </a:r>
            <a:r>
              <a:rPr lang="en-US" b="1" dirty="0" smtClean="0"/>
              <a:t>concepts and relationships as shared framework for communication</a:t>
            </a:r>
          </a:p>
          <a:p>
            <a:pPr marL="287338" indent="0" fontAlgn="ctr">
              <a:buNone/>
            </a:pPr>
            <a:r>
              <a:rPr lang="en-US" sz="2900" b="1" dirty="0" smtClean="0">
                <a:solidFill>
                  <a:srgbClr val="C00000"/>
                </a:solidFill>
              </a:rPr>
              <a:t>Outcome</a:t>
            </a:r>
            <a:r>
              <a:rPr lang="en-US" sz="2900" dirty="0" smtClean="0">
                <a:solidFill>
                  <a:srgbClr val="C00000"/>
                </a:solidFill>
              </a:rPr>
              <a:t>:  glossary and reference  model of experimental activities/artifacts (</a:t>
            </a:r>
            <a:r>
              <a:rPr lang="en-US" sz="2900" dirty="0" smtClean="0">
                <a:solidFill>
                  <a:srgbClr val="C00000"/>
                </a:solidFill>
                <a:hlinkClick r:id="rId7"/>
              </a:rPr>
              <a:t>link</a:t>
            </a:r>
            <a:r>
              <a:rPr lang="en-US" sz="2900" dirty="0" smtClean="0">
                <a:solidFill>
                  <a:srgbClr val="C00000"/>
                </a:solidFill>
              </a:rPr>
              <a:t>)</a:t>
            </a:r>
            <a:endParaRPr lang="en-US" sz="2900" dirty="0">
              <a:solidFill>
                <a:srgbClr val="C00000"/>
              </a:solidFill>
            </a:endParaRPr>
          </a:p>
          <a:p>
            <a:pPr marL="0" indent="0" fontAlgn="ctr">
              <a:spcBef>
                <a:spcPts val="1200"/>
              </a:spcBef>
              <a:buNone/>
            </a:pPr>
            <a:r>
              <a:rPr lang="en-US" b="1" dirty="0" smtClean="0"/>
              <a:t>5. Implementable Metadata </a:t>
            </a:r>
            <a:r>
              <a:rPr lang="en-US" b="1" dirty="0"/>
              <a:t>Model </a:t>
            </a:r>
            <a:r>
              <a:rPr lang="en-US" b="1" dirty="0" smtClean="0"/>
              <a:t>and Recommendations:</a:t>
            </a:r>
          </a:p>
          <a:p>
            <a:pPr marL="287338" indent="0" fontAlgn="ctr">
              <a:lnSpc>
                <a:spcPct val="110000"/>
              </a:lnSpc>
              <a:buNone/>
            </a:pPr>
            <a:r>
              <a:rPr lang="en-US" sz="2900" b="1" dirty="0" smtClean="0">
                <a:solidFill>
                  <a:srgbClr val="C00000"/>
                </a:solidFill>
              </a:rPr>
              <a:t>Outcomes</a:t>
            </a:r>
            <a:r>
              <a:rPr lang="en-US" sz="2900" dirty="0" smtClean="0">
                <a:solidFill>
                  <a:srgbClr val="C00000"/>
                </a:solidFill>
              </a:rPr>
              <a:t>: </a:t>
            </a:r>
          </a:p>
          <a:p>
            <a:pPr marL="625475" lvl="1" indent="0" fontAlgn="ctr">
              <a:lnSpc>
                <a:spcPct val="110000"/>
              </a:lnSpc>
              <a:buNone/>
            </a:pPr>
            <a:r>
              <a:rPr lang="en-US" sz="2900" dirty="0" smtClean="0">
                <a:solidFill>
                  <a:srgbClr val="C00000"/>
                </a:solidFill>
              </a:rPr>
              <a:t>(1) General </a:t>
            </a:r>
            <a:r>
              <a:rPr lang="en-US" sz="2900" dirty="0">
                <a:solidFill>
                  <a:srgbClr val="C00000"/>
                </a:solidFill>
              </a:rPr>
              <a:t>M</a:t>
            </a:r>
            <a:r>
              <a:rPr lang="en-US" sz="2900" dirty="0" smtClean="0">
                <a:solidFill>
                  <a:srgbClr val="C00000"/>
                </a:solidFill>
              </a:rPr>
              <a:t>etadata </a:t>
            </a:r>
            <a:r>
              <a:rPr lang="en-US" sz="2900" dirty="0">
                <a:solidFill>
                  <a:srgbClr val="C00000"/>
                </a:solidFill>
              </a:rPr>
              <a:t>R</a:t>
            </a:r>
            <a:r>
              <a:rPr lang="en-US" sz="2900" dirty="0" smtClean="0">
                <a:solidFill>
                  <a:srgbClr val="C00000"/>
                </a:solidFill>
              </a:rPr>
              <a:t>ecommendations </a:t>
            </a:r>
            <a:r>
              <a:rPr lang="en-US" sz="2900" dirty="0">
                <a:solidFill>
                  <a:srgbClr val="C00000"/>
                </a:solidFill>
              </a:rPr>
              <a:t>(</a:t>
            </a:r>
            <a:r>
              <a:rPr lang="en-US" sz="2900" dirty="0">
                <a:solidFill>
                  <a:srgbClr val="C00000"/>
                </a:solidFill>
                <a:hlinkClick r:id="rId5"/>
              </a:rPr>
              <a:t>link</a:t>
            </a:r>
            <a:r>
              <a:rPr lang="en-US" sz="2900" dirty="0" smtClean="0">
                <a:solidFill>
                  <a:srgbClr val="C00000"/>
                </a:solidFill>
              </a:rPr>
              <a:t>),</a:t>
            </a:r>
          </a:p>
          <a:p>
            <a:pPr marL="625475" lvl="1" indent="0" fontAlgn="ctr">
              <a:lnSpc>
                <a:spcPct val="110000"/>
              </a:lnSpc>
              <a:buNone/>
            </a:pPr>
            <a:r>
              <a:rPr lang="en-US" sz="2900" dirty="0" smtClean="0">
                <a:solidFill>
                  <a:srgbClr val="C00000"/>
                </a:solidFill>
              </a:rPr>
              <a:t>(2) Experimental </a:t>
            </a:r>
            <a:r>
              <a:rPr lang="en-US" sz="2900" dirty="0">
                <a:solidFill>
                  <a:srgbClr val="C00000"/>
                </a:solidFill>
              </a:rPr>
              <a:t>M</a:t>
            </a:r>
            <a:r>
              <a:rPr lang="en-US" sz="2900" dirty="0" smtClean="0">
                <a:solidFill>
                  <a:srgbClr val="C00000"/>
                </a:solidFill>
              </a:rPr>
              <a:t>etadata Model straw man proposals (below)</a:t>
            </a:r>
            <a:endParaRPr lang="en-US" sz="3200" dirty="0">
              <a:solidFill>
                <a:srgbClr val="C00000"/>
              </a:solidFill>
            </a:endParaRPr>
          </a:p>
        </p:txBody>
      </p:sp>
    </p:spTree>
    <p:extLst>
      <p:ext uri="{BB962C8B-B14F-4D97-AF65-F5344CB8AC3E}">
        <p14:creationId xmlns:p14="http://schemas.microsoft.com/office/powerpoint/2010/main" val="4100689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4800" b="1" dirty="0" smtClean="0"/>
              <a:t>Use Cases</a:t>
            </a:r>
            <a:endParaRPr lang="en-US" sz="4800" b="1" dirty="0"/>
          </a:p>
        </p:txBody>
      </p:sp>
      <p:sp>
        <p:nvSpPr>
          <p:cNvPr id="3" name="Content Placeholder 2"/>
          <p:cNvSpPr>
            <a:spLocks noGrp="1"/>
          </p:cNvSpPr>
          <p:nvPr>
            <p:ph idx="1"/>
          </p:nvPr>
        </p:nvSpPr>
        <p:spPr>
          <a:xfrm>
            <a:off x="304800" y="1143000"/>
            <a:ext cx="8458200" cy="5715000"/>
          </a:xfrm>
        </p:spPr>
        <p:txBody>
          <a:bodyPr>
            <a:normAutofit/>
          </a:bodyPr>
          <a:lstStyle/>
          <a:p>
            <a:pPr marL="576263" lvl="1" indent="-514350" fontAlgn="ctr">
              <a:lnSpc>
                <a:spcPct val="110000"/>
              </a:lnSpc>
              <a:spcBef>
                <a:spcPts val="600"/>
              </a:spcBef>
              <a:buFont typeface="+mj-lt"/>
              <a:buAutoNum type="arabicPeriod"/>
            </a:pPr>
            <a:r>
              <a:rPr lang="en-US" sz="3200" b="1" dirty="0" smtClean="0"/>
              <a:t>Metadata collection</a:t>
            </a:r>
            <a:endParaRPr lang="en-US" sz="3200" b="1" dirty="0"/>
          </a:p>
          <a:p>
            <a:pPr marL="625475" lvl="1" indent="0" defTabSz="625475" fontAlgn="ctr">
              <a:lnSpc>
                <a:spcPct val="110000"/>
              </a:lnSpc>
              <a:spcBef>
                <a:spcPts val="0"/>
              </a:spcBef>
              <a:buNone/>
            </a:pPr>
            <a:r>
              <a:rPr lang="en-US" dirty="0" smtClean="0"/>
              <a:t>Strikes a balance between simplicity and richness . . . maximal utility from minimal curation burden</a:t>
            </a:r>
          </a:p>
          <a:p>
            <a:pPr marL="61913" lvl="1" indent="0" fontAlgn="ctr">
              <a:lnSpc>
                <a:spcPct val="110000"/>
              </a:lnSpc>
              <a:spcBef>
                <a:spcPts val="1800"/>
              </a:spcBef>
              <a:buNone/>
            </a:pPr>
            <a:r>
              <a:rPr lang="en-US" sz="3200" b="1" dirty="0" smtClean="0"/>
              <a:t>2.   Discovery</a:t>
            </a:r>
            <a:endParaRPr lang="en-US" sz="3200" b="1" dirty="0"/>
          </a:p>
          <a:p>
            <a:pPr marL="625475" lvl="1" indent="0" defTabSz="625475" fontAlgn="ctr">
              <a:lnSpc>
                <a:spcPct val="110000"/>
              </a:lnSpc>
              <a:spcBef>
                <a:spcPts val="0"/>
              </a:spcBef>
              <a:buNone/>
            </a:pPr>
            <a:r>
              <a:rPr lang="en-US" dirty="0" smtClean="0"/>
              <a:t>Support discovery of research artifacts based on their general and experimental attributes </a:t>
            </a:r>
          </a:p>
          <a:p>
            <a:pPr marL="61913" lvl="1" indent="0" fontAlgn="ctr">
              <a:lnSpc>
                <a:spcPct val="110000"/>
              </a:lnSpc>
              <a:spcBef>
                <a:spcPts val="1800"/>
              </a:spcBef>
              <a:buNone/>
            </a:pPr>
            <a:r>
              <a:rPr lang="en-US" sz="3200" b="1" dirty="0" smtClean="0"/>
              <a:t>3.   (Meta) Analysis</a:t>
            </a:r>
            <a:endParaRPr lang="en-US" sz="3200" b="1" dirty="0"/>
          </a:p>
          <a:p>
            <a:pPr marL="625475" lvl="1" indent="0" defTabSz="625475" fontAlgn="ctr">
              <a:lnSpc>
                <a:spcPct val="110000"/>
              </a:lnSpc>
              <a:spcBef>
                <a:spcPts val="0"/>
              </a:spcBef>
              <a:buNone/>
            </a:pPr>
            <a:r>
              <a:rPr lang="en-US" dirty="0" smtClean="0"/>
              <a:t>Use </a:t>
            </a:r>
            <a:r>
              <a:rPr lang="en-US" dirty="0"/>
              <a:t>the metadata to learn about how research is done and how it can be </a:t>
            </a:r>
            <a:r>
              <a:rPr lang="en-US" dirty="0" smtClean="0"/>
              <a:t>improved (e.g. discover</a:t>
            </a:r>
            <a:r>
              <a:rPr lang="en-US" dirty="0"/>
              <a:t> </a:t>
            </a:r>
            <a:r>
              <a:rPr lang="en-US" dirty="0" smtClean="0"/>
              <a:t>and analyze trends/patterns in practice of research)</a:t>
            </a:r>
          </a:p>
          <a:p>
            <a:pPr>
              <a:spcBef>
                <a:spcPts val="0"/>
              </a:spcBef>
            </a:pPr>
            <a:endParaRPr lang="en-US" dirty="0"/>
          </a:p>
        </p:txBody>
      </p:sp>
    </p:spTree>
    <p:extLst>
      <p:ext uri="{BB962C8B-B14F-4D97-AF65-F5344CB8AC3E}">
        <p14:creationId xmlns:p14="http://schemas.microsoft.com/office/powerpoint/2010/main" val="804503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brushm\AppData\Roaming\PixelMetrics\CaptureWiz\Temp\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0521" y="1099908"/>
            <a:ext cx="4519726" cy="56845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10470" y="1074003"/>
            <a:ext cx="1504130" cy="830997"/>
          </a:xfrm>
          <a:prstGeom prst="rect">
            <a:avLst/>
          </a:prstGeom>
          <a:noFill/>
        </p:spPr>
        <p:txBody>
          <a:bodyPr wrap="none" rtlCol="0">
            <a:spAutoFit/>
          </a:bodyPr>
          <a:lstStyle/>
          <a:p>
            <a:pPr algn="ctr"/>
            <a:r>
              <a:rPr lang="en-US" sz="2400" b="1" dirty="0" smtClean="0"/>
              <a:t>General</a:t>
            </a:r>
          </a:p>
          <a:p>
            <a:pPr algn="ctr"/>
            <a:r>
              <a:rPr lang="en-US" sz="2400" b="1" dirty="0" smtClean="0"/>
              <a:t> Metadata</a:t>
            </a:r>
            <a:endParaRPr lang="en-US" sz="2400" b="1" dirty="0"/>
          </a:p>
        </p:txBody>
      </p:sp>
      <p:sp>
        <p:nvSpPr>
          <p:cNvPr id="6" name="TextBox 5"/>
          <p:cNvSpPr txBox="1"/>
          <p:nvPr/>
        </p:nvSpPr>
        <p:spPr>
          <a:xfrm>
            <a:off x="737449" y="4854388"/>
            <a:ext cx="1881156" cy="830997"/>
          </a:xfrm>
          <a:prstGeom prst="rect">
            <a:avLst/>
          </a:prstGeom>
          <a:noFill/>
        </p:spPr>
        <p:txBody>
          <a:bodyPr wrap="none" rtlCol="0">
            <a:spAutoFit/>
          </a:bodyPr>
          <a:lstStyle/>
          <a:p>
            <a:pPr algn="ctr"/>
            <a:r>
              <a:rPr lang="en-US" sz="2400" b="1" dirty="0" smtClean="0"/>
              <a:t>Experimental</a:t>
            </a:r>
          </a:p>
          <a:p>
            <a:pPr algn="ctr"/>
            <a:r>
              <a:rPr lang="en-US" sz="2400" b="1" dirty="0" smtClean="0"/>
              <a:t>Metadata</a:t>
            </a:r>
            <a:endParaRPr lang="en-US" sz="2400" b="1" dirty="0"/>
          </a:p>
        </p:txBody>
      </p:sp>
      <p:sp>
        <p:nvSpPr>
          <p:cNvPr id="7" name="TextBox 6"/>
          <p:cNvSpPr txBox="1"/>
          <p:nvPr/>
        </p:nvSpPr>
        <p:spPr>
          <a:xfrm>
            <a:off x="-195910" y="2834640"/>
            <a:ext cx="4158310" cy="1569660"/>
          </a:xfrm>
          <a:prstGeom prst="rect">
            <a:avLst/>
          </a:prstGeom>
          <a:noFill/>
        </p:spPr>
        <p:txBody>
          <a:bodyPr wrap="square" rtlCol="0">
            <a:spAutoFit/>
          </a:bodyPr>
          <a:lstStyle/>
          <a:p>
            <a:pPr algn="ctr"/>
            <a:r>
              <a:rPr lang="en-US" sz="3200" b="1" i="1" dirty="0" smtClean="0">
                <a:solidFill>
                  <a:srgbClr val="0070C0"/>
                </a:solidFill>
              </a:rPr>
              <a:t>Two Components of           a Research Object </a:t>
            </a:r>
          </a:p>
          <a:p>
            <a:pPr algn="ctr"/>
            <a:r>
              <a:rPr lang="en-US" sz="3200" b="1" i="1" dirty="0" smtClean="0">
                <a:solidFill>
                  <a:srgbClr val="0070C0"/>
                </a:solidFill>
              </a:rPr>
              <a:t>Metadata Model</a:t>
            </a:r>
            <a:endParaRPr lang="en-US" sz="3200" b="1" i="1" dirty="0">
              <a:solidFill>
                <a:srgbClr val="0070C0"/>
              </a:solidFill>
            </a:endParaRPr>
          </a:p>
        </p:txBody>
      </p:sp>
      <p:sp>
        <p:nvSpPr>
          <p:cNvPr id="8" name="TextBox 7"/>
          <p:cNvSpPr txBox="1"/>
          <p:nvPr/>
        </p:nvSpPr>
        <p:spPr>
          <a:xfrm>
            <a:off x="685800" y="1929825"/>
            <a:ext cx="2240481" cy="584775"/>
          </a:xfrm>
          <a:prstGeom prst="rect">
            <a:avLst/>
          </a:prstGeom>
          <a:noFill/>
        </p:spPr>
        <p:txBody>
          <a:bodyPr wrap="square" rtlCol="0">
            <a:spAutoFit/>
          </a:bodyPr>
          <a:lstStyle/>
          <a:p>
            <a:pPr algn="ctr"/>
            <a:r>
              <a:rPr lang="en-US" sz="1600" dirty="0"/>
              <a:t>D</a:t>
            </a:r>
            <a:r>
              <a:rPr lang="en-US" sz="1600" dirty="0" smtClean="0"/>
              <a:t>irectly describes research objects</a:t>
            </a:r>
          </a:p>
        </p:txBody>
      </p:sp>
      <p:sp>
        <p:nvSpPr>
          <p:cNvPr id="10" name="TextBox 9"/>
          <p:cNvSpPr txBox="1"/>
          <p:nvPr/>
        </p:nvSpPr>
        <p:spPr>
          <a:xfrm>
            <a:off x="336856" y="5618150"/>
            <a:ext cx="2682341" cy="1077218"/>
          </a:xfrm>
          <a:prstGeom prst="rect">
            <a:avLst/>
          </a:prstGeom>
          <a:noFill/>
        </p:spPr>
        <p:txBody>
          <a:bodyPr wrap="square" rtlCol="0">
            <a:spAutoFit/>
          </a:bodyPr>
          <a:lstStyle/>
          <a:p>
            <a:pPr algn="ctr"/>
            <a:r>
              <a:rPr lang="en-US" sz="1600" dirty="0" smtClean="0"/>
              <a:t>Indirectly describes</a:t>
            </a:r>
          </a:p>
          <a:p>
            <a:pPr algn="ctr"/>
            <a:r>
              <a:rPr lang="en-US" sz="1600" dirty="0" smtClean="0"/>
              <a:t> research objects  by describing experiments related to  them</a:t>
            </a:r>
          </a:p>
        </p:txBody>
      </p:sp>
      <p:sp>
        <p:nvSpPr>
          <p:cNvPr id="9" name="Title 1"/>
          <p:cNvSpPr>
            <a:spLocks noGrp="1"/>
          </p:cNvSpPr>
          <p:nvPr>
            <p:ph type="title"/>
          </p:nvPr>
        </p:nvSpPr>
        <p:spPr>
          <a:xfrm>
            <a:off x="381000" y="-76200"/>
            <a:ext cx="8229600" cy="1143000"/>
          </a:xfrm>
        </p:spPr>
        <p:txBody>
          <a:bodyPr>
            <a:normAutofit/>
          </a:bodyPr>
          <a:lstStyle/>
          <a:p>
            <a:r>
              <a:rPr lang="en-US" b="1" dirty="0" smtClean="0"/>
              <a:t>Metadata Framework</a:t>
            </a:r>
            <a:endParaRPr lang="en-US" b="1" dirty="0"/>
          </a:p>
        </p:txBody>
      </p:sp>
      <p:sp>
        <p:nvSpPr>
          <p:cNvPr id="2" name="Rectangle 1"/>
          <p:cNvSpPr/>
          <p:nvPr/>
        </p:nvSpPr>
        <p:spPr>
          <a:xfrm>
            <a:off x="609600" y="4823908"/>
            <a:ext cx="2101505" cy="18512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267200" y="981670"/>
            <a:ext cx="4419600" cy="830997"/>
          </a:xfrm>
          <a:prstGeom prst="rect">
            <a:avLst/>
          </a:prstGeom>
          <a:solidFill>
            <a:schemeClr val="bg1">
              <a:lumMod val="85000"/>
            </a:schemeClr>
          </a:solidFill>
          <a:ln w="28575">
            <a:solidFill>
              <a:schemeClr val="tx1"/>
            </a:solidFill>
          </a:ln>
        </p:spPr>
        <p:txBody>
          <a:bodyPr wrap="square" rtlCol="0">
            <a:spAutoFit/>
          </a:bodyPr>
          <a:lstStyle/>
          <a:p>
            <a:pPr algn="ctr"/>
            <a:r>
              <a:rPr lang="en-US" sz="1600" b="1" dirty="0" smtClean="0"/>
              <a:t>Title, Contributors, Identifiers, Creation/Modification Dates, Version,           Access Info, File size, File Format, Keywords</a:t>
            </a:r>
            <a:endParaRPr lang="en-US" sz="1600" b="1" dirty="0"/>
          </a:p>
        </p:txBody>
      </p:sp>
    </p:spTree>
    <p:extLst>
      <p:ext uri="{BB962C8B-B14F-4D97-AF65-F5344CB8AC3E}">
        <p14:creationId xmlns:p14="http://schemas.microsoft.com/office/powerpoint/2010/main" val="106173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25" y="1311800"/>
            <a:ext cx="3255264" cy="5486400"/>
          </a:xfrm>
        </p:spPr>
        <p:txBody>
          <a:bodyPr>
            <a:normAutofit fontScale="85000" lnSpcReduction="20000"/>
          </a:bodyPr>
          <a:lstStyle/>
          <a:p>
            <a:pPr indent="-227013" fontAlgn="ctr"/>
            <a:r>
              <a:rPr lang="en-US" sz="2400" b="1" dirty="0" smtClean="0"/>
              <a:t>Describe </a:t>
            </a:r>
            <a:r>
              <a:rPr lang="en-US" sz="2400" b="1" dirty="0"/>
              <a:t>general features of </a:t>
            </a:r>
            <a:r>
              <a:rPr lang="en-US" sz="2400" b="1" dirty="0" smtClean="0"/>
              <a:t>the research object</a:t>
            </a:r>
            <a:endParaRPr lang="en-US" sz="2400" b="1" dirty="0"/>
          </a:p>
          <a:p>
            <a:pPr lvl="1" fontAlgn="ctr"/>
            <a:r>
              <a:rPr lang="en-US" sz="2000" dirty="0" smtClean="0"/>
              <a:t>descriptive</a:t>
            </a:r>
          </a:p>
          <a:p>
            <a:pPr lvl="1" fontAlgn="ctr"/>
            <a:r>
              <a:rPr lang="en-US" sz="2000" dirty="0" smtClean="0"/>
              <a:t>provenance</a:t>
            </a:r>
          </a:p>
          <a:p>
            <a:pPr lvl="1" fontAlgn="ctr"/>
            <a:r>
              <a:rPr lang="en-US" sz="2000" dirty="0" smtClean="0"/>
              <a:t>technical</a:t>
            </a:r>
          </a:p>
          <a:p>
            <a:pPr lvl="1" fontAlgn="ctr"/>
            <a:r>
              <a:rPr lang="en-US" sz="2000" dirty="0" smtClean="0"/>
              <a:t>administrative</a:t>
            </a:r>
          </a:p>
          <a:p>
            <a:pPr indent="-227013" fontAlgn="ctr">
              <a:spcBef>
                <a:spcPts val="1800"/>
              </a:spcBef>
            </a:pPr>
            <a:r>
              <a:rPr lang="en-US" sz="2400" b="1" dirty="0" smtClean="0"/>
              <a:t>Relatively flat, majority of elements are domain neutral.</a:t>
            </a:r>
          </a:p>
          <a:p>
            <a:pPr indent="-227013" fontAlgn="ctr">
              <a:spcBef>
                <a:spcPts val="1800"/>
              </a:spcBef>
            </a:pPr>
            <a:r>
              <a:rPr lang="en-US" sz="2400" b="1" dirty="0"/>
              <a:t>Many existing standards to </a:t>
            </a:r>
            <a:r>
              <a:rPr lang="en-US" sz="2400" b="1" dirty="0" smtClean="0"/>
              <a:t>use and specifications to follow</a:t>
            </a:r>
          </a:p>
          <a:p>
            <a:pPr marL="342900" lvl="1" indent="-227013" fontAlgn="ctr">
              <a:spcBef>
                <a:spcPts val="1800"/>
              </a:spcBef>
              <a:buFont typeface="Arial" panose="020B0604020202020204" pitchFamily="34" charset="0"/>
              <a:buChar char="•"/>
            </a:pPr>
            <a:r>
              <a:rPr lang="en-US" sz="2600" b="1" dirty="0"/>
              <a:t>Our task is to decide what attributes to describe, </a:t>
            </a:r>
            <a:r>
              <a:rPr lang="en-US" sz="2600" b="1" dirty="0" smtClean="0"/>
              <a:t>what existing </a:t>
            </a:r>
            <a:r>
              <a:rPr lang="en-US" sz="2600" b="1" dirty="0"/>
              <a:t>standards </a:t>
            </a:r>
            <a:r>
              <a:rPr lang="en-US" sz="2600" b="1" dirty="0" smtClean="0"/>
              <a:t>to re-use, &amp; where new modeling is needed (</a:t>
            </a:r>
            <a:r>
              <a:rPr lang="en-US" sz="2600" b="1" dirty="0" smtClean="0">
                <a:hlinkClick r:id="rId3"/>
              </a:rPr>
              <a:t>link</a:t>
            </a:r>
            <a:r>
              <a:rPr lang="en-US" sz="2600" b="1" dirty="0"/>
              <a:t>)</a:t>
            </a:r>
          </a:p>
          <a:p>
            <a:pPr fontAlgn="ctr">
              <a:spcBef>
                <a:spcPts val="1800"/>
              </a:spcBef>
            </a:pPr>
            <a:endParaRPr lang="en-US" sz="2400" b="1" dirty="0"/>
          </a:p>
          <a:p>
            <a:pPr marL="457200" lvl="1" indent="0" fontAlgn="ctr">
              <a:buNone/>
            </a:pPr>
            <a:endParaRPr lang="en-US" sz="2000" dirty="0"/>
          </a:p>
        </p:txBody>
      </p:sp>
      <p:sp>
        <p:nvSpPr>
          <p:cNvPr id="4" name="Title 1"/>
          <p:cNvSpPr txBox="1">
            <a:spLocks/>
          </p:cNvSpPr>
          <p:nvPr/>
        </p:nvSpPr>
        <p:spPr>
          <a:xfrm>
            <a:off x="-152400" y="76200"/>
            <a:ext cx="9296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dirty="0" smtClean="0"/>
              <a:t>General Metadata Models</a:t>
            </a:r>
            <a:endParaRPr lang="en-US" sz="5400" dirty="0"/>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1464" y="1236785"/>
            <a:ext cx="5660136"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F47D5A3B-C5AA-4549-B30E-CA1655418998}" type="slidenum">
              <a:rPr lang="en-US" smtClean="0"/>
              <a:t>5</a:t>
            </a:fld>
            <a:endParaRPr lang="en-US"/>
          </a:p>
        </p:txBody>
      </p:sp>
    </p:spTree>
    <p:extLst>
      <p:ext uri="{BB962C8B-B14F-4D97-AF65-F5344CB8AC3E}">
        <p14:creationId xmlns:p14="http://schemas.microsoft.com/office/powerpoint/2010/main" val="1232475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763000" cy="5486400"/>
          </a:xfrm>
        </p:spPr>
        <p:txBody>
          <a:bodyPr>
            <a:normAutofit/>
          </a:bodyPr>
          <a:lstStyle/>
          <a:p>
            <a:pPr fontAlgn="ctr"/>
            <a:r>
              <a:rPr lang="en-US" sz="2800" b="1" dirty="0" smtClean="0"/>
              <a:t>Scope</a:t>
            </a:r>
            <a:r>
              <a:rPr lang="en-US" sz="2800" dirty="0" smtClean="0"/>
              <a:t>: </a:t>
            </a:r>
            <a:r>
              <a:rPr lang="en-US" sz="2400" dirty="0" smtClean="0"/>
              <a:t>Describe biological </a:t>
            </a:r>
            <a:r>
              <a:rPr lang="en-US" sz="2400" dirty="0"/>
              <a:t>and experimental aspects of </a:t>
            </a:r>
            <a:r>
              <a:rPr lang="en-US" sz="2400" dirty="0" smtClean="0"/>
              <a:t>experiments related to research objects (e.g. how a dataset is generated and what it is about)</a:t>
            </a:r>
          </a:p>
          <a:p>
            <a:pPr fontAlgn="ctr"/>
            <a:endParaRPr lang="en-US" sz="2400" dirty="0" smtClean="0"/>
          </a:p>
          <a:p>
            <a:pPr fontAlgn="ctr"/>
            <a:endParaRPr lang="en-US" sz="2800" b="1" dirty="0" smtClean="0"/>
          </a:p>
          <a:p>
            <a:pPr fontAlgn="ctr"/>
            <a:endParaRPr lang="en-US" sz="2800" b="1" dirty="0" smtClean="0"/>
          </a:p>
          <a:p>
            <a:pPr fontAlgn="ctr"/>
            <a:endParaRPr lang="en-US" sz="2800" b="1" dirty="0"/>
          </a:p>
          <a:p>
            <a:pPr fontAlgn="ctr"/>
            <a:endParaRPr lang="en-US" sz="1400" b="1" dirty="0" smtClean="0"/>
          </a:p>
          <a:p>
            <a:pPr fontAlgn="ctr"/>
            <a:r>
              <a:rPr lang="en-US" sz="2800" b="1" dirty="0" smtClean="0"/>
              <a:t>Challenges</a:t>
            </a:r>
          </a:p>
          <a:p>
            <a:pPr lvl="1" fontAlgn="ctr">
              <a:spcBef>
                <a:spcPts val="0"/>
              </a:spcBef>
            </a:pPr>
            <a:r>
              <a:rPr lang="en-US" sz="2000" dirty="0" smtClean="0"/>
              <a:t>experiments are  complicated, relationships complex, the model is not flat.</a:t>
            </a:r>
          </a:p>
          <a:p>
            <a:pPr lvl="1" fontAlgn="ctr">
              <a:spcBef>
                <a:spcPts val="0"/>
              </a:spcBef>
            </a:pPr>
            <a:r>
              <a:rPr lang="en-US" sz="2000" dirty="0" smtClean="0"/>
              <a:t>incredible </a:t>
            </a:r>
            <a:r>
              <a:rPr lang="en-US" sz="2000" dirty="0"/>
              <a:t>diversity of experimental practice and terminology across disciplines</a:t>
            </a:r>
          </a:p>
          <a:p>
            <a:pPr lvl="1" fontAlgn="ctr">
              <a:spcBef>
                <a:spcPts val="0"/>
              </a:spcBef>
            </a:pPr>
            <a:r>
              <a:rPr lang="en-US" sz="2000" dirty="0" smtClean="0"/>
              <a:t>existing models scoped for different use cases (ISA, EBI, </a:t>
            </a:r>
            <a:r>
              <a:rPr lang="en-US" sz="2000" dirty="0" err="1" smtClean="0"/>
              <a:t>KEfED</a:t>
            </a:r>
            <a:r>
              <a:rPr lang="en-US" sz="2000" dirty="0" smtClean="0"/>
              <a:t>)</a:t>
            </a:r>
          </a:p>
          <a:p>
            <a:pPr marL="457200" lvl="1" indent="0" fontAlgn="ctr">
              <a:spcBef>
                <a:spcPts val="0"/>
              </a:spcBef>
              <a:buNone/>
            </a:pPr>
            <a:endParaRPr lang="en-US" sz="2000" dirty="0"/>
          </a:p>
          <a:p>
            <a:pPr lvl="1" fontAlgn="ctr"/>
            <a:endParaRPr lang="en-US" sz="2400" dirty="0"/>
          </a:p>
        </p:txBody>
      </p:sp>
      <p:sp>
        <p:nvSpPr>
          <p:cNvPr id="4" name="Title 1"/>
          <p:cNvSpPr txBox="1">
            <a:spLocks/>
          </p:cNvSpPr>
          <p:nvPr/>
        </p:nvSpPr>
        <p:spPr>
          <a:xfrm>
            <a:off x="-152400" y="228600"/>
            <a:ext cx="9296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dirty="0" smtClean="0"/>
              <a:t>Experimental Metadata Models</a:t>
            </a:r>
            <a:endParaRPr lang="en-US" sz="48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664475"/>
            <a:ext cx="7726680" cy="2084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F47D5A3B-C5AA-4549-B30E-CA1655418998}" type="slidenum">
              <a:rPr lang="en-US" smtClean="0"/>
              <a:t>6</a:t>
            </a:fld>
            <a:endParaRPr lang="en-US"/>
          </a:p>
        </p:txBody>
      </p:sp>
    </p:spTree>
    <p:extLst>
      <p:ext uri="{BB962C8B-B14F-4D97-AF65-F5344CB8AC3E}">
        <p14:creationId xmlns:p14="http://schemas.microsoft.com/office/powerpoint/2010/main" val="3090155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8669" y="2228856"/>
            <a:ext cx="8686800" cy="4724400"/>
          </a:xfrm>
        </p:spPr>
        <p:txBody>
          <a:bodyPr>
            <a:normAutofit/>
          </a:bodyPr>
          <a:lstStyle/>
          <a:p>
            <a:pPr marL="0" indent="0" fontAlgn="ctr">
              <a:spcBef>
                <a:spcPts val="1200"/>
              </a:spcBef>
              <a:buNone/>
            </a:pPr>
            <a:endParaRPr lang="en-US" sz="2800" b="1" dirty="0" smtClean="0"/>
          </a:p>
          <a:p>
            <a:pPr marL="0" indent="0" fontAlgn="ctr">
              <a:spcBef>
                <a:spcPts val="1200"/>
              </a:spcBef>
              <a:buNone/>
            </a:pPr>
            <a:endParaRPr lang="en-US" sz="2800" b="1" dirty="0"/>
          </a:p>
          <a:p>
            <a:pPr marL="0" indent="0" fontAlgn="ctr">
              <a:spcBef>
                <a:spcPts val="1200"/>
              </a:spcBef>
              <a:buNone/>
            </a:pPr>
            <a:r>
              <a:rPr lang="en-US" sz="2400" b="1" dirty="0" smtClean="0"/>
              <a:t>Generic Repositories </a:t>
            </a:r>
            <a:r>
              <a:rPr lang="en-US" sz="2400" dirty="0" smtClean="0"/>
              <a:t>that cross domains focus on metadata about the RO, but not the studies that produced it</a:t>
            </a:r>
          </a:p>
          <a:p>
            <a:pPr marL="463550" lvl="1" indent="-225425" fontAlgn="ctr">
              <a:spcBef>
                <a:spcPts val="400"/>
              </a:spcBef>
              <a:buFont typeface="Arial" panose="020B0604020202020204" pitchFamily="34" charset="0"/>
              <a:buChar char="•"/>
            </a:pPr>
            <a:r>
              <a:rPr lang="en-US" sz="2000" dirty="0" smtClean="0"/>
              <a:t>Dryad, </a:t>
            </a:r>
            <a:r>
              <a:rPr lang="en-US" sz="2000" dirty="0" err="1" smtClean="0"/>
              <a:t>Dataverse</a:t>
            </a:r>
            <a:r>
              <a:rPr lang="en-US" sz="2000" dirty="0" smtClean="0"/>
              <a:t>, </a:t>
            </a:r>
            <a:r>
              <a:rPr lang="en-US" sz="2000" dirty="0" err="1" smtClean="0"/>
              <a:t>Figshare</a:t>
            </a:r>
            <a:endParaRPr lang="en-US" sz="2000" dirty="0" smtClean="0"/>
          </a:p>
          <a:p>
            <a:pPr marL="0" indent="0" fontAlgn="ctr">
              <a:spcBef>
                <a:spcPts val="1800"/>
              </a:spcBef>
              <a:buNone/>
            </a:pPr>
            <a:r>
              <a:rPr lang="en-US" sz="2400" b="1" dirty="0" smtClean="0"/>
              <a:t>Domain-specific/community repositories </a:t>
            </a:r>
            <a:r>
              <a:rPr lang="en-US" sz="2400" dirty="0" smtClean="0"/>
              <a:t>do slightly better, but use underpowered and bespoke models and produce </a:t>
            </a:r>
            <a:r>
              <a:rPr lang="en-US" sz="2400" dirty="0" err="1" smtClean="0"/>
              <a:t>siloed</a:t>
            </a:r>
            <a:r>
              <a:rPr lang="en-US" sz="2400" dirty="0" smtClean="0"/>
              <a:t> metadata</a:t>
            </a:r>
          </a:p>
          <a:p>
            <a:pPr marL="463550" lvl="1" indent="-225425" fontAlgn="ctr">
              <a:spcBef>
                <a:spcPts val="400"/>
              </a:spcBef>
              <a:buFont typeface="Arial" panose="020B0604020202020204" pitchFamily="34" charset="0"/>
              <a:buChar char="•"/>
            </a:pPr>
            <a:r>
              <a:rPr lang="en-US" sz="2000" dirty="0" smtClean="0"/>
              <a:t>EBI (Array Express), NCBI (</a:t>
            </a:r>
            <a:r>
              <a:rPr lang="en-US" sz="2000" dirty="0" err="1" smtClean="0"/>
              <a:t>dbGAP</a:t>
            </a:r>
            <a:r>
              <a:rPr lang="en-US" sz="2000" dirty="0" smtClean="0"/>
              <a:t>, GEO</a:t>
            </a:r>
            <a:r>
              <a:rPr lang="en-US" sz="2400" dirty="0" smtClean="0"/>
              <a:t>)</a:t>
            </a:r>
          </a:p>
          <a:p>
            <a:pPr marL="0" indent="0" fontAlgn="ctr">
              <a:spcBef>
                <a:spcPts val="400"/>
              </a:spcBef>
              <a:buNone/>
            </a:pPr>
            <a:r>
              <a:rPr lang="en-US" sz="2400" b="1" dirty="0"/>
              <a:t>Cross domain solutions </a:t>
            </a:r>
            <a:r>
              <a:rPr lang="en-US" sz="2400" dirty="0"/>
              <a:t>that support entry of </a:t>
            </a:r>
            <a:r>
              <a:rPr lang="en-US" sz="2400" dirty="0" smtClean="0"/>
              <a:t>rich,  interoperable, semantic experimental </a:t>
            </a:r>
            <a:r>
              <a:rPr lang="en-US" sz="2400" dirty="0"/>
              <a:t>metadata </a:t>
            </a:r>
            <a:r>
              <a:rPr lang="en-US" sz="2400" dirty="0" smtClean="0"/>
              <a:t>don’t really </a:t>
            </a:r>
            <a:r>
              <a:rPr lang="en-US" sz="2400" dirty="0"/>
              <a:t>exist</a:t>
            </a:r>
          </a:p>
          <a:p>
            <a:pPr fontAlgn="ctr">
              <a:spcBef>
                <a:spcPts val="400"/>
              </a:spcBef>
            </a:pPr>
            <a:endParaRPr lang="en-US" dirty="0" smtClean="0"/>
          </a:p>
          <a:p>
            <a:pPr marL="238125" lvl="1" indent="0" fontAlgn="ctr">
              <a:spcBef>
                <a:spcPts val="400"/>
              </a:spcBef>
              <a:buNone/>
            </a:pPr>
            <a:endParaRPr lang="en-US" sz="2400" dirty="0"/>
          </a:p>
        </p:txBody>
      </p:sp>
      <p:sp>
        <p:nvSpPr>
          <p:cNvPr id="5" name="Title 1"/>
          <p:cNvSpPr txBox="1">
            <a:spLocks/>
          </p:cNvSpPr>
          <p:nvPr/>
        </p:nvSpPr>
        <p:spPr>
          <a:xfrm>
            <a:off x="457200" y="838200"/>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b="1" i="1" dirty="0" smtClean="0">
                <a:solidFill>
                  <a:srgbClr val="CA3202"/>
                </a:solidFill>
              </a:rPr>
              <a:t>Existing Repositories Offer Minimal Support for </a:t>
            </a:r>
            <a:r>
              <a:rPr lang="en-US" sz="3000" b="1" i="1" u="sng" dirty="0" smtClean="0">
                <a:solidFill>
                  <a:srgbClr val="CA3202"/>
                </a:solidFill>
              </a:rPr>
              <a:t>Experimental</a:t>
            </a:r>
            <a:r>
              <a:rPr lang="en-US" sz="3000" b="1" i="1" dirty="0" smtClean="0">
                <a:solidFill>
                  <a:srgbClr val="CA3202"/>
                </a:solidFill>
              </a:rPr>
              <a:t> </a:t>
            </a:r>
            <a:r>
              <a:rPr lang="en-US" sz="3000" b="1" i="1" u="sng" dirty="0" smtClean="0">
                <a:solidFill>
                  <a:srgbClr val="CA3202"/>
                </a:solidFill>
              </a:rPr>
              <a:t>Metadata</a:t>
            </a:r>
            <a:r>
              <a:rPr lang="en-US" sz="3000" b="1" i="1" dirty="0" smtClean="0">
                <a:solidFill>
                  <a:srgbClr val="CA3202"/>
                </a:solidFill>
              </a:rPr>
              <a:t>-Based Discovery</a:t>
            </a:r>
            <a:endParaRPr lang="en-US" sz="3000" i="1" dirty="0">
              <a:solidFill>
                <a:srgbClr val="CA3202"/>
              </a:solidFill>
            </a:endParaRPr>
          </a:p>
        </p:txBody>
      </p:sp>
      <p:sp>
        <p:nvSpPr>
          <p:cNvPr id="6" name="Title 1"/>
          <p:cNvSpPr>
            <a:spLocks noGrp="1"/>
          </p:cNvSpPr>
          <p:nvPr>
            <p:ph type="title"/>
          </p:nvPr>
        </p:nvSpPr>
        <p:spPr>
          <a:xfrm>
            <a:off x="457200" y="0"/>
            <a:ext cx="8229600" cy="1143000"/>
          </a:xfrm>
        </p:spPr>
        <p:txBody>
          <a:bodyPr>
            <a:noAutofit/>
          </a:bodyPr>
          <a:lstStyle/>
          <a:p>
            <a:r>
              <a:rPr lang="en-US" sz="4200" b="1" dirty="0" smtClean="0"/>
              <a:t>State of the Art in Dataset Discovery</a:t>
            </a:r>
            <a:endParaRPr lang="en-US" sz="4200" dirty="0"/>
          </a:p>
        </p:txBody>
      </p:sp>
      <p:sp>
        <p:nvSpPr>
          <p:cNvPr id="8" name="TextBox 7"/>
          <p:cNvSpPr txBox="1"/>
          <p:nvPr/>
        </p:nvSpPr>
        <p:spPr>
          <a:xfrm>
            <a:off x="457200" y="1995303"/>
            <a:ext cx="8153400" cy="1200329"/>
          </a:xfrm>
          <a:prstGeom prst="rect">
            <a:avLst/>
          </a:prstGeom>
          <a:solidFill>
            <a:schemeClr val="bg1">
              <a:lumMod val="95000"/>
            </a:schemeClr>
          </a:solidFill>
          <a:ln w="38100">
            <a:solidFill>
              <a:schemeClr val="tx1"/>
            </a:solidFill>
          </a:ln>
        </p:spPr>
        <p:txBody>
          <a:bodyPr wrap="square" rtlCol="0">
            <a:spAutoFit/>
          </a:bodyPr>
          <a:lstStyle/>
          <a:p>
            <a:pPr algn="ctr"/>
            <a:r>
              <a:rPr lang="en-US" sz="2400" b="1" i="1" dirty="0" smtClean="0">
                <a:solidFill>
                  <a:srgbClr val="00B050"/>
                </a:solidFill>
                <a:latin typeface="Courier New" panose="02070309020205020404" pitchFamily="49" charset="0"/>
                <a:cs typeface="Courier New" panose="02070309020205020404" pitchFamily="49" charset="0"/>
              </a:rPr>
              <a:t>“Find datasets that measure the effect of chemical stress on neural activity in zebrafish”</a:t>
            </a:r>
            <a:endParaRPr lang="en-US" sz="2400" b="1" i="1" dirty="0">
              <a:solidFill>
                <a:srgbClr val="00B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98284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838200"/>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b="1" i="1" dirty="0" smtClean="0">
                <a:solidFill>
                  <a:srgbClr val="CA3202"/>
                </a:solidFill>
              </a:rPr>
              <a:t>Existing Models are Not </a:t>
            </a:r>
            <a:r>
              <a:rPr lang="en-US" sz="3000" b="1" i="1" dirty="0">
                <a:solidFill>
                  <a:srgbClr val="CA3202"/>
                </a:solidFill>
              </a:rPr>
              <a:t>S</a:t>
            </a:r>
            <a:r>
              <a:rPr lang="en-US" sz="3000" b="1" i="1" dirty="0" smtClean="0">
                <a:solidFill>
                  <a:srgbClr val="CA3202"/>
                </a:solidFill>
              </a:rPr>
              <a:t>coped or Structured for Our Discovery </a:t>
            </a:r>
            <a:r>
              <a:rPr lang="en-US" sz="3000" b="1" i="1" dirty="0">
                <a:solidFill>
                  <a:srgbClr val="CA3202"/>
                </a:solidFill>
              </a:rPr>
              <a:t>U</a:t>
            </a:r>
            <a:r>
              <a:rPr lang="en-US" sz="3000" b="1" i="1" dirty="0" smtClean="0">
                <a:solidFill>
                  <a:srgbClr val="CA3202"/>
                </a:solidFill>
              </a:rPr>
              <a:t>se </a:t>
            </a:r>
            <a:r>
              <a:rPr lang="en-US" sz="3000" b="1" i="1" dirty="0">
                <a:solidFill>
                  <a:srgbClr val="CA3202"/>
                </a:solidFill>
              </a:rPr>
              <a:t>C</a:t>
            </a:r>
            <a:r>
              <a:rPr lang="en-US" sz="3000" b="1" i="1" dirty="0" smtClean="0">
                <a:solidFill>
                  <a:srgbClr val="CA3202"/>
                </a:solidFill>
              </a:rPr>
              <a:t>ases and Requirements </a:t>
            </a:r>
            <a:endParaRPr lang="en-US" sz="3000" i="1" dirty="0">
              <a:solidFill>
                <a:srgbClr val="CA3202"/>
              </a:solidFill>
            </a:endParaRPr>
          </a:p>
        </p:txBody>
      </p:sp>
      <p:sp>
        <p:nvSpPr>
          <p:cNvPr id="6" name="Title 1"/>
          <p:cNvSpPr>
            <a:spLocks noGrp="1"/>
          </p:cNvSpPr>
          <p:nvPr>
            <p:ph type="title"/>
          </p:nvPr>
        </p:nvSpPr>
        <p:spPr>
          <a:xfrm>
            <a:off x="457200" y="0"/>
            <a:ext cx="8229600" cy="1143000"/>
          </a:xfrm>
        </p:spPr>
        <p:txBody>
          <a:bodyPr>
            <a:noAutofit/>
          </a:bodyPr>
          <a:lstStyle/>
          <a:p>
            <a:r>
              <a:rPr lang="en-US" sz="4200" b="1" dirty="0" smtClean="0"/>
              <a:t>State of the Art in Dataset Discovery</a:t>
            </a:r>
            <a:endParaRPr lang="en-US" sz="4200" dirty="0"/>
          </a:p>
        </p:txBody>
      </p:sp>
      <p:sp>
        <p:nvSpPr>
          <p:cNvPr id="2" name="Content Placeholder 1"/>
          <p:cNvSpPr>
            <a:spLocks noGrp="1"/>
          </p:cNvSpPr>
          <p:nvPr>
            <p:ph idx="1"/>
          </p:nvPr>
        </p:nvSpPr>
        <p:spPr>
          <a:xfrm>
            <a:off x="457200" y="1905000"/>
            <a:ext cx="8229600" cy="4525963"/>
          </a:xfrm>
        </p:spPr>
        <p:txBody>
          <a:bodyPr>
            <a:normAutofit fontScale="55000" lnSpcReduction="20000"/>
          </a:bodyPr>
          <a:lstStyle/>
          <a:p>
            <a:pPr marL="352425" indent="-341313">
              <a:lnSpc>
                <a:spcPct val="120000"/>
              </a:lnSpc>
              <a:spcBef>
                <a:spcPts val="600"/>
              </a:spcBef>
              <a:buFont typeface="+mj-lt"/>
              <a:buAutoNum type="arabicPeriod"/>
            </a:pPr>
            <a:r>
              <a:rPr lang="en-US" sz="3600" b="1" dirty="0"/>
              <a:t>OBI (Ontology for Biomedical Investigations)                                 </a:t>
            </a:r>
            <a:r>
              <a:rPr lang="en-US" sz="3600" b="1" dirty="0" smtClean="0"/>
              <a:t>           </a:t>
            </a:r>
            <a:r>
              <a:rPr lang="en-US" dirty="0"/>
              <a:t>Broad and rich, but focus in on biomedicine, and not suited or being used as a metadata model/schema (too complex, tied to realist view)</a:t>
            </a:r>
          </a:p>
          <a:p>
            <a:pPr marL="352425" indent="-341313">
              <a:lnSpc>
                <a:spcPct val="120000"/>
              </a:lnSpc>
              <a:spcBef>
                <a:spcPts val="600"/>
              </a:spcBef>
              <a:buFont typeface="+mj-lt"/>
              <a:buAutoNum type="arabicPeriod"/>
            </a:pPr>
            <a:r>
              <a:rPr lang="en-US" sz="3600" b="1" dirty="0"/>
              <a:t>ISA (Investigation-Study-Assay)                                                                 </a:t>
            </a:r>
            <a:r>
              <a:rPr lang="en-US" sz="3600" b="1" dirty="0" smtClean="0"/>
              <a:t>           </a:t>
            </a:r>
            <a:r>
              <a:rPr lang="en-US" dirty="0"/>
              <a:t>A generic model that is widely used (e.g. Nature Scientific Data), but model is too complex and granular for our needs</a:t>
            </a:r>
            <a:r>
              <a:rPr lang="en-US" dirty="0" smtClean="0"/>
              <a:t>, </a:t>
            </a:r>
            <a:r>
              <a:rPr lang="en-US" dirty="0" smtClean="0"/>
              <a:t>as is the RDF </a:t>
            </a:r>
            <a:r>
              <a:rPr lang="en-US" dirty="0" smtClean="0"/>
              <a:t>translation of their model </a:t>
            </a:r>
            <a:r>
              <a:rPr lang="en-US" dirty="0"/>
              <a:t>for </a:t>
            </a:r>
            <a:r>
              <a:rPr lang="en-US" dirty="0" smtClean="0"/>
              <a:t>publishing LOD </a:t>
            </a:r>
            <a:r>
              <a:rPr lang="en-US" dirty="0" smtClean="0"/>
              <a:t>.</a:t>
            </a:r>
            <a:endParaRPr lang="en-US" dirty="0"/>
          </a:p>
          <a:p>
            <a:pPr marL="352425" indent="-341313">
              <a:lnSpc>
                <a:spcPct val="120000"/>
              </a:lnSpc>
              <a:spcBef>
                <a:spcPts val="600"/>
              </a:spcBef>
              <a:buFont typeface="+mj-lt"/>
              <a:buAutoNum type="arabicPeriod"/>
            </a:pPr>
            <a:r>
              <a:rPr lang="en-US" sz="3600" b="1" dirty="0" err="1"/>
              <a:t>KEfED</a:t>
            </a:r>
            <a:r>
              <a:rPr lang="en-US" sz="3600" b="1" dirty="0"/>
              <a:t> (Knowledge Engineering from Experimental Design)                  </a:t>
            </a:r>
            <a:r>
              <a:rPr lang="en-US" sz="3600" b="1" dirty="0" smtClean="0"/>
              <a:t>         </a:t>
            </a:r>
            <a:r>
              <a:rPr lang="en-US" dirty="0"/>
              <a:t>A generic high-level model with right level of abstraction and complexity, but underspecified ontological underpinnings and integration, </a:t>
            </a:r>
            <a:r>
              <a:rPr lang="en-US" dirty="0" smtClean="0"/>
              <a:t>and </a:t>
            </a:r>
            <a:r>
              <a:rPr lang="en-US" dirty="0"/>
              <a:t>tailored for data analysis use cases.</a:t>
            </a:r>
          </a:p>
          <a:p>
            <a:pPr marL="352425" indent="-341313">
              <a:lnSpc>
                <a:spcPct val="120000"/>
              </a:lnSpc>
              <a:spcBef>
                <a:spcPts val="600"/>
              </a:spcBef>
              <a:buFont typeface="+mj-lt"/>
              <a:buAutoNum type="arabicPeriod"/>
            </a:pPr>
            <a:r>
              <a:rPr lang="en-US" sz="3600" b="1" dirty="0"/>
              <a:t>EBI (European Bioinformatics Institute RDF Platform)</a:t>
            </a:r>
            <a:r>
              <a:rPr lang="en-US" sz="3600" dirty="0"/>
              <a:t>                </a:t>
            </a:r>
            <a:r>
              <a:rPr lang="en-US" sz="3600" dirty="0" smtClean="0"/>
              <a:t>               </a:t>
            </a:r>
            <a:r>
              <a:rPr lang="en-US" dirty="0"/>
              <a:t>Built for discovery use case, but narrowly scoped for specific EBI </a:t>
            </a:r>
            <a:r>
              <a:rPr lang="en-US" dirty="0" smtClean="0"/>
              <a:t>systems/domains)</a:t>
            </a:r>
            <a:endParaRPr lang="en-US" dirty="0"/>
          </a:p>
          <a:p>
            <a:endParaRPr lang="en-US" dirty="0"/>
          </a:p>
        </p:txBody>
      </p:sp>
      <p:sp>
        <p:nvSpPr>
          <p:cNvPr id="7" name="TextBox 6"/>
          <p:cNvSpPr txBox="1"/>
          <p:nvPr/>
        </p:nvSpPr>
        <p:spPr>
          <a:xfrm>
            <a:off x="579120" y="5943600"/>
            <a:ext cx="7955280" cy="784830"/>
          </a:xfrm>
          <a:prstGeom prst="rect">
            <a:avLst/>
          </a:prstGeom>
          <a:noFill/>
        </p:spPr>
        <p:txBody>
          <a:bodyPr wrap="square" rtlCol="0">
            <a:spAutoFit/>
          </a:bodyPr>
          <a:lstStyle/>
          <a:p>
            <a:pPr algn="ctr">
              <a:lnSpc>
                <a:spcPts val="2700"/>
              </a:lnSpc>
            </a:pPr>
            <a:r>
              <a:rPr lang="en-US" sz="2400" b="1" dirty="0">
                <a:solidFill>
                  <a:srgbClr val="C00000"/>
                </a:solidFill>
              </a:rPr>
              <a:t> </a:t>
            </a:r>
            <a:r>
              <a:rPr lang="en-US" sz="2400" b="1" dirty="0" smtClean="0">
                <a:solidFill>
                  <a:srgbClr val="C00000"/>
                </a:solidFill>
              </a:rPr>
              <a:t>None </a:t>
            </a:r>
            <a:r>
              <a:rPr lang="en-US" sz="2400" b="1" dirty="0" smtClean="0">
                <a:solidFill>
                  <a:srgbClr val="C00000"/>
                </a:solidFill>
              </a:rPr>
              <a:t>meet our needs w.r.t.</a:t>
            </a:r>
            <a:r>
              <a:rPr lang="en-US" sz="2400" b="1" dirty="0" smtClean="0">
                <a:solidFill>
                  <a:srgbClr val="C00000"/>
                </a:solidFill>
              </a:rPr>
              <a:t> </a:t>
            </a:r>
            <a:r>
              <a:rPr lang="en-US" sz="2400" b="1" dirty="0" smtClean="0">
                <a:solidFill>
                  <a:srgbClr val="C00000"/>
                </a:solidFill>
              </a:rPr>
              <a:t>scope</a:t>
            </a:r>
            <a:r>
              <a:rPr lang="en-US" sz="2400" b="1" dirty="0">
                <a:solidFill>
                  <a:srgbClr val="C00000"/>
                </a:solidFill>
              </a:rPr>
              <a:t>, complexity, focus, integration, and constraints on metadata </a:t>
            </a:r>
            <a:r>
              <a:rPr lang="en-US" sz="2400" b="1" dirty="0" smtClean="0">
                <a:solidFill>
                  <a:srgbClr val="C00000"/>
                </a:solidFill>
              </a:rPr>
              <a:t>specification</a:t>
            </a:r>
            <a:endParaRPr lang="en-US" sz="2400" b="1" dirty="0">
              <a:solidFill>
                <a:srgbClr val="C00000"/>
              </a:solidFill>
            </a:endParaRPr>
          </a:p>
        </p:txBody>
      </p:sp>
    </p:spTree>
    <p:extLst>
      <p:ext uri="{BB962C8B-B14F-4D97-AF65-F5344CB8AC3E}">
        <p14:creationId xmlns:p14="http://schemas.microsoft.com/office/powerpoint/2010/main" val="28821586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dirty="0" smtClean="0"/>
              <a:t>Today . . . </a:t>
            </a:r>
            <a:endParaRPr lang="en-US" b="1" dirty="0"/>
          </a:p>
        </p:txBody>
      </p:sp>
      <p:sp>
        <p:nvSpPr>
          <p:cNvPr id="3" name="Content Placeholder 2"/>
          <p:cNvSpPr>
            <a:spLocks noGrp="1"/>
          </p:cNvSpPr>
          <p:nvPr>
            <p:ph idx="1"/>
          </p:nvPr>
        </p:nvSpPr>
        <p:spPr>
          <a:xfrm>
            <a:off x="381000" y="1447800"/>
            <a:ext cx="8534400" cy="5257800"/>
          </a:xfrm>
        </p:spPr>
        <p:txBody>
          <a:bodyPr>
            <a:normAutofit/>
          </a:bodyPr>
          <a:lstStyle/>
          <a:p>
            <a:pPr marL="514350" indent="-514350">
              <a:buFont typeface="+mj-lt"/>
              <a:buAutoNum type="arabicPeriod"/>
            </a:pPr>
            <a:r>
              <a:rPr lang="en-US" sz="3600" dirty="0" smtClean="0"/>
              <a:t>Core Experimental Metadata Concepts </a:t>
            </a:r>
            <a:endParaRPr lang="en-US" dirty="0" smtClean="0"/>
          </a:p>
          <a:p>
            <a:pPr marL="514350" indent="-514350">
              <a:buFont typeface="+mj-lt"/>
              <a:buAutoNum type="arabicPeriod"/>
            </a:pPr>
            <a:r>
              <a:rPr lang="en-US" sz="3600" dirty="0" smtClean="0"/>
              <a:t>Reference  Model of  Experimental Domain</a:t>
            </a:r>
          </a:p>
          <a:p>
            <a:pPr marL="514350" indent="-514350">
              <a:buFont typeface="+mj-lt"/>
              <a:buAutoNum type="arabicPeriod"/>
            </a:pPr>
            <a:r>
              <a:rPr lang="en-US" sz="3600" dirty="0" smtClean="0"/>
              <a:t>Experimental Metadata Models</a:t>
            </a:r>
          </a:p>
          <a:p>
            <a:pPr marL="514350" indent="-514350">
              <a:buFont typeface="+mj-lt"/>
              <a:buAutoNum type="arabicPeriod"/>
            </a:pPr>
            <a:r>
              <a:rPr lang="en-US" sz="3600" dirty="0" smtClean="0"/>
              <a:t>Exemplar Experimental Metadata Records</a:t>
            </a:r>
          </a:p>
          <a:p>
            <a:pPr marL="971550" lvl="1" indent="-514350">
              <a:buFont typeface="+mj-lt"/>
              <a:buAutoNum type="alphaUcPeriod"/>
            </a:pPr>
            <a:r>
              <a:rPr lang="en-US" sz="3200" dirty="0" err="1" smtClean="0"/>
              <a:t>rdf</a:t>
            </a:r>
            <a:r>
              <a:rPr lang="en-US" sz="3200" dirty="0" smtClean="0"/>
              <a:t> graph format (concept map)</a:t>
            </a:r>
          </a:p>
          <a:p>
            <a:pPr marL="971550" lvl="1" indent="-514350">
              <a:buFont typeface="+mj-lt"/>
              <a:buAutoNum type="alphaUcPeriod"/>
            </a:pPr>
            <a:r>
              <a:rPr lang="en-US" sz="3200" dirty="0" smtClean="0"/>
              <a:t>hierarchical format (pseudo-</a:t>
            </a:r>
            <a:r>
              <a:rPr lang="en-US" sz="3200" dirty="0" err="1" smtClean="0"/>
              <a:t>json</a:t>
            </a:r>
            <a:r>
              <a:rPr lang="en-US" sz="3200" dirty="0" smtClean="0"/>
              <a:t>)</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1094109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3837</Words>
  <Application>Microsoft Office PowerPoint</Application>
  <PresentationFormat>On-screen Show (4:3)</PresentationFormat>
  <Paragraphs>333</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Toward an Experimental Metadata Model</vt:lpstr>
      <vt:lpstr>Goals</vt:lpstr>
      <vt:lpstr>Use Cases</vt:lpstr>
      <vt:lpstr>Metadata Framework</vt:lpstr>
      <vt:lpstr>PowerPoint Presentation</vt:lpstr>
      <vt:lpstr>PowerPoint Presentation</vt:lpstr>
      <vt:lpstr>State of the Art in Dataset Discovery</vt:lpstr>
      <vt:lpstr>State of the Art in Dataset Discovery</vt:lpstr>
      <vt:lpstr>Today . . . </vt:lpstr>
      <vt:lpstr>Core Experimental Metadata Concepts</vt:lpstr>
      <vt:lpstr>A Reference  Model of Core Concepts</vt:lpstr>
      <vt:lpstr>Experimental Metadata Model</vt:lpstr>
      <vt:lpstr>PowerPoint Presentation</vt:lpstr>
      <vt:lpstr>Exemplar Experiment</vt:lpstr>
      <vt:lpstr>Metadata Record for Exemplar Experiment</vt:lpstr>
      <vt:lpstr>Additional Variable Descriptions</vt:lpstr>
      <vt:lpstr>Model Walk-Through</vt:lpstr>
      <vt:lpstr>PowerPoint Presentation</vt:lpstr>
      <vt:lpstr>Exemplar Metadata Record (~json)</vt:lpstr>
      <vt:lpstr>PowerPoint Presentation</vt:lpstr>
      <vt:lpstr>Conclusions and Considerations</vt:lpstr>
      <vt:lpstr>Conclusions and Considerations</vt:lpstr>
      <vt:lpstr>Conclusions and Considerations</vt:lpstr>
      <vt:lpstr>PowerPoint Presentation</vt:lpstr>
      <vt:lpstr>Core Experimental Metadata Concepts</vt:lpstr>
      <vt:lpstr>Work to Date</vt:lpstr>
    </vt:vector>
  </TitlesOfParts>
  <Company>OHSU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 an Experimental Metadata Model</dc:title>
  <dc:creator>Matthew Brush</dc:creator>
  <cp:lastModifiedBy>Matthew Brush</cp:lastModifiedBy>
  <cp:revision>38</cp:revision>
  <dcterms:created xsi:type="dcterms:W3CDTF">2015-05-19T07:24:10Z</dcterms:created>
  <dcterms:modified xsi:type="dcterms:W3CDTF">2015-07-17T18:32:25Z</dcterms:modified>
</cp:coreProperties>
</file>