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83" r:id="rId6"/>
    <p:sldId id="28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6" r:id="rId15"/>
    <p:sldId id="268" r:id="rId16"/>
    <p:sldId id="269" r:id="rId17"/>
    <p:sldId id="270" r:id="rId18"/>
    <p:sldId id="271" r:id="rId19"/>
    <p:sldId id="278" r:id="rId20"/>
    <p:sldId id="272" r:id="rId21"/>
    <p:sldId id="273" r:id="rId22"/>
    <p:sldId id="279" r:id="rId23"/>
    <p:sldId id="280" r:id="rId24"/>
    <p:sldId id="281" r:id="rId25"/>
    <p:sldId id="282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517" autoAdjust="0"/>
  </p:normalViewPr>
  <p:slideViewPr>
    <p:cSldViewPr>
      <p:cViewPr varScale="1">
        <p:scale>
          <a:sx n="45" d="100"/>
          <a:sy n="45" d="100"/>
        </p:scale>
        <p:origin x="-143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D69D2-EED3-4E08-8DD5-CB0E9BE5F784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4EBE-F0FC-4900-903B-4C87A089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2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5F31-DC3A-412E-AD57-5461A21676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54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Core Experimental Metadata Concepts 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glossary of concepts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ontological type hierarchy of concepts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metadata schema of concepts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Elsevier wanted a simple, boiled down summary of what</a:t>
            </a:r>
            <a:r>
              <a:rPr lang="en-US" baseline="0" dirty="0" smtClean="0"/>
              <a:t> we learned in the </a:t>
            </a:r>
            <a:r>
              <a:rPr lang="en-US" baseline="0" dirty="0" smtClean="0"/>
              <a:t>from </a:t>
            </a:r>
            <a:r>
              <a:rPr lang="en-US" baseline="0" dirty="0" smtClean="0"/>
              <a:t>of a small glossary/taxonomy of about </a:t>
            </a:r>
            <a:r>
              <a:rPr lang="en-US" sz="1200" b="0" dirty="0" smtClean="0">
                <a:solidFill>
                  <a:srgbClr val="C00000"/>
                </a:solidFill>
              </a:rPr>
              <a:t>20 concepts deemed most relevant for an experimental metadata model that is intuitive, generic, extensible, parsimonious, aligned with </a:t>
            </a:r>
            <a:r>
              <a:rPr lang="en-US" sz="1200" b="0" dirty="0" smtClean="0">
                <a:solidFill>
                  <a:srgbClr val="C00000"/>
                </a:solidFill>
              </a:rPr>
              <a:t>existing </a:t>
            </a:r>
            <a:r>
              <a:rPr lang="en-US" sz="1200" b="0" dirty="0" smtClean="0">
                <a:solidFill>
                  <a:srgbClr val="C00000"/>
                </a:solidFill>
              </a:rPr>
              <a:t>frameworks, and scoped for data entry and discovery </a:t>
            </a:r>
            <a:endParaRPr lang="en-US" sz="1200" b="0" dirty="0" smtClean="0">
              <a:solidFill>
                <a:srgbClr val="C00000"/>
              </a:solidFill>
            </a:endParaRPr>
          </a:p>
          <a:p>
            <a:endParaRPr lang="en-US" sz="1200" b="0" dirty="0" smtClean="0">
              <a:solidFill>
                <a:srgbClr val="C00000"/>
              </a:solidFill>
            </a:endParaRPr>
          </a:p>
          <a:p>
            <a:pPr marL="511175">
              <a:lnSpc>
                <a:spcPct val="120000"/>
              </a:lnSpc>
              <a:spcBef>
                <a:spcPts val="400"/>
              </a:spcBef>
            </a:pPr>
            <a:r>
              <a:rPr lang="en-US" sz="1200" dirty="0" smtClean="0"/>
              <a:t>Also, a </a:t>
            </a:r>
            <a:r>
              <a:rPr lang="en-US" sz="1200" b="1" dirty="0" smtClean="0"/>
              <a:t>reference domain model </a:t>
            </a:r>
            <a:r>
              <a:rPr lang="en-US" sz="1200" dirty="0" smtClean="0"/>
              <a:t>that organizes these concepts in a graph according to their real-world relationships.</a:t>
            </a:r>
          </a:p>
          <a:p>
            <a:pPr marL="511175">
              <a:lnSpc>
                <a:spcPct val="120000"/>
              </a:lnSpc>
              <a:spcBef>
                <a:spcPts val="400"/>
              </a:spcBef>
            </a:pPr>
            <a:r>
              <a:rPr lang="en-US" sz="1200" dirty="0" smtClean="0"/>
              <a:t>And a </a:t>
            </a:r>
            <a:r>
              <a:rPr lang="en-US" sz="1200" b="1" dirty="0" smtClean="0"/>
              <a:t>experimental metadata model </a:t>
            </a:r>
            <a:r>
              <a:rPr lang="en-US" sz="1200" dirty="0" smtClean="0"/>
              <a:t>that organizes these concepts in a graph in a way that best supports efficient metadata creation for our use cases</a:t>
            </a:r>
          </a:p>
          <a:p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reference model complements the glossary</a:t>
            </a:r>
            <a:r>
              <a:rPr lang="en-US" baseline="0" dirty="0" smtClean="0"/>
              <a:t> – the g</a:t>
            </a:r>
            <a:r>
              <a:rPr lang="en-US" dirty="0" smtClean="0"/>
              <a:t>oal here being to align</a:t>
            </a:r>
            <a:r>
              <a:rPr lang="en-US" baseline="0" dirty="0" smtClean="0"/>
              <a:t> our understanding of key concepts in a domain by understanding what they mean and how they are related.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perspective is not suited for an implementable model/schema for collecting real metadata.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this, we need to identify key components, and restructure the model to prioritize them in a way that is efficient/parsimonious but extensible to capture more detail as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1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a view on these same concepts,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organized in a way that makes sense for structuring metadata for entry and discovery use cases. This is the experimental metadata model (don’t dwell long here – it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be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helpful to look at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real example experiment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couple slides)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</a:t>
            </a:r>
            <a:r>
              <a:rPr lang="en-US" dirty="0" smtClean="0"/>
              <a:t>itial model is just a straw man to start knocking against. The exemplar leaf nodes illustrate the types of entities that can plug in as variable</a:t>
            </a:r>
            <a:r>
              <a:rPr lang="en-US" baseline="0" dirty="0" smtClean="0"/>
              <a:t> types, values, or descriptors.</a:t>
            </a:r>
            <a:r>
              <a:rPr lang="en-U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indent="0" fontAlgn="ctr">
              <a:spcBef>
                <a:spcPts val="700"/>
              </a:spcBef>
              <a:buFont typeface="+mj-lt"/>
              <a:buNone/>
            </a:pPr>
            <a:r>
              <a:rPr lang="en-US" dirty="0" smtClean="0"/>
              <a:t>Different color for each ‘level’ in the model - try to keep to 3-4 levels for ease of data collection and </a:t>
            </a:r>
            <a:r>
              <a:rPr lang="en-US" dirty="0" err="1" smtClean="0"/>
              <a:t>simplifed</a:t>
            </a:r>
            <a:r>
              <a:rPr lang="en-US" dirty="0" smtClean="0"/>
              <a:t> queries.</a:t>
            </a:r>
          </a:p>
          <a:p>
            <a:pPr marL="0" indent="0" fontAlgn="ctr">
              <a:spcBef>
                <a:spcPts val="700"/>
              </a:spcBef>
              <a:buFont typeface="+mj-lt"/>
              <a:buNone/>
            </a:pPr>
            <a:endParaRPr lang="en-US" dirty="0" smtClean="0"/>
          </a:p>
          <a:p>
            <a:pPr marL="0" indent="0" fontAlgn="ctr">
              <a:spcBef>
                <a:spcPts val="700"/>
              </a:spcBef>
              <a:buFont typeface="+mj-lt"/>
              <a:buNone/>
            </a:pPr>
            <a:r>
              <a:rPr lang="en-US" dirty="0" smtClean="0"/>
              <a:t>Blue nodes can</a:t>
            </a:r>
            <a:r>
              <a:rPr lang="en-US" baseline="0" dirty="0" smtClean="0"/>
              <a:t> be filled by</a:t>
            </a:r>
            <a:r>
              <a:rPr lang="en-US" dirty="0" smtClean="0"/>
              <a:t> terms from community CVs/ontologies that can be used as standardized descriptors of variables (e.g. chemical</a:t>
            </a:r>
            <a:r>
              <a:rPr lang="en-US" baseline="0" dirty="0" smtClean="0"/>
              <a:t> entities </a:t>
            </a:r>
            <a:r>
              <a:rPr lang="en-US" dirty="0" smtClean="0"/>
              <a:t>could come from ChEBI, techniques from OBI, qualities such from PATO,</a:t>
            </a:r>
            <a:r>
              <a:rPr lang="en-US" baseline="0" dirty="0" smtClean="0"/>
              <a:t> </a:t>
            </a:r>
            <a:r>
              <a:rPr lang="en-US" dirty="0" smtClean="0"/>
              <a:t>anatomical entities from </a:t>
            </a:r>
            <a:r>
              <a:rPr lang="en-US" dirty="0" err="1" smtClean="0"/>
              <a:t>Uberon</a:t>
            </a:r>
            <a:r>
              <a:rPr lang="en-US" dirty="0" smtClean="0"/>
              <a:t>.</a:t>
            </a:r>
          </a:p>
          <a:p>
            <a:pPr marL="0" indent="0" fontAlgn="ctr">
              <a:spcBef>
                <a:spcPts val="700"/>
              </a:spcBef>
              <a:buFont typeface="+mj-lt"/>
              <a:buNone/>
            </a:pPr>
            <a:endParaRPr lang="en-US" dirty="0" smtClean="0"/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Green nodes represent </a:t>
            </a:r>
            <a:r>
              <a:rPr lang="en-US" b="1" dirty="0" smtClean="0"/>
              <a:t>'variable specifications' </a:t>
            </a:r>
            <a:r>
              <a:rPr lang="en-US" dirty="0" smtClean="0"/>
              <a:t>that serve as hubs for aggregating information about a given variable that needs to be grouped for answering queries.  These contextualize variables, in an extensible way if more detail is desired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12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variables represent a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 that describes how entities participate in an experiment, and captures the aspects most important for researchers to discover, understand, and analyze it on their terms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fundamental pillar of ‘cause and effect’ that underlies empirical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science.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key point here is that the upper-level structure of the model was</a:t>
            </a:r>
            <a:r>
              <a:rPr lang="en-US" baseline="0" dirty="0" smtClean="0"/>
              <a:t> built to be</a:t>
            </a:r>
            <a:r>
              <a:rPr lang="en-US" dirty="0" smtClean="0"/>
              <a:t> generic enough to cover diverse areas of research, as the concepts of controlled, dependent, and independent variables are common across domains. And the properties that</a:t>
            </a:r>
            <a:r>
              <a:rPr lang="en-US" baseline="0" dirty="0" smtClean="0"/>
              <a:t> hang from these are generic enough to apply across disciplines as well. This supports extensions under this framework for specific disciplines simply by plugging in domain-specific terminologies as values of these properties (and possible specializing the properties for a specific domain).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21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5F31-DC3A-412E-AD57-5461A21676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6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ctr">
              <a:spcBef>
                <a:spcPts val="700"/>
              </a:spcBef>
              <a:buFont typeface="+mj-lt"/>
              <a:buNone/>
            </a:pPr>
            <a:r>
              <a:rPr lang="en-US" dirty="0" smtClean="0"/>
              <a:t>Different color for each ‘level’ in the model - try to keep to 3-4 levels for ease of data collection and </a:t>
            </a:r>
            <a:r>
              <a:rPr lang="en-US" dirty="0" err="1" smtClean="0"/>
              <a:t>simplifed</a:t>
            </a:r>
            <a:r>
              <a:rPr lang="en-US" dirty="0" smtClean="0"/>
              <a:t> queries.</a:t>
            </a:r>
          </a:p>
          <a:p>
            <a:pPr marL="0" indent="0" fontAlgn="ctr">
              <a:spcBef>
                <a:spcPts val="700"/>
              </a:spcBef>
              <a:buFont typeface="+mj-lt"/>
              <a:buNone/>
            </a:pPr>
            <a:endParaRPr lang="en-US" dirty="0" smtClean="0"/>
          </a:p>
          <a:p>
            <a:pPr marL="0" indent="0" fontAlgn="ctr">
              <a:spcBef>
                <a:spcPts val="700"/>
              </a:spcBef>
              <a:buFont typeface="+mj-lt"/>
              <a:buNone/>
            </a:pPr>
            <a:r>
              <a:rPr lang="en-US" dirty="0" smtClean="0"/>
              <a:t>Rectangles represent instances, rounded boxes represent terms from community CVs/ontologies that can be used as standardized descriptors of variables (e.g. chemicals such as ‘DMSO’ or ‘</a:t>
            </a:r>
            <a:r>
              <a:rPr lang="en-US" dirty="0" err="1" smtClean="0"/>
              <a:t>arsenite</a:t>
            </a:r>
            <a:r>
              <a:rPr lang="en-US" dirty="0" smtClean="0"/>
              <a:t>’ could come from ChEBI, techniques such as ‘transcriptional profiling by microarray’ from OBI, qualities such as ‘amount’ from PATO, and anatomical entities such as ‘colon’ from </a:t>
            </a:r>
            <a:r>
              <a:rPr lang="en-US" dirty="0" err="1" smtClean="0"/>
              <a:t>Uberon</a:t>
            </a:r>
            <a:r>
              <a:rPr lang="en-US" dirty="0" smtClean="0"/>
              <a:t>.</a:t>
            </a:r>
          </a:p>
          <a:p>
            <a:pPr marL="0" indent="0" fontAlgn="ctr">
              <a:spcBef>
                <a:spcPts val="700"/>
              </a:spcBef>
              <a:buFont typeface="+mj-lt"/>
              <a:buNone/>
            </a:pPr>
            <a:endParaRPr lang="en-US" dirty="0" smtClean="0"/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Green nodes represent </a:t>
            </a:r>
            <a:r>
              <a:rPr lang="en-US" b="1" dirty="0" smtClean="0"/>
              <a:t>'variable specifications' </a:t>
            </a:r>
            <a:r>
              <a:rPr lang="en-US" dirty="0" smtClean="0"/>
              <a:t>that serve as hubs for aggregating information about a given variable that needs to be grouped for answering queries.  These contextualize variables, in an extensible way if more detail is desired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7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ctr">
              <a:spcBef>
                <a:spcPts val="700"/>
              </a:spcBef>
              <a:buFont typeface="+mj-lt"/>
              <a:buNone/>
            </a:pPr>
            <a:r>
              <a:rPr lang="en-US" dirty="0" smtClean="0"/>
              <a:t>Different color for each ‘level’ in the model - try to keep to 3-4 levels for ease of data collection and </a:t>
            </a:r>
            <a:r>
              <a:rPr lang="en-US" dirty="0" err="1" smtClean="0"/>
              <a:t>simplifed</a:t>
            </a:r>
            <a:r>
              <a:rPr lang="en-US" dirty="0" smtClean="0"/>
              <a:t> queries.</a:t>
            </a:r>
          </a:p>
          <a:p>
            <a:pPr marL="0" indent="0" fontAlgn="ctr">
              <a:spcBef>
                <a:spcPts val="700"/>
              </a:spcBef>
              <a:buFont typeface="+mj-lt"/>
              <a:buNone/>
            </a:pPr>
            <a:endParaRPr lang="en-US" dirty="0" smtClean="0"/>
          </a:p>
          <a:p>
            <a:pPr marL="0" indent="0" fontAlgn="ctr">
              <a:spcBef>
                <a:spcPts val="700"/>
              </a:spcBef>
              <a:buFont typeface="+mj-lt"/>
              <a:buNone/>
            </a:pPr>
            <a:r>
              <a:rPr lang="en-US" dirty="0" smtClean="0"/>
              <a:t>Rectangles represent instances, rounded boxes represent terms from community CVs/ontologies that can be used as standardized descriptors of variables (e.g. chemicals such as ‘DMSO’ or ‘</a:t>
            </a:r>
            <a:r>
              <a:rPr lang="en-US" dirty="0" err="1" smtClean="0"/>
              <a:t>arsenite</a:t>
            </a:r>
            <a:r>
              <a:rPr lang="en-US" dirty="0" smtClean="0"/>
              <a:t>’ could come from ChEBI, techniques such as ‘transcriptional profiling by microarray’ from OBI, qualities such as ‘amount’ from PATO, and anatomical entities such as ‘colon’ from </a:t>
            </a:r>
            <a:r>
              <a:rPr lang="en-US" dirty="0" err="1" smtClean="0"/>
              <a:t>Uberon</a:t>
            </a:r>
            <a:r>
              <a:rPr lang="en-US" dirty="0" smtClean="0"/>
              <a:t>.</a:t>
            </a:r>
          </a:p>
          <a:p>
            <a:pPr marL="0" indent="0" fontAlgn="ctr">
              <a:spcBef>
                <a:spcPts val="700"/>
              </a:spcBef>
              <a:buFont typeface="+mj-lt"/>
              <a:buNone/>
            </a:pPr>
            <a:endParaRPr lang="en-US" dirty="0" smtClean="0"/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Green nodes represent </a:t>
            </a:r>
            <a:r>
              <a:rPr lang="en-US" b="1" dirty="0" smtClean="0"/>
              <a:t>'variable specifications' </a:t>
            </a:r>
            <a:r>
              <a:rPr lang="en-US" dirty="0" smtClean="0"/>
              <a:t>that serve as hubs for aggregating information about a given variable that needs to be grouped for answering queries.  These contextualize variables, in an extensible way if more detail is desired</a:t>
            </a:r>
          </a:p>
          <a:p>
            <a:pPr marL="0" indent="0" fontAlgn="ctr">
              <a:spcBef>
                <a:spcPts val="700"/>
              </a:spcBef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5F31-DC3A-412E-AD57-5461A21676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60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13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(pseudo)</a:t>
            </a:r>
            <a:r>
              <a:rPr lang="en-US" baseline="0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representation</a:t>
            </a:r>
            <a:r>
              <a:rPr lang="en-US" baseline="0" dirty="0" smtClean="0"/>
              <a:t> of full metadata record for exemplar experiment might be more accessible to some used to thinking about metadata in this way . . . again, the data is relatively simple and flat, while capturing needed precision and variable context for core CQs and modeling requirements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these questions are against</a:t>
            </a:r>
            <a:r>
              <a:rPr lang="en-US" baseline="0" dirty="0" smtClean="0"/>
              <a:t> a different (but similar) exemplar experiment than the one outline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4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FF0000"/>
                </a:solidFill>
              </a:rPr>
              <a:t>The key point here is that the upper-level structure of the model was</a:t>
            </a:r>
            <a:r>
              <a:rPr lang="en-US" i="1" baseline="0" dirty="0" smtClean="0">
                <a:solidFill>
                  <a:srgbClr val="FF0000"/>
                </a:solidFill>
              </a:rPr>
              <a:t> built to be</a:t>
            </a:r>
            <a:r>
              <a:rPr lang="en-US" i="1" dirty="0" smtClean="0">
                <a:solidFill>
                  <a:srgbClr val="FF0000"/>
                </a:solidFill>
              </a:rPr>
              <a:t> generic enough to cover diverse areas of research, as the concepts of controlled, dependent, and independent variables are common across domains. And the properties that</a:t>
            </a:r>
            <a:r>
              <a:rPr lang="en-US" i="1" baseline="0" dirty="0" smtClean="0">
                <a:solidFill>
                  <a:srgbClr val="FF0000"/>
                </a:solidFill>
              </a:rPr>
              <a:t> hang from these are generic enough to apply across disciplines as well. This supports extensions under this framework for specific disciplines simply by plugging in domain-specific terminologies as values of these properties (and possible specializing the properties for a specific domain).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*‘Semantic’ – When CVs are structured or better yet, logically encoded like ontologies, we get an underlying knowledge model that can be exploited to add value to  the data.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not all metadata needs to be asserted explicitly,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nowledge encoded in the ontologies behind-the-scenes can be leveraged in reusable and generalizable ways.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example,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ontology knows that the PACS2 gene is part of apoptotic pathways, then our example experiment where this gene is recorded as 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independent variable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discovered with queries for experiments where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apoptotic features of a specimen are manipulated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without the user having to explicitly assert this in the metadata.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4EBE-F0FC-4900-903B-4C87A089AC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71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Elsevier wanted a simple, boiled down summary of what</a:t>
            </a:r>
            <a:r>
              <a:rPr lang="en-US" baseline="0" dirty="0" smtClean="0"/>
              <a:t> we learned in </a:t>
            </a:r>
            <a:r>
              <a:rPr lang="en-US" baseline="0" smtClean="0"/>
              <a:t>the </a:t>
            </a:r>
            <a:r>
              <a:rPr lang="en-US" baseline="0" smtClean="0"/>
              <a:t>from </a:t>
            </a:r>
            <a:r>
              <a:rPr lang="en-US" baseline="0" dirty="0" smtClean="0"/>
              <a:t>of a small glossary/taxonomy of about </a:t>
            </a:r>
            <a:r>
              <a:rPr lang="en-US" sz="1200" b="0" dirty="0" smtClean="0">
                <a:solidFill>
                  <a:srgbClr val="C00000"/>
                </a:solidFill>
              </a:rPr>
              <a:t>20 concepts deemed most relevant for an experimental metadata model that is intuitive, generic, extensible, parsimonious, aligned with </a:t>
            </a:r>
            <a:r>
              <a:rPr lang="en-US" sz="1200" b="0" dirty="0" smtClean="0">
                <a:solidFill>
                  <a:srgbClr val="C00000"/>
                </a:solidFill>
              </a:rPr>
              <a:t>existing </a:t>
            </a:r>
            <a:r>
              <a:rPr lang="en-US" sz="1200" b="0" dirty="0" smtClean="0">
                <a:solidFill>
                  <a:srgbClr val="C00000"/>
                </a:solidFill>
              </a:rPr>
              <a:t>frameworks, and scoped for data entry and discovery </a:t>
            </a:r>
            <a:endParaRPr lang="en-US" sz="1200" b="0" dirty="0" smtClean="0">
              <a:solidFill>
                <a:srgbClr val="C00000"/>
              </a:solidFill>
            </a:endParaRPr>
          </a:p>
          <a:p>
            <a:endParaRPr lang="en-US" sz="1200" b="0" dirty="0" smtClean="0">
              <a:solidFill>
                <a:srgbClr val="C00000"/>
              </a:solidFill>
            </a:endParaRPr>
          </a:p>
          <a:p>
            <a:pPr marL="511175">
              <a:lnSpc>
                <a:spcPct val="120000"/>
              </a:lnSpc>
              <a:spcBef>
                <a:spcPts val="400"/>
              </a:spcBef>
            </a:pPr>
            <a:r>
              <a:rPr lang="en-US" sz="1200" dirty="0" smtClean="0"/>
              <a:t>Also, a </a:t>
            </a:r>
            <a:r>
              <a:rPr lang="en-US" sz="1200" b="1" dirty="0" smtClean="0"/>
              <a:t>reference domain model </a:t>
            </a:r>
            <a:r>
              <a:rPr lang="en-US" sz="1200" dirty="0" smtClean="0"/>
              <a:t>that organizes these concepts in a graph according to their real-world relationships.</a:t>
            </a:r>
          </a:p>
          <a:p>
            <a:pPr marL="511175">
              <a:lnSpc>
                <a:spcPct val="120000"/>
              </a:lnSpc>
              <a:spcBef>
                <a:spcPts val="400"/>
              </a:spcBef>
            </a:pPr>
            <a:r>
              <a:rPr lang="en-US" sz="1200" dirty="0" smtClean="0"/>
              <a:t>And a </a:t>
            </a:r>
            <a:r>
              <a:rPr lang="en-US" sz="1200" b="1" dirty="0" smtClean="0"/>
              <a:t>experimental metadata model </a:t>
            </a:r>
            <a:r>
              <a:rPr lang="en-US" sz="1200" dirty="0" smtClean="0"/>
              <a:t>that organizes these concepts in a graph in a way that best supports efficient metadata creation for our use cases</a:t>
            </a:r>
          </a:p>
          <a:p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1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1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5F31-DC3A-412E-AD57-5461A21676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2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5F31-DC3A-412E-AD57-5461A21676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2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9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9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HYPERLINKS ABOVE ONLY WORK FROM PRESENTATION MODE!!!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1EDA-C842-420C-A6C8-0804DE47E6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D010-BDE6-4174-AF26-08349E6F5D9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559A-C784-4F77-BD48-A8546FF5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7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D010-BDE6-4174-AF26-08349E6F5D9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559A-C784-4F77-BD48-A8546FF5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8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D010-BDE6-4174-AF26-08349E6F5D9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559A-C784-4F77-BD48-A8546FF5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9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D010-BDE6-4174-AF26-08349E6F5D9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559A-C784-4F77-BD48-A8546FF5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D010-BDE6-4174-AF26-08349E6F5D9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559A-C784-4F77-BD48-A8546FF5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4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D010-BDE6-4174-AF26-08349E6F5D9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559A-C784-4F77-BD48-A8546FF5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D010-BDE6-4174-AF26-08349E6F5D9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559A-C784-4F77-BD48-A8546FF5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5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D010-BDE6-4174-AF26-08349E6F5D9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559A-C784-4F77-BD48-A8546FF5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D010-BDE6-4174-AF26-08349E6F5D9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559A-C784-4F77-BD48-A8546FF5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D010-BDE6-4174-AF26-08349E6F5D9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559A-C784-4F77-BD48-A8546FF5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7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D010-BDE6-4174-AF26-08349E6F5D9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559A-C784-4F77-BD48-A8546FF5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9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FD010-BDE6-4174-AF26-08349E6F5D9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5559A-C784-4F77-BD48-A8546FF5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4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nBMwj6reBoreE1ik_F7DAHn_GoAXwrA0r2Cq_Ha3r3w/edit#bookmark=id.3n2kdnxt585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document/d/1nBMwj6reBoreE1ik_F7DAHn_GoAXwrA0r2Cq_Ha3r3w/edit#bookmark=id.q5ddvssfq51e" TargetMode="External"/><Relationship Id="rId4" Type="http://schemas.openxmlformats.org/officeDocument/2006/relationships/hyperlink" Target="https://docs.google.com/document/d/1nBMwj6reBoreE1ik_F7DAHn_GoAXwrA0r2Cq_Ha3r3w/edit#bookmark=id.peoqavdegdl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nBMwj6reBoreE1ik_F7DAHn_GoAXwrA0r2Cq_Ha3r3w/edit#bookmark=id.3n2kdnxt5851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document/d/1nBMwj6reBoreE1ik_F7DAHn_GoAXwrA0r2Cq_Ha3r3w/edit#bookmark=id.q5ddvssfq51e" TargetMode="External"/><Relationship Id="rId4" Type="http://schemas.openxmlformats.org/officeDocument/2006/relationships/hyperlink" Target="https://docs.google.com/document/d/1nBMwj6reBoreE1ik_F7DAHn_GoAXwrA0r2Cq_Ha3r3w/edit#bookmark=id.peoqavdegdl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L2VkJTYfHwAtDoiM88l4SJ8MICOEr464z1-OKFzcuU/edit#gid=74059296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rqnHZp8Xx-lxS31CTHgh82lmNFKGjcLPtT_cVNJHU2c/edit#gid=0" TargetMode="External"/><Relationship Id="rId7" Type="http://schemas.openxmlformats.org/officeDocument/2006/relationships/hyperlink" Target="https://docs.google.com/document/d/1nBMwj6reBoreE1ik_F7DAHn_GoAXwrA0r2Cq_Ha3r3w/ed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-cj4shWoB_RLGtHMa5AZVjDbF3PSw44cMkRKiIDt_uY/edit#gid=0" TargetMode="External"/><Relationship Id="rId5" Type="http://schemas.openxmlformats.org/officeDocument/2006/relationships/hyperlink" Target="https://docs.google.com/spreadsheets/d/1nL2VkJTYfHwAtDoiM88l4SJ8MICOEr464z1-OKFzcuU/edit#gid=740592968" TargetMode="External"/><Relationship Id="rId4" Type="http://schemas.openxmlformats.org/officeDocument/2006/relationships/hyperlink" Target="https://docs.google.com/spreadsheets/d/1dh2LxnoNNJ7XG4622X740E40AMrxzoVicPHNP48CMAE/edit#gid=17741879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Toward an Experimental Metadata Model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/>
          <a:p>
            <a:r>
              <a:rPr lang="en-US" dirty="0" smtClean="0"/>
              <a:t>Matthew Brush</a:t>
            </a:r>
          </a:p>
          <a:p>
            <a:r>
              <a:rPr lang="en-US" dirty="0" smtClean="0"/>
              <a:t>May 19,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5A3B-C5AA-4549-B30E-CA1655418998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6408709"/>
            <a:ext cx="228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*work funded by Elsevier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58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Today . . .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Core Experimental Metadata Concepts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Reference  </a:t>
            </a:r>
            <a:r>
              <a:rPr lang="en-US" sz="3600" dirty="0" smtClean="0"/>
              <a:t>Model of  Experimental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Experimental Metadata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Exemplar Experimental Metadata Records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err="1" smtClean="0"/>
              <a:t>rdf</a:t>
            </a:r>
            <a:r>
              <a:rPr lang="en-US" sz="3200" dirty="0" smtClean="0"/>
              <a:t> graph format (concept map)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hierarchical format (pseudo-</a:t>
            </a:r>
            <a:r>
              <a:rPr lang="en-US" sz="3200" dirty="0" err="1" smtClean="0"/>
              <a:t>json</a:t>
            </a:r>
            <a:r>
              <a:rPr lang="en-US" sz="3200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Core </a:t>
            </a:r>
            <a:r>
              <a:rPr lang="en-US" b="1" dirty="0" smtClean="0"/>
              <a:t>Experimental Metadata Concepts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7912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3300" b="1" dirty="0" smtClean="0">
                <a:solidFill>
                  <a:srgbClr val="C00000"/>
                </a:solidFill>
              </a:rPr>
              <a:t>Identified ~20 concepts deemed most relevant for an experimental metadata model that is intuitive, generic, extensible, parsimonious, aligned </a:t>
            </a:r>
            <a:r>
              <a:rPr lang="en-US" sz="3300" b="1" dirty="0">
                <a:solidFill>
                  <a:srgbClr val="C00000"/>
                </a:solidFill>
              </a:rPr>
              <a:t>with existing </a:t>
            </a:r>
            <a:r>
              <a:rPr lang="en-US" sz="3300" b="1" dirty="0" smtClean="0">
                <a:solidFill>
                  <a:srgbClr val="C00000"/>
                </a:solidFill>
              </a:rPr>
              <a:t>frameworks, and scoped for data entry and discovery </a:t>
            </a:r>
            <a:endParaRPr lang="en-US" sz="1300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3300" b="1" dirty="0" smtClean="0"/>
              <a:t>Glossary of Key Concepts</a:t>
            </a:r>
            <a:endParaRPr lang="en-US" sz="3300" dirty="0" smtClean="0"/>
          </a:p>
          <a:p>
            <a:pPr marL="525463">
              <a:lnSpc>
                <a:spcPct val="120000"/>
              </a:lnSpc>
            </a:pPr>
            <a:r>
              <a:rPr lang="en-US" sz="2600" dirty="0" smtClean="0"/>
              <a:t>Presents </a:t>
            </a:r>
            <a:r>
              <a:rPr lang="en-US" sz="2600" dirty="0"/>
              <a:t>preferred and alternate labels, definition, and significance with respect to modeling and metadata </a:t>
            </a:r>
            <a:r>
              <a:rPr lang="en-US" sz="2600" dirty="0" smtClean="0"/>
              <a:t>considerations (</a:t>
            </a:r>
            <a:r>
              <a:rPr lang="en-US" sz="2600" dirty="0" smtClean="0">
                <a:hlinkClick r:id="rId3"/>
              </a:rPr>
              <a:t>link</a:t>
            </a:r>
            <a:r>
              <a:rPr lang="en-US" sz="2600" dirty="0" smtClean="0"/>
              <a:t>)</a:t>
            </a:r>
            <a:endParaRPr lang="en-US" sz="26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3300" b="1" dirty="0" smtClean="0"/>
              <a:t>Hierarchical Models of </a:t>
            </a:r>
            <a:r>
              <a:rPr lang="en-US" sz="3300" b="1" dirty="0" smtClean="0"/>
              <a:t>Key </a:t>
            </a:r>
            <a:r>
              <a:rPr lang="en-US" sz="3300" b="1" dirty="0"/>
              <a:t>C</a:t>
            </a:r>
            <a:r>
              <a:rPr lang="en-US" sz="3300" b="1" dirty="0" smtClean="0"/>
              <a:t>oncepts</a:t>
            </a:r>
            <a:endParaRPr lang="en-US" sz="3300" dirty="0" smtClean="0"/>
          </a:p>
          <a:p>
            <a:pPr marL="511175">
              <a:lnSpc>
                <a:spcPct val="120000"/>
              </a:lnSpc>
              <a:spcBef>
                <a:spcPts val="400"/>
              </a:spcBef>
            </a:pPr>
            <a:r>
              <a:rPr lang="en-US" sz="2600" dirty="0"/>
              <a:t>A</a:t>
            </a:r>
            <a:r>
              <a:rPr lang="en-US" sz="2600" dirty="0" smtClean="0"/>
              <a:t>n </a:t>
            </a:r>
            <a:r>
              <a:rPr lang="en-US" sz="2600" b="1" dirty="0" smtClean="0"/>
              <a:t>ontological </a:t>
            </a:r>
            <a:r>
              <a:rPr lang="en-US" sz="2600" b="1" dirty="0" smtClean="0"/>
              <a:t>type hierarchy </a:t>
            </a:r>
            <a:r>
              <a:rPr lang="en-US" sz="2600" dirty="0" smtClean="0"/>
              <a:t>(</a:t>
            </a:r>
            <a:r>
              <a:rPr lang="en-US" sz="2600" dirty="0" smtClean="0">
                <a:hlinkClick r:id="rId4"/>
              </a:rPr>
              <a:t>link</a:t>
            </a:r>
            <a:r>
              <a:rPr lang="en-US" sz="2600" dirty="0" smtClean="0"/>
              <a:t>)</a:t>
            </a:r>
            <a:r>
              <a:rPr lang="en-US" sz="2600" b="1" dirty="0" smtClean="0"/>
              <a:t> </a:t>
            </a:r>
            <a:r>
              <a:rPr lang="en-US" sz="2600" dirty="0" smtClean="0"/>
              <a:t>that organizes these concepts to each other  </a:t>
            </a:r>
            <a:r>
              <a:rPr lang="en-US" sz="2600" dirty="0"/>
              <a:t>according their basic  </a:t>
            </a:r>
            <a:r>
              <a:rPr lang="en-US" sz="2600" dirty="0" smtClean="0"/>
              <a:t>type  (</a:t>
            </a:r>
            <a:r>
              <a:rPr lang="en-US" sz="2600" dirty="0"/>
              <a:t>material, process, attribute, abstract/information</a:t>
            </a:r>
            <a:r>
              <a:rPr lang="en-US" sz="2600" dirty="0" smtClean="0"/>
              <a:t>)</a:t>
            </a:r>
            <a:endParaRPr lang="en-US" sz="2600" b="1" dirty="0"/>
          </a:p>
          <a:p>
            <a:pPr marL="511175">
              <a:lnSpc>
                <a:spcPct val="120000"/>
              </a:lnSpc>
              <a:spcBef>
                <a:spcPts val="400"/>
              </a:spcBef>
            </a:pPr>
            <a:r>
              <a:rPr lang="en-US" sz="2600" dirty="0" smtClean="0"/>
              <a:t>A </a:t>
            </a:r>
            <a:r>
              <a:rPr lang="en-US" sz="2600" b="1" dirty="0" smtClean="0"/>
              <a:t>hierarchical metadata schema </a:t>
            </a:r>
            <a:r>
              <a:rPr lang="en-US" sz="2600" dirty="0" smtClean="0"/>
              <a:t>(</a:t>
            </a:r>
            <a:r>
              <a:rPr lang="en-US" sz="2600" dirty="0" smtClean="0">
                <a:hlinkClick r:id="rId5"/>
              </a:rPr>
              <a:t>link</a:t>
            </a:r>
            <a:r>
              <a:rPr lang="en-US" sz="2600" dirty="0" smtClean="0"/>
              <a:t>)</a:t>
            </a:r>
            <a:r>
              <a:rPr lang="en-US" sz="2600" b="1" dirty="0" smtClean="0"/>
              <a:t> </a:t>
            </a:r>
            <a:r>
              <a:rPr lang="en-US" sz="2600" dirty="0" smtClean="0"/>
              <a:t>that organizes these concepts for the purpose of collecting and structuring metadata</a:t>
            </a:r>
            <a:endParaRPr lang="en-US" sz="2600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7160"/>
            <a:ext cx="8229600" cy="1143000"/>
          </a:xfrm>
        </p:spPr>
        <p:txBody>
          <a:bodyPr>
            <a:noAutofit/>
          </a:bodyPr>
          <a:lstStyle/>
          <a:p>
            <a:pPr marL="514350" indent="-514350"/>
            <a:r>
              <a:rPr lang="en-US" sz="4000" b="1" dirty="0" smtClean="0"/>
              <a:t>A Reference  Model of Core Concepts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60960" y="746760"/>
            <a:ext cx="9083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lvl="1" indent="0">
              <a:buNone/>
            </a:pPr>
            <a:r>
              <a:rPr lang="en-US" sz="2000" dirty="0"/>
              <a:t>Depicts relationships between core domain concepts as they exist in the ‘real world’.</a:t>
            </a:r>
          </a:p>
        </p:txBody>
      </p:sp>
      <p:pic>
        <p:nvPicPr>
          <p:cNvPr id="1028" name="Picture 4" descr="C:\Users\brushm\AppData\Roaming\PixelMetrics\CaptureWiz\Temp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" y="1101150"/>
            <a:ext cx="8260081" cy="57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9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b="1" dirty="0" smtClean="0"/>
              <a:t>Experimental Metadata Model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89009" y="777240"/>
            <a:ext cx="77419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lvl="1" indent="0">
              <a:buNone/>
            </a:pPr>
            <a:r>
              <a:rPr lang="en-US" sz="2100" dirty="0" smtClean="0"/>
              <a:t>(Same graph with alternate coloring to highlight tiers in the model)</a:t>
            </a:r>
            <a:endParaRPr lang="en-US" sz="2100" dirty="0"/>
          </a:p>
        </p:txBody>
      </p:sp>
      <p:pic>
        <p:nvPicPr>
          <p:cNvPr id="6" name="Picture 2" descr="C:\Users\brushm\AppData\Roaming\PixelMetrics\CaptureWiz\Temp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64" y="1192738"/>
            <a:ext cx="9184364" cy="558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0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>
          <a:xfrm>
            <a:off x="609600" y="2438400"/>
            <a:ext cx="8001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7" indent="0" fontAlgn="ctr">
              <a:lnSpc>
                <a:spcPts val="3300"/>
              </a:lnSpc>
              <a:buNone/>
            </a:pPr>
            <a:r>
              <a:rPr lang="en-US" sz="2800" b="1" u="sng" dirty="0" smtClean="0"/>
              <a:t>Variables</a:t>
            </a:r>
            <a:r>
              <a:rPr lang="en-US" sz="2800" dirty="0" smtClean="0"/>
              <a:t>: entities </a:t>
            </a:r>
            <a:r>
              <a:rPr lang="en-US" sz="2800" dirty="0"/>
              <a:t>intentionally varied or measured</a:t>
            </a:r>
          </a:p>
          <a:p>
            <a:pPr marL="914400" lvl="1" indent="-457200" fontAlgn="ctr">
              <a:spcBef>
                <a:spcPts val="600"/>
              </a:spcBef>
              <a:buFont typeface="+mj-lt"/>
              <a:buAutoNum type="alphaLcPeriod"/>
            </a:pPr>
            <a:r>
              <a:rPr lang="en-US" sz="2400" b="1" dirty="0"/>
              <a:t>D</a:t>
            </a:r>
            <a:r>
              <a:rPr lang="en-US" sz="2400" b="1" dirty="0" smtClean="0"/>
              <a:t>ependent variable</a:t>
            </a:r>
            <a:r>
              <a:rPr lang="en-US" sz="2400" dirty="0" smtClean="0"/>
              <a:t> </a:t>
            </a:r>
            <a:r>
              <a:rPr lang="en-US" sz="2400" dirty="0"/>
              <a:t>(measured variable) - entities measured in an assay</a:t>
            </a:r>
          </a:p>
          <a:p>
            <a:pPr marL="914400" lvl="1" indent="-457200" fontAlgn="ctr">
              <a:spcBef>
                <a:spcPts val="600"/>
              </a:spcBef>
              <a:buFont typeface="+mj-lt"/>
              <a:buAutoNum type="alphaLcPeriod"/>
            </a:pPr>
            <a:r>
              <a:rPr lang="en-US" sz="2400" b="1" dirty="0"/>
              <a:t>I</a:t>
            </a:r>
            <a:r>
              <a:rPr lang="en-US" sz="2400" b="1" dirty="0" smtClean="0"/>
              <a:t>ndependent </a:t>
            </a:r>
            <a:r>
              <a:rPr lang="en-US" sz="2400" b="1" dirty="0"/>
              <a:t>variables</a:t>
            </a:r>
            <a:r>
              <a:rPr lang="en-US" sz="2400" dirty="0"/>
              <a:t> (factors, parameters</a:t>
            </a:r>
            <a:r>
              <a:rPr lang="en-US" sz="2400" dirty="0" smtClean="0"/>
              <a:t>): </a:t>
            </a:r>
            <a:r>
              <a:rPr lang="en-US" sz="2400" dirty="0"/>
              <a:t>entities (treatments/attributes) on specimens intentionally varied to test affect on </a:t>
            </a:r>
            <a:r>
              <a:rPr lang="en-US" sz="2400" dirty="0" smtClean="0"/>
              <a:t>dependent </a:t>
            </a:r>
            <a:r>
              <a:rPr lang="en-US" sz="2400" dirty="0"/>
              <a:t>variable</a:t>
            </a:r>
          </a:p>
          <a:p>
            <a:pPr marL="914400" lvl="1" indent="-457200" fontAlgn="ctr">
              <a:spcBef>
                <a:spcPts val="600"/>
              </a:spcBef>
              <a:buFont typeface="+mj-lt"/>
              <a:buAutoNum type="alphaLcPeriod"/>
            </a:pPr>
            <a:r>
              <a:rPr lang="en-US" sz="2400" b="1" dirty="0" smtClean="0"/>
              <a:t>Control </a:t>
            </a:r>
            <a:r>
              <a:rPr lang="en-US" sz="2400" b="1" dirty="0"/>
              <a:t>variables</a:t>
            </a:r>
            <a:r>
              <a:rPr lang="en-US" sz="2400" dirty="0"/>
              <a:t> (</a:t>
            </a:r>
            <a:r>
              <a:rPr lang="en-US" sz="2400" dirty="0" smtClean="0"/>
              <a:t>constants, facilitators)</a:t>
            </a:r>
            <a:endParaRPr lang="en-US" sz="2400" dirty="0"/>
          </a:p>
          <a:p>
            <a:pPr marL="1482725" lvl="2" indent="-400050" fontAlgn="ctr">
              <a:spcBef>
                <a:spcPts val="0"/>
              </a:spcBef>
              <a:buFont typeface="+mj-lt"/>
              <a:buAutoNum type="romanLcPeriod"/>
            </a:pPr>
            <a:r>
              <a:rPr lang="en-US" sz="2000" b="1" dirty="0"/>
              <a:t>reagents</a:t>
            </a:r>
            <a:r>
              <a:rPr lang="en-US" sz="2000" dirty="0"/>
              <a:t>, </a:t>
            </a:r>
            <a:r>
              <a:rPr lang="en-US" sz="2000" b="1" dirty="0"/>
              <a:t>instruments</a:t>
            </a:r>
            <a:r>
              <a:rPr lang="en-US" sz="2000" dirty="0"/>
              <a:t> </a:t>
            </a:r>
            <a:r>
              <a:rPr lang="en-US" sz="2000" dirty="0" smtClean="0"/>
              <a:t>that </a:t>
            </a:r>
            <a:r>
              <a:rPr lang="en-US" sz="2000" dirty="0"/>
              <a:t>do not vary</a:t>
            </a:r>
          </a:p>
          <a:p>
            <a:pPr marL="1482725" lvl="2" indent="-400050" fontAlgn="ctr">
              <a:spcBef>
                <a:spcPts val="0"/>
              </a:spcBef>
              <a:buFont typeface="+mj-lt"/>
              <a:buAutoNum type="romanLcPeriod"/>
            </a:pPr>
            <a:r>
              <a:rPr lang="en-US" sz="2000" b="1" dirty="0"/>
              <a:t>characteristics</a:t>
            </a:r>
            <a:r>
              <a:rPr lang="en-US" sz="2000" dirty="0"/>
              <a:t> of </a:t>
            </a:r>
            <a:r>
              <a:rPr lang="en-US" sz="2000" dirty="0" smtClean="0"/>
              <a:t>specimens </a:t>
            </a:r>
            <a:r>
              <a:rPr lang="en-US" sz="2000" dirty="0"/>
              <a:t>intentionally held constant </a:t>
            </a:r>
          </a:p>
          <a:p>
            <a:pPr fontAlgn="ctr"/>
            <a:endParaRPr lang="en-US" sz="2400" dirty="0"/>
          </a:p>
          <a:p>
            <a:pPr marL="1263650" lvl="2" indent="-514350"/>
            <a:endParaRPr lang="en-US" sz="2000" dirty="0" smtClean="0"/>
          </a:p>
          <a:p>
            <a:pPr marL="857250" lvl="2"/>
            <a:endParaRPr lang="en-US" sz="1800" dirty="0" smtClean="0"/>
          </a:p>
          <a:p>
            <a:pPr lvl="2"/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8600" y="15240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Experimental Metadata </a:t>
            </a:r>
            <a:r>
              <a:rPr lang="en-US" sz="4000" b="1" dirty="0" smtClean="0"/>
              <a:t>Model: </a:t>
            </a:r>
          </a:p>
          <a:p>
            <a:r>
              <a:rPr lang="en-US" sz="3200" b="1" dirty="0" smtClean="0"/>
              <a:t>A Variable-Centric Approach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304800" y="1408093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ctr" fontAlgn="ctr"/>
            <a:r>
              <a:rPr lang="en-US" sz="2800" b="1" dirty="0" smtClean="0">
                <a:solidFill>
                  <a:srgbClr val="C00000"/>
                </a:solidFill>
              </a:rPr>
              <a:t>      Model Captures the central relationship between  </a:t>
            </a:r>
            <a:r>
              <a:rPr lang="en-US" sz="2800" b="1" u="sng" dirty="0" smtClean="0">
                <a:solidFill>
                  <a:srgbClr val="C00000"/>
                </a:solidFill>
              </a:rPr>
              <a:t>processes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u="sng" dirty="0">
                <a:solidFill>
                  <a:srgbClr val="C00000"/>
                </a:solidFill>
              </a:rPr>
              <a:t>specimens</a:t>
            </a:r>
            <a:r>
              <a:rPr lang="en-US" sz="2800" b="1" dirty="0">
                <a:solidFill>
                  <a:srgbClr val="C00000"/>
                </a:solidFill>
              </a:rPr>
              <a:t>, and </a:t>
            </a:r>
            <a:r>
              <a:rPr lang="en-US" sz="2800" b="1" u="sng" dirty="0" smtClean="0">
                <a:solidFill>
                  <a:srgbClr val="C00000"/>
                </a:solidFill>
              </a:rPr>
              <a:t>experimental variables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Exemplar Experiment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3680"/>
            <a:ext cx="8763000" cy="4499520"/>
          </a:xfrm>
        </p:spPr>
        <p:txBody>
          <a:bodyPr>
            <a:noAutofit/>
          </a:bodyPr>
          <a:lstStyle/>
          <a:p>
            <a:pPr marL="514350" indent="-392113">
              <a:spcBef>
                <a:spcPts val="1200"/>
              </a:spcBef>
              <a:buFont typeface="+mj-lt"/>
              <a:buAutoNum type="arabicPeriod"/>
            </a:pPr>
            <a:r>
              <a:rPr lang="en-US" sz="2200" b="1" dirty="0"/>
              <a:t>Specimen Collection #1:</a:t>
            </a:r>
            <a:r>
              <a:rPr lang="en-US" sz="2200" dirty="0"/>
              <a:t>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cell collection </a:t>
            </a:r>
            <a:r>
              <a:rPr lang="en-US" sz="2200" dirty="0" smtClean="0"/>
              <a:t>of </a:t>
            </a:r>
            <a:r>
              <a:rPr lang="en-US" sz="2200" dirty="0" smtClean="0">
                <a:solidFill>
                  <a:srgbClr val="00B050"/>
                </a:solidFill>
              </a:rPr>
              <a:t>normal</a:t>
            </a:r>
            <a:r>
              <a:rPr lang="en-US" sz="2200" dirty="0" smtClean="0"/>
              <a:t>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50"/>
                </a:solidFill>
              </a:rPr>
              <a:t>transformed</a:t>
            </a:r>
            <a:r>
              <a:rPr lang="en-US" sz="2200" dirty="0"/>
              <a:t> 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colon cells </a:t>
            </a:r>
            <a:r>
              <a:rPr lang="en-US" sz="2200" dirty="0" smtClean="0"/>
              <a:t>of </a:t>
            </a:r>
            <a:r>
              <a:rPr lang="en-US" sz="2200" dirty="0"/>
              <a:t>an </a:t>
            </a:r>
            <a:r>
              <a:rPr lang="en-US" sz="2200" dirty="0" err="1"/>
              <a:t>Apc</a:t>
            </a:r>
            <a:r>
              <a:rPr lang="en-US" sz="2200" dirty="0"/>
              <a:t>&lt;Min/+&gt;[B6] </a:t>
            </a:r>
            <a:r>
              <a:rPr lang="en-US" sz="2200" dirty="0">
                <a:solidFill>
                  <a:srgbClr val="0070C0"/>
                </a:solidFill>
              </a:rPr>
              <a:t>mouse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/>
              <a:t>model of </a:t>
            </a:r>
            <a:r>
              <a:rPr lang="en-US" sz="2200" dirty="0">
                <a:solidFill>
                  <a:srgbClr val="FFC000"/>
                </a:solidFill>
              </a:rPr>
              <a:t>colon cancer </a:t>
            </a:r>
          </a:p>
          <a:p>
            <a:pPr marL="514350" indent="-392113">
              <a:spcBef>
                <a:spcPts val="1200"/>
              </a:spcBef>
              <a:buFont typeface="+mj-lt"/>
              <a:buAutoNum type="arabicPeriod"/>
            </a:pPr>
            <a:r>
              <a:rPr lang="en-US" sz="2200" b="1" dirty="0" smtClean="0"/>
              <a:t>Specimen Collection #2: </a:t>
            </a:r>
            <a:r>
              <a:rPr lang="en-US" sz="2200" dirty="0" smtClean="0"/>
              <a:t>isolated cells used to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establish cell culture </a:t>
            </a:r>
            <a:endParaRPr lang="en-US" sz="2200" dirty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392113">
              <a:spcBef>
                <a:spcPts val="1200"/>
              </a:spcBef>
              <a:buFont typeface="+mj-lt"/>
              <a:buAutoNum type="arabicPeriod"/>
            </a:pPr>
            <a:r>
              <a:rPr lang="en-US" sz="2200" b="1" dirty="0"/>
              <a:t>Treatment: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chemical treatment </a:t>
            </a:r>
            <a:r>
              <a:rPr lang="en-US" sz="2200" dirty="0"/>
              <a:t>of </a:t>
            </a:r>
            <a:r>
              <a:rPr lang="en-US" sz="2200" dirty="0">
                <a:solidFill>
                  <a:srgbClr val="0070C0"/>
                </a:solidFill>
              </a:rPr>
              <a:t>cultured cells</a:t>
            </a:r>
            <a:r>
              <a:rPr lang="en-US" sz="2200" dirty="0"/>
              <a:t> with </a:t>
            </a:r>
            <a:r>
              <a:rPr lang="en-US" sz="2200" dirty="0">
                <a:solidFill>
                  <a:srgbClr val="00B050"/>
                </a:solidFill>
              </a:rPr>
              <a:t>DMSO</a:t>
            </a:r>
            <a:r>
              <a:rPr lang="en-US" sz="2200" dirty="0"/>
              <a:t> (control) or </a:t>
            </a:r>
            <a:r>
              <a:rPr lang="en-US" sz="2200" dirty="0" err="1">
                <a:solidFill>
                  <a:srgbClr val="00B050"/>
                </a:solidFill>
              </a:rPr>
              <a:t>arsenite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(oxidative stressor) at elevated temperatures (42C)</a:t>
            </a:r>
          </a:p>
          <a:p>
            <a:pPr marL="514350" indent="-392113">
              <a:spcBef>
                <a:spcPts val="1200"/>
              </a:spcBef>
              <a:buFont typeface="+mj-lt"/>
              <a:buAutoNum type="arabicPeriod"/>
            </a:pPr>
            <a:r>
              <a:rPr lang="en-US" sz="2200" b="1" dirty="0"/>
              <a:t>Specimen Collection </a:t>
            </a:r>
            <a:r>
              <a:rPr lang="en-US" sz="2200" b="1" dirty="0" smtClean="0"/>
              <a:t>#3:</a:t>
            </a:r>
            <a:r>
              <a:rPr lang="en-US" sz="2200" dirty="0" smtClean="0"/>
              <a:t>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isolation of mRNA  </a:t>
            </a:r>
            <a:r>
              <a:rPr lang="en-US" sz="2200" dirty="0"/>
              <a:t>using </a:t>
            </a:r>
            <a:r>
              <a:rPr lang="en-US" sz="2200" dirty="0" err="1">
                <a:solidFill>
                  <a:srgbClr val="FFC000"/>
                </a:solidFill>
              </a:rPr>
              <a:t>TRIzol</a:t>
            </a:r>
            <a:r>
              <a:rPr lang="en-US" sz="2200" dirty="0">
                <a:solidFill>
                  <a:srgbClr val="FFC000"/>
                </a:solidFill>
              </a:rPr>
              <a:t> reagent</a:t>
            </a:r>
            <a:r>
              <a:rPr lang="en-US" sz="2200" dirty="0"/>
              <a:t>, to obtain </a:t>
            </a:r>
            <a:r>
              <a:rPr lang="en-US" sz="2200" dirty="0">
                <a:solidFill>
                  <a:srgbClr val="0070C0"/>
                </a:solidFill>
              </a:rPr>
              <a:t>mRNA samples</a:t>
            </a:r>
            <a:r>
              <a:rPr lang="en-US" sz="2200" dirty="0"/>
              <a:t> from treated cell cultures</a:t>
            </a:r>
          </a:p>
          <a:p>
            <a:pPr marL="514350" indent="-392113">
              <a:spcBef>
                <a:spcPts val="1200"/>
              </a:spcBef>
              <a:buFont typeface="+mj-lt"/>
              <a:buAutoNum type="arabicPeriod"/>
            </a:pPr>
            <a:r>
              <a:rPr lang="en-US" sz="2200" b="1" dirty="0"/>
              <a:t>Assay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expression microarray analysis </a:t>
            </a:r>
            <a:r>
              <a:rPr lang="en-US" sz="2200" dirty="0"/>
              <a:t>performed using an </a:t>
            </a:r>
            <a:r>
              <a:rPr lang="en-US" sz="2200" dirty="0">
                <a:solidFill>
                  <a:srgbClr val="FFC000"/>
                </a:solidFill>
              </a:rPr>
              <a:t>Illumina HumanHT-12 v4 array</a:t>
            </a:r>
            <a:r>
              <a:rPr lang="en-US" sz="2200" dirty="0"/>
              <a:t> to identify patterns in </a:t>
            </a:r>
            <a:r>
              <a:rPr lang="en-US" sz="2200" dirty="0">
                <a:solidFill>
                  <a:srgbClr val="CA3202"/>
                </a:solidFill>
              </a:rPr>
              <a:t>level of gene expression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5A3B-C5AA-4549-B30E-CA1655418998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8240" y="5859959"/>
            <a:ext cx="6781800" cy="76944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Techniques            </a:t>
            </a:r>
            <a:r>
              <a:rPr lang="en-US" sz="2200" b="1" dirty="0" smtClean="0">
                <a:solidFill>
                  <a:srgbClr val="0070C0"/>
                </a:solidFill>
              </a:rPr>
              <a:t>Specimens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       </a:t>
            </a:r>
            <a:r>
              <a:rPr lang="en-US" sz="2200" b="1" dirty="0" smtClean="0">
                <a:solidFill>
                  <a:srgbClr val="FFC000"/>
                </a:solidFill>
              </a:rPr>
              <a:t>Controlled Variables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       Independent Variables      </a:t>
            </a:r>
            <a:r>
              <a:rPr lang="en-US" sz="2200" b="1" dirty="0" smtClean="0">
                <a:solidFill>
                  <a:srgbClr val="CA3202"/>
                </a:solidFill>
              </a:rPr>
              <a:t> Dependent Variables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762000" y="1085263"/>
            <a:ext cx="7761962" cy="74353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600"/>
              </a:lnSpc>
              <a:defRPr/>
            </a:pPr>
            <a:r>
              <a:rPr lang="en-US" sz="2000" b="1" i="1" dirty="0"/>
              <a:t>Hypothesis: </a:t>
            </a:r>
            <a:r>
              <a:rPr lang="en-US" sz="2000" i="1" dirty="0"/>
              <a:t>AKT-dependent stress response pathways activate distinct </a:t>
            </a:r>
            <a:r>
              <a:rPr lang="en-US" sz="2000" i="1" dirty="0" smtClean="0"/>
              <a:t>pathways </a:t>
            </a:r>
            <a:r>
              <a:rPr lang="en-US" sz="2000" i="1" dirty="0"/>
              <a:t>in transformed  adenocarcinoma cells vs healthy epithelial cells</a:t>
            </a:r>
          </a:p>
        </p:txBody>
      </p:sp>
    </p:spTree>
    <p:extLst>
      <p:ext uri="{BB962C8B-B14F-4D97-AF65-F5344CB8AC3E}">
        <p14:creationId xmlns:p14="http://schemas.microsoft.com/office/powerpoint/2010/main" val="11292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160" y="5505271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This simple</a:t>
            </a:r>
            <a:r>
              <a:rPr lang="en-US" sz="2400" b="1" dirty="0" smtClean="0"/>
              <a:t> </a:t>
            </a:r>
            <a:r>
              <a:rPr lang="en-US" sz="2400" b="1" dirty="0" smtClean="0"/>
              <a:t>model captures minimal </a:t>
            </a:r>
            <a:r>
              <a:rPr lang="en-US" sz="2400" b="1" dirty="0"/>
              <a:t>essential experimental metadata for core CQs and </a:t>
            </a:r>
            <a:r>
              <a:rPr lang="en-US" sz="2400" b="1" dirty="0" smtClean="0"/>
              <a:t>modeling requirements, and is organized around ‘variable specification’ nodes </a:t>
            </a:r>
            <a:r>
              <a:rPr lang="en-US" sz="2400" b="1" dirty="0"/>
              <a:t>(</a:t>
            </a:r>
            <a:r>
              <a:rPr lang="en-US" sz="2400" b="1" dirty="0" smtClean="0"/>
              <a:t>green)</a:t>
            </a:r>
            <a:endParaRPr lang="en-US" sz="24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858753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Metadata Record for Exemplar </a:t>
            </a:r>
            <a:r>
              <a:rPr lang="en-US" sz="3600" b="1" dirty="0" smtClean="0"/>
              <a:t>Experiment</a:t>
            </a:r>
            <a:endParaRPr lang="en-US" sz="3600" b="1" dirty="0"/>
          </a:p>
        </p:txBody>
      </p:sp>
      <p:pic>
        <p:nvPicPr>
          <p:cNvPr id="4100" name="Picture 4" descr="C:\Users\brushm\AppData\Roaming\PixelMetrics\CaptureWiz\Temp\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1066800"/>
            <a:ext cx="9053577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624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Additional Variable </a:t>
            </a:r>
            <a:r>
              <a:rPr lang="en-US" sz="4000" b="1" dirty="0" smtClean="0"/>
              <a:t>Descriptions</a:t>
            </a:r>
            <a:endParaRPr lang="en-US" sz="4000" b="1" dirty="0"/>
          </a:p>
        </p:txBody>
      </p:sp>
      <p:pic>
        <p:nvPicPr>
          <p:cNvPr id="8194" name="Picture 2" descr="C:\Users\brushm\AppData\Roaming\PixelMetrics\CaptureWiz\Temp\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7" y="1014422"/>
            <a:ext cx="9006590" cy="516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50760" y="5165921"/>
            <a:ext cx="63967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Additional properties can be used to </a:t>
            </a:r>
            <a:r>
              <a:rPr lang="en-US" sz="2400" b="1" dirty="0" smtClean="0"/>
              <a:t>better </a:t>
            </a:r>
            <a:r>
              <a:rPr lang="en-US" sz="2400" b="1" dirty="0"/>
              <a:t>contextualize variables in the experimental </a:t>
            </a:r>
            <a:r>
              <a:rPr lang="en-US" sz="2400" b="1" dirty="0" smtClean="0"/>
              <a:t>workflow, and provide additional descriptions and identifiers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addied</a:t>
            </a:r>
            <a:r>
              <a:rPr lang="en-US" sz="2400" b="1" dirty="0" smtClean="0"/>
              <a:t> properties </a:t>
            </a:r>
            <a:r>
              <a:rPr lang="en-US" sz="2400" b="1" dirty="0" smtClean="0"/>
              <a:t>in </a:t>
            </a:r>
            <a:r>
              <a:rPr lang="en-US" sz="2400" b="1" dirty="0" smtClean="0">
                <a:solidFill>
                  <a:srgbClr val="FF0000"/>
                </a:solidFill>
              </a:rPr>
              <a:t>red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428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7852"/>
            <a:ext cx="8763000" cy="5888515"/>
          </a:xfrm>
        </p:spPr>
        <p:txBody>
          <a:bodyPr>
            <a:normAutofit fontScale="47500" lnSpcReduction="20000"/>
          </a:bodyPr>
          <a:lstStyle/>
          <a:p>
            <a:pPr marL="233363" indent="-233363" fontAlgn="ctr">
              <a:spcBef>
                <a:spcPts val="700"/>
              </a:spcBef>
              <a:buFont typeface="+mj-lt"/>
              <a:buAutoNum type="arabicPeriod"/>
            </a:pPr>
            <a:r>
              <a:rPr lang="en-US" dirty="0" smtClean="0"/>
              <a:t>Different </a:t>
            </a:r>
            <a:r>
              <a:rPr lang="en-US" dirty="0"/>
              <a:t>color for each </a:t>
            </a:r>
            <a:r>
              <a:rPr lang="en-US" dirty="0" smtClean="0"/>
              <a:t>‘level’ </a:t>
            </a:r>
            <a:r>
              <a:rPr lang="en-US" dirty="0"/>
              <a:t>in the model - try to keep to </a:t>
            </a:r>
            <a:r>
              <a:rPr lang="en-US" dirty="0" smtClean="0"/>
              <a:t>3-4 </a:t>
            </a:r>
            <a:r>
              <a:rPr lang="en-US" dirty="0"/>
              <a:t>levels for </a:t>
            </a:r>
            <a:r>
              <a:rPr lang="en-US" dirty="0" smtClean="0"/>
              <a:t>ease of </a:t>
            </a:r>
            <a:r>
              <a:rPr lang="en-US" dirty="0"/>
              <a:t>data collection and queries.</a:t>
            </a:r>
          </a:p>
          <a:p>
            <a:pPr marL="233363" indent="-233363" fontAlgn="ctr">
              <a:spcBef>
                <a:spcPts val="700"/>
              </a:spcBef>
              <a:buFont typeface="+mj-lt"/>
              <a:buAutoNum type="arabicPeriod"/>
            </a:pPr>
            <a:r>
              <a:rPr lang="en-US" dirty="0"/>
              <a:t>Rectangles represent instances, rounded boxes represent </a:t>
            </a:r>
            <a:r>
              <a:rPr lang="en-US" dirty="0" smtClean="0"/>
              <a:t>terms from </a:t>
            </a:r>
            <a:r>
              <a:rPr lang="en-US" dirty="0"/>
              <a:t>community </a:t>
            </a:r>
            <a:r>
              <a:rPr lang="en-US" dirty="0" smtClean="0"/>
              <a:t>CVs/ontologies that can be </a:t>
            </a:r>
            <a:r>
              <a:rPr lang="en-US" dirty="0"/>
              <a:t>used as standardized descriptors of </a:t>
            </a:r>
            <a:r>
              <a:rPr lang="en-US" dirty="0" smtClean="0"/>
              <a:t>variables (e.g. chemicals such as ‘DMSO’ or ‘</a:t>
            </a:r>
            <a:r>
              <a:rPr lang="en-US" dirty="0" err="1" smtClean="0"/>
              <a:t>arsenite</a:t>
            </a:r>
            <a:r>
              <a:rPr lang="en-US" dirty="0" smtClean="0"/>
              <a:t>’ could come from ChEBI, techniques such as ‘transcriptional profiling by microarray’ from OBI, qualities such as ‘amount’ from PATO, and anatomical entities such as ‘colon’ from </a:t>
            </a:r>
            <a:r>
              <a:rPr lang="en-US" dirty="0" err="1" smtClean="0"/>
              <a:t>Uberon</a:t>
            </a:r>
            <a:r>
              <a:rPr lang="en-US" dirty="0" smtClean="0"/>
              <a:t>)</a:t>
            </a:r>
            <a:endParaRPr lang="en-US" dirty="0"/>
          </a:p>
          <a:p>
            <a:pPr marL="233363" indent="-233363" fontAlgn="ctr">
              <a:spcBef>
                <a:spcPts val="700"/>
              </a:spcBef>
              <a:buFont typeface="+mj-lt"/>
              <a:buAutoNum type="arabicPeriod"/>
            </a:pPr>
            <a:r>
              <a:rPr lang="en-US" b="1" dirty="0" smtClean="0"/>
              <a:t>Experiment</a:t>
            </a:r>
            <a:r>
              <a:rPr lang="en-US" dirty="0" smtClean="0"/>
              <a:t> in orange is </a:t>
            </a:r>
            <a:r>
              <a:rPr lang="en-US" dirty="0"/>
              <a:t>focal point. Provenance metadata here are about the experiment (not the RO</a:t>
            </a:r>
            <a:r>
              <a:rPr lang="en-US" dirty="0" smtClean="0"/>
              <a:t>). Note </a:t>
            </a:r>
            <a:r>
              <a:rPr lang="en-US" dirty="0"/>
              <a:t>support for 'keyword' type links to techniques/methods applied and experimental designs followed.</a:t>
            </a:r>
          </a:p>
          <a:p>
            <a:pPr marL="233363" indent="-233363" fontAlgn="ctr">
              <a:spcBef>
                <a:spcPts val="700"/>
              </a:spcBef>
              <a:buFont typeface="+mj-lt"/>
              <a:buAutoNum type="arabicPeriod"/>
            </a:pPr>
            <a:r>
              <a:rPr lang="en-US" dirty="0"/>
              <a:t>Below this we clearly see the focus on our three types of variables.</a:t>
            </a:r>
          </a:p>
          <a:p>
            <a:pPr marL="233363" indent="-233363" fontAlgn="ctr">
              <a:spcBef>
                <a:spcPts val="700"/>
              </a:spcBef>
              <a:buFont typeface="+mj-lt"/>
              <a:buAutoNum type="arabicPeriod"/>
            </a:pPr>
            <a:r>
              <a:rPr lang="en-US" dirty="0"/>
              <a:t>Green nodes represent </a:t>
            </a:r>
            <a:r>
              <a:rPr lang="en-US" b="1" dirty="0"/>
              <a:t>'variable specifications' </a:t>
            </a:r>
            <a:r>
              <a:rPr lang="en-US" dirty="0"/>
              <a:t>that serve as hubs </a:t>
            </a:r>
            <a:r>
              <a:rPr lang="en-US" dirty="0" smtClean="0"/>
              <a:t>for </a:t>
            </a:r>
            <a:r>
              <a:rPr lang="en-US" dirty="0"/>
              <a:t>aggregating information about a given variable that needs to be grouped for answering queries.  </a:t>
            </a:r>
            <a:r>
              <a:rPr lang="en-US" dirty="0" smtClean="0"/>
              <a:t>These contextualize </a:t>
            </a:r>
            <a:r>
              <a:rPr lang="en-US" dirty="0"/>
              <a:t>variables, in an extensible way if more detail is desired</a:t>
            </a:r>
          </a:p>
          <a:p>
            <a:pPr marL="233363" indent="-233363" fontAlgn="ctr">
              <a:spcBef>
                <a:spcPts val="700"/>
              </a:spcBef>
              <a:buFont typeface="+mj-lt"/>
              <a:buAutoNum type="arabicPeriod"/>
            </a:pPr>
            <a:r>
              <a:rPr lang="en-US" b="1" dirty="0"/>
              <a:t>Independent variables</a:t>
            </a:r>
          </a:p>
          <a:p>
            <a:pPr marL="633413" lvl="2" indent="-287338" fontAlgn="ctr">
              <a:spcBef>
                <a:spcPts val="700"/>
              </a:spcBef>
              <a:buFont typeface="+mj-lt"/>
              <a:buAutoNum type="alphaLcPeriod"/>
            </a:pPr>
            <a:r>
              <a:rPr lang="en-US" dirty="0"/>
              <a:t>A key independent variable in our experiment is the cellular phenotype of the source specimens.  a variable type link records the general type of thing that is varied, and the </a:t>
            </a:r>
            <a:r>
              <a:rPr lang="en-US" dirty="0" err="1"/>
              <a:t>variable_value</a:t>
            </a:r>
            <a:r>
              <a:rPr lang="en-US" dirty="0"/>
              <a:t> link records the values it takes in the experiment.</a:t>
            </a:r>
          </a:p>
          <a:p>
            <a:pPr marL="633413" lvl="2" indent="-287338" fontAlgn="ctr">
              <a:spcBef>
                <a:spcPts val="700"/>
              </a:spcBef>
              <a:buFont typeface="+mj-lt"/>
              <a:buAutoNum type="alphaLcPeriod"/>
            </a:pPr>
            <a:r>
              <a:rPr lang="en-US" dirty="0"/>
              <a:t>Similarly for the chemical treatment variable. </a:t>
            </a:r>
          </a:p>
          <a:p>
            <a:pPr marL="633413" lvl="2" indent="-287338" fontAlgn="ctr">
              <a:spcBef>
                <a:spcPts val="700"/>
              </a:spcBef>
              <a:buFont typeface="+mj-lt"/>
              <a:buAutoNum type="alphaLcPeriod"/>
            </a:pPr>
            <a:r>
              <a:rPr lang="en-US" dirty="0"/>
              <a:t>N</a:t>
            </a:r>
            <a:r>
              <a:rPr lang="en-US" dirty="0" smtClean="0"/>
              <a:t>ote </a:t>
            </a:r>
            <a:r>
              <a:rPr lang="en-US" dirty="0"/>
              <a:t>that this pattern allow users to find this dataset by searching for experiments where type of chemical treatments is varied, or based on specific chemical values.</a:t>
            </a:r>
          </a:p>
          <a:p>
            <a:pPr marL="633413" lvl="2" indent="-287338" fontAlgn="ctr">
              <a:spcBef>
                <a:spcPts val="700"/>
              </a:spcBef>
              <a:buFont typeface="+mj-lt"/>
              <a:buAutoNum type="alphaLcPeriod"/>
            </a:pPr>
            <a:r>
              <a:rPr lang="en-US" dirty="0" smtClean="0"/>
              <a:t>Also support </a:t>
            </a:r>
            <a:r>
              <a:rPr lang="en-US" dirty="0"/>
              <a:t>for capturing other important information contextualizing how  the variable was </a:t>
            </a:r>
            <a:r>
              <a:rPr lang="en-US" dirty="0" smtClean="0"/>
              <a:t>applied (affected specimen, related techniques or conditions)</a:t>
            </a:r>
            <a:endParaRPr lang="en-US" dirty="0"/>
          </a:p>
          <a:p>
            <a:pPr marL="233363" indent="-233363" fontAlgn="ctr">
              <a:spcBef>
                <a:spcPts val="700"/>
              </a:spcBef>
              <a:buFont typeface="+mj-lt"/>
              <a:buAutoNum type="arabicPeriod"/>
            </a:pPr>
            <a:r>
              <a:rPr lang="en-US" b="1" dirty="0" smtClean="0"/>
              <a:t>Dependent </a:t>
            </a:r>
            <a:r>
              <a:rPr lang="en-US" b="1" dirty="0"/>
              <a:t>variables</a:t>
            </a:r>
          </a:p>
          <a:p>
            <a:pPr marL="630238" lvl="2" indent="-284163" fontAlgn="ctr">
              <a:spcBef>
                <a:spcPts val="700"/>
              </a:spcBef>
              <a:buFont typeface="+mj-lt"/>
              <a:buAutoNum type="alphaLcPeriod"/>
            </a:pPr>
            <a:r>
              <a:rPr lang="en-US" dirty="0"/>
              <a:t>Specification here describes the type of thing that varies (gene expression), and the attribute measured (amount), as well as the technique used for measurement, and related conditions for the measurement</a:t>
            </a:r>
          </a:p>
          <a:p>
            <a:pPr marL="233363" indent="-233363" fontAlgn="ctr">
              <a:spcBef>
                <a:spcPts val="700"/>
              </a:spcBef>
              <a:buFont typeface="+mj-lt"/>
              <a:buAutoNum type="arabicPeriod"/>
            </a:pPr>
            <a:r>
              <a:rPr lang="en-US" b="1" dirty="0"/>
              <a:t>Control/constant variable </a:t>
            </a:r>
          </a:p>
          <a:p>
            <a:pPr marL="630238" lvl="2" indent="-284163" fontAlgn="ctr">
              <a:spcBef>
                <a:spcPts val="700"/>
              </a:spcBef>
              <a:buFont typeface="+mj-lt"/>
              <a:buAutoNum type="alphaLcPeriod"/>
            </a:pPr>
            <a:r>
              <a:rPr lang="en-US" dirty="0"/>
              <a:t>These specifications follow similar pattern.  They allow description of reagents and devices that are not varied in the experiment, as well as </a:t>
            </a:r>
            <a:r>
              <a:rPr lang="en-US" dirty="0" smtClean="0"/>
              <a:t>characteristics of </a:t>
            </a:r>
            <a:r>
              <a:rPr lang="en-US" dirty="0"/>
              <a:t>the evaluant (the subject of the experiment</a:t>
            </a:r>
            <a:r>
              <a:rPr lang="en-US" dirty="0" smtClean="0"/>
              <a:t>) and the specimens it is derived from </a:t>
            </a:r>
            <a:r>
              <a:rPr lang="en-US" dirty="0"/>
              <a:t>that are held constant.  </a:t>
            </a:r>
          </a:p>
          <a:p>
            <a:pPr marL="630238" lvl="2" indent="-284163" fontAlgn="ctr">
              <a:spcBef>
                <a:spcPts val="700"/>
              </a:spcBef>
              <a:buFont typeface="+mj-lt"/>
              <a:buAutoNum type="alphaLcPeriod"/>
            </a:pPr>
            <a:r>
              <a:rPr lang="en-US" dirty="0"/>
              <a:t>Note that the model supports additional descriptors and qualifiers to provide additional information about these variables</a:t>
            </a:r>
          </a:p>
          <a:p>
            <a:pPr marL="233363" indent="-233363">
              <a:spcBef>
                <a:spcPts val="70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5A3B-C5AA-4549-B30E-CA16554189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7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6446520"/>
          </a:xfrm>
        </p:spPr>
        <p:txBody>
          <a:bodyPr>
            <a:normAutofit fontScale="47500" lnSpcReduction="20000"/>
          </a:bodyPr>
          <a:lstStyle/>
          <a:p>
            <a:pPr marL="0" indent="0" fontAlgn="ctr">
              <a:spcBef>
                <a:spcPts val="1200"/>
              </a:spcBef>
              <a:buNone/>
            </a:pPr>
            <a:r>
              <a:rPr lang="en-US" sz="3800" b="1" dirty="0"/>
              <a:t>Focus is on ‘Experimental </a:t>
            </a:r>
            <a:r>
              <a:rPr lang="en-US" sz="3800" b="1" dirty="0" smtClean="0"/>
              <a:t>Variables</a:t>
            </a:r>
            <a:r>
              <a:rPr lang="en-US" sz="3800" b="1" dirty="0" smtClean="0"/>
              <a:t>’</a:t>
            </a:r>
            <a:endParaRPr lang="en-US" sz="3800" b="1" dirty="0"/>
          </a:p>
          <a:p>
            <a:pPr marL="569913" lvl="1" indent="-223838" fontAlgn="ctr">
              <a:buFont typeface="Arial" panose="020B0604020202020204" pitchFamily="34" charset="0"/>
              <a:buChar char="•"/>
            </a:pPr>
            <a:r>
              <a:rPr lang="en-US" sz="3400" dirty="0" smtClean="0"/>
              <a:t>Beneficial because the notions of controlled, independent, and dependent variables are shared across disciplines</a:t>
            </a:r>
            <a:endParaRPr lang="en-US" sz="3400" dirty="0"/>
          </a:p>
          <a:p>
            <a:pPr marL="569913" lvl="1" indent="-223838" fontAlgn="ctr">
              <a:buFont typeface="Arial" panose="020B0604020202020204" pitchFamily="34" charset="0"/>
              <a:buChar char="•"/>
            </a:pPr>
            <a:r>
              <a:rPr lang="en-US" sz="3400" dirty="0"/>
              <a:t>Variable specification instances serve as central organizing nodes that describe variable type and </a:t>
            </a:r>
            <a:r>
              <a:rPr lang="en-US" sz="3400" dirty="0" smtClean="0"/>
              <a:t>values. This approach abstracts </a:t>
            </a:r>
            <a:r>
              <a:rPr lang="en-US" sz="3400" dirty="0"/>
              <a:t>away some details to provide more direct/efficient links from ROs to variable descriptions</a:t>
            </a:r>
            <a:r>
              <a:rPr lang="en-US" sz="3400" dirty="0" smtClean="0"/>
              <a:t>.</a:t>
            </a:r>
            <a:endParaRPr lang="en-US" sz="3800" dirty="0"/>
          </a:p>
          <a:p>
            <a:pPr marL="0" indent="0" fontAlgn="ctr">
              <a:spcBef>
                <a:spcPts val="1200"/>
              </a:spcBef>
              <a:buNone/>
            </a:pPr>
            <a:r>
              <a:rPr lang="en-US" sz="3800" b="1" dirty="0"/>
              <a:t>Extensible to record as much </a:t>
            </a:r>
            <a:r>
              <a:rPr lang="en-US" sz="3800" b="1" dirty="0" smtClean="0"/>
              <a:t>context around variables </a:t>
            </a:r>
            <a:r>
              <a:rPr lang="en-US" sz="3800" b="1" dirty="0"/>
              <a:t>as is needed for a given use case </a:t>
            </a:r>
          </a:p>
          <a:p>
            <a:pPr marL="568325" lvl="1" indent="-222250" fontAlgn="ctr">
              <a:buFont typeface="Arial" panose="020B0604020202020204" pitchFamily="34" charset="0"/>
              <a:buChar char="•"/>
            </a:pPr>
            <a:r>
              <a:rPr lang="en-US" sz="3400" dirty="0"/>
              <a:t>R</a:t>
            </a:r>
            <a:r>
              <a:rPr lang="en-US" sz="3400" dirty="0" smtClean="0"/>
              <a:t>elated </a:t>
            </a:r>
            <a:r>
              <a:rPr lang="en-US" sz="3400" dirty="0"/>
              <a:t>specimens, techniques, conditions can be collected as needed by different applications  - but the core value of variable types and values can be collected independently of this other </a:t>
            </a:r>
            <a:r>
              <a:rPr lang="en-US" sz="3400" dirty="0" smtClean="0"/>
              <a:t>metadata</a:t>
            </a:r>
            <a:endParaRPr lang="en-US" sz="3400" dirty="0"/>
          </a:p>
          <a:p>
            <a:pPr marL="568325" lvl="1" indent="-222250" fontAlgn="ctr">
              <a:buFont typeface="Arial" panose="020B0604020202020204" pitchFamily="34" charset="0"/>
              <a:buChar char="•"/>
            </a:pPr>
            <a:r>
              <a:rPr lang="en-US" sz="3400" dirty="0"/>
              <a:t>I</a:t>
            </a:r>
            <a:r>
              <a:rPr lang="en-US" sz="3400" dirty="0" smtClean="0"/>
              <a:t>mparts </a:t>
            </a:r>
            <a:r>
              <a:rPr lang="en-US" sz="3400" dirty="0"/>
              <a:t>low </a:t>
            </a:r>
            <a:r>
              <a:rPr lang="en-US" sz="3400" dirty="0" smtClean="0"/>
              <a:t>initial curation  burden that is scalable for extended use cases</a:t>
            </a:r>
          </a:p>
          <a:p>
            <a:pPr marL="568325" lvl="1" indent="-222250" fontAlgn="ctr">
              <a:buFont typeface="Arial" panose="020B0604020202020204" pitchFamily="34" charset="0"/>
              <a:buChar char="•"/>
            </a:pPr>
            <a:r>
              <a:rPr lang="en-US" sz="3400" dirty="0" smtClean="0"/>
              <a:t>Dependencies </a:t>
            </a:r>
            <a:r>
              <a:rPr lang="en-US" sz="3400" dirty="0"/>
              <a:t>o</a:t>
            </a:r>
            <a:r>
              <a:rPr lang="en-US" sz="3400" dirty="0" smtClean="0"/>
              <a:t>rdered so description </a:t>
            </a:r>
            <a:r>
              <a:rPr lang="en-US" sz="3400" dirty="0"/>
              <a:t>of primary features (variables) is not dependent on secondary features (processes</a:t>
            </a:r>
            <a:r>
              <a:rPr lang="en-US" sz="3400" dirty="0" smtClean="0"/>
              <a:t>)</a:t>
            </a:r>
            <a:endParaRPr lang="en-US" sz="3800" dirty="0"/>
          </a:p>
          <a:p>
            <a:pPr marL="0" indent="0" fontAlgn="ctr">
              <a:spcBef>
                <a:spcPts val="1200"/>
              </a:spcBef>
              <a:buNone/>
            </a:pPr>
            <a:r>
              <a:rPr lang="en-US" sz="3800" b="1" dirty="0"/>
              <a:t>Direct re-use of  use community vocabularies/ontologies in variable descriptions</a:t>
            </a:r>
          </a:p>
          <a:p>
            <a:pPr marL="569913" lvl="1" indent="-223838" fontAlgn="ctr">
              <a:buFont typeface="Arial" panose="020B0604020202020204" pitchFamily="34" charset="0"/>
              <a:buChar char="•"/>
            </a:pPr>
            <a:r>
              <a:rPr lang="en-US" sz="3400" dirty="0" smtClean="0"/>
              <a:t>Constrains data entry in variable descriptions, with terms coming from community CVs/ontologies</a:t>
            </a:r>
          </a:p>
          <a:p>
            <a:pPr marL="569913" lvl="1" indent="-223838" fontAlgn="ctr">
              <a:buFont typeface="Arial" panose="020B0604020202020204" pitchFamily="34" charset="0"/>
              <a:buChar char="•"/>
            </a:pPr>
            <a:r>
              <a:rPr lang="en-US" sz="3400" dirty="0" smtClean="0"/>
              <a:t>Model uses community ontologies strictly as ‘referenced taxonomies’, </a:t>
            </a:r>
            <a:r>
              <a:rPr lang="en-US" sz="3400" dirty="0" smtClean="0"/>
              <a:t>to </a:t>
            </a:r>
            <a:r>
              <a:rPr lang="en-US" sz="3400" dirty="0" smtClean="0"/>
              <a:t>capture </a:t>
            </a:r>
            <a:r>
              <a:rPr lang="en-US" sz="3400" b="1" i="1" dirty="0" smtClean="0"/>
              <a:t>types</a:t>
            </a:r>
            <a:r>
              <a:rPr lang="en-US" sz="3400" dirty="0" smtClean="0"/>
              <a:t> of entities related to an experiment (rather than typed </a:t>
            </a:r>
            <a:r>
              <a:rPr lang="en-US" sz="3400" b="1" i="1" dirty="0" smtClean="0"/>
              <a:t>instances</a:t>
            </a:r>
            <a:r>
              <a:rPr lang="en-US" sz="3400" dirty="0" smtClean="0"/>
              <a:t>, which increase model complexity and curation burden (SKOS-like approach </a:t>
            </a:r>
            <a:r>
              <a:rPr lang="en-US" sz="3400" dirty="0" smtClean="0"/>
              <a:t>– could use SKOS in implementation)</a:t>
            </a:r>
            <a:endParaRPr lang="en-US" sz="3800" dirty="0"/>
          </a:p>
          <a:p>
            <a:pPr marL="0" indent="0" fontAlgn="ctr">
              <a:spcBef>
                <a:spcPts val="1200"/>
              </a:spcBef>
              <a:buNone/>
            </a:pPr>
            <a:r>
              <a:rPr lang="en-US" sz="3800" b="1" dirty="0" smtClean="0"/>
              <a:t>Manageable size/complexity</a:t>
            </a:r>
            <a:endParaRPr lang="en-US" sz="3800" b="1" dirty="0"/>
          </a:p>
          <a:p>
            <a:pPr marL="569913" lvl="1" indent="-223838" fontAlgn="ctr">
              <a:buFont typeface="Arial" panose="020B0604020202020204" pitchFamily="34" charset="0"/>
              <a:buChar char="•"/>
            </a:pPr>
            <a:r>
              <a:rPr lang="en-US" sz="3400" dirty="0" smtClean="0"/>
              <a:t>Abstracts away experimental details that are not necessary for core discovery use cases / CQs</a:t>
            </a:r>
          </a:p>
          <a:p>
            <a:pPr marL="969963" lvl="2" indent="-223838" fontAlgn="ctr"/>
            <a:r>
              <a:rPr lang="en-US" sz="3000" dirty="0" smtClean="0"/>
              <a:t>e.g. modeling of the set of specimens from which an evaluant derived</a:t>
            </a:r>
          </a:p>
          <a:p>
            <a:pPr marL="569913" lvl="1" indent="-223838" fontAlgn="ctr">
              <a:buFont typeface="Arial" panose="020B0604020202020204" pitchFamily="34" charset="0"/>
              <a:buChar char="•"/>
            </a:pPr>
            <a:r>
              <a:rPr lang="en-US" sz="3400" dirty="0" smtClean="0"/>
              <a:t>Implements a relatively small set </a:t>
            </a:r>
            <a:r>
              <a:rPr lang="en-US" sz="3400" dirty="0"/>
              <a:t>of classes and </a:t>
            </a:r>
            <a:r>
              <a:rPr lang="en-US" sz="3400" dirty="0" smtClean="0"/>
              <a:t>properties, which results in </a:t>
            </a:r>
            <a:r>
              <a:rPr lang="en-US" sz="3400" dirty="0"/>
              <a:t>less precise semantics, but simplifies model/data entry, </a:t>
            </a:r>
            <a:r>
              <a:rPr lang="en-US" sz="3400" dirty="0" smtClean="0"/>
              <a:t>and simplifies queries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6240" y="-121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Key Features and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7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Goals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marL="0" indent="0" algn="ctr" fontAlgn="ctr">
              <a:spcBef>
                <a:spcPts val="1200"/>
              </a:spcBef>
              <a:buNone/>
            </a:pPr>
            <a:r>
              <a:rPr lang="en-US" sz="3500" b="1" dirty="0"/>
              <a:t>A data model to structure rich, interoperable, </a:t>
            </a:r>
            <a:r>
              <a:rPr lang="en-US" sz="3500" b="1" dirty="0" smtClean="0"/>
              <a:t>semantic metadata </a:t>
            </a:r>
            <a:r>
              <a:rPr lang="en-US" sz="3500" b="1" dirty="0"/>
              <a:t>about research objects  </a:t>
            </a:r>
            <a:r>
              <a:rPr lang="en-US" sz="3500" b="1" dirty="0" smtClean="0"/>
              <a:t>                         </a:t>
            </a:r>
            <a:r>
              <a:rPr lang="en-US" sz="3000" b="1" dirty="0" smtClean="0"/>
              <a:t>(</a:t>
            </a:r>
            <a:r>
              <a:rPr lang="en-US" sz="3000" b="1" dirty="0"/>
              <a:t>datasets, protocols, experimental records, publications)</a:t>
            </a:r>
          </a:p>
          <a:p>
            <a:pPr lvl="1" indent="-392113" fontAlgn="ctr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Support collection of </a:t>
            </a:r>
            <a:r>
              <a:rPr lang="en-US" dirty="0" smtClean="0"/>
              <a:t>experimental </a:t>
            </a:r>
            <a:r>
              <a:rPr lang="en-US" dirty="0"/>
              <a:t>metadata in Elsevier </a:t>
            </a:r>
            <a:r>
              <a:rPr lang="en-US" dirty="0" smtClean="0"/>
              <a:t>systems (ELN, research object repository, data search portal)</a:t>
            </a:r>
            <a:endParaRPr lang="en-US" dirty="0"/>
          </a:p>
          <a:p>
            <a:pPr lvl="1" indent="-392113" fontAlgn="ctr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Support data and search integration across systems and domains </a:t>
            </a:r>
          </a:p>
          <a:p>
            <a:pPr lvl="1" indent="-392113" fontAlgn="ctr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Be adopted/matured into a </a:t>
            </a:r>
            <a:r>
              <a:rPr lang="en-US" dirty="0"/>
              <a:t>community standard (used by or mapped to by other systems/data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75" y="-1292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Exemplar Metadata Record (~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b="1" dirty="0" err="1"/>
              <a:t>dataset_uri</a:t>
            </a:r>
            <a:r>
              <a:rPr lang="en-US" sz="1000" b="1" dirty="0"/>
              <a:t>:  </a:t>
            </a:r>
            <a:r>
              <a:rPr lang="en-US" sz="1000" dirty="0"/>
              <a:t>"http://</a:t>
            </a:r>
            <a:r>
              <a:rPr lang="en-US" sz="1000" dirty="0" smtClean="0"/>
              <a:t>datadryad.org/resource/</a:t>
            </a:r>
            <a:r>
              <a:rPr lang="en-US" sz="1000" dirty="0" err="1" smtClean="0"/>
              <a:t>doi:xx.yyy</a:t>
            </a:r>
            <a:r>
              <a:rPr lang="en-US" sz="1000" dirty="0" smtClean="0"/>
              <a:t>/</a:t>
            </a:r>
            <a:r>
              <a:rPr lang="en-US" sz="1000" dirty="0" err="1" smtClean="0"/>
              <a:t>dryad.zzzz</a:t>
            </a:r>
            <a:r>
              <a:rPr lang="en-US" sz="1000" dirty="0" smtClean="0"/>
              <a:t>" 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{</a:t>
            </a:r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b="1" dirty="0"/>
              <a:t>experiment</a:t>
            </a:r>
            <a:r>
              <a:rPr lang="en-US" sz="1000" dirty="0"/>
              <a:t>: </a:t>
            </a:r>
          </a:p>
          <a:p>
            <a:pPr marL="0" indent="0">
              <a:buNone/>
            </a:pPr>
            <a:r>
              <a:rPr lang="en-US" sz="1000" dirty="0"/>
              <a:t>           </a:t>
            </a:r>
            <a:r>
              <a:rPr lang="en-US" sz="1000" dirty="0" smtClean="0"/>
              <a:t>investigator: agent1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 laboratory: lab1</a:t>
            </a:r>
          </a:p>
          <a:p>
            <a:pPr marL="0" indent="0">
              <a:buNone/>
            </a:pPr>
            <a:r>
              <a:rPr lang="en-US" sz="1000" dirty="0"/>
              <a:t>           time: "2001-10-26"</a:t>
            </a:r>
          </a:p>
          <a:p>
            <a:pPr marL="0" indent="0">
              <a:buNone/>
            </a:pPr>
            <a:r>
              <a:rPr lang="en-US" sz="1000" dirty="0"/>
              <a:t>          </a:t>
            </a:r>
            <a:r>
              <a:rPr lang="en-US" sz="1000" dirty="0" smtClean="0"/>
              <a:t>study  </a:t>
            </a:r>
            <a:r>
              <a:rPr lang="en-US" sz="1000" dirty="0"/>
              <a:t>design: compound treatment design</a:t>
            </a:r>
          </a:p>
          <a:p>
            <a:pPr marL="0" indent="0">
              <a:buNone/>
            </a:pPr>
            <a:r>
              <a:rPr lang="en-US" sz="1000" dirty="0"/>
              <a:t>           technique: cohort identification</a:t>
            </a:r>
          </a:p>
          <a:p>
            <a:pPr marL="0" indent="0">
              <a:buNone/>
            </a:pPr>
            <a:r>
              <a:rPr lang="en-US" sz="1000" dirty="0"/>
              <a:t>           technique: in vivo cell collection</a:t>
            </a:r>
          </a:p>
          <a:p>
            <a:pPr marL="0" indent="0">
              <a:buNone/>
            </a:pPr>
            <a:r>
              <a:rPr lang="en-US" sz="1000" dirty="0"/>
              <a:t>           technique: establishing cell </a:t>
            </a:r>
            <a:r>
              <a:rPr lang="en-US" sz="1000" dirty="0" smtClean="0"/>
              <a:t>culture</a:t>
            </a:r>
          </a:p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dirty="0" smtClean="0"/>
              <a:t>          technique</a:t>
            </a:r>
            <a:r>
              <a:rPr lang="en-US" sz="1000" dirty="0"/>
              <a:t>: chemical treatment</a:t>
            </a:r>
          </a:p>
          <a:p>
            <a:pPr marL="0" indent="0">
              <a:buNone/>
            </a:pPr>
            <a:r>
              <a:rPr lang="en-US" sz="1000" dirty="0"/>
              <a:t>           technique: mRNA isolation</a:t>
            </a:r>
          </a:p>
          <a:p>
            <a:pPr marL="0" indent="0">
              <a:buNone/>
            </a:pPr>
            <a:r>
              <a:rPr lang="en-US" sz="1000" dirty="0"/>
              <a:t>           technique: transcriptional profiling by </a:t>
            </a:r>
            <a:r>
              <a:rPr lang="en-US" sz="1000" dirty="0" smtClean="0"/>
              <a:t>microarray</a:t>
            </a:r>
            <a:r>
              <a:rPr lang="en-US" sz="1000" dirty="0"/>
              <a:t> </a:t>
            </a:r>
          </a:p>
          <a:p>
            <a:pPr marL="0" indent="0">
              <a:buNone/>
            </a:pPr>
            <a:r>
              <a:rPr lang="en-US" sz="1000" dirty="0"/>
              <a:t>          </a:t>
            </a:r>
            <a:r>
              <a:rPr lang="en-US" sz="1000" dirty="0" smtClean="0"/>
              <a:t> </a:t>
            </a:r>
            <a:r>
              <a:rPr lang="en-US" sz="1000" b="1" dirty="0"/>
              <a:t>controlled _variable: </a:t>
            </a:r>
            <a:r>
              <a:rPr lang="en-US" sz="1000" dirty="0"/>
              <a:t>[</a:t>
            </a:r>
          </a:p>
          <a:p>
            <a:pPr marL="0" indent="0">
              <a:buNone/>
            </a:pPr>
            <a:r>
              <a:rPr lang="en-US" sz="1000" dirty="0"/>
              <a:t>                  {</a:t>
            </a:r>
            <a:r>
              <a:rPr lang="en-US" sz="1000" dirty="0" err="1"/>
              <a:t>variable_type</a:t>
            </a:r>
            <a:r>
              <a:rPr lang="en-US" sz="1000" dirty="0"/>
              <a:t>: instrument</a:t>
            </a:r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err="1"/>
              <a:t>variable_value</a:t>
            </a:r>
            <a:r>
              <a:rPr lang="en-US" sz="1000" dirty="0"/>
              <a:t>: Illumina microarray</a:t>
            </a:r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err="1" smtClean="0"/>
              <a:t>resource</a:t>
            </a:r>
            <a:r>
              <a:rPr lang="en-US" sz="1000" dirty="0" err="1"/>
              <a:t>_</a:t>
            </a:r>
            <a:r>
              <a:rPr lang="en-US" sz="1000" dirty="0" err="1" smtClean="0"/>
              <a:t>description</a:t>
            </a:r>
            <a:r>
              <a:rPr lang="en-US" sz="1000" dirty="0"/>
              <a:t>: "lot #2314, 2001-02-15</a:t>
            </a:r>
            <a:r>
              <a:rPr lang="en-US" sz="1000" dirty="0" smtClean="0"/>
              <a:t>"}              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000" dirty="0" smtClean="0"/>
              <a:t>                  </a:t>
            </a:r>
            <a:r>
              <a:rPr lang="en-US" sz="1000" dirty="0"/>
              <a:t>{</a:t>
            </a:r>
            <a:r>
              <a:rPr lang="en-US" sz="1000" dirty="0" err="1"/>
              <a:t>variable_type</a:t>
            </a:r>
            <a:r>
              <a:rPr lang="en-US" sz="1000" dirty="0"/>
              <a:t>: reagent</a:t>
            </a:r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err="1"/>
              <a:t>variable_value</a:t>
            </a:r>
            <a:r>
              <a:rPr lang="en-US" sz="1000" dirty="0"/>
              <a:t>: </a:t>
            </a:r>
            <a:r>
              <a:rPr lang="en-US" sz="1000" dirty="0" err="1" smtClean="0"/>
              <a:t>TRIzol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err="1" smtClean="0"/>
              <a:t>resource_identifier</a:t>
            </a:r>
            <a:r>
              <a:rPr lang="en-US" sz="1000" dirty="0" smtClean="0"/>
              <a:t>: </a:t>
            </a:r>
            <a:r>
              <a:rPr lang="en-US" sz="1000" dirty="0"/>
              <a:t>"</a:t>
            </a:r>
            <a:r>
              <a:rPr lang="en-US" sz="1000" dirty="0" err="1"/>
              <a:t>Ambion</a:t>
            </a:r>
            <a:r>
              <a:rPr lang="en-US" sz="1000" dirty="0"/>
              <a:t> 15596</a:t>
            </a:r>
            <a:r>
              <a:rPr lang="en-US" sz="1000" dirty="0" smtClean="0"/>
              <a:t>"}</a:t>
            </a:r>
            <a:r>
              <a:rPr lang="en-US" sz="1000" dirty="0"/>
              <a:t> 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000" dirty="0"/>
              <a:t>                  {</a:t>
            </a:r>
            <a:r>
              <a:rPr lang="en-US" sz="1000" dirty="0" err="1"/>
              <a:t>variable_type</a:t>
            </a:r>
            <a:r>
              <a:rPr lang="en-US" sz="1000" dirty="0"/>
              <a:t>: evaluant</a:t>
            </a:r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err="1"/>
              <a:t>variable_value</a:t>
            </a:r>
            <a:r>
              <a:rPr lang="en-US" sz="1000" dirty="0"/>
              <a:t>: mRNA</a:t>
            </a:r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err="1"/>
              <a:t>precursor_specimen</a:t>
            </a:r>
            <a:r>
              <a:rPr lang="en-US" sz="1000" dirty="0"/>
              <a:t>: primary cell culture</a:t>
            </a:r>
          </a:p>
          <a:p>
            <a:pPr marL="0" indent="0">
              <a:buNone/>
            </a:pPr>
            <a:r>
              <a:rPr lang="en-US" sz="1000" dirty="0" smtClean="0"/>
              <a:t>                   </a:t>
            </a:r>
            <a:r>
              <a:rPr lang="en-US" sz="1000" dirty="0" err="1" smtClean="0"/>
              <a:t>precursor_specimen</a:t>
            </a:r>
            <a:r>
              <a:rPr lang="en-US" sz="1000" dirty="0" smtClean="0"/>
              <a:t>: colon</a:t>
            </a:r>
          </a:p>
          <a:p>
            <a:pPr marL="0" indent="0">
              <a:buNone/>
            </a:pPr>
            <a:r>
              <a:rPr lang="en-US" sz="1000" dirty="0" smtClean="0"/>
              <a:t>                   </a:t>
            </a:r>
            <a:r>
              <a:rPr lang="en-US" sz="1000" dirty="0" err="1"/>
              <a:t>precursor_specimen</a:t>
            </a:r>
            <a:r>
              <a:rPr lang="en-US" sz="1000" dirty="0"/>
              <a:t>: </a:t>
            </a:r>
            <a:r>
              <a:rPr lang="en-US" sz="1000" dirty="0" smtClean="0"/>
              <a:t>{ </a:t>
            </a:r>
          </a:p>
          <a:p>
            <a:pPr marL="0" indent="0">
              <a:buNone/>
            </a:pPr>
            <a:r>
              <a:rPr lang="en-US" sz="1000" dirty="0" smtClean="0"/>
              <a:t>                           type: </a:t>
            </a:r>
            <a:r>
              <a:rPr lang="en-US" sz="1000" dirty="0" err="1" smtClean="0"/>
              <a:t>mus</a:t>
            </a:r>
            <a:r>
              <a:rPr lang="en-US" sz="1000" dirty="0" smtClean="0"/>
              <a:t> </a:t>
            </a:r>
            <a:r>
              <a:rPr lang="en-US" sz="1000" dirty="0" err="1" smtClean="0"/>
              <a:t>musculus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smtClean="0"/>
              <a:t>        </a:t>
            </a:r>
            <a:r>
              <a:rPr lang="en-US" sz="1000" dirty="0" err="1" smtClean="0"/>
              <a:t>resource_feature</a:t>
            </a:r>
            <a:r>
              <a:rPr lang="en-US" sz="1000" dirty="0"/>
              <a:t>: colon </a:t>
            </a:r>
            <a:r>
              <a:rPr lang="en-US" sz="1000" dirty="0" smtClean="0"/>
              <a:t>cancer,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smtClean="0"/>
              <a:t>        </a:t>
            </a:r>
            <a:r>
              <a:rPr lang="en-US" sz="1000" dirty="0" err="1" smtClean="0"/>
              <a:t>resource_feature</a:t>
            </a:r>
            <a:r>
              <a:rPr lang="en-US" sz="1000" dirty="0" smtClean="0"/>
              <a:t>: colon cancer,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smtClean="0"/>
              <a:t>        </a:t>
            </a:r>
            <a:r>
              <a:rPr lang="en-US" sz="1000" dirty="0" err="1" smtClean="0"/>
              <a:t>resource_identifier</a:t>
            </a:r>
            <a:r>
              <a:rPr lang="en-US" sz="1000" dirty="0"/>
              <a:t>:  "</a:t>
            </a:r>
            <a:r>
              <a:rPr lang="en-US" sz="1000" dirty="0" smtClean="0"/>
              <a:t>RRID:MGI_5446893"}</a:t>
            </a:r>
          </a:p>
          <a:p>
            <a:pPr marL="0" indent="0">
              <a:buNone/>
            </a:pPr>
            <a:r>
              <a:rPr lang="en-US" sz="1000" dirty="0" smtClean="0"/>
              <a:t>                   } </a:t>
            </a:r>
          </a:p>
          <a:p>
            <a:pPr marL="0" indent="0">
              <a:buNone/>
            </a:pPr>
            <a:r>
              <a:rPr lang="en-US" sz="1000" dirty="0" smtClean="0"/>
              <a:t>            ]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14800" y="2743200"/>
            <a:ext cx="4038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 smtClean="0"/>
              <a:t>         </a:t>
            </a:r>
            <a:r>
              <a:rPr lang="en-US" sz="1000" b="1" dirty="0" err="1"/>
              <a:t>independent_variable</a:t>
            </a:r>
            <a:r>
              <a:rPr lang="en-US" sz="1000" b="1" dirty="0"/>
              <a:t>: </a:t>
            </a:r>
            <a:r>
              <a:rPr lang="en-US" sz="1000" dirty="0" smtClean="0"/>
              <a:t>[</a:t>
            </a:r>
            <a:r>
              <a:rPr lang="en-US" sz="1000" dirty="0"/>
              <a:t> </a:t>
            </a:r>
          </a:p>
          <a:p>
            <a:pPr marL="0" indent="0">
              <a:buNone/>
            </a:pPr>
            <a:r>
              <a:rPr lang="en-US" sz="1000" dirty="0"/>
              <a:t>                  {</a:t>
            </a:r>
            <a:r>
              <a:rPr lang="en-US" sz="1000" dirty="0" err="1"/>
              <a:t>variable_type</a:t>
            </a:r>
            <a:r>
              <a:rPr lang="en-US" sz="1000" dirty="0"/>
              <a:t>: cellular phenotype</a:t>
            </a:r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err="1"/>
              <a:t>variable_value</a:t>
            </a:r>
            <a:r>
              <a:rPr lang="en-US" sz="1000" dirty="0"/>
              <a:t>: normal</a:t>
            </a:r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err="1"/>
              <a:t>variable_value</a:t>
            </a:r>
            <a:r>
              <a:rPr lang="en-US" sz="1000" dirty="0"/>
              <a:t>: transformed</a:t>
            </a:r>
          </a:p>
          <a:p>
            <a:pPr marL="0" indent="0">
              <a:buNone/>
            </a:pPr>
            <a:r>
              <a:rPr lang="en-US" sz="1000" dirty="0" smtClean="0"/>
              <a:t>                   </a:t>
            </a:r>
            <a:r>
              <a:rPr lang="en-US" sz="1000" dirty="0" err="1" smtClean="0"/>
              <a:t>affected_specimen</a:t>
            </a:r>
            <a:r>
              <a:rPr lang="en-US" sz="1000" dirty="0"/>
              <a:t>: primary cell line</a:t>
            </a:r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err="1"/>
              <a:t>related_technique</a:t>
            </a:r>
            <a:r>
              <a:rPr lang="en-US" sz="1000" dirty="0"/>
              <a:t>: in vivo cell collection}</a:t>
            </a:r>
          </a:p>
          <a:p>
            <a:pPr marL="0" indent="0">
              <a:buNone/>
            </a:pPr>
            <a:r>
              <a:rPr lang="en-US" sz="1000" dirty="0"/>
              <a:t> </a:t>
            </a:r>
          </a:p>
          <a:p>
            <a:pPr marL="0" indent="0">
              <a:buNone/>
            </a:pPr>
            <a:r>
              <a:rPr lang="en-US" sz="1000" dirty="0"/>
              <a:t>                  {</a:t>
            </a:r>
            <a:r>
              <a:rPr lang="en-US" sz="1000" dirty="0" err="1"/>
              <a:t>variable_type</a:t>
            </a:r>
            <a:r>
              <a:rPr lang="en-US" sz="1000" dirty="0"/>
              <a:t>: chemical treatment</a:t>
            </a:r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err="1"/>
              <a:t>variable_value</a:t>
            </a:r>
            <a:r>
              <a:rPr lang="en-US" sz="1000" dirty="0"/>
              <a:t>: DMSO</a:t>
            </a:r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err="1"/>
              <a:t>variable_value</a:t>
            </a:r>
            <a:r>
              <a:rPr lang="en-US" sz="1000" dirty="0"/>
              <a:t>: </a:t>
            </a:r>
            <a:r>
              <a:rPr lang="en-US" sz="1000" dirty="0" err="1"/>
              <a:t>arsenite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err="1"/>
              <a:t>affected_specimen</a:t>
            </a:r>
            <a:r>
              <a:rPr lang="en-US" sz="1000" dirty="0"/>
              <a:t>: primary cell </a:t>
            </a:r>
            <a:r>
              <a:rPr lang="en-US" sz="1000" dirty="0" smtClean="0"/>
              <a:t>line</a:t>
            </a:r>
          </a:p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dirty="0" smtClean="0"/>
              <a:t>                  </a:t>
            </a:r>
            <a:r>
              <a:rPr lang="en-US" sz="1000" dirty="0" err="1"/>
              <a:t>related_conditiions</a:t>
            </a:r>
            <a:r>
              <a:rPr lang="en-US" sz="1000" dirty="0"/>
              <a:t>: </a:t>
            </a:r>
            <a:r>
              <a:rPr lang="en-US" sz="1000" dirty="0" smtClean="0"/>
              <a:t>“37C</a:t>
            </a:r>
            <a:r>
              <a:rPr lang="en-US" sz="1000" dirty="0"/>
              <a:t>, 5%CO2</a:t>
            </a:r>
            <a:r>
              <a:rPr lang="en-US" sz="1000" dirty="0" smtClean="0"/>
              <a:t>"}</a:t>
            </a:r>
          </a:p>
          <a:p>
            <a:pPr marL="0" indent="0">
              <a:buNone/>
            </a:pPr>
            <a:r>
              <a:rPr lang="en-US" sz="1000" dirty="0"/>
              <a:t> </a:t>
            </a:r>
            <a:r>
              <a:rPr lang="en-US" sz="1000" dirty="0" smtClean="0"/>
              <a:t>           ]</a:t>
            </a:r>
          </a:p>
          <a:p>
            <a:pPr marL="0" indent="0">
              <a:buNone/>
            </a:pPr>
            <a:r>
              <a:rPr lang="en-US" sz="1000" dirty="0" smtClean="0"/>
              <a:t>             </a:t>
            </a:r>
            <a:r>
              <a:rPr lang="en-US" sz="1000" b="1" dirty="0"/>
              <a:t>dependent variable: </a:t>
            </a:r>
            <a:r>
              <a:rPr lang="en-US" sz="1000" dirty="0"/>
              <a:t>[</a:t>
            </a:r>
          </a:p>
          <a:p>
            <a:pPr marL="0" indent="0">
              <a:buNone/>
            </a:pPr>
            <a:r>
              <a:rPr lang="en-US" sz="1000" dirty="0"/>
              <a:t>                  {</a:t>
            </a:r>
            <a:r>
              <a:rPr lang="en-US" sz="1000" dirty="0" err="1"/>
              <a:t>variable_type</a:t>
            </a:r>
            <a:r>
              <a:rPr lang="en-US" sz="1000" dirty="0"/>
              <a:t>: gene expression</a:t>
            </a:r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err="1"/>
              <a:t>measured_attribute</a:t>
            </a:r>
            <a:r>
              <a:rPr lang="en-US" sz="1000" dirty="0"/>
              <a:t>: amount</a:t>
            </a:r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err="1"/>
              <a:t>related_technique</a:t>
            </a:r>
            <a:r>
              <a:rPr lang="en-US" sz="1000" dirty="0"/>
              <a:t>: transcriptional profiling by microarray</a:t>
            </a:r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err="1"/>
              <a:t>measurement_scale</a:t>
            </a:r>
            <a:r>
              <a:rPr lang="en-US" sz="1000" dirty="0"/>
              <a:t>: decimal</a:t>
            </a:r>
          </a:p>
          <a:p>
            <a:pPr marL="0" indent="0">
              <a:buNone/>
            </a:pPr>
            <a:r>
              <a:rPr lang="en-US" sz="1000" dirty="0"/>
              <a:t>                   </a:t>
            </a:r>
            <a:r>
              <a:rPr lang="en-US" sz="1000" dirty="0" err="1"/>
              <a:t>related_conditiions</a:t>
            </a:r>
            <a:r>
              <a:rPr lang="en-US" sz="1000" dirty="0"/>
              <a:t>: "42C, 5%CO2"}</a:t>
            </a:r>
          </a:p>
          <a:p>
            <a:pPr marL="0" indent="0">
              <a:buNone/>
            </a:pPr>
            <a:r>
              <a:rPr lang="en-US" sz="1000" dirty="0"/>
              <a:t>             ]      </a:t>
            </a:r>
          </a:p>
          <a:p>
            <a:pPr marL="0" indent="0">
              <a:buNone/>
            </a:pPr>
            <a:r>
              <a:rPr lang="en-US" sz="1000" dirty="0" smtClean="0"/>
              <a:t>      }            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914400"/>
            <a:ext cx="4038600" cy="16004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169863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srgbClr val="C00000"/>
                </a:solidFill>
              </a:rPr>
              <a:t>Pseudo-</a:t>
            </a:r>
            <a:r>
              <a:rPr lang="en-US" sz="1400" i="1" dirty="0" err="1" smtClean="0">
                <a:solidFill>
                  <a:srgbClr val="C00000"/>
                </a:solidFill>
              </a:rPr>
              <a:t>json</a:t>
            </a:r>
            <a:r>
              <a:rPr lang="en-US" sz="1400" i="1" dirty="0" smtClean="0">
                <a:solidFill>
                  <a:srgbClr val="C00000"/>
                </a:solidFill>
              </a:rPr>
              <a:t> </a:t>
            </a:r>
            <a:r>
              <a:rPr lang="en-US" sz="1400" i="1" dirty="0">
                <a:solidFill>
                  <a:srgbClr val="C00000"/>
                </a:solidFill>
              </a:rPr>
              <a:t>representation of full metadata record for exemplar experiment</a:t>
            </a:r>
          </a:p>
          <a:p>
            <a:pPr marL="285750" indent="-169863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srgbClr val="C00000"/>
                </a:solidFill>
              </a:rPr>
              <a:t>Relatively </a:t>
            </a:r>
            <a:r>
              <a:rPr lang="en-US" sz="1400" i="1" dirty="0">
                <a:solidFill>
                  <a:srgbClr val="C00000"/>
                </a:solidFill>
              </a:rPr>
              <a:t>simple and flat, while capturing needed </a:t>
            </a:r>
            <a:r>
              <a:rPr lang="en-US" sz="1400" i="1" dirty="0" smtClean="0">
                <a:solidFill>
                  <a:srgbClr val="C00000"/>
                </a:solidFill>
              </a:rPr>
              <a:t>precision </a:t>
            </a:r>
            <a:r>
              <a:rPr lang="en-US" sz="1400" i="1" dirty="0">
                <a:solidFill>
                  <a:srgbClr val="C00000"/>
                </a:solidFill>
              </a:rPr>
              <a:t>and variable context for core CQs and modeling </a:t>
            </a:r>
            <a:r>
              <a:rPr lang="en-US" sz="1400" i="1" dirty="0" smtClean="0">
                <a:solidFill>
                  <a:srgbClr val="C00000"/>
                </a:solidFill>
              </a:rPr>
              <a:t>requirements</a:t>
            </a:r>
          </a:p>
          <a:p>
            <a:pPr marL="285750" indent="-169863"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srgbClr val="C00000"/>
                </a:solidFill>
              </a:rPr>
              <a:t>Note all values not in “quotes” are terms from community CVs/ontologies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48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40" y="54951"/>
            <a:ext cx="8889256" cy="74697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Evaluation Against Competency Questions</a:t>
            </a:r>
            <a:endParaRPr lang="en-US" sz="4000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0" y="836275"/>
            <a:ext cx="8996516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5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/>
              <a:t>Conclusions and Considerations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800" b="1" dirty="0" smtClean="0"/>
              <a:t>I  The Model</a:t>
            </a:r>
          </a:p>
          <a:p>
            <a:pPr marL="566738" indent="-219075">
              <a:lnSpc>
                <a:spcPct val="120000"/>
              </a:lnSpc>
              <a:spcBef>
                <a:spcPts val="1200"/>
              </a:spcBef>
            </a:pPr>
            <a:r>
              <a:rPr lang="en-US" sz="3600" dirty="0"/>
              <a:t>A </a:t>
            </a:r>
            <a:r>
              <a:rPr lang="en-US" sz="3600" b="1" dirty="0"/>
              <a:t>variable-centric approach </a:t>
            </a:r>
            <a:r>
              <a:rPr lang="en-US" sz="3600" dirty="0"/>
              <a:t>captures most useful metadata in most direct manner, and </a:t>
            </a:r>
            <a:r>
              <a:rPr lang="en-US" sz="3600" b="1" dirty="0"/>
              <a:t>leverages </a:t>
            </a:r>
            <a:r>
              <a:rPr lang="en-US" sz="3600" b="1" dirty="0" smtClean="0"/>
              <a:t> a universal </a:t>
            </a:r>
            <a:r>
              <a:rPr lang="en-US" sz="3600" b="1" dirty="0"/>
              <a:t>paradigm </a:t>
            </a:r>
            <a:r>
              <a:rPr lang="en-US" sz="3600" dirty="0"/>
              <a:t>that spans disciplines and </a:t>
            </a:r>
            <a:r>
              <a:rPr lang="en-US" sz="3600" b="1" dirty="0"/>
              <a:t>aligns with existing models</a:t>
            </a:r>
            <a:r>
              <a:rPr lang="en-US" sz="3600" dirty="0" smtClean="0"/>
              <a:t>.</a:t>
            </a:r>
            <a:endParaRPr lang="en-US" sz="3600" dirty="0"/>
          </a:p>
          <a:p>
            <a:pPr marL="566738" indent="-219075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core of the model should be </a:t>
            </a:r>
            <a:r>
              <a:rPr lang="en-US" sz="3600" b="1" dirty="0"/>
              <a:t>intuitive</a:t>
            </a:r>
            <a:r>
              <a:rPr lang="en-US" sz="3600" dirty="0"/>
              <a:t> and </a:t>
            </a:r>
            <a:r>
              <a:rPr lang="en-US" sz="3600" b="1" dirty="0"/>
              <a:t>generic</a:t>
            </a:r>
            <a:r>
              <a:rPr lang="en-US" sz="3600" dirty="0"/>
              <a:t> enough to be understood and capture metadata across disciplines, but easily </a:t>
            </a:r>
            <a:r>
              <a:rPr lang="en-US" sz="3600" b="1" dirty="0"/>
              <a:t>extensible</a:t>
            </a:r>
            <a:r>
              <a:rPr lang="en-US" sz="3600" dirty="0"/>
              <a:t> to capture desired level of granularity, and focus on domain-specific concepts where needed. An extensible model also lets you </a:t>
            </a:r>
            <a:r>
              <a:rPr lang="en-US" sz="3600" b="1" dirty="0"/>
              <a:t>scale the complexity </a:t>
            </a:r>
            <a:r>
              <a:rPr lang="en-US" sz="3600" dirty="0"/>
              <a:t>of metadata collection as users adapt to the system</a:t>
            </a:r>
            <a:r>
              <a:rPr lang="en-US" sz="3600" dirty="0" smtClean="0"/>
              <a:t>.</a:t>
            </a:r>
            <a:endParaRPr lang="en-US" sz="3600" dirty="0"/>
          </a:p>
          <a:p>
            <a:pPr marL="566738" indent="-219075">
              <a:lnSpc>
                <a:spcPct val="120000"/>
              </a:lnSpc>
              <a:spcBef>
                <a:spcPts val="0"/>
              </a:spcBef>
            </a:pPr>
            <a:r>
              <a:rPr lang="en-US" sz="3600" b="1" dirty="0"/>
              <a:t>Leveraging existing community ontologies </a:t>
            </a:r>
            <a:r>
              <a:rPr lang="en-US" sz="3600" dirty="0"/>
              <a:t>to record metadata values can </a:t>
            </a:r>
            <a:r>
              <a:rPr lang="en-US" sz="3600" b="1" dirty="0"/>
              <a:t>pose challenges </a:t>
            </a:r>
            <a:endParaRPr lang="en-US" sz="3600" dirty="0"/>
          </a:p>
          <a:p>
            <a:pPr marL="1263650" lvl="1" indent="-219075"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/>
              <a:t>identifying </a:t>
            </a:r>
            <a:r>
              <a:rPr lang="en-US" sz="2900" dirty="0"/>
              <a:t>and  scoping ontologies to use as 'referenced </a:t>
            </a:r>
            <a:r>
              <a:rPr lang="en-US" sz="2900" dirty="0" smtClean="0"/>
              <a:t>taxonomies‘</a:t>
            </a:r>
          </a:p>
          <a:p>
            <a:pPr marL="1263650" lvl="1" indent="-219075"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/>
              <a:t>curation </a:t>
            </a:r>
            <a:r>
              <a:rPr lang="en-US" sz="2900" dirty="0"/>
              <a:t>burden of creating coded </a:t>
            </a:r>
            <a:r>
              <a:rPr lang="en-US" sz="2900" dirty="0" smtClean="0"/>
              <a:t>data</a:t>
            </a:r>
          </a:p>
          <a:p>
            <a:pPr marL="1263650" lvl="1" indent="-219075"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/>
              <a:t>developing </a:t>
            </a:r>
            <a:r>
              <a:rPr lang="en-US" sz="2900" dirty="0"/>
              <a:t>adequate tooling to support structured data entry and </a:t>
            </a:r>
            <a:r>
              <a:rPr lang="en-US" sz="2900" dirty="0" smtClean="0"/>
              <a:t>search</a:t>
            </a:r>
          </a:p>
          <a:p>
            <a:pPr marL="63182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. . </a:t>
            </a:r>
            <a:r>
              <a:rPr lang="en-US" sz="3600" dirty="0" smtClean="0"/>
              <a:t>. </a:t>
            </a:r>
            <a:r>
              <a:rPr lang="en-US" sz="3600" b="1" dirty="0" smtClean="0"/>
              <a:t>but also have very big payoffs </a:t>
            </a:r>
            <a:endParaRPr lang="en-US" sz="3600" b="1" dirty="0"/>
          </a:p>
          <a:p>
            <a:pPr marL="1262063" lvl="1" indent="-217488"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/>
              <a:t>consistent and constrained data supports precise and reproducible queries,</a:t>
            </a:r>
          </a:p>
          <a:p>
            <a:pPr marL="1262063" lvl="1" indent="-217488"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/>
              <a:t>the semantics encoded in ontologies are exploited to add value to the data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37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/>
              <a:t>Conclusions and Considerations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400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 smtClean="0"/>
              <a:t>II  The Metadata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3100" dirty="0"/>
              <a:t>To be most valuable for data discovery and analysis, experimental metadata should be </a:t>
            </a:r>
            <a:r>
              <a:rPr lang="en-US" sz="3100" b="1" dirty="0"/>
              <a:t>structured</a:t>
            </a:r>
            <a:r>
              <a:rPr lang="en-US" sz="3100" dirty="0"/>
              <a:t>, </a:t>
            </a:r>
            <a:r>
              <a:rPr lang="en-US" sz="3100" b="1" dirty="0"/>
              <a:t>coded</a:t>
            </a:r>
            <a:r>
              <a:rPr lang="en-US" sz="3100" dirty="0"/>
              <a:t>, and </a:t>
            </a:r>
            <a:r>
              <a:rPr lang="en-US" sz="3100" b="1" dirty="0"/>
              <a:t>semantic</a:t>
            </a:r>
            <a:r>
              <a:rPr lang="en-US" sz="3100" dirty="0" smtClean="0"/>
              <a:t>.</a:t>
            </a:r>
            <a:endParaRPr lang="en-US" sz="3100" dirty="0"/>
          </a:p>
          <a:p>
            <a:pPr lvl="1">
              <a:spcBef>
                <a:spcPts val="1200"/>
              </a:spcBef>
            </a:pPr>
            <a:r>
              <a:rPr lang="en-US" b="1" dirty="0"/>
              <a:t>Structured</a:t>
            </a:r>
            <a:r>
              <a:rPr lang="en-US" dirty="0"/>
              <a:t>: </a:t>
            </a:r>
            <a:r>
              <a:rPr lang="en-US" dirty="0" smtClean="0"/>
              <a:t>Describes </a:t>
            </a:r>
            <a:r>
              <a:rPr lang="en-US" dirty="0"/>
              <a:t>defined attributes </a:t>
            </a:r>
            <a:r>
              <a:rPr lang="en-US" dirty="0" smtClean="0"/>
              <a:t>in </a:t>
            </a:r>
            <a:r>
              <a:rPr lang="en-US" dirty="0"/>
              <a:t>discrete elements supports precise queries and </a:t>
            </a:r>
            <a:r>
              <a:rPr lang="en-US" dirty="0" smtClean="0"/>
              <a:t>analyses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b="1" dirty="0"/>
              <a:t>Coded</a:t>
            </a:r>
            <a:r>
              <a:rPr lang="en-US" dirty="0"/>
              <a:t>: </a:t>
            </a:r>
            <a:r>
              <a:rPr lang="en-US" dirty="0" smtClean="0"/>
              <a:t>Captures </a:t>
            </a:r>
            <a:r>
              <a:rPr lang="en-US" dirty="0"/>
              <a:t>metadata values using terms from </a:t>
            </a:r>
            <a:r>
              <a:rPr lang="en-US" dirty="0" smtClean="0"/>
              <a:t>controlled vocabularies to support </a:t>
            </a:r>
            <a:r>
              <a:rPr lang="en-US" dirty="0"/>
              <a:t>consistent and rigorous </a:t>
            </a:r>
            <a:r>
              <a:rPr lang="en-US" dirty="0" smtClean="0"/>
              <a:t>metadata. And the </a:t>
            </a:r>
            <a:r>
              <a:rPr lang="en-US" dirty="0"/>
              <a:t>knowledge encoded in these CVs can add value </a:t>
            </a:r>
            <a:r>
              <a:rPr lang="en-US" dirty="0" smtClean="0"/>
              <a:t>(</a:t>
            </a:r>
            <a:r>
              <a:rPr lang="en-US" dirty="0"/>
              <a:t>e.g. synonym and hierarchical query expansion</a:t>
            </a:r>
            <a:r>
              <a:rPr lang="en-US" dirty="0" smtClean="0"/>
              <a:t>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b="1" dirty="0" smtClean="0"/>
              <a:t>Semantic*</a:t>
            </a:r>
            <a:r>
              <a:rPr lang="en-US" dirty="0" smtClean="0"/>
              <a:t>: </a:t>
            </a:r>
            <a:r>
              <a:rPr lang="en-US" dirty="0" smtClean="0"/>
              <a:t>When </a:t>
            </a:r>
            <a:r>
              <a:rPr lang="en-US" dirty="0"/>
              <a:t>these controlled vocabularies are ontologies, we get a richer and computable knowledge model that can add even more value </a:t>
            </a:r>
            <a:r>
              <a:rPr lang="en-US" dirty="0" smtClean="0"/>
              <a:t>and </a:t>
            </a:r>
            <a:r>
              <a:rPr lang="en-US" dirty="0"/>
              <a:t>be leveraged in many powerful ways (e.g. inferred associations can enhance asserted metadata to support richer set of </a:t>
            </a:r>
            <a:r>
              <a:rPr lang="en-US" dirty="0" smtClean="0"/>
              <a:t>queries)</a:t>
            </a:r>
            <a:endParaRPr lang="en-US" dirty="0"/>
          </a:p>
          <a:p>
            <a:pPr marL="0" indent="0" algn="ctr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900" dirty="0" smtClean="0"/>
              <a:t>This level of metadata </a:t>
            </a:r>
            <a:r>
              <a:rPr lang="en-US" sz="2900" dirty="0"/>
              <a:t>of course comes at a cost of building and maintaining complex </a:t>
            </a:r>
            <a:r>
              <a:rPr lang="en-US" sz="2900" dirty="0" smtClean="0"/>
              <a:t>models, and supporting the increased entry/curation </a:t>
            </a:r>
            <a:r>
              <a:rPr lang="en-US" sz="2900" dirty="0"/>
              <a:t>burden </a:t>
            </a:r>
            <a:r>
              <a:rPr lang="en-US" sz="2900" dirty="0" smtClean="0"/>
              <a:t>with tools and documentation. </a:t>
            </a:r>
            <a:r>
              <a:rPr lang="en-US" sz="2900" dirty="0"/>
              <a:t>. . but these barriers </a:t>
            </a:r>
            <a:r>
              <a:rPr lang="en-US" sz="2900" dirty="0" smtClean="0"/>
              <a:t>here are </a:t>
            </a:r>
            <a:r>
              <a:rPr lang="en-US" sz="2900" dirty="0"/>
              <a:t>lessening each year, and the potential value of semantic experimental metadata is growing.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94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/>
              <a:t>Conclusions and Considerations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III  The Tooling</a:t>
            </a:r>
          </a:p>
          <a:p>
            <a:pPr marL="0" indent="0">
              <a:buNone/>
            </a:pPr>
            <a:r>
              <a:rPr lang="en-US" sz="2600" dirty="0"/>
              <a:t>Powerful tools are needed to support the level of structure and consistency we desire from our metadata. Some examples of critical functionality includes:</a:t>
            </a:r>
          </a:p>
          <a:p>
            <a:pPr lvl="1" fontAlgn="ctr"/>
            <a:r>
              <a:rPr lang="en-US" sz="2200" b="1" dirty="0"/>
              <a:t>Vocabulary support </a:t>
            </a:r>
            <a:r>
              <a:rPr lang="en-US" sz="2200" b="1" dirty="0" smtClean="0"/>
              <a:t>for constraining data entry </a:t>
            </a:r>
            <a:endParaRPr lang="en-US" sz="2200" dirty="0"/>
          </a:p>
          <a:p>
            <a:pPr lvl="2" fontAlgn="ctr"/>
            <a:r>
              <a:rPr lang="en-US" sz="1800" dirty="0" smtClean="0"/>
              <a:t>define custom </a:t>
            </a:r>
            <a:r>
              <a:rPr lang="en-US" sz="1800" dirty="0"/>
              <a:t>taxonomy modules from existing high value </a:t>
            </a:r>
            <a:r>
              <a:rPr lang="en-US" sz="1800" dirty="0" smtClean="0"/>
              <a:t>and </a:t>
            </a:r>
            <a:r>
              <a:rPr lang="en-US" sz="1800" dirty="0"/>
              <a:t>high quality </a:t>
            </a:r>
            <a:r>
              <a:rPr lang="en-US" sz="1800" dirty="0" smtClean="0"/>
              <a:t>vocabularies/ontologies</a:t>
            </a:r>
            <a:endParaRPr lang="en-US" sz="1800" dirty="0"/>
          </a:p>
          <a:p>
            <a:pPr lvl="1" fontAlgn="ctr"/>
            <a:r>
              <a:rPr lang="en-US" sz="2200" b="1" dirty="0"/>
              <a:t>UI support for data entry </a:t>
            </a:r>
            <a:endParaRPr lang="en-US" sz="2200" dirty="0"/>
          </a:p>
          <a:p>
            <a:pPr lvl="2" fontAlgn="ctr"/>
            <a:r>
              <a:rPr lang="en-US" sz="1800" dirty="0" smtClean="0"/>
              <a:t>dynamic/reactive </a:t>
            </a:r>
            <a:r>
              <a:rPr lang="en-US" sz="1800" dirty="0"/>
              <a:t>presentation of </a:t>
            </a:r>
            <a:r>
              <a:rPr lang="en-US" sz="1800" dirty="0" smtClean="0"/>
              <a:t>fields based on previous selections</a:t>
            </a:r>
          </a:p>
          <a:p>
            <a:pPr lvl="2" fontAlgn="ctr"/>
            <a:r>
              <a:rPr lang="en-US" sz="1800" dirty="0" smtClean="0"/>
              <a:t>easily </a:t>
            </a:r>
            <a:r>
              <a:rPr lang="en-US" sz="1800" dirty="0" err="1" smtClean="0"/>
              <a:t>browsable</a:t>
            </a:r>
            <a:r>
              <a:rPr lang="en-US" sz="1800" dirty="0" smtClean="0"/>
              <a:t> hierarchies for finding appropriate values</a:t>
            </a:r>
          </a:p>
          <a:p>
            <a:pPr lvl="2" fontAlgn="ctr"/>
            <a:r>
              <a:rPr lang="en-US" sz="1800" dirty="0" smtClean="0"/>
              <a:t>autocomplete on text entry, with synonym  support</a:t>
            </a:r>
          </a:p>
          <a:p>
            <a:pPr lvl="2" fontAlgn="ctr"/>
            <a:r>
              <a:rPr lang="en-US" sz="1800" dirty="0" smtClean="0"/>
              <a:t>tool tips for point of entry instruction, and other  contextualized documentation</a:t>
            </a:r>
            <a:endParaRPr lang="en-US" sz="1800" dirty="0"/>
          </a:p>
          <a:p>
            <a:pPr lvl="1" fontAlgn="ctr"/>
            <a:r>
              <a:rPr lang="en-US" sz="2200" b="1" dirty="0" smtClean="0"/>
              <a:t>Semantic / Hierarchical </a:t>
            </a:r>
            <a:r>
              <a:rPr lang="en-US" sz="2200" b="1" dirty="0"/>
              <a:t>indexing </a:t>
            </a:r>
            <a:endParaRPr lang="en-US" sz="2200" b="1" dirty="0" smtClean="0"/>
          </a:p>
          <a:p>
            <a:pPr lvl="2" fontAlgn="ctr"/>
            <a:r>
              <a:rPr lang="en-US" sz="1800" dirty="0" smtClean="0"/>
              <a:t>leverage hierarchical and associative relationships in ontologies to expand queries in useful ways </a:t>
            </a:r>
            <a:endParaRPr lang="en-US" sz="1800" dirty="0"/>
          </a:p>
          <a:p>
            <a:pPr lvl="1" fontAlgn="ctr"/>
            <a:r>
              <a:rPr lang="en-US" sz="2200" b="1" dirty="0" smtClean="0"/>
              <a:t>Query support </a:t>
            </a:r>
          </a:p>
          <a:p>
            <a:pPr lvl="2" fontAlgn="ctr"/>
            <a:r>
              <a:rPr lang="en-US" sz="1800" dirty="0" smtClean="0"/>
              <a:t>for </a:t>
            </a:r>
            <a:r>
              <a:rPr lang="en-US" sz="1800" dirty="0"/>
              <a:t>building </a:t>
            </a:r>
            <a:r>
              <a:rPr lang="en-US" sz="1800" dirty="0" smtClean="0"/>
              <a:t>structured and precise queries </a:t>
            </a:r>
            <a:r>
              <a:rPr lang="en-US" sz="1800" dirty="0"/>
              <a:t>and faceting </a:t>
            </a:r>
            <a:r>
              <a:rPr lang="en-US" sz="1800" dirty="0" smtClean="0"/>
              <a:t>of results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03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281047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END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921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Core </a:t>
            </a:r>
            <a:r>
              <a:rPr lang="en-US" b="1" dirty="0" smtClean="0"/>
              <a:t>Experimental Metadata Concepts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61722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3300" b="1" dirty="0" smtClean="0">
                <a:solidFill>
                  <a:srgbClr val="C00000"/>
                </a:solidFill>
              </a:rPr>
              <a:t>Identified ~20 concepts </a:t>
            </a:r>
            <a:r>
              <a:rPr lang="en-US" sz="3300" b="1" dirty="0" smtClean="0">
                <a:solidFill>
                  <a:srgbClr val="C00000"/>
                </a:solidFill>
              </a:rPr>
              <a:t>most </a:t>
            </a:r>
            <a:r>
              <a:rPr lang="en-US" sz="3300" b="1" dirty="0" smtClean="0">
                <a:solidFill>
                  <a:srgbClr val="C00000"/>
                </a:solidFill>
              </a:rPr>
              <a:t>relevant for an experimental metadata model that is intuitive, generic, extensible, parsimonious, aligned </a:t>
            </a:r>
            <a:r>
              <a:rPr lang="en-US" sz="3300" b="1" dirty="0">
                <a:solidFill>
                  <a:srgbClr val="C00000"/>
                </a:solidFill>
              </a:rPr>
              <a:t>with existing </a:t>
            </a:r>
            <a:r>
              <a:rPr lang="en-US" sz="3300" b="1" dirty="0" smtClean="0">
                <a:solidFill>
                  <a:srgbClr val="C00000"/>
                </a:solidFill>
              </a:rPr>
              <a:t>frameworks, and scoped for data entry and discovery </a:t>
            </a:r>
            <a:endParaRPr lang="en-US" sz="1300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3300" b="1" dirty="0" smtClean="0"/>
              <a:t>Glossary of Key Concepts</a:t>
            </a:r>
            <a:endParaRPr lang="en-US" sz="3300" dirty="0" smtClean="0"/>
          </a:p>
          <a:p>
            <a:pPr marL="525463">
              <a:lnSpc>
                <a:spcPct val="120000"/>
              </a:lnSpc>
            </a:pPr>
            <a:r>
              <a:rPr lang="en-US" sz="2600" dirty="0" smtClean="0"/>
              <a:t>Presents </a:t>
            </a:r>
            <a:r>
              <a:rPr lang="en-US" sz="2600" dirty="0"/>
              <a:t>preferred and alternate labels, definition, and significance with respect to modeling and metadata </a:t>
            </a:r>
            <a:r>
              <a:rPr lang="en-US" sz="2600" dirty="0" smtClean="0"/>
              <a:t>considerations (</a:t>
            </a:r>
            <a:r>
              <a:rPr lang="en-US" sz="2600" dirty="0" smtClean="0">
                <a:hlinkClick r:id="rId3"/>
              </a:rPr>
              <a:t>link</a:t>
            </a:r>
            <a:r>
              <a:rPr lang="en-US" sz="2600" dirty="0" smtClean="0"/>
              <a:t>)</a:t>
            </a:r>
            <a:endParaRPr lang="en-US" sz="26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3300" b="1" dirty="0" smtClean="0"/>
              <a:t>Hierarchical Models of </a:t>
            </a:r>
            <a:r>
              <a:rPr lang="en-US" sz="3300" b="1" dirty="0" smtClean="0"/>
              <a:t>Key </a:t>
            </a:r>
            <a:r>
              <a:rPr lang="en-US" sz="3300" b="1" dirty="0"/>
              <a:t>C</a:t>
            </a:r>
            <a:r>
              <a:rPr lang="en-US" sz="3300" b="1" dirty="0" smtClean="0"/>
              <a:t>oncepts</a:t>
            </a:r>
            <a:endParaRPr lang="en-US" sz="3300" dirty="0" smtClean="0"/>
          </a:p>
          <a:p>
            <a:pPr marL="511175">
              <a:lnSpc>
                <a:spcPct val="120000"/>
              </a:lnSpc>
              <a:spcBef>
                <a:spcPts val="400"/>
              </a:spcBef>
            </a:pPr>
            <a:r>
              <a:rPr lang="en-US" sz="2600" dirty="0"/>
              <a:t>A</a:t>
            </a:r>
            <a:r>
              <a:rPr lang="en-US" sz="2600" dirty="0" smtClean="0"/>
              <a:t>n </a:t>
            </a:r>
            <a:r>
              <a:rPr lang="en-US" sz="2600" b="1" dirty="0" smtClean="0"/>
              <a:t>ontological </a:t>
            </a:r>
            <a:r>
              <a:rPr lang="en-US" sz="2600" b="1" dirty="0" smtClean="0"/>
              <a:t>type hierarchy </a:t>
            </a:r>
            <a:r>
              <a:rPr lang="en-US" sz="2600" dirty="0" smtClean="0"/>
              <a:t>(</a:t>
            </a:r>
            <a:r>
              <a:rPr lang="en-US" sz="2600" dirty="0" smtClean="0">
                <a:hlinkClick r:id="rId4"/>
              </a:rPr>
              <a:t>link</a:t>
            </a:r>
            <a:r>
              <a:rPr lang="en-US" sz="2600" dirty="0" smtClean="0"/>
              <a:t>)</a:t>
            </a:r>
            <a:r>
              <a:rPr lang="en-US" sz="2600" b="1" dirty="0" smtClean="0"/>
              <a:t> </a:t>
            </a:r>
            <a:r>
              <a:rPr lang="en-US" sz="2600" dirty="0" smtClean="0"/>
              <a:t>that organizes these concepts to each other  </a:t>
            </a:r>
            <a:r>
              <a:rPr lang="en-US" sz="2600" dirty="0"/>
              <a:t>according their basic  </a:t>
            </a:r>
            <a:r>
              <a:rPr lang="en-US" sz="2600" dirty="0" smtClean="0"/>
              <a:t>type  (</a:t>
            </a:r>
            <a:r>
              <a:rPr lang="en-US" sz="2600" dirty="0"/>
              <a:t>material, process, attribute, abstract/information</a:t>
            </a:r>
            <a:r>
              <a:rPr lang="en-US" sz="2600" dirty="0" smtClean="0"/>
              <a:t>)</a:t>
            </a:r>
            <a:endParaRPr lang="en-US" sz="2600" b="1" dirty="0"/>
          </a:p>
          <a:p>
            <a:pPr marL="511175">
              <a:lnSpc>
                <a:spcPct val="120000"/>
              </a:lnSpc>
              <a:spcBef>
                <a:spcPts val="400"/>
              </a:spcBef>
            </a:pPr>
            <a:r>
              <a:rPr lang="en-US" sz="2600" dirty="0" smtClean="0"/>
              <a:t>A </a:t>
            </a:r>
            <a:r>
              <a:rPr lang="en-US" sz="2600" b="1" dirty="0" smtClean="0"/>
              <a:t>hierarchical metadata schema </a:t>
            </a:r>
            <a:r>
              <a:rPr lang="en-US" sz="2600" dirty="0" smtClean="0"/>
              <a:t>(</a:t>
            </a:r>
            <a:r>
              <a:rPr lang="en-US" sz="2600" dirty="0" smtClean="0">
                <a:hlinkClick r:id="rId5"/>
              </a:rPr>
              <a:t>link</a:t>
            </a:r>
            <a:r>
              <a:rPr lang="en-US" sz="2600" dirty="0" smtClean="0"/>
              <a:t>)</a:t>
            </a:r>
            <a:r>
              <a:rPr lang="en-US" sz="2600" b="1" dirty="0" smtClean="0"/>
              <a:t> </a:t>
            </a:r>
            <a:r>
              <a:rPr lang="en-US" sz="2600" dirty="0" smtClean="0"/>
              <a:t>that organizes these concepts for the purpose of collecting and structuring </a:t>
            </a:r>
            <a:r>
              <a:rPr lang="en-US" sz="2600" dirty="0" smtClean="0"/>
              <a:t>metadata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300" b="1" dirty="0" smtClean="0"/>
              <a:t>Graphical Models </a:t>
            </a:r>
            <a:r>
              <a:rPr lang="en-US" sz="3300" b="1" dirty="0"/>
              <a:t>of Key Concepts</a:t>
            </a:r>
            <a:endParaRPr lang="en-US" sz="3300" dirty="0"/>
          </a:p>
          <a:p>
            <a:pPr marL="511175">
              <a:lnSpc>
                <a:spcPct val="120000"/>
              </a:lnSpc>
              <a:spcBef>
                <a:spcPts val="400"/>
              </a:spcBef>
            </a:pPr>
            <a:r>
              <a:rPr lang="en-US" sz="2600" dirty="0"/>
              <a:t>An </a:t>
            </a:r>
            <a:r>
              <a:rPr lang="en-US" sz="2600" b="1" dirty="0"/>
              <a:t>ontological </a:t>
            </a:r>
            <a:r>
              <a:rPr lang="en-US" sz="2600" b="1" dirty="0" smtClean="0"/>
              <a:t> reference model</a:t>
            </a:r>
            <a:r>
              <a:rPr lang="en-US" sz="2600" dirty="0" smtClean="0"/>
              <a:t> that relates these concepts to each other (from a realist, process-based perspective) </a:t>
            </a:r>
          </a:p>
          <a:p>
            <a:pPr marL="511175">
              <a:lnSpc>
                <a:spcPct val="120000"/>
              </a:lnSpc>
              <a:spcBef>
                <a:spcPts val="400"/>
              </a:spcBef>
            </a:pPr>
            <a:r>
              <a:rPr lang="en-US" sz="2600" dirty="0" smtClean="0"/>
              <a:t>An </a:t>
            </a:r>
            <a:r>
              <a:rPr lang="en-US" sz="2600" b="1" dirty="0" smtClean="0"/>
              <a:t>ontological metadata model </a:t>
            </a:r>
            <a:r>
              <a:rPr lang="en-US" sz="2600" dirty="0" smtClean="0"/>
              <a:t>that relates these concepts in a way more suitable for structuring and querying actual experimental metadata. </a:t>
            </a:r>
            <a:r>
              <a:rPr lang="en-US" sz="26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Use Cases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715000"/>
          </a:xfrm>
        </p:spPr>
        <p:txBody>
          <a:bodyPr>
            <a:normAutofit/>
          </a:bodyPr>
          <a:lstStyle/>
          <a:p>
            <a:pPr marL="576263" lvl="1" indent="-514350" fontAlgn="ctr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3200" b="1" dirty="0" smtClean="0"/>
              <a:t>Metadata collection</a:t>
            </a:r>
            <a:endParaRPr lang="en-US" sz="3200" b="1" dirty="0"/>
          </a:p>
          <a:p>
            <a:pPr marL="625475" lvl="1" indent="0" defTabSz="625475" font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Strikes a balance between simplicity and richness . . . maximal utility from minimal curation burden</a:t>
            </a:r>
          </a:p>
          <a:p>
            <a:pPr marL="61913" lvl="1" indent="0" fontAlgn="ctr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b="1" dirty="0" smtClean="0"/>
              <a:t>2.   Discovery</a:t>
            </a:r>
            <a:endParaRPr lang="en-US" sz="3200" b="1" dirty="0"/>
          </a:p>
          <a:p>
            <a:pPr marL="625475" lvl="1" indent="0" defTabSz="625475" font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Support discovery of research artifacts based on their general and experimental attributes </a:t>
            </a:r>
          </a:p>
          <a:p>
            <a:pPr marL="61913" lvl="1" indent="0" fontAlgn="ctr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b="1" dirty="0" smtClean="0"/>
              <a:t>3.   (Meta) Analysis</a:t>
            </a:r>
            <a:endParaRPr lang="en-US" sz="3200" b="1" dirty="0"/>
          </a:p>
          <a:p>
            <a:pPr marL="625475" lvl="1" indent="0" defTabSz="625475" font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Use </a:t>
            </a:r>
            <a:r>
              <a:rPr lang="en-US" dirty="0"/>
              <a:t>the metadata to learn about how research is done and how it can be </a:t>
            </a:r>
            <a:r>
              <a:rPr lang="en-US" dirty="0" smtClean="0"/>
              <a:t>improved (e.g. discover</a:t>
            </a:r>
            <a:r>
              <a:rPr lang="en-US" dirty="0"/>
              <a:t> </a:t>
            </a:r>
            <a:r>
              <a:rPr lang="en-US" dirty="0" smtClean="0"/>
              <a:t>and analyze trends/patterns in practice of research)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ushm\AppData\Roaming\PixelMetrics\CaptureWiz\Tem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1" y="1099908"/>
            <a:ext cx="4519726" cy="568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0470" y="1074003"/>
            <a:ext cx="1504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 Metadata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7449" y="4854388"/>
            <a:ext cx="18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Experimental</a:t>
            </a:r>
          </a:p>
          <a:p>
            <a:pPr algn="ctr"/>
            <a:r>
              <a:rPr lang="en-US" sz="2400" b="1" dirty="0" smtClean="0"/>
              <a:t>Metadata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195910" y="2834640"/>
            <a:ext cx="4158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0070C0"/>
                </a:solidFill>
              </a:rPr>
              <a:t>Two Components of           a Research Object </a:t>
            </a:r>
          </a:p>
          <a:p>
            <a:pPr algn="ctr"/>
            <a:r>
              <a:rPr lang="en-US" sz="3200" b="1" i="1" dirty="0" smtClean="0">
                <a:solidFill>
                  <a:srgbClr val="0070C0"/>
                </a:solidFill>
              </a:rPr>
              <a:t>Metadata Model</a:t>
            </a:r>
            <a:endParaRPr lang="en-US" sz="3200" b="1" i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929825"/>
            <a:ext cx="2240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dirty="0" smtClean="0"/>
              <a:t>irectly describes research objects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856" y="5618150"/>
            <a:ext cx="2682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Indirectly describes</a:t>
            </a:r>
          </a:p>
          <a:p>
            <a:pPr algn="ctr"/>
            <a:r>
              <a:rPr lang="en-US" sz="1600" dirty="0" smtClean="0"/>
              <a:t> research objects  by describing experiments related to  them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Metadata Framework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609600" y="4823908"/>
            <a:ext cx="2101505" cy="1851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67200" y="981670"/>
            <a:ext cx="44196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Title, Contributors, Identifiers, Creation/Modification Dates, Version,           Access Info, File size, File Format, Keywords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6173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1125" y="1311800"/>
            <a:ext cx="3255264" cy="5486400"/>
          </a:xfrm>
        </p:spPr>
        <p:txBody>
          <a:bodyPr>
            <a:normAutofit fontScale="85000" lnSpcReduction="20000"/>
          </a:bodyPr>
          <a:lstStyle/>
          <a:p>
            <a:pPr indent="-227013" fontAlgn="ctr"/>
            <a:r>
              <a:rPr lang="en-US" sz="2400" b="1" dirty="0" smtClean="0"/>
              <a:t>Describe </a:t>
            </a:r>
            <a:r>
              <a:rPr lang="en-US" sz="2400" b="1" dirty="0"/>
              <a:t>general features of </a:t>
            </a:r>
            <a:r>
              <a:rPr lang="en-US" sz="2400" b="1" dirty="0" smtClean="0"/>
              <a:t>the research object</a:t>
            </a:r>
            <a:endParaRPr lang="en-US" sz="2400" b="1" dirty="0"/>
          </a:p>
          <a:p>
            <a:pPr lvl="1" fontAlgn="ctr"/>
            <a:r>
              <a:rPr lang="en-US" sz="2000" dirty="0" smtClean="0"/>
              <a:t>descriptive</a:t>
            </a:r>
          </a:p>
          <a:p>
            <a:pPr lvl="1" fontAlgn="ctr"/>
            <a:r>
              <a:rPr lang="en-US" sz="2000" dirty="0" smtClean="0"/>
              <a:t>provenance</a:t>
            </a:r>
          </a:p>
          <a:p>
            <a:pPr lvl="1" fontAlgn="ctr"/>
            <a:r>
              <a:rPr lang="en-US" sz="2000" dirty="0" smtClean="0"/>
              <a:t>technical</a:t>
            </a:r>
          </a:p>
          <a:p>
            <a:pPr lvl="1" fontAlgn="ctr"/>
            <a:r>
              <a:rPr lang="en-US" sz="2000" dirty="0" smtClean="0"/>
              <a:t>administrative</a:t>
            </a:r>
          </a:p>
          <a:p>
            <a:pPr indent="-227013" fontAlgn="ctr">
              <a:spcBef>
                <a:spcPts val="1800"/>
              </a:spcBef>
            </a:pPr>
            <a:r>
              <a:rPr lang="en-US" sz="2400" b="1" dirty="0" smtClean="0"/>
              <a:t>Typically flat, simple, majority of elements are domain neutral.</a:t>
            </a:r>
          </a:p>
          <a:p>
            <a:pPr indent="-227013" fontAlgn="ctr">
              <a:spcBef>
                <a:spcPts val="1800"/>
              </a:spcBef>
            </a:pPr>
            <a:r>
              <a:rPr lang="en-US" sz="2400" b="1" dirty="0"/>
              <a:t>Many existing standards to </a:t>
            </a:r>
            <a:r>
              <a:rPr lang="en-US" sz="2400" b="1" dirty="0" smtClean="0"/>
              <a:t>use and specification to follow</a:t>
            </a:r>
          </a:p>
          <a:p>
            <a:pPr marL="342900" lvl="1" indent="-227013" fontAlgn="ctr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Our task is to decide what attributes to describe, </a:t>
            </a:r>
            <a:r>
              <a:rPr lang="en-US" sz="2600" b="1" dirty="0" smtClean="0"/>
              <a:t>what existing </a:t>
            </a:r>
            <a:r>
              <a:rPr lang="en-US" sz="2600" b="1" dirty="0"/>
              <a:t>standards </a:t>
            </a:r>
            <a:r>
              <a:rPr lang="en-US" sz="2600" b="1" dirty="0" smtClean="0"/>
              <a:t>to re-use, &amp; where new modeling is needed (</a:t>
            </a:r>
            <a:r>
              <a:rPr lang="en-US" sz="2600" b="1" dirty="0" smtClean="0">
                <a:hlinkClick r:id="rId3"/>
              </a:rPr>
              <a:t>link</a:t>
            </a:r>
            <a:r>
              <a:rPr lang="en-US" sz="2600" b="1" dirty="0"/>
              <a:t>)</a:t>
            </a:r>
          </a:p>
          <a:p>
            <a:pPr fontAlgn="ctr">
              <a:spcBef>
                <a:spcPts val="1800"/>
              </a:spcBef>
            </a:pPr>
            <a:endParaRPr lang="en-US" sz="2400" b="1" dirty="0"/>
          </a:p>
          <a:p>
            <a:pPr marL="457200" lvl="1" indent="0" fontAlgn="ctr">
              <a:buNone/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52400" y="76200"/>
            <a:ext cx="929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General Metadata Models</a:t>
            </a:r>
            <a:endParaRPr lang="en-US" sz="5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464" y="1236785"/>
            <a:ext cx="5660136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5A3B-C5AA-4549-B30E-CA16554189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763000" cy="5486400"/>
          </a:xfrm>
        </p:spPr>
        <p:txBody>
          <a:bodyPr>
            <a:normAutofit/>
          </a:bodyPr>
          <a:lstStyle/>
          <a:p>
            <a:pPr fontAlgn="ctr"/>
            <a:r>
              <a:rPr lang="en-US" sz="2800" b="1" dirty="0" smtClean="0"/>
              <a:t>Scope</a:t>
            </a:r>
            <a:r>
              <a:rPr lang="en-US" sz="2800" dirty="0" smtClean="0"/>
              <a:t>: </a:t>
            </a:r>
            <a:r>
              <a:rPr lang="en-US" sz="2400" dirty="0" smtClean="0"/>
              <a:t>Describe biological </a:t>
            </a:r>
            <a:r>
              <a:rPr lang="en-US" sz="2400" dirty="0"/>
              <a:t>and experimental aspects of </a:t>
            </a:r>
            <a:r>
              <a:rPr lang="en-US" sz="2400" dirty="0" smtClean="0"/>
              <a:t>experiments related to research objects (e.g. how a dataset is generated and what it is about)</a:t>
            </a:r>
          </a:p>
          <a:p>
            <a:pPr fontAlgn="ctr"/>
            <a:endParaRPr lang="en-US" sz="2400" dirty="0" smtClean="0"/>
          </a:p>
          <a:p>
            <a:pPr fontAlgn="ctr"/>
            <a:endParaRPr lang="en-US" sz="2800" b="1" dirty="0" smtClean="0"/>
          </a:p>
          <a:p>
            <a:pPr fontAlgn="ctr"/>
            <a:endParaRPr lang="en-US" sz="2800" b="1" dirty="0" smtClean="0"/>
          </a:p>
          <a:p>
            <a:pPr fontAlgn="ctr"/>
            <a:endParaRPr lang="en-US" sz="2800" b="1" dirty="0"/>
          </a:p>
          <a:p>
            <a:pPr fontAlgn="ctr"/>
            <a:endParaRPr lang="en-US" sz="1400" b="1" dirty="0" smtClean="0"/>
          </a:p>
          <a:p>
            <a:pPr fontAlgn="ctr"/>
            <a:r>
              <a:rPr lang="en-US" sz="2800" b="1" dirty="0" smtClean="0"/>
              <a:t>Challenges</a:t>
            </a:r>
          </a:p>
          <a:p>
            <a:pPr lvl="1" fontAlgn="ctr">
              <a:spcBef>
                <a:spcPts val="0"/>
              </a:spcBef>
            </a:pPr>
            <a:r>
              <a:rPr lang="en-US" sz="2000" dirty="0" smtClean="0"/>
              <a:t>experiments are  complicated, relationships complex, the model is</a:t>
            </a:r>
            <a:r>
              <a:rPr lang="en-US" sz="2000" u="sng" dirty="0" smtClean="0"/>
              <a:t> not flat.</a:t>
            </a:r>
            <a:endParaRPr lang="en-US" sz="2000" dirty="0" smtClean="0"/>
          </a:p>
          <a:p>
            <a:pPr lvl="1" fontAlgn="ctr">
              <a:spcBef>
                <a:spcPts val="0"/>
              </a:spcBef>
            </a:pPr>
            <a:r>
              <a:rPr lang="en-US" sz="2000" dirty="0" smtClean="0"/>
              <a:t>incredible </a:t>
            </a:r>
            <a:r>
              <a:rPr lang="en-US" sz="2000" dirty="0"/>
              <a:t>diversity of experimental practice and terminology across disciplines</a:t>
            </a:r>
          </a:p>
          <a:p>
            <a:pPr lvl="1" fontAlgn="ctr">
              <a:spcBef>
                <a:spcPts val="0"/>
              </a:spcBef>
            </a:pPr>
            <a:r>
              <a:rPr lang="en-US" sz="2000" dirty="0" smtClean="0"/>
              <a:t>existing models scoped for different use cases (ISA, EBI, </a:t>
            </a:r>
            <a:r>
              <a:rPr lang="en-US" sz="2000" dirty="0" err="1" smtClean="0"/>
              <a:t>KEfED</a:t>
            </a:r>
            <a:r>
              <a:rPr lang="en-US" sz="2000" dirty="0" smtClean="0"/>
              <a:t>)</a:t>
            </a:r>
          </a:p>
          <a:p>
            <a:pPr marL="457200" lvl="1" indent="0" fontAlgn="ctr">
              <a:spcBef>
                <a:spcPts val="0"/>
              </a:spcBef>
              <a:buNone/>
            </a:pPr>
            <a:endParaRPr lang="en-US" sz="2000" dirty="0"/>
          </a:p>
          <a:p>
            <a:pPr lvl="1" fontAlgn="ctr"/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52400" y="228600"/>
            <a:ext cx="929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Experimental Metadata Models</a:t>
            </a:r>
            <a:endParaRPr lang="en-US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4475"/>
            <a:ext cx="7726680" cy="208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5A3B-C5AA-4549-B30E-CA16554189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5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9" y="2228856"/>
            <a:ext cx="8686800" cy="4724400"/>
          </a:xfrm>
        </p:spPr>
        <p:txBody>
          <a:bodyPr>
            <a:normAutofit/>
          </a:bodyPr>
          <a:lstStyle/>
          <a:p>
            <a:pPr marL="0" indent="0" fontAlgn="ctr">
              <a:spcBef>
                <a:spcPts val="1200"/>
              </a:spcBef>
              <a:buNone/>
            </a:pPr>
            <a:endParaRPr lang="en-US" sz="2800" b="1" dirty="0" smtClean="0"/>
          </a:p>
          <a:p>
            <a:pPr marL="0" indent="0" fontAlgn="ctr">
              <a:spcBef>
                <a:spcPts val="1200"/>
              </a:spcBef>
              <a:buNone/>
            </a:pPr>
            <a:endParaRPr lang="en-US" sz="2800" b="1" dirty="0"/>
          </a:p>
          <a:p>
            <a:pPr marL="0" indent="0" fontAlgn="ctr">
              <a:spcBef>
                <a:spcPts val="1200"/>
              </a:spcBef>
              <a:buNone/>
            </a:pPr>
            <a:r>
              <a:rPr lang="en-US" sz="2400" b="1" dirty="0" smtClean="0"/>
              <a:t>Generic Repositories </a:t>
            </a:r>
            <a:r>
              <a:rPr lang="en-US" sz="2400" dirty="0" smtClean="0"/>
              <a:t>that cross domains focus on metadata about the RO, but not the studies that produced it</a:t>
            </a:r>
          </a:p>
          <a:p>
            <a:pPr marL="463550" lvl="1" indent="-225425" fontAlgn="ctr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Dryad, </a:t>
            </a:r>
            <a:r>
              <a:rPr lang="en-US" sz="2000" dirty="0" err="1" smtClean="0"/>
              <a:t>Dataverse</a:t>
            </a:r>
            <a:r>
              <a:rPr lang="en-US" sz="2000" dirty="0" smtClean="0"/>
              <a:t>, </a:t>
            </a:r>
            <a:r>
              <a:rPr lang="en-US" sz="2000" dirty="0" err="1" smtClean="0"/>
              <a:t>Figshare</a:t>
            </a:r>
            <a:endParaRPr lang="en-US" sz="2000" dirty="0" smtClean="0"/>
          </a:p>
          <a:p>
            <a:pPr marL="0" indent="0" fontAlgn="ctr">
              <a:spcBef>
                <a:spcPts val="1800"/>
              </a:spcBef>
              <a:buNone/>
            </a:pPr>
            <a:r>
              <a:rPr lang="en-US" sz="2400" b="1" dirty="0" smtClean="0"/>
              <a:t>Domain-specific/community repositories </a:t>
            </a:r>
            <a:r>
              <a:rPr lang="en-US" sz="2400" dirty="0" smtClean="0"/>
              <a:t>do slightly better, but use underpowered and bespoke models and produce </a:t>
            </a:r>
            <a:r>
              <a:rPr lang="en-US" sz="2400" dirty="0" err="1" smtClean="0"/>
              <a:t>siloed</a:t>
            </a:r>
            <a:r>
              <a:rPr lang="en-US" sz="2400" dirty="0" smtClean="0"/>
              <a:t> metadata</a:t>
            </a:r>
          </a:p>
          <a:p>
            <a:pPr marL="463550" lvl="1" indent="-225425" fontAlgn="ctr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EBI (Array Express), NCBI (</a:t>
            </a:r>
            <a:r>
              <a:rPr lang="en-US" sz="2000" dirty="0" err="1" smtClean="0"/>
              <a:t>dbGAP</a:t>
            </a:r>
            <a:r>
              <a:rPr lang="en-US" sz="2000" dirty="0" smtClean="0"/>
              <a:t>, GEO</a:t>
            </a:r>
            <a:r>
              <a:rPr lang="en-US" sz="2400" dirty="0" smtClean="0"/>
              <a:t>)</a:t>
            </a:r>
          </a:p>
          <a:p>
            <a:pPr marL="0" indent="0" fontAlgn="ctr">
              <a:spcBef>
                <a:spcPts val="400"/>
              </a:spcBef>
              <a:buNone/>
            </a:pPr>
            <a:r>
              <a:rPr lang="en-US" sz="2400" b="1" dirty="0"/>
              <a:t>Cross domain solutions </a:t>
            </a:r>
            <a:r>
              <a:rPr lang="en-US" sz="2400" dirty="0"/>
              <a:t>that support entry of </a:t>
            </a:r>
            <a:r>
              <a:rPr lang="en-US" sz="2400" dirty="0" smtClean="0"/>
              <a:t>rich,  interoperable, semantic experimental </a:t>
            </a:r>
            <a:r>
              <a:rPr lang="en-US" sz="2400" dirty="0"/>
              <a:t>metadata </a:t>
            </a:r>
            <a:r>
              <a:rPr lang="en-US" sz="2400" dirty="0" smtClean="0"/>
              <a:t>don’t really </a:t>
            </a:r>
            <a:r>
              <a:rPr lang="en-US" sz="2400" dirty="0"/>
              <a:t>exist</a:t>
            </a:r>
          </a:p>
          <a:p>
            <a:pPr fontAlgn="ctr">
              <a:spcBef>
                <a:spcPts val="400"/>
              </a:spcBef>
            </a:pPr>
            <a:endParaRPr lang="en-US" dirty="0" smtClean="0"/>
          </a:p>
          <a:p>
            <a:pPr marL="238125" lvl="1" indent="0" fontAlgn="ctr">
              <a:spcBef>
                <a:spcPts val="400"/>
              </a:spcBef>
              <a:buNone/>
            </a:pP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i="1" dirty="0" smtClean="0">
                <a:solidFill>
                  <a:srgbClr val="CA3202"/>
                </a:solidFill>
              </a:rPr>
              <a:t>Existing Repositories Offer Minimal Support for </a:t>
            </a:r>
            <a:r>
              <a:rPr lang="en-US" sz="3000" b="1" i="1" u="sng" dirty="0" smtClean="0">
                <a:solidFill>
                  <a:srgbClr val="CA3202"/>
                </a:solidFill>
              </a:rPr>
              <a:t>Experimental</a:t>
            </a:r>
            <a:r>
              <a:rPr lang="en-US" sz="3000" b="1" i="1" dirty="0" smtClean="0">
                <a:solidFill>
                  <a:srgbClr val="CA3202"/>
                </a:solidFill>
              </a:rPr>
              <a:t> </a:t>
            </a:r>
            <a:r>
              <a:rPr lang="en-US" sz="3000" b="1" i="1" u="sng" dirty="0" smtClean="0">
                <a:solidFill>
                  <a:srgbClr val="CA3202"/>
                </a:solidFill>
              </a:rPr>
              <a:t>Metadata</a:t>
            </a:r>
            <a:r>
              <a:rPr lang="en-US" sz="3000" b="1" i="1" dirty="0" smtClean="0">
                <a:solidFill>
                  <a:srgbClr val="CA3202"/>
                </a:solidFill>
              </a:rPr>
              <a:t>-Based Discovery</a:t>
            </a:r>
            <a:endParaRPr lang="en-US" sz="3000" i="1" dirty="0">
              <a:solidFill>
                <a:srgbClr val="CA320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200" b="1" dirty="0" smtClean="0"/>
              <a:t>State of the Art in Dataset Discovery</a:t>
            </a:r>
            <a:endParaRPr lang="en-US" sz="4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995303"/>
            <a:ext cx="81534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“Find datasets that measure the effect of chemical stress on hippocampal action potential activity using patch clamping”</a:t>
            </a:r>
            <a:endParaRPr lang="en-US" sz="2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i="1" dirty="0" smtClean="0">
                <a:solidFill>
                  <a:srgbClr val="CA3202"/>
                </a:solidFill>
              </a:rPr>
              <a:t>Existing Models are Not </a:t>
            </a:r>
            <a:r>
              <a:rPr lang="en-US" sz="3000" b="1" i="1" dirty="0">
                <a:solidFill>
                  <a:srgbClr val="CA3202"/>
                </a:solidFill>
              </a:rPr>
              <a:t>S</a:t>
            </a:r>
            <a:r>
              <a:rPr lang="en-US" sz="3000" b="1" i="1" dirty="0" smtClean="0">
                <a:solidFill>
                  <a:srgbClr val="CA3202"/>
                </a:solidFill>
              </a:rPr>
              <a:t>coped or Structured for Practical Discovery </a:t>
            </a:r>
            <a:r>
              <a:rPr lang="en-US" sz="3000" b="1" i="1" dirty="0">
                <a:solidFill>
                  <a:srgbClr val="CA3202"/>
                </a:solidFill>
              </a:rPr>
              <a:t>U</a:t>
            </a:r>
            <a:r>
              <a:rPr lang="en-US" sz="3000" b="1" i="1" dirty="0" smtClean="0">
                <a:solidFill>
                  <a:srgbClr val="CA3202"/>
                </a:solidFill>
              </a:rPr>
              <a:t>se </a:t>
            </a:r>
            <a:r>
              <a:rPr lang="en-US" sz="3000" b="1" i="1" dirty="0">
                <a:solidFill>
                  <a:srgbClr val="CA3202"/>
                </a:solidFill>
              </a:rPr>
              <a:t>C</a:t>
            </a:r>
            <a:r>
              <a:rPr lang="en-US" sz="3000" b="1" i="1" dirty="0" smtClean="0">
                <a:solidFill>
                  <a:srgbClr val="CA3202"/>
                </a:solidFill>
              </a:rPr>
              <a:t>ases and Requirements </a:t>
            </a:r>
            <a:endParaRPr lang="en-US" sz="3000" i="1" dirty="0">
              <a:solidFill>
                <a:srgbClr val="CA320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200" b="1" dirty="0" smtClean="0"/>
              <a:t>State of the Art in Dataset Discovery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352425" indent="-341313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3600" b="1" dirty="0"/>
              <a:t>OBI (Ontology for Biomedical Investigations)                                 </a:t>
            </a:r>
            <a:r>
              <a:rPr lang="en-US" sz="3600" b="1" dirty="0" smtClean="0"/>
              <a:t>           </a:t>
            </a:r>
            <a:r>
              <a:rPr lang="en-US" dirty="0"/>
              <a:t>Broad and rich, but focus in on biomedicine, and not suited or being used as a metadata model/schema (too complex, tied to realist view)</a:t>
            </a:r>
          </a:p>
          <a:p>
            <a:pPr marL="352425" indent="-341313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3600" b="1" dirty="0"/>
              <a:t>ISA (Investigation-Study-Assay)                                                                 </a:t>
            </a:r>
            <a:r>
              <a:rPr lang="en-US" sz="3600" b="1" dirty="0" smtClean="0"/>
              <a:t>           </a:t>
            </a:r>
            <a:r>
              <a:rPr lang="en-US" dirty="0"/>
              <a:t>A generic model that is widely used (e.g. Nature Scientific Data), but model is too complex and granular for our needs</a:t>
            </a:r>
            <a:r>
              <a:rPr lang="en-US" dirty="0" smtClean="0"/>
              <a:t>, and I don’t the RDF translation of their model </a:t>
            </a:r>
            <a:r>
              <a:rPr lang="en-US" dirty="0"/>
              <a:t>for </a:t>
            </a:r>
            <a:r>
              <a:rPr lang="en-US" dirty="0" smtClean="0"/>
              <a:t>publishing LOD </a:t>
            </a:r>
            <a:r>
              <a:rPr lang="en-US" dirty="0"/>
              <a:t>seems </a:t>
            </a:r>
            <a:r>
              <a:rPr lang="en-US" dirty="0" smtClean="0"/>
              <a:t>not fully developed</a:t>
            </a:r>
            <a:r>
              <a:rPr lang="en-US" dirty="0"/>
              <a:t>.</a:t>
            </a:r>
          </a:p>
          <a:p>
            <a:pPr marL="352425" indent="-341313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3600" b="1" dirty="0" err="1"/>
              <a:t>KEfED</a:t>
            </a:r>
            <a:r>
              <a:rPr lang="en-US" sz="3600" b="1" dirty="0"/>
              <a:t> (Knowledge Engineering from Experimental Design)                  </a:t>
            </a:r>
            <a:r>
              <a:rPr lang="en-US" sz="3600" b="1" dirty="0" smtClean="0"/>
              <a:t>         </a:t>
            </a:r>
            <a:r>
              <a:rPr lang="en-US" dirty="0"/>
              <a:t>A generic high-level model with right level of abstraction and complexity, but underspecified ontological underpinnings and integration, receives limited use and tailored for data analysis use cases.</a:t>
            </a:r>
          </a:p>
          <a:p>
            <a:pPr marL="352425" indent="-341313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3600" b="1" dirty="0"/>
              <a:t>EBI (European Bioinformatics Institute RDF Platform)</a:t>
            </a:r>
            <a:r>
              <a:rPr lang="en-US" sz="3600" dirty="0"/>
              <a:t>                </a:t>
            </a:r>
            <a:r>
              <a:rPr lang="en-US" sz="3600" dirty="0" smtClean="0"/>
              <a:t>               </a:t>
            </a:r>
            <a:r>
              <a:rPr lang="en-US" dirty="0"/>
              <a:t>Built for discovery use case, but narrowly scoped for specific EBI </a:t>
            </a:r>
            <a:r>
              <a:rPr lang="en-US" dirty="0" smtClean="0"/>
              <a:t>systems/domains)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" y="5943600"/>
            <a:ext cx="79552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2400" b="1" dirty="0">
                <a:solidFill>
                  <a:srgbClr val="C00000"/>
                </a:solidFill>
              </a:rPr>
              <a:t> </a:t>
            </a:r>
            <a:r>
              <a:rPr lang="en-US" sz="2400" b="1" dirty="0" smtClean="0">
                <a:solidFill>
                  <a:srgbClr val="C00000"/>
                </a:solidFill>
              </a:rPr>
              <a:t>None fit the bill with respect to scope</a:t>
            </a:r>
            <a:r>
              <a:rPr lang="en-US" sz="2400" b="1" dirty="0">
                <a:solidFill>
                  <a:srgbClr val="C00000"/>
                </a:solidFill>
              </a:rPr>
              <a:t>, complexity, focus, integration, and constraints on metadata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28821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91440"/>
            <a:ext cx="8229600" cy="1143000"/>
          </a:xfrm>
        </p:spPr>
        <p:txBody>
          <a:bodyPr/>
          <a:lstStyle/>
          <a:p>
            <a:r>
              <a:rPr lang="en-US" b="1" dirty="0" smtClean="0"/>
              <a:t>Work to Date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458200" cy="6248400"/>
          </a:xfrm>
        </p:spPr>
        <p:txBody>
          <a:bodyPr>
            <a:normAutofit fontScale="62500" lnSpcReduction="20000"/>
          </a:bodyPr>
          <a:lstStyle/>
          <a:p>
            <a:pPr marL="0" indent="0" fontAlgn="ctr">
              <a:spcBef>
                <a:spcPts val="1200"/>
              </a:spcBef>
              <a:buNone/>
            </a:pPr>
            <a:r>
              <a:rPr lang="en-US" b="1" dirty="0" smtClean="0"/>
              <a:t>1. Landscape Analysis: High </a:t>
            </a:r>
            <a:r>
              <a:rPr lang="en-US" b="1" dirty="0"/>
              <a:t>level </a:t>
            </a:r>
            <a:r>
              <a:rPr lang="en-US" b="1" dirty="0" smtClean="0"/>
              <a:t>review of </a:t>
            </a:r>
            <a:r>
              <a:rPr lang="en-US" b="1" dirty="0"/>
              <a:t>models, standards, systems </a:t>
            </a:r>
            <a:endParaRPr lang="en-US" b="1" dirty="0" smtClean="0"/>
          </a:p>
          <a:p>
            <a:pPr marL="287338" indent="0" fontAlgn="ctr">
              <a:lnSpc>
                <a:spcPts val="2200"/>
              </a:lnSpc>
              <a:buNone/>
            </a:pPr>
            <a:r>
              <a:rPr lang="en-US" sz="2900" b="1" dirty="0" smtClean="0">
                <a:solidFill>
                  <a:srgbClr val="C00000"/>
                </a:solidFill>
              </a:rPr>
              <a:t>Outcome</a:t>
            </a:r>
            <a:r>
              <a:rPr lang="en-US" sz="2900" dirty="0" smtClean="0">
                <a:solidFill>
                  <a:srgbClr val="C00000"/>
                </a:solidFill>
              </a:rPr>
              <a:t>: curated dataset to identify  </a:t>
            </a:r>
            <a:r>
              <a:rPr lang="en-US" sz="2900" dirty="0">
                <a:solidFill>
                  <a:srgbClr val="C00000"/>
                </a:solidFill>
              </a:rPr>
              <a:t>relevant and re-usable </a:t>
            </a:r>
            <a:r>
              <a:rPr lang="en-US" sz="2900" dirty="0" smtClean="0">
                <a:solidFill>
                  <a:srgbClr val="C00000"/>
                </a:solidFill>
              </a:rPr>
              <a:t>efforts (</a:t>
            </a:r>
            <a:r>
              <a:rPr lang="en-US" sz="2900" dirty="0" smtClean="0">
                <a:solidFill>
                  <a:srgbClr val="C00000"/>
                </a:solidFill>
                <a:hlinkClick r:id="rId3"/>
              </a:rPr>
              <a:t>link</a:t>
            </a:r>
            <a:r>
              <a:rPr lang="en-US" sz="2900" dirty="0" smtClean="0">
                <a:solidFill>
                  <a:srgbClr val="C00000"/>
                </a:solidFill>
              </a:rPr>
              <a:t>), and detailed evaluation of existing protocol repositories (</a:t>
            </a:r>
            <a:r>
              <a:rPr lang="en-US" sz="2900" dirty="0" smtClean="0">
                <a:solidFill>
                  <a:srgbClr val="C00000"/>
                </a:solidFill>
                <a:hlinkClick r:id="rId4"/>
              </a:rPr>
              <a:t>link</a:t>
            </a:r>
            <a:r>
              <a:rPr lang="en-US" sz="2900" dirty="0" smtClean="0">
                <a:solidFill>
                  <a:srgbClr val="C00000"/>
                </a:solidFill>
              </a:rPr>
              <a:t>)</a:t>
            </a:r>
            <a:endParaRPr lang="en-US" sz="2900" dirty="0">
              <a:solidFill>
                <a:srgbClr val="C00000"/>
              </a:solidFill>
            </a:endParaRPr>
          </a:p>
          <a:p>
            <a:pPr marL="0" indent="0" fontAlgn="ctr">
              <a:spcBef>
                <a:spcPts val="1200"/>
              </a:spcBef>
              <a:buNone/>
            </a:pPr>
            <a:r>
              <a:rPr lang="en-US" b="1" dirty="0" smtClean="0"/>
              <a:t>2. Model Evaluation: Focused </a:t>
            </a:r>
            <a:r>
              <a:rPr lang="en-US" b="1" dirty="0"/>
              <a:t>analysis of most </a:t>
            </a:r>
            <a:r>
              <a:rPr lang="en-US" b="1" dirty="0" smtClean="0"/>
              <a:t>relevant models and standards </a:t>
            </a:r>
          </a:p>
          <a:p>
            <a:pPr marL="571500" indent="-222250" fontAlgn="ctr"/>
            <a:r>
              <a:rPr lang="en-US" sz="2900" b="1" dirty="0" smtClean="0"/>
              <a:t>General </a:t>
            </a:r>
            <a:r>
              <a:rPr lang="en-US" sz="2900" b="1" dirty="0"/>
              <a:t>Metadata: </a:t>
            </a:r>
            <a:r>
              <a:rPr lang="en-US" sz="2900" dirty="0"/>
              <a:t>HCLS, DC, </a:t>
            </a:r>
            <a:r>
              <a:rPr lang="en-US" sz="2900" dirty="0" smtClean="0"/>
              <a:t>DCAT, FOAF, PROV/PAV, . . . </a:t>
            </a:r>
            <a:endParaRPr lang="en-US" sz="2900" dirty="0"/>
          </a:p>
          <a:p>
            <a:pPr marL="571500" indent="-222250" fontAlgn="ctr"/>
            <a:r>
              <a:rPr lang="en-US" sz="2900" b="1" dirty="0" smtClean="0"/>
              <a:t>Experimental Metadata: </a:t>
            </a:r>
            <a:r>
              <a:rPr lang="en-US" sz="2900" dirty="0" smtClean="0"/>
              <a:t>OBI</a:t>
            </a:r>
            <a:r>
              <a:rPr lang="en-US" sz="2900" dirty="0"/>
              <a:t>, ISA, </a:t>
            </a:r>
            <a:r>
              <a:rPr lang="en-US" sz="2900" dirty="0" err="1"/>
              <a:t>KEfED</a:t>
            </a:r>
            <a:r>
              <a:rPr lang="en-US" sz="2900" dirty="0"/>
              <a:t>, </a:t>
            </a:r>
            <a:r>
              <a:rPr lang="en-US" sz="2900" dirty="0" smtClean="0"/>
              <a:t>EBI, CSMO  </a:t>
            </a:r>
          </a:p>
          <a:p>
            <a:pPr marL="287338" indent="0" fontAlgn="ctr">
              <a:lnSpc>
                <a:spcPts val="2200"/>
              </a:lnSpc>
              <a:buNone/>
            </a:pPr>
            <a:r>
              <a:rPr lang="en-US" sz="2900" b="1" dirty="0" smtClean="0">
                <a:solidFill>
                  <a:srgbClr val="C00000"/>
                </a:solidFill>
              </a:rPr>
              <a:t>Outcome</a:t>
            </a:r>
            <a:r>
              <a:rPr lang="en-US" sz="2900" dirty="0" smtClean="0">
                <a:solidFill>
                  <a:srgbClr val="C00000"/>
                </a:solidFill>
              </a:rPr>
              <a:t>: Conclusion that general metadata needs are well supported (</a:t>
            </a:r>
            <a:r>
              <a:rPr lang="en-US" sz="2900" dirty="0" smtClean="0">
                <a:solidFill>
                  <a:srgbClr val="C00000"/>
                </a:solidFill>
                <a:hlinkClick r:id="rId5"/>
              </a:rPr>
              <a:t>link</a:t>
            </a:r>
            <a:r>
              <a:rPr lang="en-US" sz="2900" dirty="0" smtClean="0">
                <a:solidFill>
                  <a:srgbClr val="C00000"/>
                </a:solidFill>
              </a:rPr>
              <a:t>), but no experimental metadata models  support our use </a:t>
            </a:r>
            <a:r>
              <a:rPr lang="en-US" sz="2900" dirty="0">
                <a:solidFill>
                  <a:srgbClr val="C00000"/>
                </a:solidFill>
              </a:rPr>
              <a:t>cases and requirements</a:t>
            </a:r>
          </a:p>
          <a:p>
            <a:pPr marL="288925" indent="-288925" fontAlgn="ctr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b="1" dirty="0" smtClean="0"/>
              <a:t>3. Requirements and Use Cases: from domain experts, Elsevier, and literature</a:t>
            </a:r>
          </a:p>
          <a:p>
            <a:pPr marL="287338" indent="0" fontAlgn="ctr">
              <a:lnSpc>
                <a:spcPts val="2200"/>
              </a:lnSpc>
              <a:buNone/>
            </a:pPr>
            <a:r>
              <a:rPr lang="en-US" sz="2900" b="1" dirty="0" smtClean="0">
                <a:solidFill>
                  <a:srgbClr val="C00000"/>
                </a:solidFill>
              </a:rPr>
              <a:t>Outcome</a:t>
            </a:r>
            <a:r>
              <a:rPr lang="en-US" sz="2900" dirty="0" smtClean="0">
                <a:solidFill>
                  <a:srgbClr val="C00000"/>
                </a:solidFill>
              </a:rPr>
              <a:t>:  limited set of </a:t>
            </a:r>
            <a:r>
              <a:rPr lang="en-US" sz="2900" dirty="0">
                <a:solidFill>
                  <a:srgbClr val="C00000"/>
                </a:solidFill>
              </a:rPr>
              <a:t>user stories, competency </a:t>
            </a:r>
            <a:r>
              <a:rPr lang="en-US" sz="2900" dirty="0" smtClean="0">
                <a:solidFill>
                  <a:srgbClr val="C00000"/>
                </a:solidFill>
              </a:rPr>
              <a:t>questions, limited application or workflow requirements (</a:t>
            </a:r>
            <a:r>
              <a:rPr lang="en-US" sz="2900" dirty="0" smtClean="0">
                <a:solidFill>
                  <a:srgbClr val="C00000"/>
                </a:solidFill>
                <a:hlinkClick r:id="rId6"/>
              </a:rPr>
              <a:t>link</a:t>
            </a:r>
            <a:r>
              <a:rPr lang="en-US" sz="2900" dirty="0" smtClean="0">
                <a:solidFill>
                  <a:srgbClr val="C00000"/>
                </a:solidFill>
              </a:rPr>
              <a:t>) . . .more work needed here</a:t>
            </a:r>
            <a:endParaRPr lang="en-US" sz="2900" dirty="0">
              <a:solidFill>
                <a:srgbClr val="C00000"/>
              </a:solidFill>
            </a:endParaRPr>
          </a:p>
          <a:p>
            <a:pPr marL="288925" indent="-288925" fontAlgn="ctr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b="1" dirty="0" smtClean="0"/>
              <a:t>4. Reference Terminology and Conceptual Framework: </a:t>
            </a:r>
            <a:r>
              <a:rPr lang="en-US" b="1" dirty="0"/>
              <a:t>D</a:t>
            </a:r>
            <a:r>
              <a:rPr lang="en-US" b="1" dirty="0" smtClean="0"/>
              <a:t>efined </a:t>
            </a:r>
            <a:r>
              <a:rPr lang="en-US" b="1" dirty="0"/>
              <a:t>core domain </a:t>
            </a:r>
            <a:r>
              <a:rPr lang="en-US" b="1" dirty="0" smtClean="0"/>
              <a:t>concepts and relationships as shared framework for communication</a:t>
            </a:r>
          </a:p>
          <a:p>
            <a:pPr marL="287338" indent="0" fontAlgn="ctr">
              <a:buNone/>
            </a:pPr>
            <a:r>
              <a:rPr lang="en-US" sz="2900" b="1" dirty="0" smtClean="0">
                <a:solidFill>
                  <a:srgbClr val="C00000"/>
                </a:solidFill>
              </a:rPr>
              <a:t>Outcome</a:t>
            </a:r>
            <a:r>
              <a:rPr lang="en-US" sz="2900" dirty="0" smtClean="0">
                <a:solidFill>
                  <a:srgbClr val="C00000"/>
                </a:solidFill>
              </a:rPr>
              <a:t>:  glossary and reference  model of experimental activities/artifacts (</a:t>
            </a:r>
            <a:r>
              <a:rPr lang="en-US" sz="2900" dirty="0" smtClean="0">
                <a:solidFill>
                  <a:srgbClr val="C00000"/>
                </a:solidFill>
                <a:hlinkClick r:id="rId7"/>
              </a:rPr>
              <a:t>link</a:t>
            </a:r>
            <a:r>
              <a:rPr lang="en-US" sz="2900" dirty="0" smtClean="0">
                <a:solidFill>
                  <a:srgbClr val="C00000"/>
                </a:solidFill>
              </a:rPr>
              <a:t>)</a:t>
            </a:r>
            <a:endParaRPr lang="en-US" sz="2900" dirty="0">
              <a:solidFill>
                <a:srgbClr val="C00000"/>
              </a:solidFill>
            </a:endParaRPr>
          </a:p>
          <a:p>
            <a:pPr marL="0" indent="0" fontAlgn="ctr">
              <a:spcBef>
                <a:spcPts val="1200"/>
              </a:spcBef>
              <a:buNone/>
            </a:pPr>
            <a:r>
              <a:rPr lang="en-US" b="1" dirty="0" smtClean="0"/>
              <a:t>5. </a:t>
            </a:r>
            <a:r>
              <a:rPr lang="en-US" b="1" dirty="0" smtClean="0"/>
              <a:t>Implementable Metadata </a:t>
            </a:r>
            <a:r>
              <a:rPr lang="en-US" b="1" dirty="0"/>
              <a:t>Model </a:t>
            </a:r>
            <a:r>
              <a:rPr lang="en-US" b="1" dirty="0" smtClean="0"/>
              <a:t>and Recommendations:</a:t>
            </a:r>
          </a:p>
          <a:p>
            <a:pPr marL="287338" indent="0" fontAlgn="ctr">
              <a:lnSpc>
                <a:spcPct val="110000"/>
              </a:lnSpc>
              <a:buNone/>
            </a:pPr>
            <a:r>
              <a:rPr lang="en-US" sz="2900" b="1" dirty="0" smtClean="0">
                <a:solidFill>
                  <a:srgbClr val="C00000"/>
                </a:solidFill>
              </a:rPr>
              <a:t>Outcomes</a:t>
            </a:r>
            <a:r>
              <a:rPr lang="en-US" sz="2900" dirty="0" smtClean="0">
                <a:solidFill>
                  <a:srgbClr val="C00000"/>
                </a:solidFill>
              </a:rPr>
              <a:t>: </a:t>
            </a:r>
          </a:p>
          <a:p>
            <a:pPr marL="625475" lvl="1" indent="0" fontAlgn="ctr">
              <a:lnSpc>
                <a:spcPct val="110000"/>
              </a:lnSpc>
              <a:buNone/>
            </a:pPr>
            <a:r>
              <a:rPr lang="en-US" sz="2900" dirty="0" smtClean="0">
                <a:solidFill>
                  <a:srgbClr val="C00000"/>
                </a:solidFill>
              </a:rPr>
              <a:t>(1) General </a:t>
            </a:r>
            <a:r>
              <a:rPr lang="en-US" sz="2900" dirty="0">
                <a:solidFill>
                  <a:srgbClr val="C00000"/>
                </a:solidFill>
              </a:rPr>
              <a:t>M</a:t>
            </a:r>
            <a:r>
              <a:rPr lang="en-US" sz="2900" dirty="0" smtClean="0">
                <a:solidFill>
                  <a:srgbClr val="C00000"/>
                </a:solidFill>
              </a:rPr>
              <a:t>etadata </a:t>
            </a:r>
            <a:r>
              <a:rPr lang="en-US" sz="2900" dirty="0">
                <a:solidFill>
                  <a:srgbClr val="C00000"/>
                </a:solidFill>
              </a:rPr>
              <a:t>R</a:t>
            </a:r>
            <a:r>
              <a:rPr lang="en-US" sz="2900" dirty="0" smtClean="0">
                <a:solidFill>
                  <a:srgbClr val="C00000"/>
                </a:solidFill>
              </a:rPr>
              <a:t>ecommendations </a:t>
            </a:r>
            <a:r>
              <a:rPr lang="en-US" sz="2900" dirty="0">
                <a:solidFill>
                  <a:srgbClr val="C00000"/>
                </a:solidFill>
              </a:rPr>
              <a:t>(</a:t>
            </a:r>
            <a:r>
              <a:rPr lang="en-US" sz="2900" dirty="0">
                <a:solidFill>
                  <a:srgbClr val="C00000"/>
                </a:solidFill>
                <a:hlinkClick r:id="rId5"/>
              </a:rPr>
              <a:t>link</a:t>
            </a:r>
            <a:r>
              <a:rPr lang="en-US" sz="2900" dirty="0" smtClean="0">
                <a:solidFill>
                  <a:srgbClr val="C00000"/>
                </a:solidFill>
              </a:rPr>
              <a:t>),</a:t>
            </a:r>
          </a:p>
          <a:p>
            <a:pPr marL="625475" lvl="1" indent="0" fontAlgn="ctr">
              <a:lnSpc>
                <a:spcPct val="110000"/>
              </a:lnSpc>
              <a:buNone/>
            </a:pPr>
            <a:r>
              <a:rPr lang="en-US" sz="2900" dirty="0" smtClean="0">
                <a:solidFill>
                  <a:srgbClr val="C00000"/>
                </a:solidFill>
              </a:rPr>
              <a:t>(2) Experimental </a:t>
            </a:r>
            <a:r>
              <a:rPr lang="en-US" sz="2900" dirty="0">
                <a:solidFill>
                  <a:srgbClr val="C00000"/>
                </a:solidFill>
              </a:rPr>
              <a:t>M</a:t>
            </a:r>
            <a:r>
              <a:rPr lang="en-US" sz="2900" dirty="0" smtClean="0">
                <a:solidFill>
                  <a:srgbClr val="C00000"/>
                </a:solidFill>
              </a:rPr>
              <a:t>etadata </a:t>
            </a:r>
            <a:r>
              <a:rPr lang="en-US" sz="2900" dirty="0" smtClean="0">
                <a:solidFill>
                  <a:srgbClr val="C00000"/>
                </a:solidFill>
              </a:rPr>
              <a:t>Model straw man proposals </a:t>
            </a:r>
            <a:r>
              <a:rPr lang="en-US" sz="2900" dirty="0" smtClean="0">
                <a:solidFill>
                  <a:srgbClr val="C00000"/>
                </a:solidFill>
              </a:rPr>
              <a:t>(below)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3854</Words>
  <Application>Microsoft Office PowerPoint</Application>
  <PresentationFormat>On-screen Show (4:3)</PresentationFormat>
  <Paragraphs>333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Toward an Experimental Metadata Model</vt:lpstr>
      <vt:lpstr>Goals</vt:lpstr>
      <vt:lpstr>Use Cases</vt:lpstr>
      <vt:lpstr>Metadata Framework</vt:lpstr>
      <vt:lpstr>PowerPoint Presentation</vt:lpstr>
      <vt:lpstr>PowerPoint Presentation</vt:lpstr>
      <vt:lpstr>State of the Art in Dataset Discovery</vt:lpstr>
      <vt:lpstr>State of the Art in Dataset Discovery</vt:lpstr>
      <vt:lpstr>Work to Date</vt:lpstr>
      <vt:lpstr>Today . . . </vt:lpstr>
      <vt:lpstr>Core Experimental Metadata Concepts</vt:lpstr>
      <vt:lpstr>A Reference  Model of Core Concepts</vt:lpstr>
      <vt:lpstr>Experimental Metadata Model</vt:lpstr>
      <vt:lpstr>PowerPoint Presentation</vt:lpstr>
      <vt:lpstr>Exemplar Experiment</vt:lpstr>
      <vt:lpstr>Metadata Record for Exemplar Experiment</vt:lpstr>
      <vt:lpstr>Additional Variable Descriptions</vt:lpstr>
      <vt:lpstr>Model Summary</vt:lpstr>
      <vt:lpstr>PowerPoint Presentation</vt:lpstr>
      <vt:lpstr>Exemplar Metadata Record (~json)</vt:lpstr>
      <vt:lpstr>PowerPoint Presentation</vt:lpstr>
      <vt:lpstr>Conclusions and Considerations</vt:lpstr>
      <vt:lpstr>Conclusions and Considerations</vt:lpstr>
      <vt:lpstr>Conclusions and Considerations</vt:lpstr>
      <vt:lpstr>PowerPoint Presentation</vt:lpstr>
      <vt:lpstr>Core Experimental Metadata Concepts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an Experimental Metadata Model</dc:title>
  <dc:creator>Matthew Brush</dc:creator>
  <cp:lastModifiedBy>Matthew Brush</cp:lastModifiedBy>
  <cp:revision>28</cp:revision>
  <dcterms:created xsi:type="dcterms:W3CDTF">2015-05-19T07:24:10Z</dcterms:created>
  <dcterms:modified xsi:type="dcterms:W3CDTF">2015-06-18T19:11:05Z</dcterms:modified>
</cp:coreProperties>
</file>