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3" autoAdjust="0"/>
  </p:normalViewPr>
  <p:slideViewPr>
    <p:cSldViewPr>
      <p:cViewPr varScale="1">
        <p:scale>
          <a:sx n="54" d="100"/>
          <a:sy n="54" d="100"/>
        </p:scale>
        <p:origin x="-15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121EF-0850-46B3-B808-D269255D6A4C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413D1-CDC0-4D4B-9F14-D2CCB963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0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these diagrams describe the data model we used to collect metadata (properties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CAN hang from the central class)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meant as an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ontological diagrams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depicting all-some patterns.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13D1-CDC0-4D4B-9F14-D2CCB9635A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4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13D1-CDC0-4D4B-9F14-D2CCB9635A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3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1510-5A4D-4F0E-ACC2-CBAB38AEC7FA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746A-B2AF-4FF4-869E-1B8C1EB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1510-5A4D-4F0E-ACC2-CBAB38AEC7FA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746A-B2AF-4FF4-869E-1B8C1EB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7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1510-5A4D-4F0E-ACC2-CBAB38AEC7FA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746A-B2AF-4FF4-869E-1B8C1EB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1510-5A4D-4F0E-ACC2-CBAB38AEC7FA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746A-B2AF-4FF4-869E-1B8C1EB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1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1510-5A4D-4F0E-ACC2-CBAB38AEC7FA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746A-B2AF-4FF4-869E-1B8C1EB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0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1510-5A4D-4F0E-ACC2-CBAB38AEC7FA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746A-B2AF-4FF4-869E-1B8C1EB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1510-5A4D-4F0E-ACC2-CBAB38AEC7FA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746A-B2AF-4FF4-869E-1B8C1EB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1510-5A4D-4F0E-ACC2-CBAB38AEC7FA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746A-B2AF-4FF4-869E-1B8C1EB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1510-5A4D-4F0E-ACC2-CBAB38AEC7FA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746A-B2AF-4FF4-869E-1B8C1EB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1510-5A4D-4F0E-ACC2-CBAB38AEC7FA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746A-B2AF-4FF4-869E-1B8C1EB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8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1510-5A4D-4F0E-ACC2-CBAB38AEC7FA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746A-B2AF-4FF4-869E-1B8C1EB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8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1510-5A4D-4F0E-ACC2-CBAB38AEC7FA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746A-B2AF-4FF4-869E-1B8C1EB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gle-i.net/" TargetMode="External"/><Relationship Id="rId2" Type="http://schemas.openxmlformats.org/officeDocument/2006/relationships/hyperlink" Target="http://database.oxfordjournals.org/content/2012/bar067.lo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rl.obolibrary.org/obo/ero.ow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sci.harvard.edu/" TargetMode="External"/><Relationship Id="rId2" Type="http://schemas.openxmlformats.org/officeDocument/2006/relationships/hyperlink" Target="http://nyscf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PTVY5l" TargetMode="External"/><Relationship Id="rId5" Type="http://schemas.openxmlformats.org/officeDocument/2006/relationships/hyperlink" Target="https://goo.gl/HIH9oY" TargetMode="External"/><Relationship Id="rId4" Type="http://schemas.openxmlformats.org/officeDocument/2006/relationships/hyperlink" Target="http://nyscf.org/reposito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eagle-I Resource Ontology (ERO)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493837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eagle-</a:t>
            </a:r>
            <a:r>
              <a:rPr lang="en-US" dirty="0" err="1" smtClean="0"/>
              <a:t>i</a:t>
            </a:r>
            <a:r>
              <a:rPr lang="en-US" dirty="0" smtClean="0"/>
              <a:t> resource ontology (ERO) describes </a:t>
            </a:r>
            <a:r>
              <a:rPr lang="en-US" b="1" dirty="0" smtClean="0"/>
              <a:t>research resources </a:t>
            </a:r>
            <a:r>
              <a:rPr lang="en-US" dirty="0" smtClean="0"/>
              <a:t>(regents, biospecimens, cell lines, software, instruments, services, training opportunities,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i="1" dirty="0" smtClean="0"/>
          </a:p>
          <a:p>
            <a:r>
              <a:rPr lang="en-US" dirty="0"/>
              <a:t>I</a:t>
            </a:r>
            <a:r>
              <a:rPr lang="en-US" dirty="0" smtClean="0"/>
              <a:t>t is comprised of a </a:t>
            </a:r>
            <a:r>
              <a:rPr lang="en-US" b="1" dirty="0" smtClean="0"/>
              <a:t>domain ontology layer </a:t>
            </a:r>
            <a:r>
              <a:rPr lang="en-US" dirty="0" smtClean="0"/>
              <a:t>(publically released community model, OBO Foundry candidate) that re-uses terms from many community ontologies, and an </a:t>
            </a:r>
            <a:r>
              <a:rPr lang="en-US" b="1" dirty="0" smtClean="0"/>
              <a:t>application ontology layer</a:t>
            </a:r>
            <a:r>
              <a:rPr lang="en-US" dirty="0" smtClean="0"/>
              <a:t> that contains modeling needed to drive the eagle-</a:t>
            </a:r>
            <a:r>
              <a:rPr lang="en-US" dirty="0" err="1" smtClean="0"/>
              <a:t>i</a:t>
            </a:r>
            <a:r>
              <a:rPr lang="en-US" dirty="0" smtClean="0"/>
              <a:t> data entry and search applications</a:t>
            </a:r>
          </a:p>
          <a:p>
            <a:r>
              <a:rPr lang="en-US" dirty="0" smtClean="0"/>
              <a:t>Links: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paper</a:t>
            </a:r>
            <a:r>
              <a:rPr lang="en-US" dirty="0"/>
              <a:t>) (</a:t>
            </a:r>
            <a:r>
              <a:rPr lang="en-US" dirty="0">
                <a:hlinkClick r:id="rId3"/>
              </a:rPr>
              <a:t>website</a:t>
            </a:r>
            <a:r>
              <a:rPr lang="en-US" dirty="0"/>
              <a:t>) (</a:t>
            </a:r>
            <a:r>
              <a:rPr lang="en-US" dirty="0">
                <a:hlinkClick r:id="rId4"/>
              </a:rPr>
              <a:t>ontology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11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Stem Cell Line Modeling in eagle-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In 2014 stem cell modeling was expanded significantly in the eagle-I ontology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Modeling was </a:t>
            </a:r>
            <a:r>
              <a:rPr lang="en-US" dirty="0"/>
              <a:t>d</a:t>
            </a:r>
            <a:r>
              <a:rPr lang="en-US" dirty="0" smtClean="0"/>
              <a:t>riven by search and discovery use cases from </a:t>
            </a:r>
            <a:r>
              <a:rPr lang="en-US" b="1" dirty="0" smtClean="0"/>
              <a:t>NYSCF</a:t>
            </a: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http://nyscf.org/</a:t>
            </a:r>
            <a:r>
              <a:rPr lang="en-US" dirty="0" smtClean="0"/>
              <a:t>), and various institutional stem cell core facilities such as the </a:t>
            </a:r>
            <a:r>
              <a:rPr lang="en-US" b="1" dirty="0" smtClean="0"/>
              <a:t>Harvard Stem Cell Institute</a:t>
            </a:r>
            <a:r>
              <a:rPr lang="en-US" dirty="0" smtClean="0"/>
              <a:t> (</a:t>
            </a:r>
            <a:r>
              <a:rPr lang="en-US" dirty="0">
                <a:hlinkClick r:id="rId3"/>
              </a:rPr>
              <a:t>http://hsci.harvard.edu/</a:t>
            </a:r>
            <a:r>
              <a:rPr lang="en-US" dirty="0" smtClean="0"/>
              <a:t>), who wanted to describe and advertise their cell lines using the eagle-</a:t>
            </a:r>
            <a:r>
              <a:rPr lang="en-US" dirty="0" err="1" smtClean="0"/>
              <a:t>i</a:t>
            </a:r>
            <a:r>
              <a:rPr lang="en-US" dirty="0" smtClean="0"/>
              <a:t> ontology and tools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A</a:t>
            </a:r>
            <a:r>
              <a:rPr lang="en-US" dirty="0" smtClean="0"/>
              <a:t> light-weight search API leverages the eagle-</a:t>
            </a:r>
            <a:r>
              <a:rPr lang="en-US" dirty="0" err="1" smtClean="0"/>
              <a:t>i</a:t>
            </a:r>
            <a:r>
              <a:rPr lang="en-US" dirty="0" smtClean="0"/>
              <a:t> software and a subset of the eagle-</a:t>
            </a:r>
            <a:r>
              <a:rPr lang="en-US" dirty="0" err="1" smtClean="0"/>
              <a:t>i</a:t>
            </a:r>
            <a:r>
              <a:rPr lang="en-US" dirty="0" smtClean="0"/>
              <a:t> model to drive cell line search on the NYSCF website (</a:t>
            </a:r>
            <a:r>
              <a:rPr lang="en-US" dirty="0">
                <a:hlinkClick r:id="rId4"/>
              </a:rPr>
              <a:t>http://nyscf.org/repository</a:t>
            </a:r>
            <a:r>
              <a:rPr lang="en-US" dirty="0" smtClean="0"/>
              <a:t>)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T</a:t>
            </a:r>
            <a:r>
              <a:rPr lang="en-US" dirty="0" smtClean="0"/>
              <a:t>he complete eagle-</a:t>
            </a:r>
            <a:r>
              <a:rPr lang="en-US" dirty="0" err="1" smtClean="0"/>
              <a:t>i</a:t>
            </a:r>
            <a:r>
              <a:rPr lang="en-US" dirty="0" smtClean="0"/>
              <a:t> model is implemented in resource curation and search tools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example iPS cell </a:t>
            </a:r>
            <a:r>
              <a:rPr lang="en-US" dirty="0"/>
              <a:t>line </a:t>
            </a:r>
            <a:r>
              <a:rPr lang="en-US" dirty="0" smtClean="0"/>
              <a:t>record in eagle-</a:t>
            </a:r>
            <a:r>
              <a:rPr lang="en-US" dirty="0" err="1" smtClean="0"/>
              <a:t>i</a:t>
            </a:r>
            <a:r>
              <a:rPr lang="en-US" dirty="0" smtClean="0"/>
              <a:t>: 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goo.gl/HIH9oY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ontology browser record for ‘stem cell </a:t>
            </a:r>
            <a:r>
              <a:rPr lang="en-US" dirty="0"/>
              <a:t>line’: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goo.gl/PTVY5l</a:t>
            </a:r>
            <a:endParaRPr lang="en-US" dirty="0" smtClean="0"/>
          </a:p>
          <a:p>
            <a:pPr marL="914400" lvl="2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Exemplar Competency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Show me all </a:t>
            </a:r>
            <a:r>
              <a:rPr lang="en-US" dirty="0" err="1"/>
              <a:t>iPSC</a:t>
            </a:r>
            <a:r>
              <a:rPr lang="en-US" dirty="0"/>
              <a:t> lines related to Schizophrenia that can make cortical neurons</a:t>
            </a:r>
          </a:p>
          <a:p>
            <a:pPr fontAlgn="base"/>
            <a:r>
              <a:rPr lang="en-US" dirty="0"/>
              <a:t>Show me </a:t>
            </a:r>
            <a:r>
              <a:rPr lang="en-US" dirty="0" err="1"/>
              <a:t>iPSCs</a:t>
            </a:r>
            <a:r>
              <a:rPr lang="en-US" dirty="0"/>
              <a:t> that are good at making endodermal lineages</a:t>
            </a:r>
          </a:p>
          <a:p>
            <a:pPr fontAlgn="base"/>
            <a:r>
              <a:rPr lang="en-US" dirty="0"/>
              <a:t>Show me all ALS related </a:t>
            </a:r>
            <a:r>
              <a:rPr lang="en-US" dirty="0" err="1"/>
              <a:t>iPSC</a:t>
            </a:r>
            <a:r>
              <a:rPr lang="en-US" dirty="0"/>
              <a:t> lines that also have genome corrected control lines made from them</a:t>
            </a:r>
          </a:p>
          <a:p>
            <a:pPr fontAlgn="base"/>
            <a:r>
              <a:rPr lang="en-US" dirty="0" smtClean="0"/>
              <a:t>Show </a:t>
            </a:r>
            <a:r>
              <a:rPr lang="en-US" dirty="0"/>
              <a:t>me </a:t>
            </a:r>
            <a:r>
              <a:rPr lang="en-US" dirty="0" err="1"/>
              <a:t>iPSCs</a:t>
            </a:r>
            <a:r>
              <a:rPr lang="en-US" dirty="0"/>
              <a:t> that have been validated with EB or tetraploid complementation assays and were made without integrating DNA sequences.</a:t>
            </a:r>
          </a:p>
          <a:p>
            <a:pPr fontAlgn="base"/>
            <a:r>
              <a:rPr lang="en-US" dirty="0"/>
              <a:t>Show me any </a:t>
            </a:r>
            <a:r>
              <a:rPr lang="en-US" dirty="0" err="1"/>
              <a:t>iPSC</a:t>
            </a:r>
            <a:r>
              <a:rPr lang="en-US" dirty="0"/>
              <a:t> line or ES line that has </a:t>
            </a:r>
            <a:r>
              <a:rPr lang="en-US" dirty="0" err="1"/>
              <a:t>RNASeq</a:t>
            </a:r>
            <a:r>
              <a:rPr lang="en-US" dirty="0"/>
              <a:t> data available on the undifferentiated cell line.</a:t>
            </a:r>
          </a:p>
          <a:p>
            <a:pPr fontAlgn="base"/>
            <a:r>
              <a:rPr lang="en-US" dirty="0"/>
              <a:t>Show me all GMP certified </a:t>
            </a:r>
            <a:r>
              <a:rPr lang="en-US" dirty="0" err="1"/>
              <a:t>iPSCs</a:t>
            </a:r>
            <a:r>
              <a:rPr lang="en-US" dirty="0"/>
              <a:t> that have mutations related to Parkinson’s disease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5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2392363"/>
          </a:xfrm>
        </p:spPr>
        <p:txBody>
          <a:bodyPr>
            <a:normAutofit fontScale="85000" lnSpcReduction="20000"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b="1" dirty="0" smtClean="0"/>
              <a:t>There are five ‘hubs’ in the model  (instantiated classes about which we collect data):</a:t>
            </a:r>
          </a:p>
          <a:p>
            <a:pPr marL="968375" lvl="2" indent="-457200">
              <a:buFont typeface="+mj-lt"/>
              <a:buAutoNum type="arabicPeriod"/>
            </a:pPr>
            <a:r>
              <a:rPr lang="en-US" b="1" dirty="0"/>
              <a:t>S</a:t>
            </a:r>
            <a:r>
              <a:rPr lang="en-US" b="1" dirty="0" smtClean="0"/>
              <a:t>tem cell lines</a:t>
            </a:r>
            <a:endParaRPr lang="en-US" dirty="0" smtClean="0"/>
          </a:p>
          <a:p>
            <a:pPr marL="968375" lvl="2" indent="-457200">
              <a:buFont typeface="+mj-lt"/>
              <a:buAutoNum type="arabicPeriod"/>
            </a:pPr>
            <a:r>
              <a:rPr lang="en-US" b="1" dirty="0"/>
              <a:t>C</a:t>
            </a:r>
            <a:r>
              <a:rPr lang="en-US" b="1" dirty="0" smtClean="0"/>
              <a:t>ell line validation reports </a:t>
            </a:r>
            <a:r>
              <a:rPr lang="en-US" dirty="0" smtClean="0"/>
              <a:t>(in which they are characterized)</a:t>
            </a:r>
          </a:p>
          <a:p>
            <a:pPr marL="968375" lvl="2" indent="-457200">
              <a:buFont typeface="+mj-lt"/>
              <a:buAutoNum type="arabicPeriod"/>
            </a:pPr>
            <a:r>
              <a:rPr lang="en-US" b="1" dirty="0" smtClean="0"/>
              <a:t>Subjects </a:t>
            </a:r>
            <a:r>
              <a:rPr lang="en-US" dirty="0" smtClean="0"/>
              <a:t>(from which they derive)</a:t>
            </a:r>
          </a:p>
          <a:p>
            <a:pPr marL="968375" lvl="2" indent="-457200">
              <a:buFont typeface="+mj-lt"/>
              <a:buAutoNum type="arabicPeriod"/>
            </a:pPr>
            <a:r>
              <a:rPr lang="en-US" b="1" dirty="0"/>
              <a:t>F</a:t>
            </a:r>
            <a:r>
              <a:rPr lang="en-US" b="1" dirty="0" smtClean="0"/>
              <a:t>amilies</a:t>
            </a:r>
            <a:r>
              <a:rPr lang="en-US" dirty="0" smtClean="0"/>
              <a:t> (of which human subjects are members)</a:t>
            </a:r>
          </a:p>
          <a:p>
            <a:pPr marL="968375" lvl="2" indent="-457200">
              <a:buFont typeface="+mj-lt"/>
              <a:buAutoNum type="arabicPeriod"/>
            </a:pPr>
            <a:r>
              <a:rPr lang="en-US" b="1" dirty="0"/>
              <a:t>D</a:t>
            </a:r>
            <a:r>
              <a:rPr lang="en-US" b="1" dirty="0" smtClean="0"/>
              <a:t>iagnoses</a:t>
            </a:r>
            <a:r>
              <a:rPr lang="en-US" dirty="0" smtClean="0"/>
              <a:t> (which characterize diseases borne by subjects)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4114800"/>
            <a:ext cx="3657600" cy="2392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Attributes of each of these nodes is collected in the eagle-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application according to our ontological model</a:t>
            </a:r>
          </a:p>
        </p:txBody>
      </p:sp>
      <p:pic>
        <p:nvPicPr>
          <p:cNvPr id="1028" name="Picture 4" descr="C:\Users\brushm\AppData\Roaming\PixelMetrics\CaptureWiz\Temp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86200"/>
            <a:ext cx="4349535" cy="267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Stem Cell Line Modeling in eagle-i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Stem Cell Model</a:t>
            </a:r>
            <a:endParaRPr lang="en-US" dirty="0"/>
          </a:p>
        </p:txBody>
      </p:sp>
      <p:pic>
        <p:nvPicPr>
          <p:cNvPr id="2050" name="Picture 2" descr="C:\Users\brushm\AppData\Roaming\PixelMetrics\CaptureWiz\Temp\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915400" cy="56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fontScale="92500" lnSpcReduction="20000"/>
          </a:bodyPr>
          <a:lstStyle/>
          <a:p>
            <a:pPr marL="339725" lvl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Largely wheel-and-spoke to support efficient metadata collection</a:t>
            </a:r>
          </a:p>
          <a:p>
            <a:pPr marL="339725" lvl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Application requirements required creating  many bespoke properties for capturing specific information (e.g. </a:t>
            </a:r>
            <a:r>
              <a:rPr lang="en-US" dirty="0" err="1" smtClean="0"/>
              <a:t>derives_from_human_specimen</a:t>
            </a:r>
            <a:r>
              <a:rPr lang="en-US" dirty="0" smtClean="0"/>
              <a:t> instead of derives_from) . . .</a:t>
            </a:r>
          </a:p>
          <a:p>
            <a:pPr marL="854075" lvl="2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But these application properties are classified under community properties where possible </a:t>
            </a:r>
          </a:p>
          <a:p>
            <a:pPr marL="854075" lvl="2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e.g. </a:t>
            </a:r>
            <a:r>
              <a:rPr lang="en-US" dirty="0" err="1" smtClean="0"/>
              <a:t>derives_from_human_specimen</a:t>
            </a:r>
            <a:r>
              <a:rPr lang="en-US" dirty="0" smtClean="0"/>
              <a:t> is a </a:t>
            </a:r>
            <a:r>
              <a:rPr lang="en-US" dirty="0" err="1" smtClean="0"/>
              <a:t>subPropertyOf</a:t>
            </a:r>
            <a:r>
              <a:rPr lang="en-US" dirty="0" smtClean="0"/>
              <a:t> </a:t>
            </a:r>
            <a:r>
              <a:rPr lang="en-US" dirty="0" err="1" smtClean="0"/>
              <a:t>dervies_from</a:t>
            </a:r>
            <a:endParaRPr lang="en-US" dirty="0" smtClean="0"/>
          </a:p>
          <a:p>
            <a:pPr marL="53975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/>
          </a:p>
          <a:p>
            <a:pPr marL="398463" indent="-344488">
              <a:spcBef>
                <a:spcPts val="0"/>
              </a:spcBef>
            </a:pPr>
            <a:r>
              <a:rPr lang="en-US" sz="2800" dirty="0" smtClean="0"/>
              <a:t>A more re-usable model would require generalizing these bespoke properties required for the application, to use their RO-compliant parents</a:t>
            </a:r>
          </a:p>
          <a:p>
            <a:pPr marL="0" indent="0">
              <a:spcBef>
                <a:spcPts val="1800"/>
              </a:spcBef>
              <a:buNone/>
            </a:pPr>
            <a:endParaRPr lang="en-US" sz="3000" dirty="0" smtClean="0"/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5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(Human) Subject Model</a:t>
            </a:r>
            <a:endParaRPr lang="en-US" dirty="0"/>
          </a:p>
        </p:txBody>
      </p:sp>
      <p:pic>
        <p:nvPicPr>
          <p:cNvPr id="3074" name="Picture 2" descr="C:\Users\brushm\AppData\Roaming\PixelMetrics\CaptureWiz\Temp\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4191"/>
            <a:ext cx="9144000" cy="59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73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Report, Family, Diagnosis Models</a:t>
            </a:r>
            <a:endParaRPr lang="en-US" dirty="0"/>
          </a:p>
        </p:txBody>
      </p:sp>
      <p:pic>
        <p:nvPicPr>
          <p:cNvPr id="4098" name="Picture 2" descr="C:\Users\brushm\AppData\Roaming\PixelMetrics\CaptureWiz\Temp\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88425" cy="469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49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Related Techniques</a:t>
            </a:r>
            <a:endParaRPr lang="en-US" dirty="0"/>
          </a:p>
        </p:txBody>
      </p:sp>
      <p:pic>
        <p:nvPicPr>
          <p:cNvPr id="1026" name="Picture 2" descr="C:\Users\brushm\AppData\Roaming\PixelMetrics\CaptureWiz\Temp\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479229" cy="39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rushm\AppData\Roaming\PixelMetrics\CaptureWiz\Temp\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962400" cy="138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838200"/>
            <a:ext cx="797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Focus of our work was not methods – so this is a needed area of expansion.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*</a:t>
            </a:r>
            <a:r>
              <a:rPr lang="en-US" dirty="0"/>
              <a:t>Note </a:t>
            </a:r>
            <a:r>
              <a:rPr lang="en-US" dirty="0" smtClean="0"/>
              <a:t>that </a:t>
            </a:r>
            <a:r>
              <a:rPr lang="en-US" dirty="0"/>
              <a:t>many techniques currently defined in ERO need to move into OBI and be MIREOTed back into ERO (on our long list of things to do)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334869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Shown here are hierarchies of techniques under ‘cell line characterization assay’, and ‘stem cell analysis study’</a:t>
            </a:r>
          </a:p>
        </p:txBody>
      </p:sp>
    </p:spTree>
    <p:extLst>
      <p:ext uri="{BB962C8B-B14F-4D97-AF65-F5344CB8AC3E}">
        <p14:creationId xmlns:p14="http://schemas.microsoft.com/office/powerpoint/2010/main" val="103574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588</Words>
  <Application>Microsoft Office PowerPoint</Application>
  <PresentationFormat>On-screen Show (4:3)</PresentationFormat>
  <Paragraphs>44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eagle-I Resource Ontology (ERO)</vt:lpstr>
      <vt:lpstr>Stem Cell Line Modeling in eagle-i</vt:lpstr>
      <vt:lpstr>Exemplar Competency Questions</vt:lpstr>
      <vt:lpstr>PowerPoint Presentation</vt:lpstr>
      <vt:lpstr>Stem Cell Model</vt:lpstr>
      <vt:lpstr>Model Features</vt:lpstr>
      <vt:lpstr>(Human) Subject Model</vt:lpstr>
      <vt:lpstr>Report, Family, Diagnosis Models</vt:lpstr>
      <vt:lpstr>Related Techniques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eagle-I Resource Ontology (ERO)</dc:title>
  <dc:creator>Matthew Brush</dc:creator>
  <cp:lastModifiedBy>Matthew Brush</cp:lastModifiedBy>
  <cp:revision>20</cp:revision>
  <dcterms:created xsi:type="dcterms:W3CDTF">2015-05-19T17:40:00Z</dcterms:created>
  <dcterms:modified xsi:type="dcterms:W3CDTF">2015-07-24T14:50:44Z</dcterms:modified>
</cp:coreProperties>
</file>