
<file path=[Content_Types].xml><?xml version="1.0" encoding="utf-8"?>
<Types xmlns="http://schemas.openxmlformats.org/package/2006/content-types">
  <Default Extension="xml" ContentType="application/xml"/>
  <Default Extension="rels" ContentType="application/vnd.openxmlformats-package.relationships+xml"/>
  <Default Extension="shtml" ContentType="text/html; charset=utf-8"/>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reference/cells/cells-knitr.html" TargetMode="External" /><Relationship Id="rId3" Type="http://schemas.openxmlformats.org/officeDocument/2006/relationships/hyperlink" Target="https://quarto.org/docs/reference/cells/cells-knitr.html#code-output" TargetMode="External" /><Relationship Id="rId4" Type="http://schemas.openxmlformats.org/officeDocument/2006/relationships/hyperlink" Target="https://quarto.org/docs/reference/cells/cells-knitr.html#cell-output"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14.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OHSU-OCTRI-BERD/Quarto_BERD_2025/blob/main/code_files/part2_intro_code_yaml_extra.qmd" TargetMode="External" /><Relationship Id="rId3" Type="http://schemas.openxmlformats.org/officeDocument/2006/relationships/hyperlink" Target="https://ohsu-octri-berd.github.io/Quarto_BERD_2025/code_files/part2_intro_code_yaml_extra.html" TargetMode="External" /><Relationship Id="rId4" Type="http://schemas.openxmlformats.org/officeDocument/2006/relationships/hyperlink" Target="https://quarto.org/docs/reference/formats/html.html"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ohsu-octri-berd.github.io/Quarto_BERD_2025/slides/part2_intro.html#/title-slide"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ohsu-octri-berd.github.io/Quarto_BERD_2025/" TargetMode="External" /><Relationship Id="rId3" Type="http://schemas.openxmlformats.org/officeDocument/2006/relationships/hyperlink" Target="https://bit.ly/berd2025_quarto" TargetMode="External" /><Relationship Id="rId4" Type="http://schemas.openxmlformats.org/officeDocument/2006/relationships/hyperlink" Target="https://bit.ly/berd2025_quarto" TargetMode="External" /><Relationship Id="rId5" Type="http://schemas.openxmlformats.org/officeDocument/2006/relationships/image" Target="../media/image1.shtml" /></Relationships>
</file>

<file path=ppt/slides/_rels/slide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shtml" /></Relationships>
</file>

<file path=ppt/slides/_rels/slide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shtml" /></Relationships>
</file>

<file path=ppt/slides/_rels/slide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sht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4" Type="http://schemas.openxmlformats.org/officeDocument/2006/relationships/hyperlink" Target="https://www.ohsu.edu" TargetMode="External" /><Relationship Id="rId3" Type="http://schemas.openxmlformats.org/officeDocument/2006/relationships/image" Target="../media/image2.jpg" /><Relationship Id="rId2" Type="http://schemas.openxmlformats.org/officeDocument/2006/relationships/image" Target="../media/image2.jp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ohsu.edu" TargetMode="External" /><Relationship Id="rId2" Type="http://schemas.openxmlformats.org/officeDocument/2006/relationships/image" Target="../media/image2.jpg"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quarto.org/docs/output-formats/html-basics.html#tabsets"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Part 2: Quarto Introduction</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OCTRI-BERD Workshop July 2025</a:t>
            </a:r>
            <a:br/>
            <a:br/>
            <a:r>
              <a:rPr/>
              <a:t>Jessica Minnier, Meike Niederhausen</a:t>
            </a:r>
          </a:p>
        </p:txBody>
      </p:sp>
      <p:sp>
        <p:nvSpPr>
          <p:cNvPr id="4" name="Date Placeholder 3"/>
          <p:cNvSpPr>
            <a:spLocks noGrp="1"/>
          </p:cNvSpPr>
          <p:nvPr>
            <p:ph idx="10" sz="half" type="dt"/>
          </p:nvPr>
        </p:nvSpPr>
        <p:spPr/>
        <p:txBody>
          <a:bodyPr/>
          <a:lstStyle/>
          <a:p>
            <a:pPr lvl="0" indent="0" marL="0">
              <a:buNone/>
            </a:pPr>
            <a:r>
              <a:rPr/>
              <a:t>2025-07-17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Important</a:t>
                </a:r>
              </a:p>
              <a:p>
                <a:pPr lvl="0"/>
                <a:r>
                  <a:rPr sz="2000"/>
                  <a:t>When creating tables summarizing data or showing regression output, this is NOT the way to create them.</a:t>
                </a:r>
                <a:br/>
              </a:p>
              <a:p>
                <a:pPr lvl="0"/>
                <a:r>
                  <a:rPr sz="2000"/>
                  <a:t>Use code chunks and table options within R to create them instead.</a:t>
                </a:r>
              </a:p>
              <a:p>
                <a:pPr lvl="0" indent="0" marL="0">
                  <a:spcBef>
                    <a:spcPts val="3000"/>
                  </a:spcBef>
                  <a:buNone/>
                </a:pPr>
                <a:r>
                  <a:rPr b="1"/>
                  <a:t>Equations with LaTeX</a:t>
                </a:r>
              </a:p>
              <a:p>
                <a:pPr lvl="0"/>
                <a:r>
                  <a:rPr b="1"/>
                  <a:t>Mathematical equations and symbols</a:t>
                </a:r>
                <a:r>
                  <a:rPr/>
                  <a:t> can be included using LaTeX, both as </a:t>
                </a:r>
                <a:r>
                  <a:rPr i="1"/>
                  <a:t>inline equations</a:t>
                </a:r>
                <a:r>
                  <a:rPr/>
                  <a:t> or </a:t>
                </a:r>
                <a:r>
                  <a:rPr i="1"/>
                  <a:t>centered display equations</a:t>
                </a:r>
              </a:p>
              <a:p>
                <a:pPr lvl="0"/>
                <a:r>
                  <a:rPr/>
                  <a:t>Use single </a:t>
                </a:r>
                <a:r>
                  <a:rPr>
                    <a:latin typeface="Courier"/>
                  </a:rPr>
                  <a:t>$</a:t>
                </a:r>
                <a:r>
                  <a:rPr/>
                  <a:t> for inline equations: </a:t>
                </a:r>
                <a14:m>
                  <m:oMath xmlns:m="http://schemas.openxmlformats.org/officeDocument/2006/math">
                    <m:r>
                      <m:t>y</m:t>
                    </m:r>
                    <m:r>
                      <m:rPr>
                        <m:sty m:val="p"/>
                      </m:rPr>
                      <m:t>=</m:t>
                    </m:r>
                    <m:sSub>
                      <m:e>
                        <m:r>
                          <m:t>β</m:t>
                        </m:r>
                      </m:e>
                      <m:sub>
                        <m:r>
                          <m:t>0</m:t>
                        </m:r>
                      </m:sub>
                    </m:sSub>
                    <m:r>
                      <m:rPr>
                        <m:sty m:val="p"/>
                      </m:rPr>
                      <m:t>+</m:t>
                    </m:r>
                    <m:sSub>
                      <m:e>
                        <m:r>
                          <m:t>β</m:t>
                        </m:r>
                      </m:e>
                      <m:sub>
                        <m:r>
                          <m:t>1</m:t>
                        </m:r>
                      </m:sub>
                    </m:sSub>
                    <m:r>
                      <m:t>x</m:t>
                    </m:r>
                    <m:r>
                      <m:rPr>
                        <m:sty m:val="p"/>
                      </m:rPr>
                      <m:t>+</m:t>
                    </m:r>
                    <m:r>
                      <m:t>ε</m:t>
                    </m:r>
                  </m:oMath>
                </a14:m>
              </a:p>
              <a:p>
                <a:pPr lvl="0"/>
                <a:r>
                  <a:rPr/>
                  <a:t>Use double </a:t>
                </a:r>
                <a:r>
                  <a:rPr>
                    <a:latin typeface="Courier"/>
                  </a:rPr>
                  <a:t>$$</a:t>
                </a:r>
                <a:r>
                  <a:rPr/>
                  <a:t> for centered display equations:</a:t>
                </a:r>
              </a:p>
              <a:p>
                <a:pPr lvl="0" indent="0" marL="0">
                  <a:buNone/>
                </a:pPr>
                <a14:m>
                  <m:oMathPara xmlns:m="http://schemas.openxmlformats.org/officeDocument/2006/math">
                    <m:oMathParaPr>
                      <m:jc m:val="center"/>
                    </m:oMathParaPr>
                    <m:oMath>
                      <m:acc>
                        <m:accPr>
                          <m:chr m:val="̂"/>
                        </m:accPr>
                        <m:e>
                          <m:r>
                            <m:t>y</m:t>
                          </m:r>
                        </m:e>
                      </m:acc>
                      <m:r>
                        <m:rPr>
                          <m:sty m:val="p"/>
                        </m:rPr>
                        <m:t>=</m:t>
                      </m:r>
                      <m:f>
                        <m:fPr>
                          <m:type m:val="bar"/>
                        </m:fPr>
                        <m:num>
                          <m:r>
                            <m:t>3</m:t>
                          </m:r>
                        </m:num>
                        <m:den>
                          <m:r>
                            <m:t>7</m:t>
                          </m:r>
                        </m:den>
                      </m:f>
                      <m:r>
                        <m:rPr>
                          <m:sty m:val="p"/>
                        </m:rPr>
                        <m:t>+</m:t>
                      </m:r>
                      <m:r>
                        <m:t>5</m:t>
                      </m:r>
                      <m:r>
                        <m:rPr>
                          <m:nor/>
                          <m:sty m:val="p"/>
                        </m:rPr>
                        <m:t>age</m:t>
                      </m:r>
                      <m:r>
                        <m:rPr>
                          <m:sty m:val="p"/>
                        </m:rPr>
                        <m:t>+</m:t>
                      </m:r>
                      <m:sSup>
                        <m:e>
                          <m:r>
                            <m:t>3</m:t>
                          </m:r>
                        </m:e>
                        <m:sup>
                          <m:r>
                            <m:t>2</m:t>
                          </m:r>
                        </m:sup>
                      </m:sSup>
                      <m:r>
                        <m:rPr>
                          <m:sty m:val="p"/>
                        </m:rPr>
                        <m:t>⋅</m:t>
                      </m:r>
                      <m:r>
                        <m:rPr>
                          <m:nor/>
                          <m:sty m:val="p"/>
                        </m:rPr>
                        <m:t>height</m:t>
                      </m:r>
                    </m:oMath>
                  </m:oMathPara>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types of Quarto content: code</a:t>
            </a:r>
          </a:p>
        </p:txBody>
      </p:sp>
      <p:sp>
        <p:nvSpPr>
          <p:cNvPr id="3" name="Content Placeholder 2"/>
          <p:cNvSpPr>
            <a:spLocks noGrp="1"/>
          </p:cNvSpPr>
          <p:nvPr>
            <p:ph idx="1"/>
          </p:nvPr>
        </p:nvSpPr>
        <p:spPr/>
        <p:txBody>
          <a:bodyPr/>
          <a:lstStyle/>
          <a:p>
            <a:pPr lvl="0"/>
            <a:r>
              <a:rPr/>
              <a:t>☒ 1. Text, lists, images, tables, links</a:t>
            </a:r>
          </a:p>
          <a:p>
            <a:pPr lvl="0"/>
            <a:r>
              <a:rPr/>
              <a:t>☐ 2. </a:t>
            </a:r>
            <a:r>
              <a:rPr i="1"/>
              <a:t>Code chunks</a:t>
            </a:r>
          </a:p>
          <a:p>
            <a:pPr lvl="0"/>
            <a:r>
              <a:rPr/>
              <a:t>☐ 3. YAML metadata</a:t>
            </a:r>
          </a:p>
          <a:p>
            <a:pPr lvl="0" indent="0" marL="0">
              <a:spcBef>
                <a:spcPts val="3000"/>
              </a:spcBef>
              <a:buNone/>
            </a:pPr>
            <a:r>
              <a:rPr b="1"/>
              <a:t>Code chunks</a:t>
            </a:r>
          </a:p>
          <a:p>
            <a:pPr lvl="0"/>
            <a:r>
              <a:rPr/>
              <a:t>See slides for material on creating and running code chunks.</a:t>
            </a:r>
          </a:p>
          <a:p>
            <a:pPr lvl="0" indent="0" marL="0">
              <a:spcBef>
                <a:spcPts val="3000"/>
              </a:spcBef>
              <a:buNone/>
            </a:pPr>
            <a:r>
              <a:rPr b="1"/>
              <a:t>Code chunk options</a:t>
            </a:r>
          </a:p>
          <a:p>
            <a:pPr lvl="0" indent="0" marL="0">
              <a:spcBef>
                <a:spcPts val="3000"/>
              </a:spcBef>
              <a:buNone/>
            </a:pPr>
            <a:r>
              <a:rPr b="1">
                <a:latin typeface="Courier"/>
              </a:rPr>
              <a:t>eval</a:t>
            </a:r>
          </a:p>
          <a:p>
            <a:pPr lvl="0"/>
            <a:r>
              <a:rPr b="1">
                <a:latin typeface="Courier"/>
              </a:rPr>
              <a:t>eval</a:t>
            </a:r>
            <a:r>
              <a:rPr/>
              <a:t> determines whether the R code is </a:t>
            </a:r>
            <a:r>
              <a:rPr b="1"/>
              <a:t>run</a:t>
            </a:r>
            <a:r>
              <a:rPr/>
              <a:t> or not.</a:t>
            </a:r>
          </a:p>
          <a:p>
            <a:pPr lvl="0"/>
            <a:r>
              <a:rPr/>
              <a:t>The default is </a:t>
            </a:r>
            <a:r>
              <a:rPr>
                <a:latin typeface="Courier"/>
              </a:rPr>
              <a:t>true</a:t>
            </a:r>
            <a:r>
              <a:rPr/>
              <a:t>.</a:t>
            </a:r>
          </a:p>
          <a:p>
            <a:pPr lvl="0"/>
            <a:r>
              <a:rPr/>
              <a:t>When set to </a:t>
            </a:r>
            <a:r>
              <a:rPr>
                <a:latin typeface="Courier"/>
              </a:rPr>
              <a:t>false</a:t>
            </a:r>
            <a:r>
              <a:rPr/>
              <a:t>, the code is not run but still displayed in the output:</a:t>
            </a:r>
          </a:p>
          <a:p>
            <a:pPr lvl="0" indent="0" marL="0">
              <a:buNone/>
            </a:pPr>
            <a:r>
              <a:rPr>
                <a:latin typeface="Courier"/>
              </a:rPr>
              <a:t>#| eval: true</a:t>
            </a:r>
          </a:p>
          <a:p>
            <a:pPr lvl="0" indent="0">
              <a:buNone/>
            </a:pPr>
            <a:r>
              <a:rPr>
                <a:latin typeface="Courier"/>
              </a:rPr>
              <a:t>[1] 5.5</a:t>
            </a:r>
          </a:p>
          <a:p>
            <a:pPr lvl="0" indent="0" marL="0">
              <a:buNone/>
            </a:pPr>
            <a:r>
              <a:rPr>
                <a:latin typeface="Courier"/>
              </a:rPr>
              <a:t>#| eval: false</a:t>
            </a:r>
          </a:p>
          <a:p>
            <a:pPr lvl="0" indent="0" marL="0">
              <a:spcBef>
                <a:spcPts val="3000"/>
              </a:spcBef>
              <a:buNone/>
            </a:pPr>
            <a:r>
              <a:rPr b="1">
                <a:latin typeface="Courier"/>
              </a:rPr>
              <a:t>echo</a:t>
            </a:r>
          </a:p>
          <a:p>
            <a:pPr lvl="0"/>
            <a:r>
              <a:rPr b="1">
                <a:latin typeface="Courier"/>
              </a:rPr>
              <a:t>echo</a:t>
            </a:r>
            <a:r>
              <a:rPr/>
              <a:t> determines whether the R code is </a:t>
            </a:r>
            <a:r>
              <a:rPr b="1"/>
              <a:t>displayed</a:t>
            </a:r>
            <a:r>
              <a:rPr/>
              <a:t> or not.</a:t>
            </a:r>
          </a:p>
          <a:p>
            <a:pPr lvl="0"/>
            <a:r>
              <a:rPr/>
              <a:t>The default is </a:t>
            </a:r>
            <a:r>
              <a:rPr>
                <a:latin typeface="Courier"/>
              </a:rPr>
              <a:t>true</a:t>
            </a:r>
            <a:r>
              <a:rPr/>
              <a:t>. When set to </a:t>
            </a:r>
            <a:r>
              <a:rPr>
                <a:latin typeface="Courier"/>
              </a:rPr>
              <a:t>false</a:t>
            </a:r>
            <a:r>
              <a:rPr/>
              <a:t>, the code is not displayed in the output but the output is (if </a:t>
            </a:r>
            <a:r>
              <a:rPr>
                <a:latin typeface="Courier"/>
              </a:rPr>
              <a:t>eval</a:t>
            </a:r>
            <a:r>
              <a:rPr/>
              <a:t> is set to </a:t>
            </a:r>
            <a:r>
              <a:rPr>
                <a:latin typeface="Courier"/>
              </a:rPr>
              <a:t>true</a:t>
            </a:r>
            <a:r>
              <a:rPr/>
              <a:t>):</a:t>
            </a:r>
          </a:p>
          <a:p>
            <a:pPr lvl="0" indent="0" marL="0">
              <a:buNone/>
            </a:pPr>
            <a:r>
              <a:rPr>
                <a:latin typeface="Courier"/>
              </a:rPr>
              <a:t>#| echo: true</a:t>
            </a:r>
          </a:p>
          <a:p>
            <a:pPr lvl="0" indent="0">
              <a:buNone/>
            </a:pPr>
            <a:r>
              <a:rPr>
                <a:solidFill>
                  <a:srgbClr val="003B4F"/>
                </a:solidFill>
                <a:latin typeface="Courier"/>
              </a:rPr>
              <a:t>y &lt;- </a:t>
            </a:r>
            <a:r>
              <a:rPr>
                <a:solidFill>
                  <a:srgbClr val="AD0000"/>
                </a:solidFill>
                <a:latin typeface="Courier"/>
              </a:rPr>
              <a:t>1</a:t>
            </a:r>
            <a:r>
              <a:rPr>
                <a:solidFill>
                  <a:srgbClr val="5E5E5E"/>
                </a:solidFill>
                <a:latin typeface="Courier"/>
              </a:rPr>
              <a:t>:</a:t>
            </a:r>
            <a:r>
              <a:rPr>
                <a:solidFill>
                  <a:srgbClr val="AD0000"/>
                </a:solidFill>
                <a:latin typeface="Courier"/>
              </a:rPr>
              <a:t>10</a:t>
            </a:r>
            <a:br/>
            <a:r>
              <a:rPr>
                <a:solidFill>
                  <a:srgbClr val="4758AB"/>
                </a:solidFill>
                <a:latin typeface="Courier"/>
              </a:rPr>
              <a:t>mean</a:t>
            </a:r>
            <a:r>
              <a:rPr>
                <a:solidFill>
                  <a:srgbClr val="003B4F"/>
                </a:solidFill>
                <a:latin typeface="Courier"/>
              </a:rPr>
              <a:t>(y)</a:t>
            </a:r>
          </a:p>
          <a:p>
            <a:pPr lvl="0" indent="0">
              <a:buNone/>
            </a:pPr>
            <a:r>
              <a:rPr>
                <a:latin typeface="Courier"/>
              </a:rPr>
              <a:t>[1] 5.5</a:t>
            </a:r>
          </a:p>
          <a:p>
            <a:pPr lvl="0" indent="0" marL="0">
              <a:buNone/>
            </a:pPr>
            <a:r>
              <a:rPr>
                <a:latin typeface="Courier"/>
              </a:rPr>
              <a:t>#| echo: false</a:t>
            </a:r>
          </a:p>
          <a:p>
            <a:pPr lvl="0" indent="0">
              <a:buNone/>
            </a:pPr>
            <a:r>
              <a:rPr>
                <a:latin typeface="Courier"/>
              </a:rPr>
              <a:t>[1] 5.5</a:t>
            </a:r>
          </a:p>
          <a:p>
            <a:pPr lvl="0" indent="0" marL="0">
              <a:spcBef>
                <a:spcPts val="3000"/>
              </a:spcBef>
              <a:buNone/>
            </a:pPr>
            <a:r>
              <a:rPr b="1"/>
              <a:t>Other options</a:t>
            </a:r>
          </a:p>
          <a:p>
            <a:pPr lvl="0"/>
            <a:r>
              <a:rPr>
                <a:latin typeface="Courier"/>
              </a:rPr>
              <a:t>warning</a:t>
            </a:r>
            <a:r>
              <a:rPr/>
              <a:t>: do you want R’s warnings include in your output?</a:t>
            </a:r>
          </a:p>
          <a:p>
            <a:pPr lvl="0"/>
            <a:r>
              <a:rPr>
                <a:latin typeface="Courier"/>
              </a:rPr>
              <a:t>message</a:t>
            </a:r>
            <a:r>
              <a:rPr/>
              <a:t>: do you want R’s messages include in your output?</a:t>
            </a:r>
          </a:p>
          <a:p>
            <a:pPr lvl="0" indent="0" marL="0">
              <a:buNone/>
            </a:pPr>
            <a:r>
              <a:rPr/>
              <a:t>For a complete list of options, see the Quarto reference page for </a:t>
            </a:r>
            <a:r>
              <a:rPr>
                <a:hlinkClick r:id="rId2"/>
              </a:rPr>
              <a:t>Code Cells: Knitr</a:t>
            </a:r>
            <a:r>
              <a:rPr/>
              <a:t>. In particular the sections on </a:t>
            </a:r>
            <a:r>
              <a:rPr>
                <a:hlinkClick r:id="rId3"/>
              </a:rPr>
              <a:t>Code Output</a:t>
            </a:r>
            <a:r>
              <a:rPr/>
              <a:t> and </a:t>
            </a:r>
            <a:r>
              <a:rPr>
                <a:hlinkClick r:id="rId4"/>
              </a:rPr>
              <a:t>Cell Output</a:t>
            </a:r>
            <a:r>
              <a:rPr/>
              <a:t>.</a:t>
            </a:r>
          </a:p>
          <a:p>
            <a:pPr lvl="0" indent="0" marL="0">
              <a:spcBef>
                <a:spcPts val="3000"/>
              </a:spcBef>
              <a:buNone/>
            </a:pPr>
            <a:r>
              <a:rPr b="1"/>
              <a:t>Set options globally</a:t>
            </a:r>
          </a:p>
          <a:p>
            <a:pPr lvl="0"/>
            <a:r>
              <a:rPr/>
              <a:t>Usually you want most of your document to have the same code chunk options.</a:t>
            </a:r>
          </a:p>
          <a:p>
            <a:pPr lvl="0"/>
            <a:r>
              <a:rPr/>
              <a:t>You can set these options in the YAML of the Quarto file (next topic!).</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 types of Quarto content: YAML</a:t>
            </a:r>
          </a:p>
        </p:txBody>
      </p:sp>
      <p:sp>
        <p:nvSpPr>
          <p:cNvPr id="4" name="Text Placeholder 3"/>
          <p:cNvSpPr>
            <a:spLocks noGrp="1"/>
          </p:cNvSpPr>
          <p:nvPr>
            <p:ph idx="2" sz="half" type="body"/>
          </p:nvPr>
        </p:nvSpPr>
        <p:spPr/>
        <p:txBody>
          <a:bodyPr/>
          <a:lstStyle/>
          <a:p>
            <a:pPr lvl="0"/>
            <a:r>
              <a:rPr/>
              <a:t>☒ 1. Text, lists, images, tables, links</a:t>
            </a:r>
          </a:p>
          <a:p>
            <a:pPr lvl="0"/>
            <a:r>
              <a:rPr/>
              <a:t>☒ 2. Code chunks</a:t>
            </a:r>
          </a:p>
          <a:p>
            <a:pPr lvl="0"/>
            <a:r>
              <a:rPr/>
              <a:t>☐ 3. </a:t>
            </a:r>
            <a:r>
              <a:rPr i="1"/>
              <a:t>YAML metadata</a:t>
            </a:r>
          </a:p>
          <a:p>
            <a:pPr lvl="0" indent="0" marL="0">
              <a:buNone/>
            </a:pPr>
            <a:r>
              <a:rPr/>
              <a:t>See the slides for information about the YAML.</a:t>
            </a:r>
          </a:p>
          <a:p>
            <a:pPr lvl="0" indent="0" marL="0">
              <a:spcBef>
                <a:spcPts val="3000"/>
              </a:spcBef>
              <a:buNone/>
            </a:pPr>
            <a:r>
              <a:rPr b="1"/>
              <a:t>Change the output file type</a:t>
            </a:r>
          </a:p>
          <a:p>
            <a:pPr lvl="0"/>
            <a:r>
              <a:rPr/>
              <a:t>The YAML specifies the format of the output file:</a:t>
            </a:r>
          </a:p>
          <a:p>
            <a:pPr lvl="1"/>
            <a:r>
              <a:rPr/>
              <a:t>html, Word, pdf, slides, website, book, etc.</a:t>
            </a:r>
          </a:p>
          <a:p>
            <a:pPr lvl="0"/>
            <a:r>
              <a:rPr/>
              <a:t>This is done by changing the </a:t>
            </a:r>
            <a:r>
              <a:rPr>
                <a:latin typeface="Courier"/>
              </a:rPr>
              <a:t>format:</a:t>
            </a:r>
            <a:r>
              <a:rPr/>
              <a:t> option</a:t>
            </a:r>
          </a:p>
          <a:p>
            <a:pPr lvl="0" indent="0">
              <a:buNone/>
            </a:pPr>
            <a:r>
              <a:rPr>
                <a:latin typeface="Courier"/>
              </a:rPr>
              <a:t>---
title: "My first Quarto file"
author: "Meike"
date: "9/25/2023"
format: html
editor: visual
---</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2133600"/>
                <a:gridCol w="2984500"/>
              </a:tblGrid>
              <a:tr h="0">
                <a:tc>
                  <a:txBody>
                    <a:bodyPr/>
                    <a:lstStyle/>
                    <a:p>
                      <a:pPr lvl="0" indent="0" marL="0">
                        <a:buNone/>
                      </a:pPr>
                      <a:r>
                        <a:rPr/>
                        <a:t>Output format</a:t>
                      </a:r>
                    </a:p>
                  </a:txBody>
                  <a:tcPr/>
                </a:tc>
                <a:tc>
                  <a:txBody>
                    <a:bodyPr/>
                    <a:lstStyle/>
                    <a:p>
                      <a:pPr lvl="0" indent="0" marL="0">
                        <a:buNone/>
                      </a:pPr>
                      <a:r>
                        <a:rPr/>
                        <a:t>YAML</a:t>
                      </a:r>
                    </a:p>
                  </a:txBody>
                  <a:tcPr/>
                </a:tc>
              </a:tr>
              <a:tr h="0">
                <a:tc>
                  <a:txBody>
                    <a:bodyPr/>
                    <a:lstStyle/>
                    <a:p>
                      <a:pPr lvl="0" indent="0" marL="0">
                        <a:buNone/>
                      </a:pPr>
                      <a:r>
                        <a:rPr/>
                        <a:t>html</a:t>
                      </a:r>
                    </a:p>
                  </a:txBody>
                </a:tc>
                <a:tc>
                  <a:txBody>
                    <a:bodyPr/>
                    <a:lstStyle/>
                    <a:p>
                      <a:pPr lvl="0" indent="0" marL="0">
                        <a:buNone/>
                      </a:pPr>
                      <a:r>
                        <a:rPr>
                          <a:latin typeface="Courier"/>
                        </a:rPr>
                        <a:t>format: html</a:t>
                      </a:r>
                    </a:p>
                  </a:txBody>
                </a:tc>
              </a:tr>
              <a:tr h="0">
                <a:tc>
                  <a:txBody>
                    <a:bodyPr/>
                    <a:lstStyle/>
                    <a:p>
                      <a:pPr lvl="0" indent="0" marL="0">
                        <a:buNone/>
                      </a:pPr>
                      <a:r>
                        <a:rPr/>
                        <a:t>Word</a:t>
                      </a:r>
                    </a:p>
                  </a:txBody>
                </a:tc>
                <a:tc>
                  <a:txBody>
                    <a:bodyPr/>
                    <a:lstStyle/>
                    <a:p>
                      <a:pPr lvl="0" indent="0" marL="0">
                        <a:buNone/>
                      </a:pPr>
                      <a:r>
                        <a:rPr>
                          <a:latin typeface="Courier"/>
                        </a:rPr>
                        <a:t>format: docx</a:t>
                      </a:r>
                    </a:p>
                  </a:txBody>
                </a:tc>
              </a:tr>
              <a:tr h="0">
                <a:tc>
                  <a:txBody>
                    <a:bodyPr/>
                    <a:lstStyle/>
                    <a:p>
                      <a:pPr lvl="0" indent="0" marL="0">
                        <a:buNone/>
                      </a:pPr>
                      <a:r>
                        <a:rPr/>
                        <a:t>pdf</a:t>
                      </a:r>
                      <a:r>
                        <a:rPr baseline="30000">
                          <a:hlinkClick r:id="rId2" action="ppaction://hlinksldjump"/>
                        </a:rPr>
                        <a:t>1</a:t>
                      </a:r>
                    </a:p>
                  </a:txBody>
                </a:tc>
                <a:tc>
                  <a:txBody>
                    <a:bodyPr/>
                    <a:lstStyle/>
                    <a:p>
                      <a:pPr lvl="0" indent="0" marL="0">
                        <a:buNone/>
                      </a:pPr>
                      <a:r>
                        <a:rPr>
                          <a:latin typeface="Courier"/>
                        </a:rPr>
                        <a:t>format: pdf</a:t>
                      </a:r>
                    </a:p>
                  </a:txBody>
                </a:tc>
              </a:tr>
              <a:tr h="0">
                <a:tc>
                  <a:txBody>
                    <a:bodyPr/>
                    <a:lstStyle/>
                    <a:p>
                      <a:pPr lvl="0" indent="0" marL="0">
                        <a:buNone/>
                      </a:pPr>
                      <a:r>
                        <a:rPr/>
                        <a:t>html slides</a:t>
                      </a:r>
                    </a:p>
                  </a:txBody>
                </a:tc>
                <a:tc>
                  <a:txBody>
                    <a:bodyPr/>
                    <a:lstStyle/>
                    <a:p>
                      <a:pPr lvl="0" indent="0" marL="0">
                        <a:buNone/>
                      </a:pPr>
                      <a:r>
                        <a:rPr>
                          <a:latin typeface="Courier"/>
                        </a:rPr>
                        <a:t>format: revealjs</a:t>
                      </a:r>
                    </a:p>
                  </a:txBody>
                </a:tc>
              </a:tr>
              <a:tr h="0">
                <a:tc>
                  <a:txBody>
                    <a:bodyPr/>
                    <a:lstStyle/>
                    <a:p>
                      <a:pPr lvl="0" indent="0" marL="0">
                        <a:buNone/>
                      </a:pPr>
                      <a:r>
                        <a:rPr/>
                        <a:t>PPT slides</a:t>
                      </a:r>
                    </a:p>
                  </a:txBody>
                </a:tc>
                <a:tc>
                  <a:txBody>
                    <a:bodyPr/>
                    <a:lstStyle/>
                    <a:p>
                      <a:pPr lvl="0" indent="0" marL="0">
                        <a:buNone/>
                      </a:pPr>
                      <a:r>
                        <a:rPr>
                          <a:latin typeface="Courier"/>
                        </a:rPr>
                        <a:t>format: pptx</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Practice</a:t>
            </a:r>
          </a:p>
          <a:p>
            <a:pPr lvl="0"/>
            <a:r>
              <a:rPr/>
              <a:t>Change the format of the qmd file to </a:t>
            </a:r>
            <a:r>
              <a:rPr b="1"/>
              <a:t>revealjs</a:t>
            </a:r>
            <a:r>
              <a:rPr/>
              <a:t> and render the file.</a:t>
            </a:r>
          </a:p>
          <a:p>
            <a:pPr lvl="1"/>
            <a:r>
              <a:rPr/>
              <a:t>How do the slides look?</a:t>
            </a:r>
          </a:p>
          <a:p>
            <a:pPr lvl="1"/>
            <a:r>
              <a:rPr/>
              <a:t>What in the code determines when a new slide is created?</a:t>
            </a:r>
          </a:p>
          <a:p>
            <a:pPr lvl="0"/>
            <a:r>
              <a:rPr/>
              <a:t>Change the format of the qmd file to </a:t>
            </a:r>
            <a:r>
              <a:rPr b="1"/>
              <a:t>pptx</a:t>
            </a:r>
            <a:r>
              <a:rPr/>
              <a:t> and render the file.</a:t>
            </a:r>
          </a:p>
          <a:p>
            <a:pPr lvl="1"/>
            <a:r>
              <a:rPr/>
              <a:t>How do the slides look? Which styling options worked and which did not?</a:t>
            </a:r>
          </a:p>
          <a:p>
            <a:pPr lvl="1"/>
            <a:r>
              <a:rPr/>
              <a:t>What in the code determines when a new slide is created?</a:t>
            </a:r>
          </a:p>
          <a:p>
            <a:pPr lvl="0"/>
            <a:r>
              <a:rPr/>
              <a:t>Change the format of the qmd file to </a:t>
            </a:r>
            <a:r>
              <a:rPr b="1"/>
              <a:t>docx</a:t>
            </a:r>
            <a:r>
              <a:rPr/>
              <a:t> and render the file.</a:t>
            </a:r>
          </a:p>
          <a:p>
            <a:pPr lvl="1"/>
            <a:r>
              <a:rPr/>
              <a:t>How does the Word doc look? Which styling options worked and which did not?</a:t>
            </a:r>
          </a:p>
          <a:p>
            <a:pPr lvl="0" indent="0" marL="0">
              <a:spcBef>
                <a:spcPts val="3000"/>
              </a:spcBef>
              <a:buNone/>
            </a:pPr>
            <a:r>
              <a:rPr b="1"/>
              <a:t>YAML customizations</a:t>
            </a:r>
          </a:p>
          <a:p>
            <a:pPr lvl="0"/>
            <a:r>
              <a:rPr/>
              <a:t>Below are some YAML options to customize your html file.</a:t>
            </a:r>
            <a:br/>
          </a:p>
          <a:p>
            <a:pPr lvl="0"/>
            <a:r>
              <a:rPr/>
              <a:t>Download from GitHub the file </a:t>
            </a:r>
            <a:r>
              <a:rPr>
                <a:hlinkClick r:id="rId2"/>
              </a:rPr>
              <a:t>part2_intro_code_yaml_extra.qmd</a:t>
            </a:r>
            <a:r>
              <a:rPr/>
              <a:t> to render it on your computer.</a:t>
            </a:r>
          </a:p>
          <a:p>
            <a:pPr lvl="1"/>
            <a:r>
              <a:rPr/>
              <a:t>You can view the </a:t>
            </a:r>
            <a:r>
              <a:rPr>
                <a:hlinkClick r:id="rId3"/>
              </a:rPr>
              <a:t>rendered version</a:t>
            </a:r>
            <a:r>
              <a:rPr/>
              <a:t> online. </a:t>
            </a:r>
            <a:r>
              <a:rPr i="1"/>
              <a:t>This will look different from on your computer though since the workshop’s website’s setting are being applied to it. </a:t>
            </a:r>
          </a:p>
          <a:p>
            <a:pPr lvl="0"/>
            <a:r>
              <a:rPr/>
              <a:t>Learn about many more YAML options from Quarto’s </a:t>
            </a:r>
            <a:r>
              <a:rPr>
                <a:hlinkClick r:id="rId4"/>
              </a:rPr>
              <a:t>HTML Options page</a:t>
            </a:r>
            <a:r>
              <a:rPr/>
              <a:t>.</a:t>
            </a:r>
          </a:p>
          <a:p>
            <a:pPr lvl="0" indent="0">
              <a:buNone/>
            </a:pPr>
            <a:r>
              <a:rPr>
                <a:latin typeface="Courier"/>
              </a:rPr>
              <a:t>---
title: "Part 2: Quarto Introduction"
pagetitle: "Part 2: Quarto Introduction"
subtitle: "OCTRI-BERD Workshop July 2025"
author: "Jessica Minnier, Meike Niederhausen"
institute: "OHSU-PSU School of Public Health"
date: "7/17/25"
format:
  html:
    link-external-newwindow: true  # open links in a new tab
    toc: true                      # create a table of contents
    number-sections: true         # numbers header sections
    embed-resources: true          # IMPORTANT! Creates a standalone html file that other can view without needing additional files.
    code-fold: show                # true collapses all code chunks; show shows the code
    code-tools: true               # creates menu at top of html to toggle code folding
execute:
  echo: true                      # show all code in code chunks
  eval: true                      # run all code in code chunks 
editor: source                    # other options is visual
# editor_options: 
#   chunk_output_type: console      # Code output shown in console instead of inline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pdf requires LaTeX installation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This file contains just the code from the </a:t>
            </a:r>
            <a:r>
              <a:rPr b="1"/>
              <a:t>Part 2: Quarto Introduction</a:t>
            </a:r>
            <a:r>
              <a:rPr/>
              <a:t> slides. Please see the </a:t>
            </a:r>
            <a:r>
              <a:rPr>
                <a:hlinkClick r:id="rId2"/>
              </a:rPr>
              <a:t>slides</a:t>
            </a:r>
            <a:r>
              <a:rPr/>
              <a:t> for context and more detailed information.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3 types of Quarto content: text</a:t>
            </a:r>
          </a:p>
        </p:txBody>
      </p:sp>
      <p:sp>
        <p:nvSpPr>
          <p:cNvPr id="4" name="Text Placeholder 3"/>
          <p:cNvSpPr>
            <a:spLocks noGrp="1"/>
          </p:cNvSpPr>
          <p:nvPr>
            <p:ph idx="2" sz="half" type="body"/>
          </p:nvPr>
        </p:nvSpPr>
        <p:spPr/>
        <p:txBody>
          <a:bodyPr/>
          <a:lstStyle/>
          <a:p>
            <a:pPr lvl="0" indent="-342900" marL="342900">
              <a:buAutoNum type="arabicPeriod"/>
            </a:pPr>
            <a:r>
              <a:rPr i="1"/>
              <a:t>Text</a:t>
            </a:r>
            <a:r>
              <a:rPr/>
              <a:t>, lists, images, tables, links</a:t>
            </a:r>
          </a:p>
          <a:p>
            <a:pPr lvl="0" indent="-342900" marL="342900">
              <a:buAutoNum type="arabicPeriod"/>
            </a:pPr>
            <a:r>
              <a:rPr/>
              <a:t>Code chunks</a:t>
            </a:r>
          </a:p>
          <a:p>
            <a:pPr lvl="0" indent="-342900" marL="342900">
              <a:buAutoNum type="arabicPeriod"/>
            </a:pPr>
            <a:r>
              <a:rPr/>
              <a:t>YAML metadata</a:t>
            </a:r>
          </a:p>
          <a:p>
            <a:pPr lvl="0" indent="0" marL="0">
              <a:spcBef>
                <a:spcPts val="3000"/>
              </a:spcBef>
              <a:buNone/>
            </a:pPr>
            <a:r>
              <a:rPr b="1"/>
              <a:t>Formatting text</a:t>
            </a:r>
          </a:p>
          <a:p>
            <a:pPr lvl="0" indent="0" marL="0">
              <a:buNone/>
            </a:pPr>
            <a:r>
              <a:rPr i="1"/>
              <a:t>This text is in italics</a:t>
            </a:r>
            <a:r>
              <a:rPr/>
              <a:t>, but </a:t>
            </a:r>
            <a:r>
              <a:rPr i="1"/>
              <a:t>so is this text</a:t>
            </a:r>
            <a:r>
              <a:rPr/>
              <a:t>.</a:t>
            </a:r>
          </a:p>
          <a:p>
            <a:pPr lvl="0" indent="0" marL="0">
              <a:buNone/>
            </a:pPr>
            <a:r>
              <a:rPr b="1"/>
              <a:t>Bold</a:t>
            </a:r>
            <a:r>
              <a:rPr/>
              <a:t> also has </a:t>
            </a:r>
            <a:r>
              <a:rPr b="1"/>
              <a:t>2 options</a:t>
            </a:r>
          </a:p>
          <a:p>
            <a:pPr lvl="0" indent="0" marL="0">
              <a:buNone/>
            </a:pPr>
            <a:r>
              <a:rPr strike="sngStrike"/>
              <a:t>Should this be deleted?</a:t>
            </a:r>
          </a:p>
          <a:p>
            <a:pPr lvl="0" indent="0" marL="0">
              <a:buNone/>
            </a:pPr>
            <a:r>
              <a:rPr/>
              <a:t>Need</a:t>
            </a:r>
            <a:r>
              <a:rPr baseline="30000"/>
              <a:t>super</a:t>
            </a:r>
            <a:r>
              <a:rPr/>
              <a:t> or</a:t>
            </a:r>
            <a:r>
              <a:rPr baseline="-25000"/>
              <a:t>sub</a:t>
            </a:r>
            <a:r>
              <a:rPr/>
              <a:t> scripts?</a:t>
            </a:r>
          </a:p>
          <a:p>
            <a:pPr lvl="0" indent="0" marL="0">
              <a:buNone/>
            </a:pPr>
            <a:r>
              <a:rPr>
                <a:latin typeface="Courier"/>
              </a:rPr>
              <a:t>Code is often formatted as verbatim</a:t>
            </a:r>
          </a:p>
          <a:p>
            <a:pPr lvl="0" indent="0" marL="1270000">
              <a:buNone/>
            </a:pPr>
            <a:r>
              <a:rPr sz="2000"/>
              <a:t>This is a block quote.</a:t>
            </a:r>
          </a:p>
          <a:p>
            <a:pPr lvl="0" indent="0" marL="0">
              <a:spcBef>
                <a:spcPts val="3000"/>
              </a:spcBef>
              <a:buNone/>
            </a:pPr>
            <a:r>
              <a:rPr b="1"/>
              <a:t>Headers</a:t>
            </a:r>
          </a:p>
          <a:p>
            <a:pPr lvl="0" indent="0" marL="0">
              <a:buNone/>
            </a:pPr>
            <a:r>
              <a:rPr/>
              <a:t>Organize your documents using headers to create sections and subsections</a:t>
            </a:r>
          </a:p>
          <a:p>
            <a:pPr lvl="0" indent="0" marL="0">
              <a:buNone/>
            </a:pPr>
            <a:r>
              <a:rPr/>
              <a:t>Use </a:t>
            </a:r>
            <a:r>
              <a:rPr>
                <a:latin typeface="Courier"/>
              </a:rPr>
              <a:t>#</a:t>
            </a:r>
            <a:r>
              <a:rPr/>
              <a:t> at the beginning of the line to create headers</a:t>
            </a:r>
          </a:p>
          <a:p>
            <a:pPr lvl="0" indent="0" marL="0">
              <a:buNone/>
            </a:pPr>
            <a:r>
              <a:rPr/>
              <a:t>Make sure there is no space before the </a:t>
            </a:r>
            <a:r>
              <a:rPr>
                <a:latin typeface="Courier"/>
              </a:rPr>
              <a:t>#</a:t>
            </a:r>
            <a:r>
              <a:rPr/>
              <a:t>, and there IS a space after the </a:t>
            </a:r>
            <a:r>
              <a:rPr>
                <a:latin typeface="Courier"/>
              </a:rPr>
              <a:t>#</a:t>
            </a:r>
            <a:r>
              <a:rPr/>
              <a:t> in order for the header to work properly.</a:t>
            </a:r>
          </a:p>
          <a:p>
            <a:pPr lvl="0" indent="0" marL="0">
              <a:buNone/>
            </a:pPr>
            <a:r>
              <a:rPr/>
              <a:t>Above we already saw level one </a:t>
            </a:r>
            <a:r>
              <a:rPr>
                <a:latin typeface="Courier"/>
              </a:rPr>
              <a:t>#</a:t>
            </a:r>
            <a:r>
              <a:rPr/>
              <a:t> and two </a:t>
            </a:r>
            <a:r>
              <a:rPr>
                <a:latin typeface="Courier"/>
              </a:rPr>
              <a:t>##</a:t>
            </a:r>
            <a:r>
              <a:rPr/>
              <a:t> headers be used.</a:t>
            </a:r>
            <a:br/>
            <a:r>
              <a:rPr/>
              <a:t>Below are more levels of headers:</a:t>
            </a:r>
          </a:p>
          <a:p>
            <a:pPr lvl="0" indent="0" marL="0">
              <a:spcBef>
                <a:spcPts val="3000"/>
              </a:spcBef>
              <a:buNone/>
            </a:pPr>
            <a:r>
              <a:rPr b="1"/>
              <a:t>Header 3</a:t>
            </a:r>
          </a:p>
          <a:p>
            <a:pPr lvl="0" indent="0" marL="0">
              <a:spcBef>
                <a:spcPts val="3000"/>
              </a:spcBef>
              <a:buNone/>
            </a:pPr>
            <a:r>
              <a:rPr b="1"/>
              <a:t>Header 4</a:t>
            </a:r>
          </a:p>
          <a:p>
            <a:pPr lvl="0" indent="0" marL="0">
              <a:spcBef>
                <a:spcPts val="3000"/>
              </a:spcBef>
              <a:buNone/>
            </a:pPr>
            <a:r>
              <a:rPr b="1"/>
              <a:t>Header 5</a:t>
            </a:r>
          </a:p>
          <a:p>
            <a:pPr lvl="0" indent="0" marL="0">
              <a:spcBef>
                <a:spcPts val="3000"/>
              </a:spcBef>
              <a:buNone/>
            </a:pPr>
            <a:r>
              <a:rPr b="1"/>
              <a:t>Header 6</a:t>
            </a:r>
          </a:p>
          <a:p>
            <a:pPr lvl="0" indent="0" marL="0">
              <a:spcBef>
                <a:spcPts val="3000"/>
              </a:spcBef>
              <a:buNone/>
            </a:pPr>
            <a:r>
              <a:rPr b="1"/>
              <a:t>Unnumbered lists</a:t>
            </a:r>
          </a:p>
          <a:p>
            <a:pPr lvl="0"/>
            <a:r>
              <a:rPr/>
              <a:t>This is an </a:t>
            </a:r>
            <a:r>
              <a:rPr b="1"/>
              <a:t>unnumbered list</a:t>
            </a:r>
          </a:p>
          <a:p>
            <a:pPr lvl="1"/>
            <a:r>
              <a:rPr/>
              <a:t>with </a:t>
            </a:r>
            <a:r>
              <a:rPr i="1"/>
              <a:t>sub-items</a:t>
            </a:r>
          </a:p>
          <a:p>
            <a:pPr lvl="2"/>
            <a:r>
              <a:rPr/>
              <a:t>and </a:t>
            </a:r>
            <a:r>
              <a:rPr i="1"/>
              <a:t>sub-sub-items</a:t>
            </a:r>
            <a:r>
              <a:rPr/>
              <a:t>,</a:t>
            </a:r>
          </a:p>
          <a:p>
            <a:pPr lvl="3"/>
            <a:r>
              <a:rPr/>
              <a:t>or even deeper.</a:t>
            </a:r>
          </a:p>
          <a:p>
            <a:pPr lvl="0"/>
            <a:r>
              <a:rPr/>
              <a:t>You can use characters *, +, and - interchangeably to create lists.</a:t>
            </a:r>
          </a:p>
          <a:p>
            <a:pPr lvl="1"/>
            <a:r>
              <a:rPr/>
              <a:t>The order of the</a:t>
            </a:r>
          </a:p>
          <a:p>
            <a:pPr lvl="2"/>
            <a:r>
              <a:rPr/>
              <a:t>character types is not important</a:t>
            </a:r>
          </a:p>
          <a:p>
            <a:pPr lvl="2"/>
            <a:r>
              <a:rPr/>
              <a:t>and character types can be repeated.</a:t>
            </a:r>
          </a:p>
          <a:p>
            <a:pPr lvl="0" indent="0" marL="0">
              <a:buNone/>
            </a:pPr>
            <a:r>
              <a:rPr/>
              <a:t>What </a:t>
            </a:r>
            <a:r>
              <a:rPr i="1"/>
              <a:t>is</a:t>
            </a:r>
            <a:r>
              <a:rPr/>
              <a:t> important is the </a:t>
            </a:r>
            <a:r>
              <a:rPr b="1"/>
              <a:t>spacing</a:t>
            </a:r>
            <a:r>
              <a:rPr/>
              <a:t>!</a:t>
            </a:r>
          </a:p>
          <a:p>
            <a:pPr lvl="0"/>
            <a:r>
              <a:rPr/>
              <a:t>indent each</a:t>
            </a:r>
          </a:p>
          <a:p>
            <a:pPr lvl="1"/>
            <a:r>
              <a:rPr/>
              <a:t>sub-level with a tab and make sure</a:t>
            </a:r>
            <a:br/>
          </a:p>
          <a:p>
            <a:pPr lvl="1"/>
            <a:r>
              <a:rPr/>
              <a:t>there is a </a:t>
            </a:r>
            <a:r>
              <a:rPr b="1"/>
              <a:t>space between the character starting the list and the first bit of text</a:t>
            </a:r>
            <a:r>
              <a:rPr/>
              <a:t>, *otherwise the text won’t be a new bullet in the list, such as this line.</a:t>
            </a:r>
          </a:p>
          <a:p>
            <a:pPr lvl="0" indent="0" marL="0">
              <a:buNone/>
            </a:pPr>
            <a:r>
              <a:rPr/>
              <a:t>Also, if you do not have an empty line + before starting a list, + then the output will be continuous text - instead of bullet points.</a:t>
            </a:r>
          </a:p>
          <a:p>
            <a:pPr lvl="0" indent="0" marL="0">
              <a:spcBef>
                <a:spcPts val="3000"/>
              </a:spcBef>
              <a:buNone/>
            </a:pPr>
            <a:r>
              <a:rPr b="1"/>
              <a:t>Numbered lists</a:t>
            </a:r>
          </a:p>
          <a:p>
            <a:pPr lvl="0" indent="-342900" marL="342900">
              <a:buAutoNum type="arabicPeriod"/>
            </a:pPr>
            <a:r>
              <a:rPr/>
              <a:t>This is a </a:t>
            </a:r>
            <a:r>
              <a:rPr b="1"/>
              <a:t>Numbered list</a:t>
            </a:r>
            <a:r>
              <a:rPr/>
              <a:t>,</a:t>
            </a:r>
          </a:p>
          <a:p>
            <a:pPr lvl="0" indent="-342900" marL="342900">
              <a:buAutoNum type="arabicPeriod"/>
            </a:pPr>
            <a:r>
              <a:rPr/>
              <a:t>which can have</a:t>
            </a:r>
          </a:p>
          <a:p>
            <a:pPr lvl="1" indent="-342900" marL="685800">
              <a:buAutoNum type="romanLcPeriod"/>
            </a:pPr>
            <a:r>
              <a:rPr/>
              <a:t>sub</a:t>
            </a:r>
          </a:p>
          <a:p>
            <a:pPr lvl="1" indent="-342900" marL="685800">
              <a:buAutoNum type="romanLcPeriod"/>
            </a:pPr>
            <a:r>
              <a:rPr/>
              <a:t>items</a:t>
            </a:r>
          </a:p>
          <a:p>
            <a:pPr lvl="2" indent="-342900" marL="1028700">
              <a:buAutoNum type="alphaLcPeriod"/>
            </a:pPr>
            <a:r>
              <a:rPr/>
              <a:t>and</a:t>
            </a:r>
          </a:p>
          <a:p>
            <a:pPr lvl="2" indent="-342900" marL="1028700">
              <a:buAutoNum type="alphaLcPeriod"/>
            </a:pPr>
            <a:r>
              <a:rPr/>
              <a:t>sub-sub-items.</a:t>
            </a:r>
          </a:p>
          <a:p>
            <a:pPr lvl="0" indent="0" marL="0">
              <a:buNone/>
            </a:pPr>
            <a:r>
              <a:rPr/>
              <a:t>You can also</a:t>
            </a:r>
          </a:p>
          <a:p>
            <a:pPr lvl="0" indent="-342900" marL="342900">
              <a:buAutoNum type="arabicPeriod"/>
            </a:pPr>
            <a:r>
              <a:rPr/>
              <a:t>create numbered lists</a:t>
            </a:r>
          </a:p>
          <a:p>
            <a:pPr lvl="0" indent="-342900" marL="342900">
              <a:buAutoNum type="arabicPeriod"/>
            </a:pPr>
            <a:r>
              <a:rPr/>
              <a:t>by repeating</a:t>
            </a:r>
          </a:p>
          <a:p>
            <a:pPr lvl="0" indent="-342900" marL="342900">
              <a:buAutoNum type="arabicPeriod"/>
            </a:pPr>
            <a:r>
              <a:rPr>
                <a:latin typeface="Courier"/>
              </a:rPr>
              <a:t>1.</a:t>
            </a:r>
            <a:r>
              <a:rPr/>
              <a:t> over and over again.</a:t>
            </a:r>
          </a:p>
          <a:p>
            <a:pPr lvl="1" indent="-342900" marL="685800">
              <a:buAutoNum type="romanLcPeriod"/>
            </a:pPr>
            <a:r>
              <a:rPr/>
              <a:t>Each bullet</a:t>
            </a:r>
          </a:p>
          <a:p>
            <a:pPr lvl="1" indent="-342900" marL="685800">
              <a:buAutoNum type="romanLcPeriod"/>
            </a:pPr>
            <a:r>
              <a:rPr/>
              <a:t>can start with</a:t>
            </a:r>
          </a:p>
          <a:p>
            <a:pPr lvl="1" indent="-342900" marL="685800">
              <a:buAutoNum type="romanLcPeriod"/>
            </a:pPr>
            <a:r>
              <a:rPr>
                <a:latin typeface="Courier"/>
              </a:rPr>
              <a:t>1.</a:t>
            </a:r>
            <a:r>
              <a:rPr/>
              <a:t> or </a:t>
            </a:r>
            <a:r>
              <a:rPr>
                <a:latin typeface="Courier"/>
              </a:rPr>
              <a:t>i.</a:t>
            </a:r>
          </a:p>
          <a:p>
            <a:pPr lvl="2" indent="-342900" marL="1028700">
              <a:buAutoNum type="alphaLcPeriod"/>
            </a:pPr>
            <a:r>
              <a:rPr/>
              <a:t>or </a:t>
            </a:r>
            <a:r>
              <a:rPr>
                <a:latin typeface="Courier"/>
              </a:rPr>
              <a:t>a.</a:t>
            </a:r>
            <a:r>
              <a:rPr/>
              <a:t>,</a:t>
            </a:r>
          </a:p>
          <a:p>
            <a:pPr lvl="2" indent="-342900" marL="1028700">
              <a:buAutoNum type="alphaLcPeriod"/>
            </a:pPr>
            <a:r>
              <a:rPr/>
              <a:t>in theory…</a:t>
            </a:r>
          </a:p>
          <a:p>
            <a:pPr lvl="0" indent="0" marL="0">
              <a:buNone/>
            </a:pPr>
            <a:r>
              <a:rPr/>
              <a:t>When lists get interrupted</a:t>
            </a:r>
          </a:p>
          <a:p>
            <a:pPr lvl="0" indent="-342900" marL="342900">
              <a:buAutoNum type="arabicPeriod"/>
            </a:pPr>
            <a:r>
              <a:rPr/>
              <a:t>the numbering restarts</a:t>
            </a:r>
          </a:p>
          <a:p>
            <a:pPr lvl="0" indent="-342900" marL="342900">
              <a:buAutoNum type="arabicPeriod"/>
            </a:pPr>
            <a:r>
              <a:rPr/>
              <a:t>at 1. though.</a:t>
            </a:r>
          </a:p>
          <a:p>
            <a:pPr lvl="0" indent="0" marL="0">
              <a:buNone/>
            </a:pPr>
            <a:r>
              <a:rPr/>
              <a:t>To create a list</a:t>
            </a:r>
          </a:p>
          <a:p>
            <a:pPr lvl="0" indent="-342900" marL="342900">
              <a:buAutoNum type="arabicParenBoth"/>
            </a:pPr>
            <a:r>
              <a:rPr/>
              <a:t>whose numbering</a:t>
            </a:r>
          </a:p>
          <a:p>
            <a:pPr lvl="0" indent="0" marL="0">
              <a:buNone/>
            </a:pPr>
            <a:r>
              <a:rPr/>
              <a:t>does not</a:t>
            </a:r>
          </a:p>
          <a:p>
            <a:pPr lvl="0" indent="-342900" marL="342900">
              <a:buAutoNum startAt="2" type="arabicParenBoth"/>
            </a:pPr>
            <a:r>
              <a:rPr/>
              <a:t>get interrupted,</a:t>
            </a:r>
          </a:p>
          <a:p>
            <a:pPr lvl="0" indent="-342900" marL="342900">
              <a:buAutoNum startAt="2" type="arabicParenBoth"/>
            </a:pPr>
            <a:r>
              <a:rPr/>
              <a:t>use </a:t>
            </a:r>
            <a:r>
              <a:rPr>
                <a:latin typeface="Courier"/>
              </a:rPr>
              <a:t>(@)</a:t>
            </a:r>
            <a:r>
              <a:rPr/>
              <a:t>.</a:t>
            </a:r>
          </a:p>
          <a:p>
            <a:pPr lvl="0" indent="0" marL="0">
              <a:spcBef>
                <a:spcPts val="3000"/>
              </a:spcBef>
              <a:buNone/>
            </a:pPr>
            <a:r>
              <a:rPr b="1"/>
              <a:t>To-do lists</a:t>
            </a:r>
          </a:p>
          <a:p>
            <a:pPr lvl="0"/>
            <a:r>
              <a:rPr/>
              <a:t>You can also create </a:t>
            </a:r>
            <a:r>
              <a:rPr i="1"/>
              <a:t>tasks</a:t>
            </a:r>
            <a:r>
              <a:rPr/>
              <a:t>, or to-do lists, with Quarto.</a:t>
            </a:r>
          </a:p>
          <a:p>
            <a:pPr lvl="0"/>
            <a:r>
              <a:rPr/>
              <a:t>Note that you can check off boxes in the slides!</a:t>
            </a:r>
          </a:p>
          <a:p>
            <a:pPr lvl="0" indent="0" marL="0">
              <a:buNone/>
            </a:pPr>
            <a:r>
              <a:rPr/>
              <a:t>Topics to cover:</a:t>
            </a:r>
          </a:p>
          <a:p>
            <a:pPr lvl="0"/>
            <a:r>
              <a:rPr/>
              <a:t>☒ Formatting text</a:t>
            </a:r>
          </a:p>
          <a:p>
            <a:pPr lvl="0"/>
            <a:r>
              <a:rPr/>
              <a:t>☒ Headers</a:t>
            </a:r>
          </a:p>
          <a:p>
            <a:pPr lvl="0"/>
            <a:r>
              <a:rPr/>
              <a:t>☐ Lists</a:t>
            </a:r>
          </a:p>
          <a:p>
            <a:pPr lvl="1"/>
            <a:r>
              <a:rPr/>
              <a:t>☒ Unnumbered lists</a:t>
            </a:r>
          </a:p>
          <a:p>
            <a:pPr lvl="1"/>
            <a:r>
              <a:rPr/>
              <a:t>☒ Numbered lists</a:t>
            </a:r>
          </a:p>
          <a:p>
            <a:pPr lvl="1"/>
            <a:r>
              <a:rPr/>
              <a:t>☐ To-do lists</a:t>
            </a:r>
          </a:p>
          <a:p>
            <a:pPr lvl="0"/>
            <a:r>
              <a:rPr/>
              <a:t>☐ Hyperlinks</a:t>
            </a:r>
          </a:p>
          <a:p>
            <a:pPr lvl="0"/>
            <a:r>
              <a:rPr/>
              <a:t>☐ Images</a:t>
            </a:r>
          </a:p>
          <a:p>
            <a:pPr lvl="0" indent="0" marL="0">
              <a:spcBef>
                <a:spcPts val="3000"/>
              </a:spcBef>
              <a:buNone/>
            </a:pPr>
            <a:r>
              <a:rPr b="1"/>
              <a:t>Practice</a:t>
            </a:r>
          </a:p>
          <a:p>
            <a:pPr lvl="0" indent="-342900" marL="342900">
              <a:buAutoNum type="arabicPeriod"/>
            </a:pPr>
            <a:r>
              <a:rPr b="1"/>
              <a:t>Part 1</a:t>
            </a:r>
          </a:p>
          <a:p>
            <a:pPr lvl="1" indent="-342900" marL="685800">
              <a:buAutoNum type="arabicPeriod"/>
            </a:pPr>
            <a:r>
              <a:rPr/>
              <a:t>Using the visual editor, practice formatting text in your qmd file, such as making text </a:t>
            </a:r>
            <a:r>
              <a:rPr b="1"/>
              <a:t>bold</a:t>
            </a:r>
            <a:r>
              <a:rPr/>
              <a:t>, </a:t>
            </a:r>
            <a:r>
              <a:rPr i="1"/>
              <a:t>italicized</a:t>
            </a:r>
            <a:r>
              <a:rPr/>
              <a:t>, and in </a:t>
            </a:r>
            <a:r>
              <a:rPr>
                <a:latin typeface="Courier"/>
              </a:rPr>
              <a:t>code</a:t>
            </a:r>
            <a:r>
              <a:rPr/>
              <a:t> format.</a:t>
            </a:r>
          </a:p>
          <a:p>
            <a:pPr lvl="1" indent="-342900" marL="685800">
              <a:buAutoNum type="arabicPeriod"/>
            </a:pPr>
            <a:r>
              <a:rPr/>
              <a:t>Add 1</a:t>
            </a:r>
            <a:r>
              <a:rPr baseline="30000"/>
              <a:t>st</a:t>
            </a:r>
            <a:r>
              <a:rPr/>
              <a:t>, 2</a:t>
            </a:r>
            <a:r>
              <a:rPr baseline="30000"/>
              <a:t>nd</a:t>
            </a:r>
            <a:r>
              <a:rPr/>
              <a:t>, and 3</a:t>
            </a:r>
            <a:r>
              <a:rPr baseline="30000"/>
              <a:t>rd</a:t>
            </a:r>
            <a:r>
              <a:rPr/>
              <a:t> level headers</a:t>
            </a:r>
          </a:p>
          <a:p>
            <a:pPr lvl="1" indent="-342900" marL="685800">
              <a:buAutoNum type="arabicPeriod"/>
            </a:pPr>
            <a:r>
              <a:rPr/>
              <a:t>Add a list with a</a:t>
            </a:r>
          </a:p>
          <a:p>
            <a:pPr lvl="2"/>
            <a:r>
              <a:rPr/>
              <a:t>sub-list (bullet and/or numbered)</a:t>
            </a:r>
          </a:p>
          <a:p>
            <a:pPr lvl="1" indent="-342900" marL="685800">
              <a:buAutoNum type="arabicPeriod"/>
            </a:pPr>
            <a:r>
              <a:rPr/>
              <a:t>Add a table</a:t>
            </a:r>
          </a:p>
          <a:p>
            <a:pPr lvl="1" indent="-342900" marL="685800">
              <a:buAutoNum type="arabicPeriod"/>
            </a:pPr>
            <a:r>
              <a:rPr/>
              <a:t>Add whatever else you are interested in!</a:t>
            </a:r>
          </a:p>
          <a:p>
            <a:pPr lvl="0" indent="-342900" marL="342900">
              <a:buAutoNum type="arabicPeriod"/>
            </a:pPr>
            <a:r>
              <a:rPr b="1"/>
              <a:t>Part 2</a:t>
            </a:r>
          </a:p>
          <a:p>
            <a:pPr lvl="1" indent="-342900" marL="685800">
              <a:buAutoNum type="arabicPeriod"/>
            </a:pPr>
            <a:r>
              <a:rPr/>
              <a:t>Switch back to the </a:t>
            </a:r>
            <a:r>
              <a:rPr>
                <a:latin typeface="Courier"/>
              </a:rPr>
              <a:t>Source</a:t>
            </a:r>
            <a:r>
              <a:rPr/>
              <a:t> editor and examine the markdown code that was used for the formatting.</a:t>
            </a:r>
          </a:p>
          <a:p>
            <a:pPr lvl="0" indent="0" marL="0">
              <a:buNone/>
            </a:pPr>
            <a:r>
              <a:rPr b="1"/>
              <a:t>Questions</a:t>
            </a:r>
            <a:r>
              <a:rPr/>
              <a:t>: </a:t>
            </a:r>
            <a:r>
              <a:rPr i="1"/>
              <a:t>Share in the chat:</a:t>
            </a:r>
          </a:p>
          <a:p>
            <a:pPr lvl="0" indent="-342900" marL="342900">
              <a:buAutoNum type="arabicPeriod"/>
            </a:pPr>
            <a:r>
              <a:rPr/>
              <a:t>What went smoothly?</a:t>
            </a:r>
          </a:p>
          <a:p>
            <a:pPr lvl="0" indent="-342900" marL="342900">
              <a:buAutoNum type="arabicPeriod"/>
            </a:pPr>
            <a:r>
              <a:rPr/>
              <a:t>What hurdles did you encounter?</a:t>
            </a:r>
          </a:p>
          <a:p>
            <a:pPr lvl="0" indent="0" marL="0">
              <a:spcBef>
                <a:spcPts val="3000"/>
              </a:spcBef>
              <a:buNone/>
            </a:pPr>
            <a:r>
              <a:rPr b="1"/>
              <a:t>Hyperlinks</a:t>
            </a:r>
          </a:p>
          <a:p>
            <a:pPr lvl="0"/>
            <a:r>
              <a:rPr b="1"/>
              <a:t>Hyperlink where the url is visible: </a:t>
            </a:r>
            <a:r>
              <a:rPr b="1">
                <a:latin typeface="Courier"/>
              </a:rPr>
              <a:t>&lt;url&gt;</a:t>
            </a:r>
          </a:p>
          <a:p>
            <a:pPr lvl="0" indent="0" marL="0">
              <a:buNone/>
            </a:pPr>
            <a:r>
              <a:rPr/>
              <a:t>Workshop website link: </a:t>
            </a:r>
            <a:r>
              <a:rPr>
                <a:hlinkClick r:id="rId2"/>
              </a:rPr>
              <a:t>https://ohsu-octri-berd.github.io/Quarto_BERD_2025/</a:t>
            </a:r>
            <a:r>
              <a:rPr/>
              <a:t>.</a:t>
            </a:r>
          </a:p>
          <a:p>
            <a:pPr lvl="0"/>
            <a:r>
              <a:rPr b="1"/>
              <a:t>Hyperlink showing text instead of the url: </a:t>
            </a:r>
            <a:r>
              <a:rPr b="1">
                <a:latin typeface="Courier"/>
              </a:rPr>
              <a:t>[text](url)</a:t>
            </a:r>
          </a:p>
          <a:p>
            <a:pPr lvl="0" indent="0" marL="0">
              <a:buNone/>
            </a:pPr>
            <a:r>
              <a:rPr/>
              <a:t>We also have a shortened </a:t>
            </a:r>
            <a:r>
              <a:rPr>
                <a:hlinkClick r:id="rId3"/>
              </a:rPr>
              <a:t>bitly link</a:t>
            </a:r>
            <a:r>
              <a:rPr/>
              <a:t>.</a:t>
            </a:r>
          </a:p>
          <a:p>
            <a:pPr lvl="0"/>
            <a:r>
              <a:rPr b="1"/>
              <a:t>Open link in a new tab: </a:t>
            </a:r>
            <a:r>
              <a:rPr b="1">
                <a:latin typeface="Courier"/>
              </a:rPr>
              <a:t>[text](url){target="_blank"}</a:t>
            </a:r>
          </a:p>
          <a:p>
            <a:pPr lvl="0" indent="0" marL="0">
              <a:buNone/>
            </a:pPr>
            <a:r>
              <a:rPr/>
              <a:t>This link will open in a new tab </a:t>
            </a:r>
            <a:r>
              <a:rPr>
                <a:hlinkClick r:id="rId4"/>
              </a:rPr>
              <a:t>bitly link</a:t>
            </a:r>
          </a:p>
          <a:p>
            <a:pPr lvl="0" indent="0" marL="0">
              <a:spcBef>
                <a:spcPts val="3000"/>
              </a:spcBef>
              <a:buNone/>
            </a:pPr>
            <a:r>
              <a:rPr b="1"/>
              <a:t>Images (1/2)</a:t>
            </a:r>
          </a:p>
          <a:p>
            <a:pPr lvl="0"/>
            <a:r>
              <a:rPr/>
              <a:t>Add an image with a simple </a:t>
            </a:r>
            <a:r>
              <a:rPr>
                <a:latin typeface="Courier"/>
              </a:rPr>
              <a:t>![](filepath)</a:t>
            </a:r>
          </a:p>
          <a:p>
            <a:pPr lvl="0"/>
            <a:r>
              <a:rPr/>
              <a:t>The </a:t>
            </a:r>
            <a:r>
              <a:rPr>
                <a:latin typeface="Courier"/>
              </a:rPr>
              <a:t>filepath</a:t>
            </a:r>
            <a:r>
              <a:rPr/>
              <a:t> can be an image on your computer or a url for an image on the web.</a:t>
            </a:r>
          </a:p>
          <a:p>
            <a:pPr lvl="0"/>
            <a:r>
              <a:rPr/>
              <a:t>So that you can render this html file, we are using an image on the web below:</a:t>
            </a:r>
          </a:p>
        </p:txBody>
      </p:sp>
      <p:pic>
        <p:nvPicPr>
          <p:cNvPr descr="https://github.com/OHSU-OCTRI-BERD/Quarto_BERD_2025/blob/main/images/web/cat_laptop.gif?raw=true" id="0" name="Picture 1"/>
          <p:cNvPicPr>
            <a:picLocks noGrp="1" noChangeAspect="1"/>
          </p:cNvPicPr>
          <p:nvPr/>
        </p:nvPicPr>
        <p:blipFill>
          <a:blip r:embed="rId5"/>
          <a:stretch>
            <a:fillRect/>
          </a:stretch>
        </p:blipFill>
        <p:spPr bwMode="auto">
          <a:xfrm>
            <a:off x="3568700" y="685800"/>
            <a:ext cx="5105400" cy="3403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You can add html image options to change the width or height:</a:t>
            </a:r>
          </a:p>
          <a:p>
            <a:pPr lvl="0" indent="0" marL="0">
              <a:buNone/>
            </a:pPr>
            <a:r>
              <a:rPr/>
              <a:t>Specifying </a:t>
            </a:r>
            <a:r>
              <a:rPr i="1"/>
              <a:t>width</a:t>
            </a:r>
            <a:r>
              <a:rPr/>
              <a:t> in terms of </a:t>
            </a:r>
            <a:r>
              <a:rPr b="1"/>
              <a:t>pixels</a:t>
            </a:r>
            <a:r>
              <a:rPr/>
              <a:t>:</a:t>
            </a:r>
          </a:p>
        </p:txBody>
      </p:sp>
      <p:pic>
        <p:nvPicPr>
          <p:cNvPr descr="https://github.com/OHSU-OCTRI-BERD/Quarto_BERD_2025/blob/main/images/web/cat_laptop.gif?raw=true"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 Specifying </a:t>
            </a:r>
            <a:r>
              <a:rPr i="1"/>
              <a:t>height</a:t>
            </a:r>
            <a:r>
              <a:rPr/>
              <a:t> in </a:t>
            </a:r>
            <a:r>
              <a:rPr b="1"/>
              <a:t>inches</a:t>
            </a:r>
            <a:r>
              <a:rPr/>
              <a:t>:</a:t>
            </a:r>
          </a:p>
        </p:txBody>
      </p:sp>
      <p:pic>
        <p:nvPicPr>
          <p:cNvPr descr="https://github.com/OHSU-OCTRI-BERD/Quarto_BERD_2025/blob/main/images/web/cat_laptop.gif?raw=true"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Specifying </a:t>
            </a:r>
            <a:r>
              <a:rPr i="1"/>
              <a:t>width</a:t>
            </a:r>
            <a:r>
              <a:rPr/>
              <a:t> as a </a:t>
            </a:r>
            <a:r>
              <a:rPr b="1"/>
              <a:t>percent</a:t>
            </a:r>
            <a:r>
              <a:rPr/>
              <a:t> of the original image size:</a:t>
            </a:r>
          </a:p>
        </p:txBody>
      </p:sp>
      <p:pic>
        <p:nvPicPr>
          <p:cNvPr descr="https://github.com/OHSU-OCTRI-BERD/Quarto_BERD_2025/blob/main/images/web/cat_laptop.gif?raw=true" id="0" name="Picture 1"/>
          <p:cNvPicPr>
            <a:picLocks noGrp="1" noChangeAspect="1"/>
          </p:cNvPicPr>
          <p:nvPr/>
        </p:nvPicPr>
        <p:blipFill>
          <a:blip r:embed="rId2"/>
          <a:stretch>
            <a:fillRect/>
          </a:stretch>
        </p:blipFill>
        <p:spPr bwMode="auto">
          <a:xfrm>
            <a:off x="3568700" y="685800"/>
            <a:ext cx="5105400" cy="34036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Images (2/2)</a:t>
            </a:r>
          </a:p>
          <a:p>
            <a:pPr lvl="0" indent="0" marL="0">
              <a:buNone/>
            </a:pPr>
            <a:r>
              <a:rPr/>
              <a:t>Add captions, links, and align</a:t>
            </a:r>
          </a:p>
          <a:p>
            <a:pPr lvl="0"/>
            <a:r>
              <a:rPr/>
              <a:t>Add caption text (&amp; align left):</a:t>
            </a:r>
          </a:p>
        </p:txBody>
      </p:sp>
      <p:pic>
        <p:nvPicPr>
          <p:cNvPr descr="https://github.com/OHSU-OCTRI-BERD/Quarto_BERD_2025/blob/main/images/ohsu_logo.jpg?raw=true" id="0" name="Picture 1"/>
          <p:cNvPicPr>
            <a:picLocks noGrp="1" noChangeAspect="1"/>
          </p:cNvPicPr>
          <p:nvPr/>
        </p:nvPicPr>
        <p:blipFill>
          <a:blip r:embed="rId2"/>
          <a:stretch>
            <a:fillRect/>
          </a:stretch>
        </p:blipFill>
        <p:spPr bwMode="auto">
          <a:xfrm>
            <a:off x="4953000" y="203200"/>
            <a:ext cx="23241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Caption text</a:t>
            </a:r>
          </a:p>
        </p:txBody>
      </p:sp>
      <p:sp>
        <p:nvSpPr>
          <p:cNvPr id="3" name="Content Placeholder 2"/>
          <p:cNvSpPr>
            <a:spLocks noGrp="1"/>
          </p:cNvSpPr>
          <p:nvPr>
            <p:ph idx="1"/>
          </p:nvPr>
        </p:nvSpPr>
        <p:spPr/>
        <p:txBody>
          <a:bodyPr/>
          <a:lstStyle/>
          <a:p>
            <a:pPr lvl="0"/>
            <a:r>
              <a:rPr/>
              <a:t>Add caption text that is linked to OHSU webpage (&amp; align center):</a:t>
            </a:r>
          </a:p>
        </p:txBody>
      </p:sp>
      <p:pic>
        <p:nvPicPr>
          <p:cNvPr descr="https://github.com/OHSU-OCTRI-BERD/Quarto_BERD_2025/blob/main/images/ohsu_logo.jpg?raw=true" id="0" name="Picture 1"/>
          <p:cNvPicPr>
            <a:picLocks noGrp="1" noChangeAspect="1"/>
          </p:cNvPicPr>
          <p:nvPr/>
        </p:nvPicPr>
        <p:blipFill>
          <a:blip r:embed="rId3"/>
          <a:stretch>
            <a:fillRect/>
          </a:stretch>
        </p:blipFill>
        <p:spPr bwMode="auto">
          <a:xfrm>
            <a:off x="4953000" y="203200"/>
            <a:ext cx="2324100" cy="38735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hlinkClick r:id="rId4"/>
              </a:rPr>
              <a:t>Caption text with linked url</a:t>
            </a:r>
          </a:p>
        </p:txBody>
      </p:sp>
      <p:sp>
        <p:nvSpPr>
          <p:cNvPr id="3" name="Content Placeholder 2"/>
          <p:cNvSpPr>
            <a:spLocks noGrp="1"/>
          </p:cNvSpPr>
          <p:nvPr>
            <p:ph idx="1"/>
          </p:nvPr>
        </p:nvSpPr>
        <p:spPr/>
        <p:txBody>
          <a:bodyPr/>
          <a:lstStyle/>
          <a:p>
            <a:pPr lvl="0"/>
            <a:r>
              <a:rPr/>
              <a:t>Logo image itself is linked to OHSU webpage (&amp; align right):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OHSU-OCTRI-BERD/Quarto_BERD_2025/blob/main/images/ohsu_logo.jpg?raw=true" id="0" name="Picture 1">
            <a:hlinkClick r:id="rId3"/>
          </p:cNvPr>
          <p:cNvPicPr>
            <a:picLocks noGrp="1" noChangeAspect="1"/>
          </p:cNvPicPr>
          <p:nvPr/>
        </p:nvPicPr>
        <p:blipFill>
          <a:blip r:embed="rId2"/>
          <a:stretch>
            <a:fillRect/>
          </a:stretch>
        </p:blipFill>
        <p:spPr bwMode="auto">
          <a:xfrm>
            <a:off x="3556000" y="1193800"/>
            <a:ext cx="203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Tabsets</a:t>
            </a:r>
          </a:p>
          <a:p>
            <a:pPr lvl="0" indent="0" marL="0">
              <a:buNone/>
            </a:pPr>
            <a:r>
              <a:rPr/>
              <a:t>You can add tabbed content to webpages or slides using the standard Quarto syntax for </a:t>
            </a:r>
            <a:r>
              <a:rPr>
                <a:hlinkClick r:id="rId2"/>
              </a:rPr>
              <a:t>tabsets.</a:t>
            </a:r>
          </a:p>
          <a:p>
            <a:pPr lvl="0"/>
            <a:r>
              <a:rPr/>
              <a:t>Each header creates a new tab.</a:t>
            </a:r>
          </a:p>
          <a:p>
            <a:pPr lvl="1"/>
            <a:r>
              <a:rPr/>
              <a:t>The header level (</a:t>
            </a:r>
            <a:r>
              <a:rPr>
                <a:latin typeface="Courier"/>
              </a:rPr>
              <a:t>#</a:t>
            </a:r>
            <a:r>
              <a:rPr/>
              <a:t> vs </a:t>
            </a:r>
            <a:r>
              <a:rPr>
                <a:latin typeface="Courier"/>
              </a:rPr>
              <a:t>##</a:t>
            </a:r>
            <a:r>
              <a:rPr/>
              <a:t> vs </a:t>
            </a:r>
            <a:r>
              <a:rPr>
                <a:latin typeface="Courier"/>
              </a:rPr>
              <a:t>###</a:t>
            </a:r>
            <a:r>
              <a:rPr/>
              <a:t>, etc.) doesn’t matter, but they all have to be the same level to create new tabsets.</a:t>
            </a:r>
          </a:p>
          <a:p>
            <a:pPr lvl="1"/>
            <a:r>
              <a:rPr/>
              <a:t>Here we used </a:t>
            </a:r>
            <a:r>
              <a:rPr>
                <a:latin typeface="Courier"/>
              </a:rPr>
              <a:t>###</a:t>
            </a:r>
            <a:r>
              <a:rPr/>
              <a:t> level header so that the tabset appears nested within the contents of the slide, which is </a:t>
            </a:r>
            <a:r>
              <a:rPr>
                <a:latin typeface="Courier"/>
              </a:rPr>
              <a:t>##</a:t>
            </a:r>
            <a:r>
              <a:rPr/>
              <a:t> level.</a:t>
            </a:r>
          </a:p>
          <a:p>
            <a:pPr lvl="0" indent="0" marL="0">
              <a:spcBef>
                <a:spcPts val="3000"/>
              </a:spcBef>
              <a:buNone/>
            </a:pPr>
            <a:r>
              <a:rPr b="1"/>
              <a:t>Tab A</a:t>
            </a:r>
          </a:p>
          <a:p>
            <a:pPr lvl="0" indent="0" marL="0">
              <a:buNone/>
            </a:pPr>
            <a:r>
              <a:rPr/>
              <a:t>Content for </a:t>
            </a:r>
            <a:r>
              <a:rPr>
                <a:latin typeface="Courier"/>
              </a:rPr>
              <a:t>Tab A</a:t>
            </a:r>
          </a:p>
          <a:p>
            <a:pPr lvl="0" indent="0" marL="0">
              <a:spcBef>
                <a:spcPts val="3000"/>
              </a:spcBef>
              <a:buNone/>
            </a:pPr>
            <a:r>
              <a:rPr b="1"/>
              <a:t>Tab B</a:t>
            </a:r>
          </a:p>
          <a:p>
            <a:pPr lvl="0" indent="0" marL="0">
              <a:buNone/>
            </a:pPr>
            <a:r>
              <a:rPr/>
              <a:t>Content for </a:t>
            </a:r>
            <a:r>
              <a:rPr>
                <a:latin typeface="Courier"/>
              </a:rPr>
              <a:t>Tab B</a:t>
            </a:r>
          </a:p>
          <a:p>
            <a:pPr lvl="0" indent="0" marL="0">
              <a:spcBef>
                <a:spcPts val="3000"/>
              </a:spcBef>
              <a:buNone/>
            </a:pPr>
            <a:r>
              <a:rPr b="1"/>
              <a:t>Tab C</a:t>
            </a:r>
          </a:p>
          <a:p>
            <a:pPr lvl="0" indent="0" marL="0">
              <a:buNone/>
            </a:pPr>
            <a:r>
              <a:rPr/>
              <a:t>Content for </a:t>
            </a:r>
            <a:r>
              <a:rPr>
                <a:latin typeface="Courier"/>
              </a:rPr>
              <a:t>Tab C</a:t>
            </a:r>
          </a:p>
          <a:p>
            <a:pPr lvl="0" indent="0" marL="0">
              <a:spcBef>
                <a:spcPts val="3000"/>
              </a:spcBef>
              <a:buNone/>
            </a:pPr>
            <a:r>
              <a:rPr b="1"/>
              <a:t>Callout Blocks ⚠️</a:t>
            </a:r>
          </a:p>
          <a:p>
            <a:pPr lvl="0" indent="0" marL="1270000">
              <a:buNone/>
            </a:pPr>
            <a:r>
              <a:rPr sz="2000" b="1"/>
              <a:t>Tip</a:t>
            </a:r>
          </a:p>
          <a:p>
            <a:pPr lvl="0" indent="0" marL="1270000">
              <a:buNone/>
            </a:pPr>
            <a:r>
              <a:rPr sz="2000"/>
              <a:t>Callouts are an excellent way to draw attention to specific pieces of information.</a:t>
            </a:r>
          </a:p>
          <a:p>
            <a:pPr lvl="0" indent="0" marL="1270000">
              <a:buNone/>
            </a:pPr>
            <a:r>
              <a:rPr sz="2000" b="1"/>
              <a:t>Note</a:t>
            </a:r>
          </a:p>
          <a:p>
            <a:pPr lvl="0" indent="0" marL="1270000">
              <a:buNone/>
            </a:pPr>
            <a:r>
              <a:rPr sz="2000"/>
              <a:t>They are especially useful for notes, warnings, or tips.</a:t>
            </a:r>
          </a:p>
          <a:p>
            <a:pPr lvl="0" indent="0" marL="1270000">
              <a:buNone/>
            </a:pPr>
            <a:r>
              <a:rPr sz="2000" b="1"/>
              <a:t>Important</a:t>
            </a:r>
          </a:p>
          <a:p>
            <a:pPr lvl="0" indent="0" marL="1270000">
              <a:buNone/>
            </a:pPr>
            <a:r>
              <a:rPr sz="2000"/>
              <a:t>You create them using fenced divs </a:t>
            </a:r>
            <a:r>
              <a:rPr sz="2000">
                <a:latin typeface="Courier"/>
              </a:rPr>
              <a:t>:::</a:t>
            </a:r>
            <a:r>
              <a:rPr sz="2000"/>
              <a:t> with a special class.</a:t>
            </a:r>
          </a:p>
          <a:p>
            <a:pPr lvl="0" indent="0" marL="1270000">
              <a:buNone/>
            </a:pPr>
            <a:r>
              <a:rPr sz="2000" b="1"/>
              <a:t>Caution</a:t>
            </a:r>
          </a:p>
          <a:p>
            <a:pPr lvl="0" indent="0" marL="1270000">
              <a:buNone/>
            </a:pPr>
            <a:r>
              <a:rPr sz="2000"/>
              <a:t>There are 5 types of callouts.</a:t>
            </a:r>
          </a:p>
          <a:p>
            <a:pPr lvl="0" indent="0" marL="1270000">
              <a:buNone/>
            </a:pPr>
            <a:r>
              <a:rPr sz="2000" b="1"/>
              <a:t>Warning</a:t>
            </a:r>
          </a:p>
          <a:p>
            <a:pPr lvl="0" indent="0" marL="1270000">
              <a:buNone/>
            </a:pPr>
            <a:r>
              <a:rPr sz="2000"/>
              <a:t>It is tempting to overdo it with callout boxes!</a:t>
            </a:r>
          </a:p>
          <a:p>
            <a:pPr lvl="0" indent="0" marL="0">
              <a:spcBef>
                <a:spcPts val="3000"/>
              </a:spcBef>
              <a:buNone/>
            </a:pPr>
            <a:r>
              <a:rPr b="1"/>
              <a:t>Customizing Callout Blocks ⚠️</a:t>
            </a:r>
          </a:p>
          <a:p>
            <a:pPr lvl="0" indent="0" marL="1270000">
              <a:buNone/>
            </a:pPr>
            <a:r>
              <a:rPr sz="2000" b="1"/>
              <a:t>Tip with different title</a:t>
            </a:r>
          </a:p>
          <a:p>
            <a:pPr lvl="0" indent="0" marL="1270000">
              <a:buNone/>
            </a:pPr>
            <a:r>
              <a:rPr sz="2000"/>
              <a:t>You can change the title of any type of callout box by adding </a:t>
            </a:r>
            <a:r>
              <a:rPr sz="2000">
                <a:latin typeface="Courier"/>
              </a:rPr>
              <a:t>## New title</a:t>
            </a:r>
            <a:r>
              <a:rPr sz="2000"/>
              <a:t> right below the first line of the callout.</a:t>
            </a:r>
          </a:p>
          <a:p>
            <a:pPr lvl="0" indent="0" marL="1270000">
              <a:buNone/>
            </a:pPr>
            <a:r>
              <a:rPr sz="2000" b="1"/>
              <a:t>Note</a:t>
            </a:r>
          </a:p>
          <a:p>
            <a:pPr lvl="0" indent="0" marL="1270000">
              <a:buNone/>
            </a:pPr>
            <a:r>
              <a:rPr sz="2000"/>
              <a:t>You can omit the icon of any type of callout box by adding </a:t>
            </a:r>
            <a:r>
              <a:rPr sz="2000">
                <a:latin typeface="Courier"/>
              </a:rPr>
              <a:t>icon=false</a:t>
            </a:r>
            <a:r>
              <a:rPr sz="2000"/>
              <a:t> within the </a:t>
            </a:r>
            <a:r>
              <a:rPr sz="2000">
                <a:latin typeface="Courier"/>
              </a:rPr>
              <a:t>{}</a:t>
            </a:r>
            <a:r>
              <a:rPr sz="2000"/>
              <a:t> of the first line of the callout.</a:t>
            </a:r>
          </a:p>
          <a:p>
            <a:pPr lvl="0" indent="0" marL="1270000">
              <a:buNone/>
            </a:pPr>
            <a:r>
              <a:rPr sz="2000" b="1"/>
              <a:t>Callouts can be collapsed in html files (not in slides - yet)</a:t>
            </a:r>
          </a:p>
          <a:p>
            <a:pPr lvl="0"/>
            <a:r>
              <a:rPr sz="2000"/>
              <a:t>If you look at the html file (not the slides), you will see that the content of this callout is “folded” and needs to be expanded by the user to see it.</a:t>
            </a:r>
          </a:p>
          <a:p>
            <a:pPr lvl="0"/>
            <a:r>
              <a:rPr sz="2000"/>
              <a:t>Use </a:t>
            </a:r>
            <a:r>
              <a:rPr sz="2000">
                <a:latin typeface="Courier"/>
              </a:rPr>
              <a:t>collapse="true"</a:t>
            </a:r>
            <a:r>
              <a:rPr sz="2000"/>
              <a:t> if you want it collapsed by default, and</a:t>
            </a:r>
          </a:p>
          <a:p>
            <a:pPr lvl="0"/>
            <a:r>
              <a:rPr sz="2000">
                <a:latin typeface="Courier"/>
              </a:rPr>
              <a:t>collapse="false"</a:t>
            </a:r>
            <a:r>
              <a:rPr sz="2000"/>
              <a:t> to make it expanded by default.</a:t>
            </a:r>
          </a:p>
          <a:p>
            <a:pPr lvl="0" indent="0" marL="0">
              <a:spcBef>
                <a:spcPts val="3000"/>
              </a:spcBef>
              <a:buNone/>
            </a:pPr>
            <a:r>
              <a:rPr b="1"/>
              <a:t>Tables</a:t>
            </a:r>
          </a:p>
          <a:p>
            <a:pPr lvl="0" indent="0" marL="0">
              <a:buNone/>
            </a:pPr>
            <a:r>
              <a:rPr/>
              <a:t>One benefit of using or switching over to the Visual editor is that it is much easier to add tables.</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Name</a:t>
                      </a:r>
                    </a:p>
                  </a:txBody>
                  <a:tcPr/>
                </a:tc>
                <a:tc>
                  <a:txBody>
                    <a:bodyPr/>
                    <a:lstStyle/>
                    <a:p>
                      <a:pPr lvl="0" indent="0" marL="0">
                        <a:buNone/>
                      </a:pPr>
                      <a:r>
                        <a:rPr/>
                        <a:t>Date</a:t>
                      </a:r>
                    </a:p>
                  </a:txBody>
                  <a:tcPr/>
                </a:tc>
                <a:tc>
                  <a:txBody>
                    <a:bodyPr/>
                    <a:lstStyle/>
                    <a:p>
                      <a:pPr lvl="0" indent="0" marL="0">
                        <a:buNone/>
                      </a:pPr>
                      <a:r>
                        <a:rPr/>
                        <a:t>Measure</a:t>
                      </a:r>
                    </a:p>
                  </a:txBody>
                  <a:tcPr/>
                </a:tc>
              </a:tr>
              <a:tr h="0">
                <a:tc>
                  <a:txBody>
                    <a:bodyPr/>
                    <a:lstStyle/>
                    <a:p>
                      <a:pPr lvl="0" indent="0" marL="0">
                        <a:buNone/>
                      </a:pPr>
                      <a:r>
                        <a:rPr/>
                        <a:t>Jessica</a:t>
                      </a:r>
                    </a:p>
                  </a:txBody>
                </a:tc>
                <a:tc>
                  <a:txBody>
                    <a:bodyPr/>
                    <a:lstStyle/>
                    <a:p>
                      <a:pPr lvl="0" indent="0" marL="0">
                        <a:buNone/>
                      </a:pPr>
                      <a:r>
                        <a:rPr/>
                        <a:t>02/04/25</a:t>
                      </a:r>
                    </a:p>
                  </a:txBody>
                </a:tc>
                <a:tc>
                  <a:txBody>
                    <a:bodyPr/>
                    <a:lstStyle/>
                    <a:p>
                      <a:pPr lvl="0" indent="0" marL="0">
                        <a:buNone/>
                      </a:pPr>
                      <a:r>
                        <a:rPr/>
                        <a:t>9.3</a:t>
                      </a:r>
                    </a:p>
                  </a:txBody>
                </a:tc>
              </a:tr>
              <a:tr h="0">
                <a:tc>
                  <a:txBody>
                    <a:bodyPr/>
                    <a:lstStyle/>
                    <a:p>
                      <a:pPr lvl="0" indent="0" marL="0">
                        <a:buNone/>
                      </a:pPr>
                      <a:r>
                        <a:rPr/>
                        <a:t>Meike</a:t>
                      </a:r>
                    </a:p>
                  </a:txBody>
                </a:tc>
                <a:tc>
                  <a:txBody>
                    <a:bodyPr/>
                    <a:lstStyle/>
                    <a:p>
                      <a:pPr lvl="0" indent="0" marL="0">
                        <a:buNone/>
                      </a:pPr>
                      <a:r>
                        <a:rPr/>
                        <a:t>01/03/25</a:t>
                      </a:r>
                    </a:p>
                  </a:txBody>
                </a:tc>
                <a:tc>
                  <a:txBody>
                    <a:bodyPr/>
                    <a:lstStyle/>
                    <a:p>
                      <a:pPr lvl="0" indent="0" marL="0">
                        <a:buNone/>
                      </a:pPr>
                      <a:r>
                        <a:rPr/>
                        <a:t>10.1</a:t>
                      </a:r>
                    </a:p>
                  </a:txBody>
                </a:tc>
              </a:tr>
              <a:tr h="0">
                <a:tc>
                  <a:txBody>
                    <a:bodyPr/>
                    <a:lstStyle/>
                    <a:p>
                      <a:pPr lvl="0" indent="0" marL="0">
                        <a:buNone/>
                      </a:pPr>
                      <a:r>
                        <a:rPr/>
                        <a:t>BERD</a:t>
                      </a:r>
                    </a:p>
                  </a:txBody>
                </a:tc>
                <a:tc>
                  <a:txBody>
                    <a:bodyPr/>
                    <a:lstStyle/>
                    <a:p>
                      <a:pPr lvl="0" indent="0" marL="0">
                        <a:buNone/>
                      </a:pPr>
                      <a:r>
                        <a:rPr/>
                        <a:t>🐦</a:t>
                      </a:r>
                    </a:p>
                  </a:txBody>
                </a:tc>
                <a:tc>
                  <a:txBody>
                    <a:bodyPr/>
                    <a:lstStyle/>
                    <a:p>
                      <a:pPr lvl="0" indent="0" marL="0">
                        <a:buNone/>
                      </a:pPr>
                      <a:r>
                        <a:rPr/>
                        <a:t>10.5</a:t>
                      </a:r>
                    </a:p>
                  </a:txBody>
                </a:tc>
              </a:tr>
            </a:tbl>
          </a:graphicData>
        </a:graphic>
      </p:graphicFrame>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Part 2: Quarto Introduction</dc:title>
  <dc:creator>Jessica Minnier, Meike Niederhausen</dc:creator>
  <cp:keywords/>
  <dcterms:created xsi:type="dcterms:W3CDTF">2025-07-28T20:54:32Z</dcterms:created>
  <dcterms:modified xsi:type="dcterms:W3CDTF">2025-07-28T20:54:32Z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ate">
    <vt:lpwstr>2025-07-17</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subtitle">
    <vt:lpwstr>OCTRI-BERD Workshop July 2025</vt:lpwstr>
  </property>
  <property fmtid="{D5CDD505-2E9C-101B-9397-08002B2CF9AE}" pid="11" name="toc-title">
    <vt:lpwstr>Table of contents</vt:lpwstr>
  </property>
</Properties>
</file>