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70" r:id="rId3"/>
    <p:sldId id="271" r:id="rId4"/>
    <p:sldId id="319" r:id="rId5"/>
    <p:sldId id="340" r:id="rId6"/>
    <p:sldId id="360" r:id="rId7"/>
    <p:sldId id="354" r:id="rId8"/>
    <p:sldId id="355" r:id="rId9"/>
    <p:sldId id="356" r:id="rId10"/>
    <p:sldId id="358" r:id="rId11"/>
    <p:sldId id="3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Reddy" initials="AR" lastIdx="9" clrIdx="0">
    <p:extLst>
      <p:ext uri="{19B8F6BF-5375-455C-9EA6-DF929625EA0E}">
        <p15:presenceInfo xmlns:p15="http://schemas.microsoft.com/office/powerpoint/2012/main" userId="3e65b5e5c2beb2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0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8" autoAdjust="0"/>
    <p:restoredTop sz="83721" autoAdjust="0"/>
  </p:normalViewPr>
  <p:slideViewPr>
    <p:cSldViewPr>
      <p:cViewPr varScale="1">
        <p:scale>
          <a:sx n="96" d="100"/>
          <a:sy n="96" d="100"/>
        </p:scale>
        <p:origin x="2160" y="7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6T17:28:10.279" idx="7">
    <p:pos x="10" y="10"/>
    <p:text>edits in green</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67FC4-3587-43AC-9566-1A8A204FCA57}" type="datetimeFigureOut">
              <a:rPr lang="en-US" smtClean="0"/>
              <a:t>4/22/2020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5213B8-58BA-4172-B0A8-9CB2D8E23539}" type="slidenum">
              <a:rPr lang="en-US" smtClean="0"/>
              <a:t>‹#›</a:t>
            </a:fld>
            <a:endParaRPr lang="en-US"/>
          </a:p>
        </p:txBody>
      </p:sp>
    </p:spTree>
    <p:extLst>
      <p:ext uri="{BB962C8B-B14F-4D97-AF65-F5344CB8AC3E}">
        <p14:creationId xmlns:p14="http://schemas.microsoft.com/office/powerpoint/2010/main" val="349084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perform our quantitative studies using TMT labels, which are isobaric labeling reagents from </a:t>
            </a:r>
            <a:r>
              <a:rPr lang="en-US" baseline="0" dirty="0" err="1" smtClean="0"/>
              <a:t>Thermo</a:t>
            </a:r>
            <a:r>
              <a:rPr lang="en-US" baseline="0" dirty="0" smtClean="0"/>
              <a:t>. We use the NH2 reactive reagents, which react with N-termini and </a:t>
            </a:r>
            <a:r>
              <a:rPr lang="en-US" baseline="0" dirty="0" err="1" smtClean="0"/>
              <a:t>lysines</a:t>
            </a:r>
            <a:r>
              <a:rPr lang="en-US" baseline="0" dirty="0" smtClean="0"/>
              <a:t>. The peptides from each sample are labeled with their own unique label; in the above example, all of the peptides in sample 1 are labeled with TMT-126, with the 126 number referring to the m/z of the reporter ion in the third stage of MS (or MS3). All of the labeled peptides, from all of the samples, are combined into one sample and that sample is injected into the LC-MS. Comparing peptides from sample 1-10 is done by the reporter ion readout in MS3.</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a:t>
            </a:fld>
            <a:endParaRPr lang="en-US"/>
          </a:p>
        </p:txBody>
      </p:sp>
    </p:spTree>
    <p:extLst>
      <p:ext uri="{BB962C8B-B14F-4D97-AF65-F5344CB8AC3E}">
        <p14:creationId xmlns:p14="http://schemas.microsoft.com/office/powerpoint/2010/main" val="2007991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 advantage of the 16-plex over the 10/11-plex is the opportunity to compare more samples in the same experiment. This becomes especially</a:t>
            </a:r>
            <a:r>
              <a:rPr lang="en-US" baseline="0" dirty="0" smtClean="0"/>
              <a:t> advantageous when quantifying large numbers of samples across multiple experiments.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10</a:t>
            </a:fld>
            <a:endParaRPr lang="en-US"/>
          </a:p>
        </p:txBody>
      </p:sp>
    </p:spTree>
    <p:extLst>
      <p:ext uri="{BB962C8B-B14F-4D97-AF65-F5344CB8AC3E}">
        <p14:creationId xmlns:p14="http://schemas.microsoft.com/office/powerpoint/2010/main" val="13261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schematic of the 10/11-plex TMT tag. A N-terminus</a:t>
            </a:r>
            <a:r>
              <a:rPr lang="en-US" baseline="0" dirty="0" smtClean="0"/>
              <a:t> or lysine attaches to the mass normalizer group. The tags are isobaric, meaning they have the same nominal mass and structure, and therefore a peptide will elute at the same time with the same mass whether it is labeled with 126 or 131. The tags have five heavy atoms that are distributed differently throughout the mass normalizer and reporter groups – see above for the distribution for 126C, 129N and 131N. It is only when the tag undergoes HCD fragmentation before MS3 that the reporter ion breaks off and the peptides can be differentiated by the m/z in MS3.</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2</a:t>
            </a:fld>
            <a:endParaRPr lang="en-US"/>
          </a:p>
        </p:txBody>
      </p:sp>
    </p:spTree>
    <p:extLst>
      <p:ext uri="{BB962C8B-B14F-4D97-AF65-F5344CB8AC3E}">
        <p14:creationId xmlns:p14="http://schemas.microsoft.com/office/powerpoint/2010/main" val="161931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PSR core we use a SPS-MS3 method to analyze our TMT samples. In the first stage of MS,</a:t>
            </a:r>
            <a:r>
              <a:rPr lang="en-US" baseline="0" dirty="0" smtClean="0"/>
              <a:t> precursors are detected in the </a:t>
            </a:r>
            <a:r>
              <a:rPr lang="en-US" baseline="0" dirty="0" err="1" smtClean="0"/>
              <a:t>orbitrap</a:t>
            </a:r>
            <a:r>
              <a:rPr lang="en-US" baseline="0" dirty="0" smtClean="0"/>
              <a:t>. After meeting certain selection criteria, the precursor is fragmented by collision induced dissociation (CID) in the ion trap (IT, in MS2), producing product ions. The b ions are always TMT tagged, and the y-ions are only TMT tagged if the C-terminal residue is lysine. From there, the top 10 ions are sent to the ion routing </a:t>
            </a:r>
            <a:r>
              <a:rPr lang="en-US" baseline="0" dirty="0" smtClean="0"/>
              <a:t>multipole </a:t>
            </a:r>
            <a:r>
              <a:rPr lang="en-US" baseline="0" dirty="0" smtClean="0"/>
              <a:t>(IRM) where they undergo </a:t>
            </a:r>
            <a:r>
              <a:rPr lang="en-US" sz="1200" b="0" i="0" kern="1200" dirty="0" smtClean="0">
                <a:solidFill>
                  <a:schemeClr val="tx1"/>
                </a:solidFill>
                <a:effectLst/>
                <a:latin typeface="+mn-lt"/>
                <a:ea typeface="+mn-ea"/>
                <a:cs typeface="+mn-cs"/>
              </a:rPr>
              <a:t>higher energy collisional dissociation (HCD), which fragments</a:t>
            </a:r>
            <a:r>
              <a:rPr lang="en-US" sz="1200" b="0" i="0" kern="1200" baseline="0" dirty="0" smtClean="0">
                <a:solidFill>
                  <a:schemeClr val="tx1"/>
                </a:solidFill>
                <a:effectLst/>
                <a:latin typeface="+mn-lt"/>
                <a:ea typeface="+mn-ea"/>
                <a:cs typeface="+mn-cs"/>
              </a:rPr>
              <a:t> the TMT tag releasing the reporter ions into the </a:t>
            </a:r>
            <a:r>
              <a:rPr lang="en-US" sz="1200" b="0" i="0" kern="1200" baseline="0" dirty="0" err="1" smtClean="0">
                <a:solidFill>
                  <a:schemeClr val="tx1"/>
                </a:solidFill>
                <a:effectLst/>
                <a:latin typeface="+mn-lt"/>
                <a:ea typeface="+mn-ea"/>
                <a:cs typeface="+mn-cs"/>
              </a:rPr>
              <a:t>orbitrap</a:t>
            </a:r>
            <a:r>
              <a:rPr lang="en-US" sz="1200" b="0" i="0" kern="1200" baseline="0" dirty="0" smtClean="0">
                <a:solidFill>
                  <a:schemeClr val="tx1"/>
                </a:solidFill>
                <a:effectLst/>
                <a:latin typeface="+mn-lt"/>
                <a:ea typeface="+mn-ea"/>
                <a:cs typeface="+mn-cs"/>
              </a:rPr>
              <a:t> for eventual detection.</a:t>
            </a:r>
            <a:endParaRPr lang="en-US" dirty="0"/>
          </a:p>
        </p:txBody>
      </p:sp>
      <p:sp>
        <p:nvSpPr>
          <p:cNvPr id="4" name="Slide Number Placeholder 3"/>
          <p:cNvSpPr>
            <a:spLocks noGrp="1"/>
          </p:cNvSpPr>
          <p:nvPr>
            <p:ph type="sldNum" sz="quarter" idx="10"/>
          </p:nvPr>
        </p:nvSpPr>
        <p:spPr/>
        <p:txBody>
          <a:bodyPr/>
          <a:lstStyle/>
          <a:p>
            <a:fld id="{836F829A-7D36-4BDB-BDDC-B654BD3981DC}" type="slidenum">
              <a:rPr lang="en-US" smtClean="0"/>
              <a:t>3</a:t>
            </a:fld>
            <a:endParaRPr lang="en-US"/>
          </a:p>
        </p:txBody>
      </p:sp>
    </p:spTree>
    <p:extLst>
      <p:ext uri="{BB962C8B-B14F-4D97-AF65-F5344CB8AC3E}">
        <p14:creationId xmlns:p14="http://schemas.microsoft.com/office/powerpoint/2010/main" val="400290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trace shows a total ion chromatogram (TIC), or all of the ions being</a:t>
            </a:r>
            <a:r>
              <a:rPr lang="en-US" baseline="0" dirty="0" smtClean="0"/>
              <a:t> detected over time. Let’s say Peptide A elutes at 32.5 min. The precursor is sent to the ion trap for MS2, producing product ions (y and b ions).</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4</a:t>
            </a:fld>
            <a:endParaRPr lang="en-US"/>
          </a:p>
        </p:txBody>
      </p:sp>
    </p:spTree>
    <p:extLst>
      <p:ext uri="{BB962C8B-B14F-4D97-AF65-F5344CB8AC3E}">
        <p14:creationId xmlns:p14="http://schemas.microsoft.com/office/powerpoint/2010/main" val="399522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10 y and b ions from MS2 are sent to</a:t>
            </a:r>
            <a:r>
              <a:rPr lang="en-US" baseline="0" dirty="0" smtClean="0"/>
              <a:t> the IRM, where they undergo HCD, and the reporter ions (from all 10 y/b ions) are sent to the </a:t>
            </a:r>
            <a:r>
              <a:rPr lang="en-US" baseline="0" dirty="0" err="1" smtClean="0"/>
              <a:t>orbitrap</a:t>
            </a:r>
            <a:r>
              <a:rPr lang="en-US" baseline="0" dirty="0" smtClean="0"/>
              <a:t> for MS3 detection. The mass resolution in the </a:t>
            </a:r>
            <a:r>
              <a:rPr lang="en-US" baseline="0" dirty="0" err="1" smtClean="0"/>
              <a:t>orbitrap</a:t>
            </a:r>
            <a:r>
              <a:rPr lang="en-US" baseline="0" dirty="0" smtClean="0"/>
              <a:t> is set to 60,000, enabling the mass resolution between the N and C TMT tags, which only differs by 6 </a:t>
            </a:r>
            <a:r>
              <a:rPr lang="en-US" baseline="0" dirty="0" err="1" smtClean="0"/>
              <a:t>mDa</a:t>
            </a:r>
            <a:r>
              <a:rPr lang="en-US" baseline="0" dirty="0" smtClean="0"/>
              <a:t>. </a:t>
            </a:r>
            <a:r>
              <a:rPr lang="en-US" baseline="0" dirty="0" smtClean="0"/>
              <a:t>In </a:t>
            </a:r>
            <a:r>
              <a:rPr lang="en-US" baseline="0" dirty="0" smtClean="0"/>
              <a:t>128N labeled peptides from sample 4 and 128C labeled peptides from sample 5, peptide A is more abundant in sample 5 than in sample 4.</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5</a:t>
            </a:fld>
            <a:endParaRPr lang="en-US"/>
          </a:p>
        </p:txBody>
      </p:sp>
    </p:spTree>
    <p:extLst>
      <p:ext uri="{BB962C8B-B14F-4D97-AF65-F5344CB8AC3E}">
        <p14:creationId xmlns:p14="http://schemas.microsoft.com/office/powerpoint/2010/main" val="342281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SPS-MS3 method can be used to quantitate at the peptide or protein level. To quantitate at the peptide level, all of the reporter ion intensities</a:t>
            </a:r>
            <a:r>
              <a:rPr lang="en-US" baseline="0" dirty="0" smtClean="0"/>
              <a:t> from the peptide fragments are summed. To quantitate at the protein level, all of the peptide reporter ion intensities for that protein are summed. Comparisons can be made across the samples, or sample groups, at either the peptide or protein level.</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6</a:t>
            </a:fld>
            <a:endParaRPr lang="en-US"/>
          </a:p>
        </p:txBody>
      </p:sp>
    </p:spTree>
    <p:extLst>
      <p:ext uri="{BB962C8B-B14F-4D97-AF65-F5344CB8AC3E}">
        <p14:creationId xmlns:p14="http://schemas.microsoft.com/office/powerpoint/2010/main" val="215467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list of peptides and proteins (example shown above) is generated,</a:t>
            </a:r>
            <a:r>
              <a:rPr lang="en-US" baseline="0" dirty="0" smtClean="0"/>
              <a:t> with the columns separated by sample. At the top under the TMT tag name is a value for TMT reporter ion intensities across all proteins in the sample. This value is used to normalize the samples. The reporter ion intensities are also reported on a protein level. If you look across the samples, you can compare the level of that particular protein.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7</a:t>
            </a:fld>
            <a:endParaRPr lang="en-US"/>
          </a:p>
        </p:txBody>
      </p:sp>
    </p:spTree>
    <p:extLst>
      <p:ext uri="{BB962C8B-B14F-4D97-AF65-F5344CB8AC3E}">
        <p14:creationId xmlns:p14="http://schemas.microsoft.com/office/powerpoint/2010/main" val="1779215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recently, a 16plex TMT reagent kit has been introduced – named </a:t>
            </a:r>
            <a:r>
              <a:rPr lang="en-US" dirty="0" err="1" smtClean="0"/>
              <a:t>TMTpro</a:t>
            </a:r>
            <a:r>
              <a:rPr lang="en-US" dirty="0" smtClean="0"/>
              <a:t>. The concept is</a:t>
            </a:r>
            <a:r>
              <a:rPr lang="en-US" baseline="0" dirty="0" smtClean="0"/>
              <a:t> the same as the 10/11-plex just with different structures and chemistry. The reporter ions have m/z 126 – 134.</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8</a:t>
            </a:fld>
            <a:endParaRPr lang="en-US"/>
          </a:p>
        </p:txBody>
      </p:sp>
    </p:spTree>
    <p:extLst>
      <p:ext uri="{BB962C8B-B14F-4D97-AF65-F5344CB8AC3E}">
        <p14:creationId xmlns:p14="http://schemas.microsoft.com/office/powerpoint/2010/main" val="1291942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Above is a schematic of the</a:t>
            </a:r>
            <a:r>
              <a:rPr lang="en-US" baseline="0" dirty="0" smtClean="0"/>
              <a:t> 16 </a:t>
            </a:r>
            <a:r>
              <a:rPr lang="en-US" baseline="0" dirty="0" err="1" smtClean="0"/>
              <a:t>TMTpro</a:t>
            </a:r>
            <a:r>
              <a:rPr lang="en-US" baseline="0" dirty="0" smtClean="0"/>
              <a:t> tags.</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9</a:t>
            </a:fld>
            <a:endParaRPr lang="en-US"/>
          </a:p>
        </p:txBody>
      </p:sp>
    </p:spTree>
    <p:extLst>
      <p:ext uri="{BB962C8B-B14F-4D97-AF65-F5344CB8AC3E}">
        <p14:creationId xmlns:p14="http://schemas.microsoft.com/office/powerpoint/2010/main" val="390581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B14725-1624-4485-BEF7-22BA18BB1CF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416598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4921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93129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705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2418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431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554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6537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6279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332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982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395197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8593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7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68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14725-1624-4485-BEF7-22BA18BB1CF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24746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B14725-1624-4485-BEF7-22BA18BB1CF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56052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B14725-1624-4485-BEF7-22BA18BB1CF2}"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3361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14725-1624-4485-BEF7-22BA18BB1CF2}"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97176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14725-1624-4485-BEF7-22BA18BB1CF2}"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4220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14725-1624-4485-BEF7-22BA18BB1CF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319109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14725-1624-4485-BEF7-22BA18BB1CF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48342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14725-1624-4485-BEF7-22BA18BB1CF2}" type="datetimeFigureOut">
              <a:rPr lang="en-US" smtClean="0"/>
              <a:t>4/22/2020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FE67C-B826-4A37-A0E6-FF5379DF5CE5}" type="slidenum">
              <a:rPr lang="en-US" smtClean="0"/>
              <a:t>‹#›</a:t>
            </a:fld>
            <a:endParaRPr lang="en-US"/>
          </a:p>
        </p:txBody>
      </p:sp>
    </p:spTree>
    <p:extLst>
      <p:ext uri="{BB962C8B-B14F-4D97-AF65-F5344CB8AC3E}">
        <p14:creationId xmlns:p14="http://schemas.microsoft.com/office/powerpoint/2010/main" val="1179837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639B2-EE04-4AAB-B3B7-6D99F0707224}"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2916F-494F-4B96-A139-C0A81969EA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2911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fontScale="90000"/>
          </a:bodyPr>
          <a:lstStyle/>
          <a:p>
            <a:r>
              <a:rPr lang="en-US" dirty="0"/>
              <a:t>Multiplex quantitation</a:t>
            </a:r>
            <a:br>
              <a:rPr lang="en-US" dirty="0"/>
            </a:br>
            <a:r>
              <a:rPr lang="en-US" dirty="0"/>
              <a:t>10-plex/16-plex </a:t>
            </a:r>
            <a:r>
              <a:rPr lang="en-US" sz="4000" dirty="0"/>
              <a:t>TMT NH2 reactive reagents</a:t>
            </a:r>
            <a:endParaRPr lang="en-US" dirty="0"/>
          </a:p>
        </p:txBody>
      </p:sp>
      <p:pic>
        <p:nvPicPr>
          <p:cNvPr id="1026"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1052"/>
          <a:stretch/>
        </p:blipFill>
        <p:spPr bwMode="auto">
          <a:xfrm>
            <a:off x="609600" y="2819400"/>
            <a:ext cx="762952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6248400"/>
            <a:ext cx="2387448" cy="369332"/>
          </a:xfrm>
          <a:prstGeom prst="rect">
            <a:avLst/>
          </a:prstGeom>
          <a:noFill/>
        </p:spPr>
        <p:txBody>
          <a:bodyPr wrap="none" rtlCol="0">
            <a:spAutoFit/>
          </a:bodyPr>
          <a:lstStyle/>
          <a:p>
            <a:r>
              <a:rPr lang="en-US" dirty="0"/>
              <a:t>www.thermofisher.com</a:t>
            </a:r>
          </a:p>
        </p:txBody>
      </p:sp>
      <p:sp>
        <p:nvSpPr>
          <p:cNvPr id="3" name="TextBox 2"/>
          <p:cNvSpPr txBox="1"/>
          <p:nvPr/>
        </p:nvSpPr>
        <p:spPr>
          <a:xfrm>
            <a:off x="6172200" y="5782270"/>
            <a:ext cx="2209800" cy="923330"/>
          </a:xfrm>
          <a:prstGeom prst="rect">
            <a:avLst/>
          </a:prstGeom>
          <a:noFill/>
        </p:spPr>
        <p:txBody>
          <a:bodyPr wrap="square" rtlCol="0">
            <a:spAutoFit/>
          </a:bodyPr>
          <a:lstStyle/>
          <a:p>
            <a:pPr algn="ctr"/>
            <a:r>
              <a:rPr lang="en-US" dirty="0"/>
              <a:t>Reporter ions in MS3 differentiate </a:t>
            </a:r>
          </a:p>
          <a:p>
            <a:pPr algn="ctr"/>
            <a:r>
              <a:rPr lang="en-US" dirty="0"/>
              <a:t>samples 1-10</a:t>
            </a:r>
          </a:p>
        </p:txBody>
      </p:sp>
      <p:sp>
        <p:nvSpPr>
          <p:cNvPr id="5" name="TextBox 4"/>
          <p:cNvSpPr txBox="1"/>
          <p:nvPr/>
        </p:nvSpPr>
        <p:spPr>
          <a:xfrm>
            <a:off x="762000" y="1752600"/>
            <a:ext cx="641931" cy="369332"/>
          </a:xfrm>
          <a:prstGeom prst="rect">
            <a:avLst/>
          </a:prstGeom>
          <a:noFill/>
        </p:spPr>
        <p:txBody>
          <a:bodyPr wrap="square" rtlCol="0">
            <a:spAutoFit/>
          </a:bodyPr>
          <a:lstStyle/>
          <a:p>
            <a:endParaRPr lang="en-US" dirty="0"/>
          </a:p>
        </p:txBody>
      </p:sp>
      <p:sp>
        <p:nvSpPr>
          <p:cNvPr id="9" name="Rectangle 8"/>
          <p:cNvSpPr/>
          <p:nvPr/>
        </p:nvSpPr>
        <p:spPr>
          <a:xfrm>
            <a:off x="381000" y="1600200"/>
            <a:ext cx="8417512" cy="1077218"/>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sz="2000" dirty="0">
                <a:solidFill>
                  <a:prstClr val="black"/>
                </a:solidFill>
              </a:rPr>
              <a:t>TMT = Tandem Mass Tag, isobaric labeling reagents</a:t>
            </a:r>
          </a:p>
          <a:p>
            <a:pPr marL="342900" lvl="0" indent="-342900">
              <a:spcBef>
                <a:spcPct val="20000"/>
              </a:spcBef>
              <a:buFont typeface="Arial" panose="020B0604020202020204" pitchFamily="34" charset="0"/>
              <a:buChar char="•"/>
            </a:pPr>
            <a:r>
              <a:rPr lang="en-US" sz="2000" dirty="0">
                <a:solidFill>
                  <a:prstClr val="black"/>
                </a:solidFill>
              </a:rPr>
              <a:t>Peptides are labeled with TMT reagents for comparison of peptide/protein abundance among samples</a:t>
            </a:r>
          </a:p>
        </p:txBody>
      </p:sp>
      <p:grpSp>
        <p:nvGrpSpPr>
          <p:cNvPr id="8" name="Group 7"/>
          <p:cNvGrpSpPr/>
          <p:nvPr/>
        </p:nvGrpSpPr>
        <p:grpSpPr>
          <a:xfrm>
            <a:off x="4589756" y="2600732"/>
            <a:ext cx="2257926" cy="714214"/>
            <a:chOff x="4589756" y="2600732"/>
            <a:chExt cx="2257926" cy="714214"/>
          </a:xfrm>
        </p:grpSpPr>
        <p:sp>
          <p:nvSpPr>
            <p:cNvPr id="6" name="TextBox 5"/>
            <p:cNvSpPr txBox="1"/>
            <p:nvPr/>
          </p:nvSpPr>
          <p:spPr>
            <a:xfrm>
              <a:off x="4589756" y="2600732"/>
              <a:ext cx="2257926" cy="369332"/>
            </a:xfrm>
            <a:prstGeom prst="rect">
              <a:avLst/>
            </a:prstGeom>
            <a:noFill/>
          </p:spPr>
          <p:txBody>
            <a:bodyPr wrap="none" rtlCol="0">
              <a:spAutoFit/>
            </a:bodyPr>
            <a:lstStyle/>
            <a:p>
              <a:r>
                <a:rPr lang="en-US" dirty="0">
                  <a:solidFill>
                    <a:srgbClr val="FF0000"/>
                  </a:solidFill>
                </a:rPr>
                <a:t># refers to m/z in MS3</a:t>
              </a:r>
            </a:p>
          </p:txBody>
        </p:sp>
        <p:sp>
          <p:nvSpPr>
            <p:cNvPr id="7" name="Oval 6"/>
            <p:cNvSpPr/>
            <p:nvPr/>
          </p:nvSpPr>
          <p:spPr>
            <a:xfrm>
              <a:off x="4589756" y="2989548"/>
              <a:ext cx="318837" cy="32539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7239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F0BC62-931B-4545-92AE-8A3FDBE5D4A6}"/>
              </a:ext>
            </a:extLst>
          </p:cNvPr>
          <p:cNvSpPr txBox="1"/>
          <p:nvPr/>
        </p:nvSpPr>
        <p:spPr>
          <a:xfrm>
            <a:off x="381000" y="77322"/>
            <a:ext cx="8564204" cy="707886"/>
          </a:xfrm>
          <a:prstGeom prst="rect">
            <a:avLst/>
          </a:prstGeom>
          <a:noFill/>
        </p:spPr>
        <p:txBody>
          <a:bodyPr wrap="none" rtlCol="0">
            <a:spAutoFit/>
          </a:bodyPr>
          <a:lstStyle/>
          <a:p>
            <a:r>
              <a:rPr lang="en-US" sz="4000" dirty="0"/>
              <a:t>Advantages of </a:t>
            </a:r>
            <a:r>
              <a:rPr lang="en-US" sz="4000" dirty="0" err="1"/>
              <a:t>TMTpro</a:t>
            </a:r>
            <a:r>
              <a:rPr lang="en-US" sz="4000" dirty="0"/>
              <a:t> 16plex Reagents</a:t>
            </a:r>
          </a:p>
        </p:txBody>
      </p:sp>
      <p:sp>
        <p:nvSpPr>
          <p:cNvPr id="3" name="TextBox 2">
            <a:extLst>
              <a:ext uri="{FF2B5EF4-FFF2-40B4-BE49-F238E27FC236}">
                <a16:creationId xmlns:a16="http://schemas.microsoft.com/office/drawing/2014/main" id="{40659CB2-BDD5-4E1F-92EB-70276CA00CD1}"/>
              </a:ext>
            </a:extLst>
          </p:cNvPr>
          <p:cNvSpPr txBox="1"/>
          <p:nvPr/>
        </p:nvSpPr>
        <p:spPr>
          <a:xfrm>
            <a:off x="1219200" y="9906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BF7E2E7-B655-4222-BA83-49303E6FBDCD}"/>
              </a:ext>
            </a:extLst>
          </p:cNvPr>
          <p:cNvSpPr txBox="1"/>
          <p:nvPr/>
        </p:nvSpPr>
        <p:spPr>
          <a:xfrm>
            <a:off x="609599" y="740322"/>
            <a:ext cx="79248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Same labeling efficiency and peptide/protein ID rates as TMT11plex reagents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Same level of quantitation precision as TMT11plex reagents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Greater number of replicates analyzed in a single experiment leading to fewer missing values, and up to 20% more quantifiable proteins in 50% less time.</a:t>
            </a:r>
          </a:p>
          <a:p>
            <a:endParaRPr lang="en-US" dirty="0"/>
          </a:p>
        </p:txBody>
      </p:sp>
      <p:sp>
        <p:nvSpPr>
          <p:cNvPr id="6" name="TextBox 5">
            <a:extLst>
              <a:ext uri="{FF2B5EF4-FFF2-40B4-BE49-F238E27FC236}">
                <a16:creationId xmlns:a16="http://schemas.microsoft.com/office/drawing/2014/main" id="{002B2E09-E66C-4850-B7C2-B4E5B8A65962}"/>
              </a:ext>
            </a:extLst>
          </p:cNvPr>
          <p:cNvSpPr txBox="1"/>
          <p:nvPr/>
        </p:nvSpPr>
        <p:spPr>
          <a:xfrm>
            <a:off x="0" y="6627734"/>
            <a:ext cx="5181600" cy="276999"/>
          </a:xfrm>
          <a:prstGeom prst="rect">
            <a:avLst/>
          </a:prstGeom>
          <a:noFill/>
        </p:spPr>
        <p:txBody>
          <a:bodyPr wrap="square" rtlCol="0">
            <a:spAutoFit/>
          </a:bodyPr>
          <a:lstStyle/>
          <a:p>
            <a:r>
              <a:rPr lang="en-US" sz="1200" b="1" dirty="0"/>
              <a:t>Ref: </a:t>
            </a:r>
            <a:r>
              <a:rPr lang="en-US" sz="1200" dirty="0"/>
              <a:t>Thermo </a:t>
            </a:r>
            <a:r>
              <a:rPr lang="en-US" sz="1200" dirty="0" err="1"/>
              <a:t>tmtpro</a:t>
            </a:r>
            <a:r>
              <a:rPr lang="en-US" sz="1200" dirty="0"/>
              <a:t>-label-reagents-higher-multiplex-quantitation-brochure</a:t>
            </a:r>
          </a:p>
        </p:txBody>
      </p:sp>
      <p:sp>
        <p:nvSpPr>
          <p:cNvPr id="7" name="Rectangle 6">
            <a:extLst>
              <a:ext uri="{FF2B5EF4-FFF2-40B4-BE49-F238E27FC236}">
                <a16:creationId xmlns:a16="http://schemas.microsoft.com/office/drawing/2014/main" id="{C3A2E0CD-8043-432E-A7EC-F6E896F43BBF}"/>
              </a:ext>
            </a:extLst>
          </p:cNvPr>
          <p:cNvSpPr/>
          <p:nvPr/>
        </p:nvSpPr>
        <p:spPr>
          <a:xfrm>
            <a:off x="35858" y="5795457"/>
            <a:ext cx="9108141" cy="523220"/>
          </a:xfrm>
          <a:prstGeom prst="rect">
            <a:avLst/>
          </a:prstGeom>
        </p:spPr>
        <p:txBody>
          <a:bodyPr wrap="square">
            <a:spAutoFit/>
          </a:bodyPr>
          <a:lstStyle/>
          <a:p>
            <a:pPr algn="ctr"/>
            <a:r>
              <a:rPr lang="en-US" sz="1400" b="1" dirty="0">
                <a:latin typeface="Calibri" panose="020F0502020204030204" pitchFamily="34" charset="0"/>
                <a:cs typeface="Calibri" panose="020F0502020204030204" pitchFamily="34" charset="0"/>
              </a:rPr>
              <a:t>Venn diagrams of overlapping proteins quantified among 30 replicate HeLa cell digests labeled with three TMT11plex reagent sets or two </a:t>
            </a:r>
            <a:r>
              <a:rPr lang="en-US" sz="1400" b="1" dirty="0" err="1">
                <a:latin typeface="Calibri" panose="020F0502020204030204" pitchFamily="34" charset="0"/>
                <a:cs typeface="Calibri" panose="020F0502020204030204" pitchFamily="34" charset="0"/>
              </a:rPr>
              <a:t>TMTpro</a:t>
            </a:r>
            <a:r>
              <a:rPr lang="en-US" sz="1400" b="1" dirty="0">
                <a:latin typeface="Calibri" panose="020F0502020204030204" pitchFamily="34" charset="0"/>
                <a:cs typeface="Calibri" panose="020F0502020204030204" pitchFamily="34" charset="0"/>
              </a:rPr>
              <a:t> 16plex reagent sets.</a:t>
            </a:r>
          </a:p>
        </p:txBody>
      </p:sp>
      <p:pic>
        <p:nvPicPr>
          <p:cNvPr id="9" name="Picture 8">
            <a:extLst>
              <a:ext uri="{FF2B5EF4-FFF2-40B4-BE49-F238E27FC236}">
                <a16:creationId xmlns:a16="http://schemas.microsoft.com/office/drawing/2014/main" id="{02044732-FFDD-47A2-A3AC-3F2D0D37EAFF}"/>
              </a:ext>
            </a:extLst>
          </p:cNvPr>
          <p:cNvPicPr>
            <a:picLocks noChangeAspect="1"/>
          </p:cNvPicPr>
          <p:nvPr/>
        </p:nvPicPr>
        <p:blipFill>
          <a:blip r:embed="rId3"/>
          <a:stretch>
            <a:fillRect/>
          </a:stretch>
        </p:blipFill>
        <p:spPr>
          <a:xfrm>
            <a:off x="3810000" y="3017443"/>
            <a:ext cx="5155019" cy="2416415"/>
          </a:xfrm>
          <a:prstGeom prst="rect">
            <a:avLst/>
          </a:prstGeom>
        </p:spPr>
      </p:pic>
      <p:sp>
        <p:nvSpPr>
          <p:cNvPr id="4" name="Rectangle 3"/>
          <p:cNvSpPr/>
          <p:nvPr/>
        </p:nvSpPr>
        <p:spPr>
          <a:xfrm>
            <a:off x="3810000" y="4225650"/>
            <a:ext cx="1278759" cy="28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29393" y="4169485"/>
            <a:ext cx="1278759" cy="28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069958" y="1882478"/>
            <a:ext cx="1183342" cy="28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BF0460-D7D4-46D2-9F59-53258F4B41B0}"/>
              </a:ext>
            </a:extLst>
          </p:cNvPr>
          <p:cNvPicPr>
            <a:picLocks noChangeAspect="1"/>
          </p:cNvPicPr>
          <p:nvPr/>
        </p:nvPicPr>
        <p:blipFill>
          <a:blip r:embed="rId4"/>
          <a:stretch>
            <a:fillRect/>
          </a:stretch>
        </p:blipFill>
        <p:spPr>
          <a:xfrm>
            <a:off x="395746" y="3005915"/>
            <a:ext cx="4053633" cy="2590800"/>
          </a:xfrm>
          <a:prstGeom prst="rect">
            <a:avLst/>
          </a:prstGeom>
        </p:spPr>
      </p:pic>
      <p:sp>
        <p:nvSpPr>
          <p:cNvPr id="11" name="Rectangle 10"/>
          <p:cNvSpPr/>
          <p:nvPr/>
        </p:nvSpPr>
        <p:spPr>
          <a:xfrm>
            <a:off x="316465" y="3120359"/>
            <a:ext cx="1278759" cy="28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95224" y="5343531"/>
            <a:ext cx="1278759" cy="28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97832" y="3149356"/>
            <a:ext cx="1278759" cy="28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519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Multiplex quantitation</a:t>
            </a:r>
            <a:br>
              <a:rPr lang="en-US" dirty="0"/>
            </a:br>
            <a:r>
              <a:rPr lang="en-US" dirty="0"/>
              <a:t>10/11-plex </a:t>
            </a:r>
            <a:r>
              <a:rPr lang="en-US" sz="4000" dirty="0"/>
              <a:t>TMT Tag</a:t>
            </a:r>
          </a:p>
        </p:txBody>
      </p:sp>
      <p:sp>
        <p:nvSpPr>
          <p:cNvPr id="3" name="Rectangle 2"/>
          <p:cNvSpPr/>
          <p:nvPr/>
        </p:nvSpPr>
        <p:spPr>
          <a:xfrm>
            <a:off x="4267200" y="2209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05300" y="2151522"/>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50544" y="2031895"/>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62200" y="3657600"/>
            <a:ext cx="76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68448" y="3182430"/>
            <a:ext cx="355752"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srcRect b="59574"/>
          <a:stretch/>
        </p:blipFill>
        <p:spPr>
          <a:xfrm>
            <a:off x="1149517" y="2253249"/>
            <a:ext cx="6692566" cy="3390900"/>
          </a:xfrm>
          <a:prstGeom prst="rect">
            <a:avLst/>
          </a:prstGeom>
        </p:spPr>
      </p:pic>
      <p:grpSp>
        <p:nvGrpSpPr>
          <p:cNvPr id="9" name="Group 8"/>
          <p:cNvGrpSpPr/>
          <p:nvPr/>
        </p:nvGrpSpPr>
        <p:grpSpPr>
          <a:xfrm>
            <a:off x="914400" y="1639669"/>
            <a:ext cx="5105400" cy="2534916"/>
            <a:chOff x="914400" y="1639669"/>
            <a:chExt cx="5105400" cy="2534916"/>
          </a:xfrm>
        </p:grpSpPr>
        <p:sp>
          <p:nvSpPr>
            <p:cNvPr id="14" name="TextBox 13"/>
            <p:cNvSpPr txBox="1"/>
            <p:nvPr/>
          </p:nvSpPr>
          <p:spPr>
            <a:xfrm>
              <a:off x="2514600" y="1639669"/>
              <a:ext cx="2491323" cy="646331"/>
            </a:xfrm>
            <a:prstGeom prst="rect">
              <a:avLst/>
            </a:prstGeom>
            <a:noFill/>
          </p:spPr>
          <p:txBody>
            <a:bodyPr wrap="none" rtlCol="0">
              <a:spAutoFit/>
            </a:bodyPr>
            <a:lstStyle/>
            <a:p>
              <a:r>
                <a:rPr lang="en-US" dirty="0">
                  <a:solidFill>
                    <a:srgbClr val="FF0000"/>
                  </a:solidFill>
                </a:rPr>
                <a:t>Add 229 to each peptide</a:t>
              </a:r>
            </a:p>
            <a:p>
              <a:r>
                <a:rPr lang="en-US" dirty="0">
                  <a:solidFill>
                    <a:srgbClr val="FF0000"/>
                  </a:solidFill>
                </a:rPr>
                <a:t>5 labeled </a:t>
              </a:r>
              <a:r>
                <a:rPr lang="en-US" baseline="30000" dirty="0">
                  <a:solidFill>
                    <a:srgbClr val="FF0000"/>
                  </a:solidFill>
                </a:rPr>
                <a:t>13</a:t>
              </a:r>
              <a:r>
                <a:rPr lang="en-US" dirty="0">
                  <a:solidFill>
                    <a:srgbClr val="FF0000"/>
                  </a:solidFill>
                </a:rPr>
                <a:t>C or </a:t>
              </a:r>
              <a:r>
                <a:rPr lang="en-US" baseline="30000" dirty="0">
                  <a:solidFill>
                    <a:srgbClr val="FF0000"/>
                  </a:solidFill>
                </a:rPr>
                <a:t>15</a:t>
              </a:r>
              <a:r>
                <a:rPr lang="en-US" dirty="0">
                  <a:solidFill>
                    <a:srgbClr val="FF0000"/>
                  </a:solidFill>
                </a:rPr>
                <a:t>N</a:t>
              </a:r>
            </a:p>
          </p:txBody>
        </p:sp>
        <p:sp>
          <p:nvSpPr>
            <p:cNvPr id="8" name="Right Brace 7"/>
            <p:cNvSpPr/>
            <p:nvPr/>
          </p:nvSpPr>
          <p:spPr>
            <a:xfrm>
              <a:off x="5715000" y="2809637"/>
              <a:ext cx="304800" cy="135518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12" name="Right Brace 11"/>
            <p:cNvSpPr/>
            <p:nvPr/>
          </p:nvSpPr>
          <p:spPr>
            <a:xfrm rot="10800000">
              <a:off x="914400" y="2819400"/>
              <a:ext cx="304800" cy="1355185"/>
            </a:xfrm>
            <a:prstGeom prst="rightBrace">
              <a:avLst>
                <a:gd name="adj1" fmla="val 8333"/>
                <a:gd name="adj2" fmla="val 4928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grpSp>
      <p:grpSp>
        <p:nvGrpSpPr>
          <p:cNvPr id="21" name="Group 20"/>
          <p:cNvGrpSpPr/>
          <p:nvPr/>
        </p:nvGrpSpPr>
        <p:grpSpPr>
          <a:xfrm>
            <a:off x="1060736" y="3093006"/>
            <a:ext cx="4654264" cy="2668007"/>
            <a:chOff x="1093219" y="3093006"/>
            <a:chExt cx="4654264" cy="2668007"/>
          </a:xfrm>
        </p:grpSpPr>
        <p:grpSp>
          <p:nvGrpSpPr>
            <p:cNvPr id="19" name="Group 18"/>
            <p:cNvGrpSpPr/>
            <p:nvPr/>
          </p:nvGrpSpPr>
          <p:grpSpPr>
            <a:xfrm>
              <a:off x="3377151" y="3093006"/>
              <a:ext cx="2370332" cy="945594"/>
              <a:chOff x="3377151" y="3093006"/>
              <a:chExt cx="2370332" cy="945594"/>
            </a:xfrm>
          </p:grpSpPr>
          <p:sp>
            <p:nvSpPr>
              <p:cNvPr id="10" name="TextBox 9"/>
              <p:cNvSpPr txBox="1"/>
              <p:nvPr/>
            </p:nvSpPr>
            <p:spPr>
              <a:xfrm>
                <a:off x="3377151" y="3375086"/>
                <a:ext cx="300082" cy="369332"/>
              </a:xfrm>
              <a:prstGeom prst="rect">
                <a:avLst/>
              </a:prstGeom>
              <a:noFill/>
            </p:spPr>
            <p:txBody>
              <a:bodyPr wrap="square" rtlCol="0">
                <a:spAutoFit/>
              </a:bodyPr>
              <a:lstStyle/>
              <a:p>
                <a:r>
                  <a:rPr lang="en-US" dirty="0">
                    <a:solidFill>
                      <a:srgbClr val="00B0F0"/>
                    </a:solidFill>
                  </a:rPr>
                  <a:t>*</a:t>
                </a:r>
              </a:p>
            </p:txBody>
          </p:sp>
          <p:sp>
            <p:nvSpPr>
              <p:cNvPr id="15" name="TextBox 14"/>
              <p:cNvSpPr txBox="1"/>
              <p:nvPr/>
            </p:nvSpPr>
            <p:spPr>
              <a:xfrm>
                <a:off x="4921718" y="3669268"/>
                <a:ext cx="300082" cy="369332"/>
              </a:xfrm>
              <a:prstGeom prst="rect">
                <a:avLst/>
              </a:prstGeom>
              <a:noFill/>
            </p:spPr>
            <p:txBody>
              <a:bodyPr wrap="square" rtlCol="0">
                <a:spAutoFit/>
              </a:bodyPr>
              <a:lstStyle/>
              <a:p>
                <a:r>
                  <a:rPr lang="en-US" dirty="0">
                    <a:solidFill>
                      <a:srgbClr val="00B0F0"/>
                    </a:solidFill>
                  </a:rPr>
                  <a:t>*</a:t>
                </a:r>
              </a:p>
            </p:txBody>
          </p:sp>
          <p:sp>
            <p:nvSpPr>
              <p:cNvPr id="16" name="TextBox 15"/>
              <p:cNvSpPr txBox="1"/>
              <p:nvPr/>
            </p:nvSpPr>
            <p:spPr>
              <a:xfrm>
                <a:off x="5447401" y="3384083"/>
                <a:ext cx="300082" cy="369332"/>
              </a:xfrm>
              <a:prstGeom prst="rect">
                <a:avLst/>
              </a:prstGeom>
              <a:noFill/>
            </p:spPr>
            <p:txBody>
              <a:bodyPr wrap="square" rtlCol="0">
                <a:spAutoFit/>
              </a:bodyPr>
              <a:lstStyle/>
              <a:p>
                <a:r>
                  <a:rPr lang="en-US" dirty="0">
                    <a:solidFill>
                      <a:srgbClr val="00B0F0"/>
                    </a:solidFill>
                  </a:rPr>
                  <a:t>*</a:t>
                </a:r>
              </a:p>
            </p:txBody>
          </p:sp>
          <p:sp>
            <p:nvSpPr>
              <p:cNvPr id="17" name="TextBox 16"/>
              <p:cNvSpPr txBox="1"/>
              <p:nvPr/>
            </p:nvSpPr>
            <p:spPr>
              <a:xfrm>
                <a:off x="4396035" y="3093006"/>
                <a:ext cx="300082" cy="369332"/>
              </a:xfrm>
              <a:prstGeom prst="rect">
                <a:avLst/>
              </a:prstGeom>
              <a:noFill/>
            </p:spPr>
            <p:txBody>
              <a:bodyPr wrap="square" rtlCol="0">
                <a:spAutoFit/>
              </a:bodyPr>
              <a:lstStyle/>
              <a:p>
                <a:r>
                  <a:rPr lang="en-US" dirty="0">
                    <a:solidFill>
                      <a:srgbClr val="00B0F0"/>
                    </a:solidFill>
                  </a:rPr>
                  <a:t>*</a:t>
                </a:r>
              </a:p>
            </p:txBody>
          </p:sp>
          <p:sp>
            <p:nvSpPr>
              <p:cNvPr id="18" name="TextBox 17"/>
              <p:cNvSpPr txBox="1"/>
              <p:nvPr/>
            </p:nvSpPr>
            <p:spPr>
              <a:xfrm>
                <a:off x="3843001" y="3127660"/>
                <a:ext cx="300082" cy="369332"/>
              </a:xfrm>
              <a:prstGeom prst="rect">
                <a:avLst/>
              </a:prstGeom>
              <a:noFill/>
            </p:spPr>
            <p:txBody>
              <a:bodyPr wrap="square" rtlCol="0">
                <a:spAutoFit/>
              </a:bodyPr>
              <a:lstStyle/>
              <a:p>
                <a:r>
                  <a:rPr lang="en-US" dirty="0">
                    <a:solidFill>
                      <a:srgbClr val="00B0F0"/>
                    </a:solidFill>
                  </a:rPr>
                  <a:t>*</a:t>
                </a:r>
              </a:p>
            </p:txBody>
          </p:sp>
        </p:grpSp>
        <p:sp>
          <p:nvSpPr>
            <p:cNvPr id="20" name="TextBox 19"/>
            <p:cNvSpPr txBox="1"/>
            <p:nvPr/>
          </p:nvSpPr>
          <p:spPr>
            <a:xfrm>
              <a:off x="1093219" y="5391681"/>
              <a:ext cx="774571" cy="369332"/>
            </a:xfrm>
            <a:prstGeom prst="rect">
              <a:avLst/>
            </a:prstGeom>
            <a:noFill/>
          </p:spPr>
          <p:txBody>
            <a:bodyPr wrap="none" rtlCol="0">
              <a:spAutoFit/>
            </a:bodyPr>
            <a:lstStyle/>
            <a:p>
              <a:r>
                <a:rPr lang="en-US" dirty="0">
                  <a:solidFill>
                    <a:srgbClr val="00B0F0"/>
                  </a:solidFill>
                </a:rPr>
                <a:t>*</a:t>
              </a:r>
              <a:r>
                <a:rPr lang="en-US" dirty="0" smtClean="0">
                  <a:solidFill>
                    <a:srgbClr val="00B0F0"/>
                  </a:solidFill>
                </a:rPr>
                <a:t>126C</a:t>
              </a:r>
              <a:endParaRPr lang="en-US" dirty="0">
                <a:solidFill>
                  <a:srgbClr val="00B0F0"/>
                </a:solidFill>
              </a:endParaRPr>
            </a:p>
          </p:txBody>
        </p:sp>
      </p:grpSp>
      <p:grpSp>
        <p:nvGrpSpPr>
          <p:cNvPr id="28" name="Group 27"/>
          <p:cNvGrpSpPr/>
          <p:nvPr/>
        </p:nvGrpSpPr>
        <p:grpSpPr>
          <a:xfrm>
            <a:off x="1021972" y="2344276"/>
            <a:ext cx="2254628" cy="4058874"/>
            <a:chOff x="1019613" y="2344276"/>
            <a:chExt cx="2254628" cy="4058874"/>
          </a:xfrm>
        </p:grpSpPr>
        <p:sp>
          <p:nvSpPr>
            <p:cNvPr id="22" name="TextBox 21"/>
            <p:cNvSpPr txBox="1"/>
            <p:nvPr/>
          </p:nvSpPr>
          <p:spPr>
            <a:xfrm>
              <a:off x="2974159" y="2344276"/>
              <a:ext cx="300082" cy="369332"/>
            </a:xfrm>
            <a:prstGeom prst="rect">
              <a:avLst/>
            </a:prstGeom>
            <a:noFill/>
          </p:spPr>
          <p:txBody>
            <a:bodyPr wrap="none" rtlCol="0">
              <a:spAutoFit/>
            </a:bodyPr>
            <a:lstStyle/>
            <a:p>
              <a:r>
                <a:rPr lang="en-US" dirty="0">
                  <a:solidFill>
                    <a:srgbClr val="00B050"/>
                  </a:solidFill>
                </a:rPr>
                <a:t>*</a:t>
              </a:r>
            </a:p>
          </p:txBody>
        </p:sp>
        <p:sp>
          <p:nvSpPr>
            <p:cNvPr id="23" name="TextBox 22"/>
            <p:cNvSpPr txBox="1"/>
            <p:nvPr/>
          </p:nvSpPr>
          <p:spPr>
            <a:xfrm>
              <a:off x="2209654" y="2730803"/>
              <a:ext cx="300082" cy="369332"/>
            </a:xfrm>
            <a:prstGeom prst="rect">
              <a:avLst/>
            </a:prstGeom>
            <a:noFill/>
          </p:spPr>
          <p:txBody>
            <a:bodyPr wrap="none" rtlCol="0">
              <a:spAutoFit/>
            </a:bodyPr>
            <a:lstStyle/>
            <a:p>
              <a:r>
                <a:rPr lang="en-US" dirty="0">
                  <a:solidFill>
                    <a:srgbClr val="00B050"/>
                  </a:solidFill>
                </a:rPr>
                <a:t>*</a:t>
              </a:r>
            </a:p>
          </p:txBody>
        </p:sp>
        <p:sp>
          <p:nvSpPr>
            <p:cNvPr id="24" name="TextBox 23"/>
            <p:cNvSpPr txBox="1"/>
            <p:nvPr/>
          </p:nvSpPr>
          <p:spPr>
            <a:xfrm>
              <a:off x="2162128" y="3199417"/>
              <a:ext cx="300082" cy="369332"/>
            </a:xfrm>
            <a:prstGeom prst="rect">
              <a:avLst/>
            </a:prstGeom>
            <a:noFill/>
          </p:spPr>
          <p:txBody>
            <a:bodyPr wrap="none" rtlCol="0">
              <a:spAutoFit/>
            </a:bodyPr>
            <a:lstStyle/>
            <a:p>
              <a:r>
                <a:rPr lang="en-US" dirty="0">
                  <a:solidFill>
                    <a:srgbClr val="00B050"/>
                  </a:solidFill>
                </a:rPr>
                <a:t>*</a:t>
              </a:r>
            </a:p>
          </p:txBody>
        </p:sp>
        <p:sp>
          <p:nvSpPr>
            <p:cNvPr id="25" name="TextBox 24"/>
            <p:cNvSpPr txBox="1"/>
            <p:nvPr/>
          </p:nvSpPr>
          <p:spPr>
            <a:xfrm>
              <a:off x="1860855" y="3352750"/>
              <a:ext cx="300082" cy="369332"/>
            </a:xfrm>
            <a:prstGeom prst="rect">
              <a:avLst/>
            </a:prstGeom>
            <a:noFill/>
          </p:spPr>
          <p:txBody>
            <a:bodyPr wrap="none" rtlCol="0">
              <a:spAutoFit/>
            </a:bodyPr>
            <a:lstStyle/>
            <a:p>
              <a:r>
                <a:rPr lang="en-US" dirty="0">
                  <a:solidFill>
                    <a:srgbClr val="00B050"/>
                  </a:solidFill>
                </a:rPr>
                <a:t>*</a:t>
              </a:r>
            </a:p>
          </p:txBody>
        </p:sp>
        <p:sp>
          <p:nvSpPr>
            <p:cNvPr id="26" name="TextBox 25"/>
            <p:cNvSpPr txBox="1"/>
            <p:nvPr/>
          </p:nvSpPr>
          <p:spPr>
            <a:xfrm>
              <a:off x="1843783" y="3980156"/>
              <a:ext cx="300082" cy="369332"/>
            </a:xfrm>
            <a:prstGeom prst="rect">
              <a:avLst/>
            </a:prstGeom>
            <a:noFill/>
          </p:spPr>
          <p:txBody>
            <a:bodyPr wrap="none" rtlCol="0">
              <a:spAutoFit/>
            </a:bodyPr>
            <a:lstStyle/>
            <a:p>
              <a:r>
                <a:rPr lang="en-US" dirty="0">
                  <a:solidFill>
                    <a:srgbClr val="00B050"/>
                  </a:solidFill>
                </a:rPr>
                <a:t>*</a:t>
              </a:r>
            </a:p>
          </p:txBody>
        </p:sp>
        <p:sp>
          <p:nvSpPr>
            <p:cNvPr id="27" name="TextBox 26"/>
            <p:cNvSpPr txBox="1"/>
            <p:nvPr/>
          </p:nvSpPr>
          <p:spPr>
            <a:xfrm>
              <a:off x="1019613" y="6033818"/>
              <a:ext cx="800219" cy="369332"/>
            </a:xfrm>
            <a:prstGeom prst="rect">
              <a:avLst/>
            </a:prstGeom>
            <a:noFill/>
          </p:spPr>
          <p:txBody>
            <a:bodyPr wrap="none" rtlCol="0">
              <a:spAutoFit/>
            </a:bodyPr>
            <a:lstStyle/>
            <a:p>
              <a:r>
                <a:rPr lang="en-US" dirty="0">
                  <a:solidFill>
                    <a:srgbClr val="00B050"/>
                  </a:solidFill>
                </a:rPr>
                <a:t>*131N</a:t>
              </a:r>
            </a:p>
          </p:txBody>
        </p:sp>
      </p:grpSp>
      <p:grpSp>
        <p:nvGrpSpPr>
          <p:cNvPr id="35" name="Group 34"/>
          <p:cNvGrpSpPr/>
          <p:nvPr/>
        </p:nvGrpSpPr>
        <p:grpSpPr>
          <a:xfrm>
            <a:off x="1021973" y="2273926"/>
            <a:ext cx="3717861" cy="3787993"/>
            <a:chOff x="1021973" y="2273926"/>
            <a:chExt cx="3717861" cy="3787993"/>
          </a:xfrm>
        </p:grpSpPr>
        <p:sp>
          <p:nvSpPr>
            <p:cNvPr id="29" name="TextBox 28"/>
            <p:cNvSpPr txBox="1"/>
            <p:nvPr/>
          </p:nvSpPr>
          <p:spPr>
            <a:xfrm>
              <a:off x="3009349" y="2273926"/>
              <a:ext cx="300082" cy="369332"/>
            </a:xfrm>
            <a:prstGeom prst="rect">
              <a:avLst/>
            </a:prstGeom>
            <a:noFill/>
          </p:spPr>
          <p:txBody>
            <a:bodyPr wrap="none" rtlCol="0">
              <a:spAutoFit/>
            </a:bodyPr>
            <a:lstStyle/>
            <a:p>
              <a:r>
                <a:rPr lang="en-US" dirty="0">
                  <a:solidFill>
                    <a:srgbClr val="7030A0"/>
                  </a:solidFill>
                </a:rPr>
                <a:t>*</a:t>
              </a:r>
            </a:p>
          </p:txBody>
        </p:sp>
        <p:sp>
          <p:nvSpPr>
            <p:cNvPr id="30" name="TextBox 29"/>
            <p:cNvSpPr txBox="1"/>
            <p:nvPr/>
          </p:nvSpPr>
          <p:spPr>
            <a:xfrm>
              <a:off x="2177317" y="3175459"/>
              <a:ext cx="300082" cy="369332"/>
            </a:xfrm>
            <a:prstGeom prst="rect">
              <a:avLst/>
            </a:prstGeom>
            <a:noFill/>
          </p:spPr>
          <p:txBody>
            <a:bodyPr wrap="none" rtlCol="0">
              <a:spAutoFit/>
            </a:bodyPr>
            <a:lstStyle/>
            <a:p>
              <a:r>
                <a:rPr lang="en-US" dirty="0">
                  <a:solidFill>
                    <a:srgbClr val="7030A0"/>
                  </a:solidFill>
                </a:rPr>
                <a:t>*</a:t>
              </a:r>
            </a:p>
          </p:txBody>
        </p:sp>
        <p:sp>
          <p:nvSpPr>
            <p:cNvPr id="31" name="TextBox 30"/>
            <p:cNvSpPr txBox="1"/>
            <p:nvPr/>
          </p:nvSpPr>
          <p:spPr>
            <a:xfrm>
              <a:off x="1832563" y="3989919"/>
              <a:ext cx="300082" cy="369332"/>
            </a:xfrm>
            <a:prstGeom prst="rect">
              <a:avLst/>
            </a:prstGeom>
            <a:noFill/>
          </p:spPr>
          <p:txBody>
            <a:bodyPr wrap="none" rtlCol="0">
              <a:spAutoFit/>
            </a:bodyPr>
            <a:lstStyle/>
            <a:p>
              <a:r>
                <a:rPr lang="en-US" dirty="0">
                  <a:solidFill>
                    <a:srgbClr val="7030A0"/>
                  </a:solidFill>
                </a:rPr>
                <a:t>*</a:t>
              </a:r>
            </a:p>
          </p:txBody>
        </p:sp>
        <p:sp>
          <p:nvSpPr>
            <p:cNvPr id="32" name="TextBox 31"/>
            <p:cNvSpPr txBox="1"/>
            <p:nvPr/>
          </p:nvSpPr>
          <p:spPr>
            <a:xfrm>
              <a:off x="3373892" y="3394079"/>
              <a:ext cx="300082" cy="369332"/>
            </a:xfrm>
            <a:prstGeom prst="rect">
              <a:avLst/>
            </a:prstGeom>
            <a:noFill/>
          </p:spPr>
          <p:txBody>
            <a:bodyPr wrap="none" rtlCol="0">
              <a:spAutoFit/>
            </a:bodyPr>
            <a:lstStyle/>
            <a:p>
              <a:r>
                <a:rPr lang="en-US" dirty="0">
                  <a:solidFill>
                    <a:srgbClr val="7030A0"/>
                  </a:solidFill>
                </a:rPr>
                <a:t>*</a:t>
              </a:r>
            </a:p>
          </p:txBody>
        </p:sp>
        <p:sp>
          <p:nvSpPr>
            <p:cNvPr id="33" name="TextBox 32"/>
            <p:cNvSpPr txBox="1"/>
            <p:nvPr/>
          </p:nvSpPr>
          <p:spPr>
            <a:xfrm>
              <a:off x="4439752" y="3090951"/>
              <a:ext cx="300082" cy="369332"/>
            </a:xfrm>
            <a:prstGeom prst="rect">
              <a:avLst/>
            </a:prstGeom>
            <a:noFill/>
          </p:spPr>
          <p:txBody>
            <a:bodyPr wrap="none" rtlCol="0">
              <a:spAutoFit/>
            </a:bodyPr>
            <a:lstStyle/>
            <a:p>
              <a:r>
                <a:rPr lang="en-US" dirty="0">
                  <a:solidFill>
                    <a:srgbClr val="7030A0"/>
                  </a:solidFill>
                </a:rPr>
                <a:t>*</a:t>
              </a:r>
            </a:p>
          </p:txBody>
        </p:sp>
        <p:sp>
          <p:nvSpPr>
            <p:cNvPr id="34" name="TextBox 33"/>
            <p:cNvSpPr txBox="1"/>
            <p:nvPr/>
          </p:nvSpPr>
          <p:spPr>
            <a:xfrm>
              <a:off x="1021973" y="5692587"/>
              <a:ext cx="800219" cy="369332"/>
            </a:xfrm>
            <a:prstGeom prst="rect">
              <a:avLst/>
            </a:prstGeom>
            <a:noFill/>
          </p:spPr>
          <p:txBody>
            <a:bodyPr wrap="none" rtlCol="0">
              <a:spAutoFit/>
            </a:bodyPr>
            <a:lstStyle/>
            <a:p>
              <a:r>
                <a:rPr lang="en-US" dirty="0">
                  <a:solidFill>
                    <a:srgbClr val="7030A0"/>
                  </a:solidFill>
                </a:rPr>
                <a:t>*129N</a:t>
              </a:r>
            </a:p>
          </p:txBody>
        </p:sp>
      </p:grpSp>
    </p:spTree>
    <p:extLst>
      <p:ext uri="{BB962C8B-B14F-4D97-AF65-F5344CB8AC3E}">
        <p14:creationId xmlns:p14="http://schemas.microsoft.com/office/powerpoint/2010/main" val="1587420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274638"/>
            <a:ext cx="8656622"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t>SPS-MS3 experiment for TMT analysis</a:t>
            </a:r>
          </a:p>
        </p:txBody>
      </p:sp>
      <p:grpSp>
        <p:nvGrpSpPr>
          <p:cNvPr id="53" name="Group 52"/>
          <p:cNvGrpSpPr/>
          <p:nvPr/>
        </p:nvGrpSpPr>
        <p:grpSpPr>
          <a:xfrm>
            <a:off x="4670057" y="990600"/>
            <a:ext cx="4117865" cy="646331"/>
            <a:chOff x="4670057" y="1519695"/>
            <a:chExt cx="4117865" cy="646331"/>
          </a:xfrm>
        </p:grpSpPr>
        <p:sp>
          <p:nvSpPr>
            <p:cNvPr id="2" name="TextBox 1"/>
            <p:cNvSpPr txBox="1"/>
            <p:nvPr/>
          </p:nvSpPr>
          <p:spPr>
            <a:xfrm>
              <a:off x="6007994" y="1600200"/>
              <a:ext cx="2779928" cy="369332"/>
            </a:xfrm>
            <a:prstGeom prst="rect">
              <a:avLst/>
            </a:prstGeom>
            <a:noFill/>
          </p:spPr>
          <p:txBody>
            <a:bodyPr wrap="none" rtlCol="0">
              <a:spAutoFit/>
            </a:bodyPr>
            <a:lstStyle/>
            <a:p>
              <a:r>
                <a:rPr lang="en-US" dirty="0"/>
                <a:t>TMT-ALINSMDQNMFK-TMT</a:t>
              </a:r>
            </a:p>
          </p:txBody>
        </p:sp>
        <p:sp>
          <p:nvSpPr>
            <p:cNvPr id="50" name="TextBox 49"/>
            <p:cNvSpPr txBox="1"/>
            <p:nvPr/>
          </p:nvSpPr>
          <p:spPr>
            <a:xfrm>
              <a:off x="4670057" y="1519695"/>
              <a:ext cx="1087926" cy="646331"/>
            </a:xfrm>
            <a:prstGeom prst="rect">
              <a:avLst/>
            </a:prstGeom>
            <a:noFill/>
          </p:spPr>
          <p:txBody>
            <a:bodyPr wrap="none" rtlCol="0">
              <a:spAutoFit/>
            </a:bodyPr>
            <a:lstStyle/>
            <a:p>
              <a:pPr algn="ctr"/>
              <a:r>
                <a:rPr lang="en-US" dirty="0">
                  <a:solidFill>
                    <a:srgbClr val="FF0000"/>
                  </a:solidFill>
                </a:rPr>
                <a:t>Peptide A</a:t>
              </a:r>
            </a:p>
            <a:p>
              <a:pPr algn="ctr"/>
              <a:r>
                <a:rPr lang="en-US" dirty="0">
                  <a:solidFill>
                    <a:srgbClr val="FF0000"/>
                  </a:solidFill>
                </a:rPr>
                <a:t>precursor</a:t>
              </a:r>
            </a:p>
          </p:txBody>
        </p:sp>
      </p:grpSp>
      <p:sp>
        <p:nvSpPr>
          <p:cNvPr id="6" name="TextBox 5"/>
          <p:cNvSpPr txBox="1"/>
          <p:nvPr/>
        </p:nvSpPr>
        <p:spPr>
          <a:xfrm>
            <a:off x="6149889" y="1870853"/>
            <a:ext cx="2832827" cy="369332"/>
          </a:xfrm>
          <a:prstGeom prst="rect">
            <a:avLst/>
          </a:prstGeom>
          <a:noFill/>
        </p:spPr>
        <p:txBody>
          <a:bodyPr wrap="none" rtlCol="0">
            <a:spAutoFit/>
          </a:bodyPr>
          <a:lstStyle/>
          <a:p>
            <a:r>
              <a:rPr lang="en-US" dirty="0"/>
              <a:t>TMT-ALINSMDQ NMFK-TMT</a:t>
            </a:r>
          </a:p>
        </p:txBody>
      </p:sp>
      <p:sp>
        <p:nvSpPr>
          <p:cNvPr id="7" name="TextBox 6"/>
          <p:cNvSpPr txBox="1"/>
          <p:nvPr/>
        </p:nvSpPr>
        <p:spPr>
          <a:xfrm>
            <a:off x="5943600" y="2678425"/>
            <a:ext cx="2890535" cy="369332"/>
          </a:xfrm>
          <a:prstGeom prst="rect">
            <a:avLst/>
          </a:prstGeom>
          <a:noFill/>
        </p:spPr>
        <p:txBody>
          <a:bodyPr wrap="none" rtlCol="0">
            <a:spAutoFit/>
          </a:bodyPr>
          <a:lstStyle/>
          <a:p>
            <a:r>
              <a:rPr lang="en-US" dirty="0"/>
              <a:t>TMT-ALI NSMDQNMFK-TMT</a:t>
            </a:r>
          </a:p>
        </p:txBody>
      </p:sp>
      <p:grpSp>
        <p:nvGrpSpPr>
          <p:cNvPr id="23" name="Group 22"/>
          <p:cNvGrpSpPr/>
          <p:nvPr/>
        </p:nvGrpSpPr>
        <p:grpSpPr>
          <a:xfrm>
            <a:off x="7702487" y="1828800"/>
            <a:ext cx="152400" cy="433255"/>
            <a:chOff x="7239000" y="3886200"/>
            <a:chExt cx="152400" cy="433255"/>
          </a:xfrm>
        </p:grpSpPr>
        <p:cxnSp>
          <p:nvCxnSpPr>
            <p:cNvPr id="9" name="Straight Connector 8"/>
            <p:cNvCxnSpPr/>
            <p:nvPr/>
          </p:nvCxnSpPr>
          <p:spPr>
            <a:xfrm>
              <a:off x="7315200" y="3886200"/>
              <a:ext cx="0" cy="4332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15200" y="3886200"/>
              <a:ext cx="76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4319455"/>
              <a:ext cx="76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758519" y="2681080"/>
            <a:ext cx="152400" cy="433255"/>
            <a:chOff x="7239000" y="3886200"/>
            <a:chExt cx="152400" cy="433255"/>
          </a:xfrm>
        </p:grpSpPr>
        <p:cxnSp>
          <p:nvCxnSpPr>
            <p:cNvPr id="29" name="Straight Connector 28"/>
            <p:cNvCxnSpPr/>
            <p:nvPr/>
          </p:nvCxnSpPr>
          <p:spPr>
            <a:xfrm>
              <a:off x="7315200" y="3886200"/>
              <a:ext cx="0" cy="4332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15200" y="3886200"/>
              <a:ext cx="76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239000" y="4319455"/>
              <a:ext cx="76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7882183" y="1600200"/>
            <a:ext cx="405880" cy="369332"/>
          </a:xfrm>
          <a:prstGeom prst="rect">
            <a:avLst/>
          </a:prstGeom>
          <a:noFill/>
        </p:spPr>
        <p:txBody>
          <a:bodyPr wrap="none" rtlCol="0">
            <a:spAutoFit/>
          </a:bodyPr>
          <a:lstStyle/>
          <a:p>
            <a:r>
              <a:rPr lang="en-US" dirty="0">
                <a:solidFill>
                  <a:srgbClr val="FF0000"/>
                </a:solidFill>
              </a:rPr>
              <a:t>y4</a:t>
            </a:r>
          </a:p>
        </p:txBody>
      </p:sp>
      <p:sp>
        <p:nvSpPr>
          <p:cNvPr id="42" name="TextBox 41"/>
          <p:cNvSpPr txBox="1"/>
          <p:nvPr/>
        </p:nvSpPr>
        <p:spPr>
          <a:xfrm>
            <a:off x="6390732" y="2895600"/>
            <a:ext cx="423514" cy="369332"/>
          </a:xfrm>
          <a:prstGeom prst="rect">
            <a:avLst/>
          </a:prstGeom>
          <a:noFill/>
        </p:spPr>
        <p:txBody>
          <a:bodyPr wrap="none" rtlCol="0">
            <a:spAutoFit/>
          </a:bodyPr>
          <a:lstStyle/>
          <a:p>
            <a:r>
              <a:rPr lang="en-US" dirty="0">
                <a:solidFill>
                  <a:srgbClr val="FF0000"/>
                </a:solidFill>
              </a:rPr>
              <a:t>b3</a:t>
            </a:r>
          </a:p>
        </p:txBody>
      </p:sp>
      <p:sp>
        <p:nvSpPr>
          <p:cNvPr id="43" name="TextBox 42"/>
          <p:cNvSpPr txBox="1"/>
          <p:nvPr/>
        </p:nvSpPr>
        <p:spPr>
          <a:xfrm>
            <a:off x="7317073" y="2110678"/>
            <a:ext cx="423514" cy="369332"/>
          </a:xfrm>
          <a:prstGeom prst="rect">
            <a:avLst/>
          </a:prstGeom>
          <a:noFill/>
        </p:spPr>
        <p:txBody>
          <a:bodyPr wrap="none" rtlCol="0">
            <a:spAutoFit/>
          </a:bodyPr>
          <a:lstStyle/>
          <a:p>
            <a:r>
              <a:rPr lang="en-US" dirty="0">
                <a:solidFill>
                  <a:srgbClr val="FF0000"/>
                </a:solidFill>
              </a:rPr>
              <a:t>b8</a:t>
            </a:r>
          </a:p>
        </p:txBody>
      </p:sp>
      <p:sp>
        <p:nvSpPr>
          <p:cNvPr id="44" name="TextBox 43"/>
          <p:cNvSpPr txBox="1"/>
          <p:nvPr/>
        </p:nvSpPr>
        <p:spPr>
          <a:xfrm>
            <a:off x="6943968" y="2420966"/>
            <a:ext cx="405880" cy="369332"/>
          </a:xfrm>
          <a:prstGeom prst="rect">
            <a:avLst/>
          </a:prstGeom>
          <a:noFill/>
        </p:spPr>
        <p:txBody>
          <a:bodyPr wrap="none" rtlCol="0">
            <a:spAutoFit/>
          </a:bodyPr>
          <a:lstStyle/>
          <a:p>
            <a:r>
              <a:rPr lang="en-US" dirty="0">
                <a:solidFill>
                  <a:srgbClr val="FF0000"/>
                </a:solidFill>
              </a:rPr>
              <a:t>y9</a:t>
            </a:r>
          </a:p>
        </p:txBody>
      </p:sp>
      <p:cxnSp>
        <p:nvCxnSpPr>
          <p:cNvPr id="47" name="Straight Arrow Connector 46"/>
          <p:cNvCxnSpPr/>
          <p:nvPr/>
        </p:nvCxnSpPr>
        <p:spPr>
          <a:xfrm>
            <a:off x="7086600" y="1440437"/>
            <a:ext cx="0" cy="388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648200" y="2209800"/>
            <a:ext cx="1359155" cy="369332"/>
          </a:xfrm>
          <a:prstGeom prst="rect">
            <a:avLst/>
          </a:prstGeom>
          <a:noFill/>
        </p:spPr>
        <p:txBody>
          <a:bodyPr wrap="none" rtlCol="0">
            <a:spAutoFit/>
          </a:bodyPr>
          <a:lstStyle/>
          <a:p>
            <a:r>
              <a:rPr lang="en-US" dirty="0">
                <a:solidFill>
                  <a:srgbClr val="FF0000"/>
                </a:solidFill>
              </a:rPr>
              <a:t>Product ions</a:t>
            </a:r>
          </a:p>
        </p:txBody>
      </p:sp>
      <p:grpSp>
        <p:nvGrpSpPr>
          <p:cNvPr id="55" name="Group 54"/>
          <p:cNvGrpSpPr/>
          <p:nvPr/>
        </p:nvGrpSpPr>
        <p:grpSpPr>
          <a:xfrm>
            <a:off x="4648200" y="4320756"/>
            <a:ext cx="3309462" cy="2358609"/>
            <a:chOff x="4648200" y="4320756"/>
            <a:chExt cx="3309462" cy="2358609"/>
          </a:xfrm>
        </p:grpSpPr>
        <p:pic>
          <p:nvPicPr>
            <p:cNvPr id="45" name="Picture 2" descr="Image result for TMT reporter ions detected in MS3"/>
            <p:cNvPicPr>
              <a:picLocks noChangeAspect="1" noChangeArrowheads="1"/>
            </p:cNvPicPr>
            <p:nvPr/>
          </p:nvPicPr>
          <p:blipFill rotWithShape="1">
            <a:blip r:embed="rId3">
              <a:extLst>
                <a:ext uri="{28A0092B-C50C-407E-A947-70E740481C1C}">
                  <a14:useLocalDpi xmlns:a14="http://schemas.microsoft.com/office/drawing/2010/main" val="0"/>
                </a:ext>
              </a:extLst>
            </a:blip>
            <a:srcRect r="71886" b="78362"/>
            <a:stretch/>
          </p:blipFill>
          <p:spPr bwMode="auto">
            <a:xfrm>
              <a:off x="6350939" y="5129417"/>
              <a:ext cx="1606723" cy="1549948"/>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p:cNvCxnSpPr/>
            <p:nvPr/>
          </p:nvCxnSpPr>
          <p:spPr>
            <a:xfrm>
              <a:off x="7154300" y="4320756"/>
              <a:ext cx="0" cy="815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608990" y="5624465"/>
              <a:ext cx="957313" cy="369332"/>
            </a:xfrm>
            <a:prstGeom prst="rect">
              <a:avLst/>
            </a:prstGeom>
            <a:noFill/>
          </p:spPr>
          <p:txBody>
            <a:bodyPr wrap="none" rtlCol="0">
              <a:spAutoFit/>
            </a:bodyPr>
            <a:lstStyle/>
            <a:p>
              <a:r>
                <a:rPr lang="en-US" dirty="0">
                  <a:solidFill>
                    <a:srgbClr val="FF0000"/>
                  </a:solidFill>
                </a:rPr>
                <a:t>126-131</a:t>
              </a:r>
            </a:p>
          </p:txBody>
        </p:sp>
        <p:sp>
          <p:nvSpPr>
            <p:cNvPr id="52" name="TextBox 51"/>
            <p:cNvSpPr txBox="1"/>
            <p:nvPr/>
          </p:nvSpPr>
          <p:spPr>
            <a:xfrm>
              <a:off x="4648200" y="5535059"/>
              <a:ext cx="1454116" cy="369332"/>
            </a:xfrm>
            <a:prstGeom prst="rect">
              <a:avLst/>
            </a:prstGeom>
            <a:noFill/>
          </p:spPr>
          <p:txBody>
            <a:bodyPr wrap="none" rtlCol="0">
              <a:spAutoFit/>
            </a:bodyPr>
            <a:lstStyle/>
            <a:p>
              <a:r>
                <a:rPr lang="en-US" dirty="0">
                  <a:solidFill>
                    <a:srgbClr val="FF0000"/>
                  </a:solidFill>
                </a:rPr>
                <a:t>Reporter ions</a:t>
              </a:r>
            </a:p>
          </p:txBody>
        </p:sp>
      </p:grpSp>
      <p:grpSp>
        <p:nvGrpSpPr>
          <p:cNvPr id="8" name="Group 7"/>
          <p:cNvGrpSpPr/>
          <p:nvPr/>
        </p:nvGrpSpPr>
        <p:grpSpPr>
          <a:xfrm>
            <a:off x="609600" y="1219200"/>
            <a:ext cx="3962399" cy="5116850"/>
            <a:chOff x="609600" y="1391698"/>
            <a:chExt cx="3962399" cy="5116850"/>
          </a:xfrm>
        </p:grpSpPr>
        <p:pic>
          <p:nvPicPr>
            <p:cNvPr id="5" name="Picture 4"/>
            <p:cNvPicPr>
              <a:picLocks noChangeAspect="1"/>
            </p:cNvPicPr>
            <p:nvPr/>
          </p:nvPicPr>
          <p:blipFill rotWithShape="1">
            <a:blip r:embed="rId4"/>
            <a:srcRect l="34142" t="33455" r="42146" b="17551"/>
            <a:stretch/>
          </p:blipFill>
          <p:spPr>
            <a:xfrm>
              <a:off x="609600" y="1391698"/>
              <a:ext cx="3962399" cy="5116850"/>
            </a:xfrm>
            <a:prstGeom prst="rect">
              <a:avLst/>
            </a:prstGeom>
          </p:spPr>
        </p:pic>
        <p:sp>
          <p:nvSpPr>
            <p:cNvPr id="3" name="TextBox 2"/>
            <p:cNvSpPr txBox="1"/>
            <p:nvPr/>
          </p:nvSpPr>
          <p:spPr>
            <a:xfrm>
              <a:off x="1189750" y="5258060"/>
              <a:ext cx="1401049" cy="830997"/>
            </a:xfrm>
            <a:prstGeom prst="rect">
              <a:avLst/>
            </a:prstGeom>
            <a:noFill/>
          </p:spPr>
          <p:txBody>
            <a:bodyPr wrap="square" rtlCol="0">
              <a:spAutoFit/>
            </a:bodyPr>
            <a:lstStyle/>
            <a:p>
              <a:pPr algn="ctr"/>
              <a:r>
                <a:rPr lang="en-US" sz="1600" dirty="0"/>
                <a:t>Synchronous Precursor Selection</a:t>
              </a:r>
            </a:p>
          </p:txBody>
        </p:sp>
      </p:grpSp>
      <p:sp>
        <p:nvSpPr>
          <p:cNvPr id="10" name="TextBox 9"/>
          <p:cNvSpPr txBox="1"/>
          <p:nvPr/>
        </p:nvSpPr>
        <p:spPr>
          <a:xfrm>
            <a:off x="1371600" y="6253408"/>
            <a:ext cx="3040128" cy="584775"/>
          </a:xfrm>
          <a:prstGeom prst="rect">
            <a:avLst/>
          </a:prstGeom>
          <a:noFill/>
        </p:spPr>
        <p:txBody>
          <a:bodyPr wrap="none" rtlCol="0">
            <a:spAutoFit/>
          </a:bodyPr>
          <a:lstStyle/>
          <a:p>
            <a:pPr algn="ctr"/>
            <a:r>
              <a:rPr lang="en-US" sz="1600" dirty="0">
                <a:solidFill>
                  <a:srgbClr val="FF0000"/>
                </a:solidFill>
              </a:rPr>
              <a:t>TMT tag fragments with HCD</a:t>
            </a:r>
          </a:p>
          <a:p>
            <a:pPr algn="ctr"/>
            <a:r>
              <a:rPr lang="en-US" sz="1600" dirty="0">
                <a:solidFill>
                  <a:srgbClr val="FF0000"/>
                </a:solidFill>
              </a:rPr>
              <a:t>Reporter ions are detected in MS3</a:t>
            </a:r>
          </a:p>
        </p:txBody>
      </p:sp>
      <p:grpSp>
        <p:nvGrpSpPr>
          <p:cNvPr id="40" name="Group 39"/>
          <p:cNvGrpSpPr/>
          <p:nvPr/>
        </p:nvGrpSpPr>
        <p:grpSpPr>
          <a:xfrm>
            <a:off x="5152149" y="3429000"/>
            <a:ext cx="4264821" cy="1528294"/>
            <a:chOff x="2317385" y="4134436"/>
            <a:chExt cx="4264821" cy="1528294"/>
          </a:xfrm>
        </p:grpSpPr>
        <p:grpSp>
          <p:nvGrpSpPr>
            <p:cNvPr id="41" name="Group 40"/>
            <p:cNvGrpSpPr/>
            <p:nvPr/>
          </p:nvGrpSpPr>
          <p:grpSpPr>
            <a:xfrm>
              <a:off x="2317385" y="4134436"/>
              <a:ext cx="4264821" cy="1528294"/>
              <a:chOff x="2317385" y="4134436"/>
              <a:chExt cx="4264821" cy="1528294"/>
            </a:xfrm>
          </p:grpSpPr>
          <p:pic>
            <p:nvPicPr>
              <p:cNvPr id="58" name="Picture 57"/>
              <p:cNvPicPr>
                <a:picLocks noChangeAspect="1"/>
              </p:cNvPicPr>
              <p:nvPr/>
            </p:nvPicPr>
            <p:blipFill>
              <a:blip r:embed="rId5"/>
              <a:stretch>
                <a:fillRect/>
              </a:stretch>
            </p:blipFill>
            <p:spPr>
              <a:xfrm>
                <a:off x="2317385" y="4134436"/>
                <a:ext cx="4264821" cy="1528294"/>
              </a:xfrm>
              <a:prstGeom prst="rect">
                <a:avLst/>
              </a:prstGeom>
            </p:spPr>
          </p:pic>
          <p:sp>
            <p:nvSpPr>
              <p:cNvPr id="59" name="Rectangle 58"/>
              <p:cNvSpPr/>
              <p:nvPr/>
            </p:nvSpPr>
            <p:spPr>
              <a:xfrm>
                <a:off x="5486400" y="4724400"/>
                <a:ext cx="91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456222" y="4707988"/>
                <a:ext cx="638606" cy="609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Top10</a:t>
                </a:r>
              </a:p>
            </p:txBody>
          </p:sp>
        </p:grpSp>
        <p:sp>
          <p:nvSpPr>
            <p:cNvPr id="46" name="TextBox 45"/>
            <p:cNvSpPr txBox="1"/>
            <p:nvPr/>
          </p:nvSpPr>
          <p:spPr>
            <a:xfrm>
              <a:off x="2461736" y="4429780"/>
              <a:ext cx="832023" cy="523220"/>
            </a:xfrm>
            <a:prstGeom prst="rect">
              <a:avLst/>
            </a:prstGeom>
            <a:noFill/>
          </p:spPr>
          <p:txBody>
            <a:bodyPr wrap="none" rtlCol="0">
              <a:spAutoFit/>
            </a:bodyPr>
            <a:lstStyle/>
            <a:p>
              <a:pPr algn="ctr"/>
              <a:r>
                <a:rPr lang="en-US" sz="1400" dirty="0">
                  <a:solidFill>
                    <a:srgbClr val="FF0000"/>
                  </a:solidFill>
                </a:rPr>
                <a:t>Reporter</a:t>
              </a:r>
            </a:p>
            <a:p>
              <a:pPr algn="ctr"/>
              <a:r>
                <a:rPr lang="en-US" sz="1400" dirty="0">
                  <a:solidFill>
                    <a:srgbClr val="FF0000"/>
                  </a:solidFill>
                </a:rPr>
                <a:t> ion</a:t>
              </a:r>
            </a:p>
          </p:txBody>
        </p:sp>
        <p:cxnSp>
          <p:nvCxnSpPr>
            <p:cNvPr id="56" name="Straight Connector 55"/>
            <p:cNvCxnSpPr/>
            <p:nvPr/>
          </p:nvCxnSpPr>
          <p:spPr>
            <a:xfrm>
              <a:off x="3700496" y="4724763"/>
              <a:ext cx="0" cy="52373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402977" y="5237666"/>
              <a:ext cx="595035" cy="369332"/>
            </a:xfrm>
            <a:prstGeom prst="rect">
              <a:avLst/>
            </a:prstGeom>
            <a:noFill/>
          </p:spPr>
          <p:txBody>
            <a:bodyPr wrap="none" rtlCol="0">
              <a:spAutoFit/>
            </a:bodyPr>
            <a:lstStyle/>
            <a:p>
              <a:r>
                <a:rPr lang="en-US" dirty="0">
                  <a:solidFill>
                    <a:srgbClr val="FF0000"/>
                  </a:solidFill>
                </a:rPr>
                <a:t>HCD</a:t>
              </a:r>
            </a:p>
          </p:txBody>
        </p:sp>
      </p:grpSp>
      <p:cxnSp>
        <p:nvCxnSpPr>
          <p:cNvPr id="61" name="Straight Arrow Connector 60"/>
          <p:cNvCxnSpPr/>
          <p:nvPr/>
        </p:nvCxnSpPr>
        <p:spPr>
          <a:xfrm>
            <a:off x="7086600" y="32004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0844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TIC and </a:t>
            </a:r>
            <a:r>
              <a:rPr lang="en-US" dirty="0" smtClean="0"/>
              <a:t>MS2 </a:t>
            </a:r>
            <a:r>
              <a:rPr lang="en-US" dirty="0"/>
              <a:t>scan of TMT workflow </a:t>
            </a:r>
          </a:p>
        </p:txBody>
      </p:sp>
      <p:pic>
        <p:nvPicPr>
          <p:cNvPr id="6" name="Picture 5"/>
          <p:cNvPicPr>
            <a:picLocks noChangeAspect="1"/>
          </p:cNvPicPr>
          <p:nvPr/>
        </p:nvPicPr>
        <p:blipFill rotWithShape="1">
          <a:blip r:embed="rId3"/>
          <a:srcRect l="15491" t="16940" b="44277"/>
          <a:stretch/>
        </p:blipFill>
        <p:spPr>
          <a:xfrm>
            <a:off x="133088" y="1600201"/>
            <a:ext cx="8749913" cy="2362200"/>
          </a:xfrm>
          <a:prstGeom prst="rect">
            <a:avLst/>
          </a:prstGeom>
        </p:spPr>
      </p:pic>
      <p:sp>
        <p:nvSpPr>
          <p:cNvPr id="3" name="TextBox 2"/>
          <p:cNvSpPr txBox="1"/>
          <p:nvPr/>
        </p:nvSpPr>
        <p:spPr>
          <a:xfrm>
            <a:off x="8122596" y="1524000"/>
            <a:ext cx="760405" cy="914400"/>
          </a:xfrm>
          <a:prstGeom prst="rect">
            <a:avLst/>
          </a:prstGeom>
          <a:solidFill>
            <a:schemeClr val="bg1"/>
          </a:solidFill>
        </p:spPr>
        <p:txBody>
          <a:bodyPr wrap="square" rtlCol="0">
            <a:spAutoFit/>
          </a:bodyPr>
          <a:lstStyle/>
          <a:p>
            <a:endParaRPr lang="en-US" dirty="0"/>
          </a:p>
        </p:txBody>
      </p:sp>
      <p:cxnSp>
        <p:nvCxnSpPr>
          <p:cNvPr id="5" name="Straight Connector 4"/>
          <p:cNvCxnSpPr/>
          <p:nvPr/>
        </p:nvCxnSpPr>
        <p:spPr>
          <a:xfrm>
            <a:off x="8122596" y="1600200"/>
            <a:ext cx="0" cy="2057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020" y="4028011"/>
            <a:ext cx="4463980" cy="182880"/>
          </a:xfrm>
          <a:prstGeom prst="rect">
            <a:avLst/>
          </a:prstGeom>
          <a:solidFill>
            <a:schemeClr val="bg1"/>
          </a:solidFill>
        </p:spPr>
        <p:txBody>
          <a:bodyPr wrap="square" rtlCol="0">
            <a:spAutoFit/>
          </a:bodyPr>
          <a:lstStyle/>
          <a:p>
            <a:endParaRPr lang="en-US" dirty="0"/>
          </a:p>
        </p:txBody>
      </p:sp>
      <p:cxnSp>
        <p:nvCxnSpPr>
          <p:cNvPr id="13" name="Straight Connector 12"/>
          <p:cNvCxnSpPr/>
          <p:nvPr/>
        </p:nvCxnSpPr>
        <p:spPr>
          <a:xfrm flipV="1">
            <a:off x="393405" y="4210891"/>
            <a:ext cx="8445795" cy="49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0823" y="1625443"/>
            <a:ext cx="530915" cy="369332"/>
          </a:xfrm>
          <a:prstGeom prst="rect">
            <a:avLst/>
          </a:prstGeom>
          <a:noFill/>
        </p:spPr>
        <p:txBody>
          <a:bodyPr wrap="none" rtlCol="0">
            <a:spAutoFit/>
          </a:bodyPr>
          <a:lstStyle/>
          <a:p>
            <a:r>
              <a:rPr lang="en-US" dirty="0"/>
              <a:t>TIC </a:t>
            </a:r>
          </a:p>
        </p:txBody>
      </p:sp>
      <p:sp>
        <p:nvSpPr>
          <p:cNvPr id="14" name="TextBox 13"/>
          <p:cNvSpPr txBox="1"/>
          <p:nvPr/>
        </p:nvSpPr>
        <p:spPr>
          <a:xfrm>
            <a:off x="1981200" y="1286153"/>
            <a:ext cx="1087927" cy="369332"/>
          </a:xfrm>
          <a:prstGeom prst="rect">
            <a:avLst/>
          </a:prstGeom>
          <a:noFill/>
        </p:spPr>
        <p:txBody>
          <a:bodyPr wrap="none" rtlCol="0">
            <a:spAutoFit/>
          </a:bodyPr>
          <a:lstStyle/>
          <a:p>
            <a:r>
              <a:rPr lang="en-US" dirty="0">
                <a:solidFill>
                  <a:srgbClr val="FF0000"/>
                </a:solidFill>
              </a:rPr>
              <a:t>Peptide A</a:t>
            </a:r>
          </a:p>
        </p:txBody>
      </p:sp>
      <p:pic>
        <p:nvPicPr>
          <p:cNvPr id="21" name="Picture 20"/>
          <p:cNvPicPr>
            <a:picLocks noChangeAspect="1"/>
          </p:cNvPicPr>
          <p:nvPr/>
        </p:nvPicPr>
        <p:blipFill>
          <a:blip r:embed="rId4"/>
          <a:stretch>
            <a:fillRect/>
          </a:stretch>
        </p:blipFill>
        <p:spPr>
          <a:xfrm>
            <a:off x="102940" y="4215971"/>
            <a:ext cx="8107356" cy="2328072"/>
          </a:xfrm>
          <a:prstGeom prst="rect">
            <a:avLst/>
          </a:prstGeom>
        </p:spPr>
      </p:pic>
      <p:sp>
        <p:nvSpPr>
          <p:cNvPr id="22" name="Rectangle 21"/>
          <p:cNvSpPr/>
          <p:nvPr/>
        </p:nvSpPr>
        <p:spPr>
          <a:xfrm>
            <a:off x="8210296" y="4028011"/>
            <a:ext cx="628904" cy="39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304180" y="4220889"/>
            <a:ext cx="2760884" cy="646331"/>
          </a:xfrm>
          <a:prstGeom prst="rect">
            <a:avLst/>
          </a:prstGeom>
          <a:noFill/>
        </p:spPr>
        <p:txBody>
          <a:bodyPr wrap="none" rtlCol="0">
            <a:spAutoFit/>
          </a:bodyPr>
          <a:lstStyle/>
          <a:p>
            <a:r>
              <a:rPr lang="en-US" dirty="0" smtClean="0"/>
              <a:t>MS2 of </a:t>
            </a:r>
            <a:r>
              <a:rPr lang="en-US" dirty="0" smtClean="0">
                <a:solidFill>
                  <a:srgbClr val="FF0000"/>
                </a:solidFill>
              </a:rPr>
              <a:t>Peptide A</a:t>
            </a:r>
            <a:r>
              <a:rPr lang="en-US" dirty="0" smtClean="0"/>
              <a:t> precursor</a:t>
            </a:r>
          </a:p>
          <a:p>
            <a:r>
              <a:rPr lang="en-US" dirty="0"/>
              <a:t>y</a:t>
            </a:r>
            <a:r>
              <a:rPr lang="en-US" dirty="0" smtClean="0"/>
              <a:t> and b ions are produced </a:t>
            </a:r>
            <a:endParaRPr lang="en-US" dirty="0"/>
          </a:p>
        </p:txBody>
      </p:sp>
    </p:spTree>
    <p:extLst>
      <p:ext uri="{BB962C8B-B14F-4D97-AF65-F5344CB8AC3E}">
        <p14:creationId xmlns:p14="http://schemas.microsoft.com/office/powerpoint/2010/main" val="3645483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MS2 </a:t>
            </a:r>
            <a:r>
              <a:rPr lang="en-US" dirty="0"/>
              <a:t>and MS3 scan of TMT workflow </a:t>
            </a:r>
          </a:p>
        </p:txBody>
      </p:sp>
      <p:pic>
        <p:nvPicPr>
          <p:cNvPr id="6" name="Picture 5"/>
          <p:cNvPicPr>
            <a:picLocks noChangeAspect="1"/>
          </p:cNvPicPr>
          <p:nvPr/>
        </p:nvPicPr>
        <p:blipFill rotWithShape="1">
          <a:blip r:embed="rId3"/>
          <a:srcRect l="15491" t="59476" b="2844"/>
          <a:stretch/>
        </p:blipFill>
        <p:spPr>
          <a:xfrm>
            <a:off x="133088" y="4191000"/>
            <a:ext cx="8749913" cy="2294969"/>
          </a:xfrm>
          <a:prstGeom prst="rect">
            <a:avLst/>
          </a:prstGeom>
        </p:spPr>
      </p:pic>
      <p:sp>
        <p:nvSpPr>
          <p:cNvPr id="3" name="TextBox 2"/>
          <p:cNvSpPr txBox="1"/>
          <p:nvPr/>
        </p:nvSpPr>
        <p:spPr>
          <a:xfrm>
            <a:off x="8122596" y="1524000"/>
            <a:ext cx="760405" cy="914400"/>
          </a:xfrm>
          <a:prstGeom prst="rect">
            <a:avLst/>
          </a:prstGeom>
          <a:solidFill>
            <a:schemeClr val="bg1"/>
          </a:solidFill>
        </p:spPr>
        <p:txBody>
          <a:bodyPr wrap="square" rtlCol="0">
            <a:spAutoFit/>
          </a:bodyPr>
          <a:lstStyle/>
          <a:p>
            <a:endParaRPr lang="en-US" dirty="0"/>
          </a:p>
        </p:txBody>
      </p:sp>
      <p:cxnSp>
        <p:nvCxnSpPr>
          <p:cNvPr id="5" name="Straight Connector 4"/>
          <p:cNvCxnSpPr/>
          <p:nvPr/>
        </p:nvCxnSpPr>
        <p:spPr>
          <a:xfrm>
            <a:off x="8122596" y="1600200"/>
            <a:ext cx="0" cy="2057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020" y="4028011"/>
            <a:ext cx="4463980" cy="182880"/>
          </a:xfrm>
          <a:prstGeom prst="rect">
            <a:avLst/>
          </a:prstGeom>
          <a:solidFill>
            <a:schemeClr val="bg1"/>
          </a:solidFill>
        </p:spPr>
        <p:txBody>
          <a:bodyPr wrap="square" rtlCol="0">
            <a:spAutoFit/>
          </a:bodyPr>
          <a:lstStyle/>
          <a:p>
            <a:endParaRPr lang="en-US" dirty="0"/>
          </a:p>
        </p:txBody>
      </p:sp>
      <p:cxnSp>
        <p:nvCxnSpPr>
          <p:cNvPr id="13" name="Straight Connector 12"/>
          <p:cNvCxnSpPr/>
          <p:nvPr/>
        </p:nvCxnSpPr>
        <p:spPr>
          <a:xfrm flipV="1">
            <a:off x="393405" y="4210891"/>
            <a:ext cx="8445795" cy="49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027447" y="3962400"/>
            <a:ext cx="1089443" cy="2602468"/>
            <a:chOff x="4027278" y="3060595"/>
            <a:chExt cx="1089443" cy="2602468"/>
          </a:xfrm>
        </p:grpSpPr>
        <p:grpSp>
          <p:nvGrpSpPr>
            <p:cNvPr id="7" name="Group 6"/>
            <p:cNvGrpSpPr/>
            <p:nvPr/>
          </p:nvGrpSpPr>
          <p:grpSpPr>
            <a:xfrm>
              <a:off x="4027278" y="3060595"/>
              <a:ext cx="1089443" cy="2602468"/>
              <a:chOff x="5976782" y="4545628"/>
              <a:chExt cx="1149914" cy="2685326"/>
            </a:xfrm>
          </p:grpSpPr>
          <p:pic>
            <p:nvPicPr>
              <p:cNvPr id="8" name="Picture 7"/>
              <p:cNvPicPr>
                <a:picLocks noChangeAspect="1"/>
              </p:cNvPicPr>
              <p:nvPr/>
            </p:nvPicPr>
            <p:blipFill>
              <a:blip r:embed="rId4"/>
              <a:stretch>
                <a:fillRect/>
              </a:stretch>
            </p:blipFill>
            <p:spPr>
              <a:xfrm>
                <a:off x="5998838" y="4700895"/>
                <a:ext cx="1127858" cy="2530059"/>
              </a:xfrm>
              <a:prstGeom prst="rect">
                <a:avLst/>
              </a:prstGeom>
            </p:spPr>
          </p:pic>
          <p:sp>
            <p:nvSpPr>
              <p:cNvPr id="9" name="Rectangle 8"/>
              <p:cNvSpPr/>
              <p:nvPr/>
            </p:nvSpPr>
            <p:spPr>
              <a:xfrm>
                <a:off x="5976782" y="4545628"/>
                <a:ext cx="1145406" cy="254107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4174298" y="3810000"/>
              <a:ext cx="333746" cy="369332"/>
            </a:xfrm>
            <a:prstGeom prst="rect">
              <a:avLst/>
            </a:prstGeom>
            <a:noFill/>
          </p:spPr>
          <p:txBody>
            <a:bodyPr wrap="none" rtlCol="0">
              <a:spAutoFit/>
            </a:bodyPr>
            <a:lstStyle/>
            <a:p>
              <a:r>
                <a:rPr lang="en-US" dirty="0">
                  <a:solidFill>
                    <a:srgbClr val="FF0000"/>
                  </a:solidFill>
                </a:rPr>
                <a:t>N</a:t>
              </a:r>
            </a:p>
          </p:txBody>
        </p:sp>
        <p:sp>
          <p:nvSpPr>
            <p:cNvPr id="17" name="TextBox 16"/>
            <p:cNvSpPr txBox="1"/>
            <p:nvPr/>
          </p:nvSpPr>
          <p:spPr>
            <a:xfrm>
              <a:off x="4785914" y="3336314"/>
              <a:ext cx="308098" cy="369332"/>
            </a:xfrm>
            <a:prstGeom prst="rect">
              <a:avLst/>
            </a:prstGeom>
            <a:noFill/>
          </p:spPr>
          <p:txBody>
            <a:bodyPr wrap="none" rtlCol="0">
              <a:spAutoFit/>
            </a:bodyPr>
            <a:lstStyle/>
            <a:p>
              <a:r>
                <a:rPr lang="en-US" dirty="0">
                  <a:solidFill>
                    <a:srgbClr val="FF0000"/>
                  </a:solidFill>
                </a:rPr>
                <a:t>C</a:t>
              </a:r>
            </a:p>
          </p:txBody>
        </p:sp>
      </p:grpSp>
      <p:sp>
        <p:nvSpPr>
          <p:cNvPr id="10" name="TextBox 9"/>
          <p:cNvSpPr txBox="1"/>
          <p:nvPr/>
        </p:nvSpPr>
        <p:spPr>
          <a:xfrm>
            <a:off x="3810000" y="6400800"/>
            <a:ext cx="1327608" cy="369332"/>
          </a:xfrm>
          <a:prstGeom prst="rect">
            <a:avLst/>
          </a:prstGeom>
          <a:noFill/>
        </p:spPr>
        <p:txBody>
          <a:bodyPr wrap="none" rtlCol="0">
            <a:spAutoFit/>
          </a:bodyPr>
          <a:lstStyle/>
          <a:p>
            <a:r>
              <a:rPr lang="en-US" dirty="0">
                <a:solidFill>
                  <a:srgbClr val="FF0000"/>
                </a:solidFill>
                <a:latin typeface="Symbol" panose="05050102010706020507" pitchFamily="18" charset="2"/>
              </a:rPr>
              <a:t>   D</a:t>
            </a:r>
            <a:r>
              <a:rPr lang="en-US" dirty="0">
                <a:solidFill>
                  <a:srgbClr val="FF0000"/>
                </a:solidFill>
              </a:rPr>
              <a:t> = 6 </a:t>
            </a:r>
            <a:r>
              <a:rPr lang="en-US" dirty="0" err="1">
                <a:solidFill>
                  <a:srgbClr val="FF0000"/>
                </a:solidFill>
              </a:rPr>
              <a:t>mDa</a:t>
            </a:r>
            <a:endParaRPr lang="en-US" dirty="0">
              <a:solidFill>
                <a:srgbClr val="FF0000"/>
              </a:solidFill>
            </a:endParaRPr>
          </a:p>
        </p:txBody>
      </p:sp>
      <p:sp>
        <p:nvSpPr>
          <p:cNvPr id="19" name="TextBox 18"/>
          <p:cNvSpPr txBox="1"/>
          <p:nvPr/>
        </p:nvSpPr>
        <p:spPr>
          <a:xfrm>
            <a:off x="907544" y="4412346"/>
            <a:ext cx="3080652" cy="646331"/>
          </a:xfrm>
          <a:prstGeom prst="rect">
            <a:avLst/>
          </a:prstGeom>
          <a:noFill/>
        </p:spPr>
        <p:txBody>
          <a:bodyPr wrap="none" rtlCol="0">
            <a:spAutoFit/>
          </a:bodyPr>
          <a:lstStyle/>
          <a:p>
            <a:r>
              <a:rPr lang="en-US" dirty="0"/>
              <a:t>Reporter ions in MS3 from the </a:t>
            </a:r>
          </a:p>
          <a:p>
            <a:r>
              <a:rPr lang="en-US" dirty="0">
                <a:solidFill>
                  <a:srgbClr val="FF0000"/>
                </a:solidFill>
              </a:rPr>
              <a:t>Top 10</a:t>
            </a:r>
            <a:r>
              <a:rPr lang="en-US" dirty="0"/>
              <a:t> fragments from MS2</a:t>
            </a:r>
          </a:p>
        </p:txBody>
      </p:sp>
      <p:sp>
        <p:nvSpPr>
          <p:cNvPr id="15" name="TextBox 14"/>
          <p:cNvSpPr txBox="1"/>
          <p:nvPr/>
        </p:nvSpPr>
        <p:spPr>
          <a:xfrm>
            <a:off x="4049859" y="4527788"/>
            <a:ext cx="730863" cy="246221"/>
          </a:xfrm>
          <a:prstGeom prst="rect">
            <a:avLst/>
          </a:prstGeom>
          <a:solidFill>
            <a:schemeClr val="bg1">
              <a:lumMod val="95000"/>
            </a:schemeClr>
          </a:solidFill>
        </p:spPr>
        <p:txBody>
          <a:bodyPr wrap="square" rtlCol="0">
            <a:spAutoFit/>
          </a:bodyPr>
          <a:lstStyle/>
          <a:p>
            <a:r>
              <a:rPr lang="en-US" sz="1000" dirty="0" smtClean="0"/>
              <a:t>128.1281</a:t>
            </a:r>
            <a:endParaRPr lang="en-US" sz="1000" dirty="0"/>
          </a:p>
        </p:txBody>
      </p:sp>
      <p:sp>
        <p:nvSpPr>
          <p:cNvPr id="20" name="TextBox 19"/>
          <p:cNvSpPr txBox="1"/>
          <p:nvPr/>
        </p:nvSpPr>
        <p:spPr>
          <a:xfrm>
            <a:off x="4048343" y="4021866"/>
            <a:ext cx="1041061" cy="246221"/>
          </a:xfrm>
          <a:prstGeom prst="rect">
            <a:avLst/>
          </a:prstGeom>
          <a:solidFill>
            <a:schemeClr val="bg1">
              <a:lumMod val="95000"/>
            </a:schemeClr>
          </a:solidFill>
        </p:spPr>
        <p:txBody>
          <a:bodyPr wrap="square" rtlCol="0">
            <a:spAutoFit/>
          </a:bodyPr>
          <a:lstStyle/>
          <a:p>
            <a:pPr algn="r"/>
            <a:r>
              <a:rPr lang="en-US" sz="1000" dirty="0" smtClean="0"/>
              <a:t>128.1341</a:t>
            </a:r>
            <a:endParaRPr lang="en-US" sz="1000" dirty="0"/>
          </a:p>
        </p:txBody>
      </p:sp>
      <p:pic>
        <p:nvPicPr>
          <p:cNvPr id="21" name="Picture 20"/>
          <p:cNvPicPr>
            <a:picLocks noChangeAspect="1"/>
          </p:cNvPicPr>
          <p:nvPr/>
        </p:nvPicPr>
        <p:blipFill>
          <a:blip r:embed="rId5"/>
          <a:stretch>
            <a:fillRect/>
          </a:stretch>
        </p:blipFill>
        <p:spPr>
          <a:xfrm>
            <a:off x="381000" y="1635760"/>
            <a:ext cx="8458200" cy="2328072"/>
          </a:xfrm>
          <a:prstGeom prst="rect">
            <a:avLst/>
          </a:prstGeom>
        </p:spPr>
      </p:pic>
      <p:sp>
        <p:nvSpPr>
          <p:cNvPr id="22" name="Rectangle 21"/>
          <p:cNvSpPr/>
          <p:nvPr/>
        </p:nvSpPr>
        <p:spPr>
          <a:xfrm>
            <a:off x="8839200" y="1447800"/>
            <a:ext cx="305276" cy="39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64515" y="1645329"/>
            <a:ext cx="2935550" cy="369332"/>
          </a:xfrm>
          <a:prstGeom prst="rect">
            <a:avLst/>
          </a:prstGeom>
          <a:noFill/>
        </p:spPr>
        <p:txBody>
          <a:bodyPr wrap="square" rtlCol="0">
            <a:spAutoFit/>
          </a:bodyPr>
          <a:lstStyle/>
          <a:p>
            <a:r>
              <a:rPr lang="en-US" dirty="0" smtClean="0"/>
              <a:t>MS2 of </a:t>
            </a:r>
            <a:r>
              <a:rPr lang="en-US" dirty="0" smtClean="0">
                <a:solidFill>
                  <a:srgbClr val="FF0000"/>
                </a:solidFill>
              </a:rPr>
              <a:t>Peptide A</a:t>
            </a:r>
            <a:r>
              <a:rPr lang="en-US" dirty="0" smtClean="0"/>
              <a:t> precursor </a:t>
            </a:r>
            <a:endParaRPr lang="en-US" dirty="0"/>
          </a:p>
        </p:txBody>
      </p:sp>
      <p:sp>
        <p:nvSpPr>
          <p:cNvPr id="12" name="Rectangle 11"/>
          <p:cNvSpPr/>
          <p:nvPr/>
        </p:nvSpPr>
        <p:spPr>
          <a:xfrm>
            <a:off x="3685565" y="1707157"/>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83102" y="2489128"/>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124200" y="2106941"/>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12760" y="2177650"/>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567696" y="1919383"/>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70826" y="2535418"/>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046687" y="2744140"/>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667000" y="2729087"/>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911097" y="2914345"/>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190894" y="2907161"/>
            <a:ext cx="292692" cy="14141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160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325563"/>
          </a:xfrm>
        </p:spPr>
        <p:txBody>
          <a:bodyPr>
            <a:normAutofit/>
          </a:bodyPr>
          <a:lstStyle/>
          <a:p>
            <a:r>
              <a:rPr lang="en-US" sz="3200" b="1" dirty="0"/>
              <a:t>SPS-MS3: Quantitation at the peptide/protein level</a:t>
            </a:r>
          </a:p>
        </p:txBody>
      </p:sp>
      <p:grpSp>
        <p:nvGrpSpPr>
          <p:cNvPr id="23" name="Group 22"/>
          <p:cNvGrpSpPr/>
          <p:nvPr/>
        </p:nvGrpSpPr>
        <p:grpSpPr>
          <a:xfrm>
            <a:off x="831655" y="2064091"/>
            <a:ext cx="7354677" cy="1468168"/>
            <a:chOff x="248861" y="1668349"/>
            <a:chExt cx="7354677" cy="1468168"/>
          </a:xfrm>
        </p:grpSpPr>
        <p:sp>
          <p:nvSpPr>
            <p:cNvPr id="4" name="TextBox 3"/>
            <p:cNvSpPr txBox="1"/>
            <p:nvPr/>
          </p:nvSpPr>
          <p:spPr>
            <a:xfrm>
              <a:off x="462802" y="1668349"/>
              <a:ext cx="1927835" cy="400110"/>
            </a:xfrm>
            <a:prstGeom prst="rect">
              <a:avLst/>
            </a:prstGeom>
            <a:noFill/>
          </p:spPr>
          <p:txBody>
            <a:bodyPr wrap="none" rtlCol="0">
              <a:spAutoFit/>
            </a:bodyPr>
            <a:lstStyle/>
            <a:p>
              <a:r>
                <a:rPr lang="en-US" sz="2000" dirty="0">
                  <a:solidFill>
                    <a:srgbClr val="FF0000"/>
                  </a:solidFill>
                </a:rPr>
                <a:t>126</a:t>
              </a:r>
              <a:r>
                <a:rPr lang="en-US" sz="2000" dirty="0"/>
                <a:t>TMT from b8</a:t>
              </a:r>
            </a:p>
          </p:txBody>
        </p:sp>
        <p:sp>
          <p:nvSpPr>
            <p:cNvPr id="5" name="TextBox 4"/>
            <p:cNvSpPr txBox="1"/>
            <p:nvPr/>
          </p:nvSpPr>
          <p:spPr>
            <a:xfrm>
              <a:off x="2358282" y="2232427"/>
              <a:ext cx="1908599" cy="400110"/>
            </a:xfrm>
            <a:prstGeom prst="rect">
              <a:avLst/>
            </a:prstGeom>
            <a:noFill/>
          </p:spPr>
          <p:txBody>
            <a:bodyPr wrap="none" rtlCol="0">
              <a:spAutoFit/>
            </a:bodyPr>
            <a:lstStyle/>
            <a:p>
              <a:r>
                <a:rPr lang="en-US" sz="2000" dirty="0">
                  <a:solidFill>
                    <a:srgbClr val="FF0000"/>
                  </a:solidFill>
                </a:rPr>
                <a:t>126</a:t>
              </a:r>
              <a:r>
                <a:rPr lang="en-US" sz="2000" dirty="0"/>
                <a:t>TMT from y7</a:t>
              </a:r>
            </a:p>
          </p:txBody>
        </p:sp>
        <p:sp>
          <p:nvSpPr>
            <p:cNvPr id="6" name="TextBox 5"/>
            <p:cNvSpPr txBox="1"/>
            <p:nvPr/>
          </p:nvSpPr>
          <p:spPr>
            <a:xfrm>
              <a:off x="532923" y="2460816"/>
              <a:ext cx="1908599" cy="400110"/>
            </a:xfrm>
            <a:prstGeom prst="rect">
              <a:avLst/>
            </a:prstGeom>
            <a:noFill/>
          </p:spPr>
          <p:txBody>
            <a:bodyPr wrap="none" rtlCol="0">
              <a:spAutoFit/>
            </a:bodyPr>
            <a:lstStyle/>
            <a:p>
              <a:r>
                <a:rPr lang="en-US" sz="2000" dirty="0">
                  <a:solidFill>
                    <a:srgbClr val="FF0000"/>
                  </a:solidFill>
                </a:rPr>
                <a:t>126</a:t>
              </a:r>
              <a:r>
                <a:rPr lang="en-US" sz="2000" dirty="0"/>
                <a:t>TMT from y4</a:t>
              </a:r>
            </a:p>
          </p:txBody>
        </p:sp>
        <p:sp>
          <p:nvSpPr>
            <p:cNvPr id="7" name="TextBox 6"/>
            <p:cNvSpPr txBox="1"/>
            <p:nvPr/>
          </p:nvSpPr>
          <p:spPr>
            <a:xfrm>
              <a:off x="2529918" y="1752600"/>
              <a:ext cx="1927835" cy="400110"/>
            </a:xfrm>
            <a:prstGeom prst="rect">
              <a:avLst/>
            </a:prstGeom>
            <a:noFill/>
          </p:spPr>
          <p:txBody>
            <a:bodyPr wrap="none" rtlCol="0">
              <a:spAutoFit/>
            </a:bodyPr>
            <a:lstStyle/>
            <a:p>
              <a:r>
                <a:rPr lang="en-US" sz="2000" dirty="0">
                  <a:solidFill>
                    <a:srgbClr val="FF0000"/>
                  </a:solidFill>
                </a:rPr>
                <a:t>126</a:t>
              </a:r>
              <a:r>
                <a:rPr lang="en-US" sz="2000" dirty="0"/>
                <a:t>TMT from b5</a:t>
              </a:r>
            </a:p>
          </p:txBody>
        </p:sp>
        <p:sp>
          <p:nvSpPr>
            <p:cNvPr id="8" name="TextBox 7"/>
            <p:cNvSpPr txBox="1"/>
            <p:nvPr/>
          </p:nvSpPr>
          <p:spPr>
            <a:xfrm>
              <a:off x="248861" y="2071573"/>
              <a:ext cx="1927835" cy="400110"/>
            </a:xfrm>
            <a:prstGeom prst="rect">
              <a:avLst/>
            </a:prstGeom>
            <a:noFill/>
          </p:spPr>
          <p:txBody>
            <a:bodyPr wrap="none" rtlCol="0">
              <a:spAutoFit/>
            </a:bodyPr>
            <a:lstStyle/>
            <a:p>
              <a:r>
                <a:rPr lang="en-US" sz="2000" dirty="0">
                  <a:solidFill>
                    <a:srgbClr val="FF0000"/>
                  </a:solidFill>
                </a:rPr>
                <a:t>126</a:t>
              </a:r>
              <a:r>
                <a:rPr lang="en-US" sz="2000" dirty="0"/>
                <a:t>TMT from b4</a:t>
              </a:r>
            </a:p>
          </p:txBody>
        </p:sp>
        <p:sp>
          <p:nvSpPr>
            <p:cNvPr id="11" name="TextBox 10"/>
            <p:cNvSpPr txBox="1"/>
            <p:nvPr/>
          </p:nvSpPr>
          <p:spPr>
            <a:xfrm>
              <a:off x="5360806" y="1977324"/>
              <a:ext cx="2127634" cy="400110"/>
            </a:xfrm>
            <a:prstGeom prst="rect">
              <a:avLst/>
            </a:prstGeom>
            <a:noFill/>
          </p:spPr>
          <p:txBody>
            <a:bodyPr wrap="none" rtlCol="0">
              <a:spAutoFit/>
            </a:bodyPr>
            <a:lstStyle/>
            <a:p>
              <a:r>
                <a:rPr lang="en-US" sz="2000" dirty="0">
                  <a:solidFill>
                    <a:srgbClr val="FF0000"/>
                  </a:solidFill>
                </a:rPr>
                <a:t>126</a:t>
              </a:r>
              <a:r>
                <a:rPr lang="en-US" sz="2000" dirty="0"/>
                <a:t>TMT-Peptide A</a:t>
              </a:r>
            </a:p>
          </p:txBody>
        </p:sp>
        <p:sp>
          <p:nvSpPr>
            <p:cNvPr id="18" name="TextBox 17"/>
            <p:cNvSpPr txBox="1"/>
            <p:nvPr/>
          </p:nvSpPr>
          <p:spPr>
            <a:xfrm>
              <a:off x="4630053" y="1817873"/>
              <a:ext cx="413896" cy="646331"/>
            </a:xfrm>
            <a:prstGeom prst="rect">
              <a:avLst/>
            </a:prstGeom>
            <a:noFill/>
          </p:spPr>
          <p:txBody>
            <a:bodyPr wrap="none" rtlCol="0">
              <a:spAutoFit/>
            </a:bodyPr>
            <a:lstStyle/>
            <a:p>
              <a:r>
                <a:rPr lang="en-US" sz="3600" dirty="0"/>
                <a:t>=</a:t>
              </a:r>
            </a:p>
          </p:txBody>
        </p:sp>
        <p:sp>
          <p:nvSpPr>
            <p:cNvPr id="20" name="TextBox 19"/>
            <p:cNvSpPr txBox="1"/>
            <p:nvPr/>
          </p:nvSpPr>
          <p:spPr>
            <a:xfrm>
              <a:off x="2110866" y="1826432"/>
              <a:ext cx="413896" cy="646331"/>
            </a:xfrm>
            <a:prstGeom prst="rect">
              <a:avLst/>
            </a:prstGeom>
            <a:noFill/>
          </p:spPr>
          <p:txBody>
            <a:bodyPr wrap="none" rtlCol="0">
              <a:spAutoFit/>
            </a:bodyPr>
            <a:lstStyle/>
            <a:p>
              <a:r>
                <a:rPr lang="en-US" sz="3600" dirty="0"/>
                <a:t>+</a:t>
              </a:r>
            </a:p>
          </p:txBody>
        </p:sp>
        <p:sp>
          <p:nvSpPr>
            <p:cNvPr id="21" name="TextBox 20"/>
            <p:cNvSpPr txBox="1"/>
            <p:nvPr/>
          </p:nvSpPr>
          <p:spPr>
            <a:xfrm>
              <a:off x="330328" y="2674852"/>
              <a:ext cx="7273210" cy="461665"/>
            </a:xfrm>
            <a:prstGeom prst="rect">
              <a:avLst/>
            </a:prstGeom>
            <a:noFill/>
          </p:spPr>
          <p:txBody>
            <a:bodyPr wrap="none" rtlCol="0">
              <a:spAutoFit/>
            </a:bodyPr>
            <a:lstStyle/>
            <a:p>
              <a:r>
                <a:rPr lang="en-US" sz="2400" dirty="0">
                  <a:solidFill>
                    <a:srgbClr val="2D0DB3"/>
                  </a:solidFill>
                </a:rPr>
                <a:t>Sum reporter ion intensities from fragments of Peptide A</a:t>
              </a:r>
            </a:p>
          </p:txBody>
        </p:sp>
      </p:grpSp>
      <p:grpSp>
        <p:nvGrpSpPr>
          <p:cNvPr id="24" name="Group 23"/>
          <p:cNvGrpSpPr/>
          <p:nvPr/>
        </p:nvGrpSpPr>
        <p:grpSpPr>
          <a:xfrm>
            <a:off x="913122" y="3810000"/>
            <a:ext cx="7735185" cy="1799176"/>
            <a:chOff x="685799" y="3374247"/>
            <a:chExt cx="7735185" cy="1799176"/>
          </a:xfrm>
        </p:grpSpPr>
        <p:sp>
          <p:nvSpPr>
            <p:cNvPr id="9" name="TextBox 8"/>
            <p:cNvSpPr txBox="1"/>
            <p:nvPr/>
          </p:nvSpPr>
          <p:spPr>
            <a:xfrm>
              <a:off x="3098063" y="3780981"/>
              <a:ext cx="413896" cy="646331"/>
            </a:xfrm>
            <a:prstGeom prst="rect">
              <a:avLst/>
            </a:prstGeom>
            <a:noFill/>
          </p:spPr>
          <p:txBody>
            <a:bodyPr wrap="none" rtlCol="0">
              <a:spAutoFit/>
            </a:bodyPr>
            <a:lstStyle/>
            <a:p>
              <a:r>
                <a:rPr lang="en-US" sz="3600" dirty="0"/>
                <a:t>+</a:t>
              </a:r>
            </a:p>
          </p:txBody>
        </p:sp>
        <p:sp>
          <p:nvSpPr>
            <p:cNvPr id="10" name="TextBox 9"/>
            <p:cNvSpPr txBox="1"/>
            <p:nvPr/>
          </p:nvSpPr>
          <p:spPr>
            <a:xfrm>
              <a:off x="5921126" y="3705255"/>
              <a:ext cx="413896" cy="646331"/>
            </a:xfrm>
            <a:prstGeom prst="rect">
              <a:avLst/>
            </a:prstGeom>
            <a:noFill/>
          </p:spPr>
          <p:txBody>
            <a:bodyPr wrap="none" rtlCol="0">
              <a:spAutoFit/>
            </a:bodyPr>
            <a:lstStyle/>
            <a:p>
              <a:r>
                <a:rPr lang="en-US" sz="3600" dirty="0"/>
                <a:t>=</a:t>
              </a:r>
            </a:p>
          </p:txBody>
        </p:sp>
        <p:sp>
          <p:nvSpPr>
            <p:cNvPr id="12" name="TextBox 11"/>
            <p:cNvSpPr txBox="1"/>
            <p:nvPr/>
          </p:nvSpPr>
          <p:spPr>
            <a:xfrm>
              <a:off x="685800" y="3505200"/>
              <a:ext cx="2060308" cy="400110"/>
            </a:xfrm>
            <a:prstGeom prst="rect">
              <a:avLst/>
            </a:prstGeom>
            <a:noFill/>
          </p:spPr>
          <p:txBody>
            <a:bodyPr wrap="none" rtlCol="0">
              <a:spAutoFit/>
            </a:bodyPr>
            <a:lstStyle/>
            <a:p>
              <a:r>
                <a:rPr lang="en-US" sz="2000" dirty="0">
                  <a:solidFill>
                    <a:srgbClr val="FF0000"/>
                  </a:solidFill>
                </a:rPr>
                <a:t>126</a:t>
              </a:r>
              <a:r>
                <a:rPr lang="en-US" sz="2000" dirty="0"/>
                <a:t>TMT-PeptideB</a:t>
              </a:r>
            </a:p>
          </p:txBody>
        </p:sp>
        <p:sp>
          <p:nvSpPr>
            <p:cNvPr id="13" name="TextBox 12"/>
            <p:cNvSpPr txBox="1"/>
            <p:nvPr/>
          </p:nvSpPr>
          <p:spPr>
            <a:xfrm>
              <a:off x="3042123" y="3374247"/>
              <a:ext cx="2039469" cy="400110"/>
            </a:xfrm>
            <a:prstGeom prst="rect">
              <a:avLst/>
            </a:prstGeom>
            <a:noFill/>
          </p:spPr>
          <p:txBody>
            <a:bodyPr wrap="none" rtlCol="0">
              <a:spAutoFit/>
            </a:bodyPr>
            <a:lstStyle/>
            <a:p>
              <a:r>
                <a:rPr lang="en-US" sz="2000" dirty="0">
                  <a:solidFill>
                    <a:srgbClr val="FF0000"/>
                  </a:solidFill>
                </a:rPr>
                <a:t>126</a:t>
              </a:r>
              <a:r>
                <a:rPr lang="en-US" sz="2000" dirty="0"/>
                <a:t>TMT-PeptideF</a:t>
              </a:r>
            </a:p>
          </p:txBody>
        </p:sp>
        <p:sp>
          <p:nvSpPr>
            <p:cNvPr id="14" name="TextBox 13"/>
            <p:cNvSpPr txBox="1"/>
            <p:nvPr/>
          </p:nvSpPr>
          <p:spPr>
            <a:xfrm>
              <a:off x="3537037" y="3854074"/>
              <a:ext cx="2045881" cy="400110"/>
            </a:xfrm>
            <a:prstGeom prst="rect">
              <a:avLst/>
            </a:prstGeom>
            <a:noFill/>
          </p:spPr>
          <p:txBody>
            <a:bodyPr wrap="none" rtlCol="0">
              <a:spAutoFit/>
            </a:bodyPr>
            <a:lstStyle/>
            <a:p>
              <a:r>
                <a:rPr lang="en-US" sz="2000" dirty="0">
                  <a:solidFill>
                    <a:srgbClr val="FF0000"/>
                  </a:solidFill>
                </a:rPr>
                <a:t>126</a:t>
              </a:r>
              <a:r>
                <a:rPr lang="en-US" sz="2000" dirty="0"/>
                <a:t>TMT-PeptideE</a:t>
              </a:r>
            </a:p>
          </p:txBody>
        </p:sp>
        <p:sp>
          <p:nvSpPr>
            <p:cNvPr id="15" name="TextBox 14"/>
            <p:cNvSpPr txBox="1"/>
            <p:nvPr/>
          </p:nvSpPr>
          <p:spPr>
            <a:xfrm>
              <a:off x="3032745" y="4403003"/>
              <a:ext cx="2057102" cy="400110"/>
            </a:xfrm>
            <a:prstGeom prst="rect">
              <a:avLst/>
            </a:prstGeom>
            <a:noFill/>
          </p:spPr>
          <p:txBody>
            <a:bodyPr wrap="none" rtlCol="0">
              <a:spAutoFit/>
            </a:bodyPr>
            <a:lstStyle/>
            <a:p>
              <a:r>
                <a:rPr lang="en-US" sz="2000" dirty="0">
                  <a:solidFill>
                    <a:srgbClr val="FF0000"/>
                  </a:solidFill>
                </a:rPr>
                <a:t>126</a:t>
              </a:r>
              <a:r>
                <a:rPr lang="en-US" sz="2000" dirty="0"/>
                <a:t>TMT-PeptideC</a:t>
              </a:r>
            </a:p>
          </p:txBody>
        </p:sp>
        <p:sp>
          <p:nvSpPr>
            <p:cNvPr id="16" name="TextBox 15"/>
            <p:cNvSpPr txBox="1"/>
            <p:nvPr/>
          </p:nvSpPr>
          <p:spPr>
            <a:xfrm>
              <a:off x="685800" y="4254981"/>
              <a:ext cx="2077941" cy="400110"/>
            </a:xfrm>
            <a:prstGeom prst="rect">
              <a:avLst/>
            </a:prstGeom>
            <a:noFill/>
          </p:spPr>
          <p:txBody>
            <a:bodyPr wrap="none" rtlCol="0">
              <a:spAutoFit/>
            </a:bodyPr>
            <a:lstStyle/>
            <a:p>
              <a:r>
                <a:rPr lang="en-US" sz="2000" dirty="0">
                  <a:solidFill>
                    <a:srgbClr val="FF0000"/>
                  </a:solidFill>
                </a:rPr>
                <a:t>126</a:t>
              </a:r>
              <a:r>
                <a:rPr lang="en-US" sz="2000" dirty="0"/>
                <a:t>TMT-PeptideD</a:t>
              </a:r>
            </a:p>
          </p:txBody>
        </p:sp>
        <p:sp>
          <p:nvSpPr>
            <p:cNvPr id="17" name="TextBox 16"/>
            <p:cNvSpPr txBox="1"/>
            <p:nvPr/>
          </p:nvSpPr>
          <p:spPr>
            <a:xfrm>
              <a:off x="1037755" y="3854074"/>
              <a:ext cx="2069926" cy="400110"/>
            </a:xfrm>
            <a:prstGeom prst="rect">
              <a:avLst/>
            </a:prstGeom>
            <a:noFill/>
          </p:spPr>
          <p:txBody>
            <a:bodyPr wrap="none" rtlCol="0">
              <a:spAutoFit/>
            </a:bodyPr>
            <a:lstStyle/>
            <a:p>
              <a:r>
                <a:rPr lang="en-US" sz="2000" dirty="0">
                  <a:solidFill>
                    <a:srgbClr val="FF0000"/>
                  </a:solidFill>
                </a:rPr>
                <a:t>126</a:t>
              </a:r>
              <a:r>
                <a:rPr lang="en-US" sz="2000" dirty="0"/>
                <a:t>TMT-PeptideA</a:t>
              </a:r>
            </a:p>
          </p:txBody>
        </p:sp>
        <p:sp>
          <p:nvSpPr>
            <p:cNvPr id="19" name="TextBox 18"/>
            <p:cNvSpPr txBox="1"/>
            <p:nvPr/>
          </p:nvSpPr>
          <p:spPr>
            <a:xfrm>
              <a:off x="6348429" y="3854074"/>
              <a:ext cx="2072555" cy="400110"/>
            </a:xfrm>
            <a:prstGeom prst="rect">
              <a:avLst/>
            </a:prstGeom>
            <a:noFill/>
          </p:spPr>
          <p:txBody>
            <a:bodyPr wrap="none" rtlCol="0">
              <a:spAutoFit/>
            </a:bodyPr>
            <a:lstStyle/>
            <a:p>
              <a:r>
                <a:rPr lang="en-US" sz="2000" dirty="0">
                  <a:solidFill>
                    <a:srgbClr val="FF0000"/>
                  </a:solidFill>
                </a:rPr>
                <a:t>126</a:t>
              </a:r>
              <a:r>
                <a:rPr lang="en-US" sz="2000" dirty="0"/>
                <a:t>TMT-Protein X</a:t>
              </a:r>
            </a:p>
          </p:txBody>
        </p:sp>
        <p:sp>
          <p:nvSpPr>
            <p:cNvPr id="22" name="TextBox 21"/>
            <p:cNvSpPr txBox="1"/>
            <p:nvPr/>
          </p:nvSpPr>
          <p:spPr>
            <a:xfrm>
              <a:off x="685799" y="4711758"/>
              <a:ext cx="6937220" cy="461665"/>
            </a:xfrm>
            <a:prstGeom prst="rect">
              <a:avLst/>
            </a:prstGeom>
            <a:noFill/>
          </p:spPr>
          <p:txBody>
            <a:bodyPr wrap="none" rtlCol="0">
              <a:spAutoFit/>
            </a:bodyPr>
            <a:lstStyle/>
            <a:p>
              <a:r>
                <a:rPr lang="en-US" sz="2400" dirty="0">
                  <a:solidFill>
                    <a:srgbClr val="2D0DB3"/>
                  </a:solidFill>
                </a:rPr>
                <a:t>Sum all peptide reporter ion intensities from Protein X</a:t>
              </a:r>
            </a:p>
          </p:txBody>
        </p:sp>
      </p:grpSp>
      <p:sp>
        <p:nvSpPr>
          <p:cNvPr id="25" name="TextBox 24"/>
          <p:cNvSpPr txBox="1"/>
          <p:nvPr/>
        </p:nvSpPr>
        <p:spPr>
          <a:xfrm>
            <a:off x="232735" y="1327033"/>
            <a:ext cx="8678530" cy="400110"/>
          </a:xfrm>
          <a:prstGeom prst="rect">
            <a:avLst/>
          </a:prstGeom>
          <a:noFill/>
        </p:spPr>
        <p:txBody>
          <a:bodyPr wrap="none" rtlCol="0">
            <a:spAutoFit/>
          </a:bodyPr>
          <a:lstStyle/>
          <a:p>
            <a:r>
              <a:rPr lang="en-US" sz="2000" dirty="0"/>
              <a:t>Dataset has 3000 proteins (30,000 peptides) and Sample 1 is labeled with </a:t>
            </a:r>
            <a:r>
              <a:rPr lang="en-US" sz="2000" dirty="0">
                <a:solidFill>
                  <a:srgbClr val="FF0000"/>
                </a:solidFill>
              </a:rPr>
              <a:t>126</a:t>
            </a:r>
            <a:r>
              <a:rPr lang="en-US" sz="2000" dirty="0"/>
              <a:t>TMT</a:t>
            </a:r>
          </a:p>
        </p:txBody>
      </p:sp>
      <p:sp>
        <p:nvSpPr>
          <p:cNvPr id="26" name="TextBox 25"/>
          <p:cNvSpPr txBox="1"/>
          <p:nvPr/>
        </p:nvSpPr>
        <p:spPr>
          <a:xfrm>
            <a:off x="913122" y="5894018"/>
            <a:ext cx="7392677" cy="707886"/>
          </a:xfrm>
          <a:prstGeom prst="rect">
            <a:avLst/>
          </a:prstGeom>
          <a:noFill/>
        </p:spPr>
        <p:txBody>
          <a:bodyPr wrap="square" rtlCol="0">
            <a:spAutoFit/>
          </a:bodyPr>
          <a:lstStyle/>
          <a:p>
            <a:pPr algn="ctr"/>
            <a:r>
              <a:rPr lang="en-US" sz="2000" b="1" dirty="0"/>
              <a:t>The abundance of the 3000 proteins and 30,000 peptides can be compared among the samples</a:t>
            </a:r>
          </a:p>
        </p:txBody>
      </p:sp>
    </p:spTree>
    <p:extLst>
      <p:ext uri="{BB962C8B-B14F-4D97-AF65-F5344CB8AC3E}">
        <p14:creationId xmlns:p14="http://schemas.microsoft.com/office/powerpoint/2010/main" val="3461591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normAutofit/>
          </a:bodyPr>
          <a:lstStyle/>
          <a:p>
            <a:pPr algn="ctr"/>
            <a:r>
              <a:rPr lang="en-US" sz="3200" dirty="0"/>
              <a:t>Generates a list of peptides/proteins per label</a:t>
            </a:r>
          </a:p>
        </p:txBody>
      </p:sp>
      <p:graphicFrame>
        <p:nvGraphicFramePr>
          <p:cNvPr id="9" name="Table 8"/>
          <p:cNvGraphicFramePr>
            <a:graphicFrameLocks noGrp="1"/>
          </p:cNvGraphicFramePr>
          <p:nvPr>
            <p:extLst>
              <p:ext uri="{D42A27DB-BD31-4B8C-83A1-F6EECF244321}">
                <p14:modId xmlns:p14="http://schemas.microsoft.com/office/powerpoint/2010/main" val="201395081"/>
              </p:ext>
            </p:extLst>
          </p:nvPr>
        </p:nvGraphicFramePr>
        <p:xfrm>
          <a:off x="1066796" y="1066797"/>
          <a:ext cx="7162805" cy="5486402"/>
        </p:xfrm>
        <a:graphic>
          <a:graphicData uri="http://schemas.openxmlformats.org/drawingml/2006/table">
            <a:tbl>
              <a:tblPr/>
              <a:tblGrid>
                <a:gridCol w="2104985">
                  <a:extLst>
                    <a:ext uri="{9D8B030D-6E8A-4147-A177-3AD203B41FA5}">
                      <a16:colId xmlns:a16="http://schemas.microsoft.com/office/drawing/2014/main" val="2809015906"/>
                    </a:ext>
                  </a:extLst>
                </a:gridCol>
                <a:gridCol w="477520">
                  <a:extLst>
                    <a:ext uri="{9D8B030D-6E8A-4147-A177-3AD203B41FA5}">
                      <a16:colId xmlns:a16="http://schemas.microsoft.com/office/drawing/2014/main" val="2561350637"/>
                    </a:ext>
                  </a:extLst>
                </a:gridCol>
                <a:gridCol w="458030">
                  <a:extLst>
                    <a:ext uri="{9D8B030D-6E8A-4147-A177-3AD203B41FA5}">
                      <a16:colId xmlns:a16="http://schemas.microsoft.com/office/drawing/2014/main" val="839934996"/>
                    </a:ext>
                  </a:extLst>
                </a:gridCol>
                <a:gridCol w="458030">
                  <a:extLst>
                    <a:ext uri="{9D8B030D-6E8A-4147-A177-3AD203B41FA5}">
                      <a16:colId xmlns:a16="http://schemas.microsoft.com/office/drawing/2014/main" val="574008973"/>
                    </a:ext>
                  </a:extLst>
                </a:gridCol>
                <a:gridCol w="458030">
                  <a:extLst>
                    <a:ext uri="{9D8B030D-6E8A-4147-A177-3AD203B41FA5}">
                      <a16:colId xmlns:a16="http://schemas.microsoft.com/office/drawing/2014/main" val="783211544"/>
                    </a:ext>
                  </a:extLst>
                </a:gridCol>
                <a:gridCol w="458030">
                  <a:extLst>
                    <a:ext uri="{9D8B030D-6E8A-4147-A177-3AD203B41FA5}">
                      <a16:colId xmlns:a16="http://schemas.microsoft.com/office/drawing/2014/main" val="3596433397"/>
                    </a:ext>
                  </a:extLst>
                </a:gridCol>
                <a:gridCol w="458030">
                  <a:extLst>
                    <a:ext uri="{9D8B030D-6E8A-4147-A177-3AD203B41FA5}">
                      <a16:colId xmlns:a16="http://schemas.microsoft.com/office/drawing/2014/main" val="4056507940"/>
                    </a:ext>
                  </a:extLst>
                </a:gridCol>
                <a:gridCol w="458030">
                  <a:extLst>
                    <a:ext uri="{9D8B030D-6E8A-4147-A177-3AD203B41FA5}">
                      <a16:colId xmlns:a16="http://schemas.microsoft.com/office/drawing/2014/main" val="1129790582"/>
                    </a:ext>
                  </a:extLst>
                </a:gridCol>
                <a:gridCol w="458030">
                  <a:extLst>
                    <a:ext uri="{9D8B030D-6E8A-4147-A177-3AD203B41FA5}">
                      <a16:colId xmlns:a16="http://schemas.microsoft.com/office/drawing/2014/main" val="116805277"/>
                    </a:ext>
                  </a:extLst>
                </a:gridCol>
                <a:gridCol w="458030">
                  <a:extLst>
                    <a:ext uri="{9D8B030D-6E8A-4147-A177-3AD203B41FA5}">
                      <a16:colId xmlns:a16="http://schemas.microsoft.com/office/drawing/2014/main" val="881089240"/>
                    </a:ext>
                  </a:extLst>
                </a:gridCol>
                <a:gridCol w="458030">
                  <a:extLst>
                    <a:ext uri="{9D8B030D-6E8A-4147-A177-3AD203B41FA5}">
                      <a16:colId xmlns:a16="http://schemas.microsoft.com/office/drawing/2014/main" val="30659030"/>
                    </a:ext>
                  </a:extLst>
                </a:gridCol>
                <a:gridCol w="458030">
                  <a:extLst>
                    <a:ext uri="{9D8B030D-6E8A-4147-A177-3AD203B41FA5}">
                      <a16:colId xmlns:a16="http://schemas.microsoft.com/office/drawing/2014/main" val="3063869124"/>
                    </a:ext>
                  </a:extLst>
                </a:gridCol>
              </a:tblGrid>
              <a:tr h="144379">
                <a:tc>
                  <a:txBody>
                    <a:bodyPr/>
                    <a:lstStyle/>
                    <a:p>
                      <a:pPr algn="l" fontAlgn="b"/>
                      <a:endParaRPr lang="en-US" sz="700" b="0" i="0" u="none" strike="noStrike">
                        <a:solidFill>
                          <a:srgbClr val="000000"/>
                        </a:solidFill>
                        <a:effectLst/>
                        <a:latin typeface="Calibri" panose="020F0502020204030204" pitchFamily="34" charset="0"/>
                      </a:endParaRP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126C</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127N</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127C</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128N</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128C</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129N</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129C</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130N</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130C</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131N</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131C</a:t>
                      </a:r>
                    </a:p>
                  </a:txBody>
                  <a:tcPr marL="5725" marR="5725" marT="5725" marB="0" anchor="b">
                    <a:lnL>
                      <a:noFill/>
                    </a:lnL>
                    <a:lnR>
                      <a:noFill/>
                    </a:lnR>
                    <a:lnT>
                      <a:noFill/>
                    </a:lnT>
                    <a:lnB>
                      <a:noFill/>
                    </a:lnB>
                  </a:tcPr>
                </a:tc>
                <a:extLst>
                  <a:ext uri="{0D108BD9-81ED-4DB2-BD59-A6C34878D82A}">
                    <a16:rowId xmlns:a16="http://schemas.microsoft.com/office/drawing/2014/main" val="3942858249"/>
                  </a:ext>
                </a:extLst>
              </a:tr>
              <a:tr h="144379">
                <a:tc>
                  <a:txBody>
                    <a:bodyPr/>
                    <a:lstStyle/>
                    <a:p>
                      <a:pPr algn="l" fontAlgn="b"/>
                      <a:endParaRPr lang="en-US" sz="700" b="0" i="0" u="none" strike="noStrike">
                        <a:solidFill>
                          <a:srgbClr val="000000"/>
                        </a:solidFill>
                        <a:effectLst/>
                        <a:latin typeface="Calibri" panose="020F0502020204030204" pitchFamily="34" charset="0"/>
                      </a:endParaRP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3.79E+09</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3.82E+09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3.81E+09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3.75E+09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3.73E+09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3.56E+09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3.71E+09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3.95E+09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3.85E+09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3.6E+09</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3.6E+09</a:t>
                      </a:r>
                    </a:p>
                  </a:txBody>
                  <a:tcPr marL="5725" marR="5725" marT="5725" marB="0" anchor="b">
                    <a:lnL>
                      <a:noFill/>
                    </a:lnL>
                    <a:lnR>
                      <a:noFill/>
                    </a:lnR>
                    <a:lnT>
                      <a:noFill/>
                    </a:lnT>
                    <a:lnB>
                      <a:noFill/>
                    </a:lnB>
                  </a:tcPr>
                </a:tc>
                <a:extLst>
                  <a:ext uri="{0D108BD9-81ED-4DB2-BD59-A6C34878D82A}">
                    <a16:rowId xmlns:a16="http://schemas.microsoft.com/office/drawing/2014/main" val="1003677621"/>
                  </a:ext>
                </a:extLst>
              </a:tr>
              <a:tr h="144379">
                <a:tc>
                  <a:txBody>
                    <a:bodyPr/>
                    <a:lstStyle/>
                    <a:p>
                      <a:pPr algn="l" fontAlgn="b"/>
                      <a:endParaRPr lang="en-US" sz="700" b="0" i="0" u="none" strike="noStrike">
                        <a:solidFill>
                          <a:srgbClr val="000000"/>
                        </a:solidFill>
                        <a:effectLst/>
                        <a:latin typeface="Calibri" panose="020F0502020204030204" pitchFamily="34" charset="0"/>
                      </a:endParaRP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0.96</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0.97</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0.96</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0.95</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0.94</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0.90</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0.94</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1.00</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0.97</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0.91</a:t>
                      </a:r>
                    </a:p>
                  </a:txBody>
                  <a:tcPr marL="5725" marR="5725" marT="5725"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0.91</a:t>
                      </a:r>
                    </a:p>
                  </a:txBody>
                  <a:tcPr marL="5725" marR="5725" marT="5725" marB="0" anchor="b">
                    <a:lnL>
                      <a:noFill/>
                    </a:lnL>
                    <a:lnR>
                      <a:noFill/>
                    </a:lnR>
                    <a:lnT>
                      <a:noFill/>
                    </a:lnT>
                    <a:lnB>
                      <a:noFill/>
                    </a:lnB>
                  </a:tcPr>
                </a:tc>
                <a:extLst>
                  <a:ext uri="{0D108BD9-81ED-4DB2-BD59-A6C34878D82A}">
                    <a16:rowId xmlns:a16="http://schemas.microsoft.com/office/drawing/2014/main" val="268517779"/>
                  </a:ext>
                </a:extLst>
              </a:tr>
              <a:tr h="144379">
                <a:tc>
                  <a:txBody>
                    <a:bodyPr/>
                    <a:lstStyle/>
                    <a:p>
                      <a:pPr algn="l" fontAlgn="b"/>
                      <a:endParaRPr lang="en-US" sz="700" b="0" i="0" u="none" strike="noStrike">
                        <a:solidFill>
                          <a:srgbClr val="000000"/>
                        </a:solidFill>
                        <a:effectLst/>
                        <a:latin typeface="Calibri" panose="020F0502020204030204" pitchFamily="34" charset="0"/>
                      </a:endParaRP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Pre-Hib</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Pre-Hib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Pre-Hib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Pre-Hib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Post-Hib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Post-Hib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Post-Hib</a:t>
                      </a:r>
                    </a:p>
                  </a:txBody>
                  <a:tcPr marL="5725" marR="5725" marT="5725" marB="0" anchor="b">
                    <a:lnL>
                      <a:noFill/>
                    </a:lnL>
                    <a:lnR>
                      <a:noFill/>
                    </a:lnR>
                    <a:lnT>
                      <a:noFill/>
                    </a:lnT>
                    <a:lnB>
                      <a:noFill/>
                    </a:lnB>
                  </a:tcPr>
                </a:tc>
                <a:extLst>
                  <a:ext uri="{0D108BD9-81ED-4DB2-BD59-A6C34878D82A}">
                    <a16:rowId xmlns:a16="http://schemas.microsoft.com/office/drawing/2014/main" val="861429620"/>
                  </a:ext>
                </a:extLst>
              </a:tr>
              <a:tr h="144379">
                <a:tc>
                  <a:txBody>
                    <a:bodyPr/>
                    <a:lstStyle/>
                    <a:p>
                      <a:pPr algn="l" fontAlgn="b"/>
                      <a:r>
                        <a:rPr lang="en-US" sz="700" b="0" i="0" u="none" strike="noStrike">
                          <a:solidFill>
                            <a:srgbClr val="000000"/>
                          </a:solidFill>
                          <a:effectLst/>
                          <a:latin typeface="Calibri" panose="020F0502020204030204" pitchFamily="34" charset="0"/>
                        </a:rPr>
                        <a:t>Accession</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223-Pre</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224-Pre</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225-Pre</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226-Pre</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228-Hib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229-Hib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230-Hib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231-Hib</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233-Post</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234-Post</a:t>
                      </a:r>
                    </a:p>
                  </a:txBody>
                  <a:tcPr marL="5725" marR="5725" marT="572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235-Post</a:t>
                      </a:r>
                    </a:p>
                  </a:txBody>
                  <a:tcPr marL="5725" marR="5725" marT="5725" marB="0" anchor="b">
                    <a:lnL>
                      <a:noFill/>
                    </a:lnL>
                    <a:lnR>
                      <a:noFill/>
                    </a:lnR>
                    <a:lnT>
                      <a:noFill/>
                    </a:lnT>
                    <a:lnB>
                      <a:noFill/>
                    </a:lnB>
                  </a:tcPr>
                </a:tc>
                <a:extLst>
                  <a:ext uri="{0D108BD9-81ED-4DB2-BD59-A6C34878D82A}">
                    <a16:rowId xmlns:a16="http://schemas.microsoft.com/office/drawing/2014/main" val="3147466947"/>
                  </a:ext>
                </a:extLst>
              </a:tr>
              <a:tr h="144379">
                <a:tc>
                  <a:txBody>
                    <a:bodyPr/>
                    <a:lstStyle/>
                    <a:p>
                      <a:pPr algn="l" fontAlgn="b"/>
                      <a:r>
                        <a:rPr lang="en-US" sz="700" b="0" i="0" u="none" strike="noStrike">
                          <a:solidFill>
                            <a:srgbClr val="000000"/>
                          </a:solidFill>
                          <a:effectLst/>
                          <a:latin typeface="Calibri" panose="020F0502020204030204" pitchFamily="34" charset="0"/>
                        </a:rPr>
                        <a:t>sp|O54761|ALMS_ICTTR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1078081</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2168857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1473666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3749832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8427054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6338368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2270730</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5442509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4617526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4996850</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1324696</a:t>
                      </a:r>
                    </a:p>
                  </a:txBody>
                  <a:tcPr marL="5725" marR="5725" marT="5725" marB="0" anchor="b">
                    <a:lnL>
                      <a:noFill/>
                    </a:lnL>
                    <a:lnR>
                      <a:noFill/>
                    </a:lnR>
                    <a:lnT>
                      <a:noFill/>
                    </a:lnT>
                    <a:lnB>
                      <a:noFill/>
                    </a:lnB>
                  </a:tcPr>
                </a:tc>
                <a:extLst>
                  <a:ext uri="{0D108BD9-81ED-4DB2-BD59-A6C34878D82A}">
                    <a16:rowId xmlns:a16="http://schemas.microsoft.com/office/drawing/2014/main" val="3453569610"/>
                  </a:ext>
                </a:extLst>
              </a:tr>
              <a:tr h="144379">
                <a:tc>
                  <a:txBody>
                    <a:bodyPr/>
                    <a:lstStyle/>
                    <a:p>
                      <a:pPr algn="l" fontAlgn="b"/>
                      <a:r>
                        <a:rPr lang="en-US" sz="700" b="0" i="0" u="none" strike="noStrike">
                          <a:solidFill>
                            <a:srgbClr val="000000"/>
                          </a:solidFill>
                          <a:effectLst/>
                          <a:latin typeface="Calibri" panose="020F0502020204030204" pitchFamily="34" charset="0"/>
                        </a:rPr>
                        <a:t>sp|O54762|ALLT_ICTTR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1224865</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949389.7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171358.2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3372775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842642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579412.2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635760.2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2364568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3474822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971709.2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1045189</a:t>
                      </a:r>
                    </a:p>
                  </a:txBody>
                  <a:tcPr marL="5725" marR="5725" marT="5725" marB="0" anchor="b">
                    <a:lnL>
                      <a:noFill/>
                    </a:lnL>
                    <a:lnR>
                      <a:noFill/>
                    </a:lnR>
                    <a:lnT>
                      <a:noFill/>
                    </a:lnT>
                    <a:lnB>
                      <a:noFill/>
                    </a:lnB>
                  </a:tcPr>
                </a:tc>
                <a:extLst>
                  <a:ext uri="{0D108BD9-81ED-4DB2-BD59-A6C34878D82A}">
                    <a16:rowId xmlns:a16="http://schemas.microsoft.com/office/drawing/2014/main" val="3371832667"/>
                  </a:ext>
                </a:extLst>
              </a:tr>
              <a:tr h="144379">
                <a:tc>
                  <a:txBody>
                    <a:bodyPr/>
                    <a:lstStyle/>
                    <a:p>
                      <a:pPr algn="l" fontAlgn="b"/>
                      <a:r>
                        <a:rPr lang="en-US" sz="700" b="0" i="0" u="none" strike="noStrike">
                          <a:solidFill>
                            <a:srgbClr val="000000"/>
                          </a:solidFill>
                          <a:effectLst/>
                          <a:latin typeface="Calibri" panose="020F0502020204030204" pitchFamily="34" charset="0"/>
                        </a:rPr>
                        <a:t>sp|P62335|PRS10_ICTTR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1245288</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1337613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1145176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1194272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1109269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1258214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945664.3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1361426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1069054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1029239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986823.1</a:t>
                      </a:r>
                    </a:p>
                  </a:txBody>
                  <a:tcPr marL="5725" marR="5725" marT="5725" marB="0" anchor="b">
                    <a:lnL>
                      <a:noFill/>
                    </a:lnL>
                    <a:lnR>
                      <a:noFill/>
                    </a:lnR>
                    <a:lnT>
                      <a:noFill/>
                    </a:lnT>
                    <a:lnB>
                      <a:noFill/>
                    </a:lnB>
                  </a:tcPr>
                </a:tc>
                <a:extLst>
                  <a:ext uri="{0D108BD9-81ED-4DB2-BD59-A6C34878D82A}">
                    <a16:rowId xmlns:a16="http://schemas.microsoft.com/office/drawing/2014/main" val="983309170"/>
                  </a:ext>
                </a:extLst>
              </a:tr>
              <a:tr h="144379">
                <a:tc>
                  <a:txBody>
                    <a:bodyPr/>
                    <a:lstStyle/>
                    <a:p>
                      <a:pPr algn="l" fontAlgn="b"/>
                      <a:r>
                        <a:rPr lang="en-US" sz="700" b="0" i="0" u="none" strike="noStrike">
                          <a:solidFill>
                            <a:srgbClr val="000000"/>
                          </a:solidFill>
                          <a:effectLst/>
                          <a:latin typeface="Calibri" panose="020F0502020204030204" pitchFamily="34" charset="0"/>
                        </a:rPr>
                        <a:t>sp|Q99P61|FABPH_ICTTR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5441.796</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4019.869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9425.308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4381.97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4411.512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6455.913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5611.805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4728.418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4899.279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4367.11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5074.854</a:t>
                      </a:r>
                    </a:p>
                  </a:txBody>
                  <a:tcPr marL="5725" marR="5725" marT="5725" marB="0" anchor="b">
                    <a:lnL>
                      <a:noFill/>
                    </a:lnL>
                    <a:lnR>
                      <a:noFill/>
                    </a:lnR>
                    <a:lnT>
                      <a:noFill/>
                    </a:lnT>
                    <a:lnB>
                      <a:noFill/>
                    </a:lnB>
                  </a:tcPr>
                </a:tc>
                <a:extLst>
                  <a:ext uri="{0D108BD9-81ED-4DB2-BD59-A6C34878D82A}">
                    <a16:rowId xmlns:a16="http://schemas.microsoft.com/office/drawing/2014/main" val="3110120015"/>
                  </a:ext>
                </a:extLst>
              </a:tr>
              <a:tr h="144379">
                <a:tc>
                  <a:txBody>
                    <a:bodyPr/>
                    <a:lstStyle/>
                    <a:p>
                      <a:pPr algn="l" fontAlgn="b"/>
                      <a:r>
                        <a:rPr lang="en-US" sz="700" b="0" i="0" u="none" strike="noStrike">
                          <a:solidFill>
                            <a:srgbClr val="000000"/>
                          </a:solidFill>
                          <a:effectLst/>
                          <a:latin typeface="Calibri" panose="020F0502020204030204" pitchFamily="34" charset="0"/>
                        </a:rPr>
                        <a:t>sp|Q9R101|LIPS_ICTTR (+1)</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374838.4</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401551.2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365565.1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379789.2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255463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355723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358249.4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279699.1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341538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298015.3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380453.5</a:t>
                      </a:r>
                    </a:p>
                  </a:txBody>
                  <a:tcPr marL="5725" marR="5725" marT="5725" marB="0" anchor="b">
                    <a:lnL>
                      <a:noFill/>
                    </a:lnL>
                    <a:lnR>
                      <a:noFill/>
                    </a:lnR>
                    <a:lnT>
                      <a:noFill/>
                    </a:lnT>
                    <a:lnB>
                      <a:noFill/>
                    </a:lnB>
                  </a:tcPr>
                </a:tc>
                <a:extLst>
                  <a:ext uri="{0D108BD9-81ED-4DB2-BD59-A6C34878D82A}">
                    <a16:rowId xmlns:a16="http://schemas.microsoft.com/office/drawing/2014/main" val="4201382142"/>
                  </a:ext>
                </a:extLst>
              </a:tr>
              <a:tr h="144379">
                <a:tc>
                  <a:txBody>
                    <a:bodyPr/>
                    <a:lstStyle/>
                    <a:p>
                      <a:pPr algn="l" fontAlgn="b"/>
                      <a:r>
                        <a:rPr lang="en-US" sz="700" b="0" i="0" u="none" strike="noStrike">
                          <a:solidFill>
                            <a:srgbClr val="000000"/>
                          </a:solidFill>
                          <a:effectLst/>
                          <a:latin typeface="Calibri" panose="020F0502020204030204" pitchFamily="34" charset="0"/>
                        </a:rPr>
                        <a:t>tr|A0A0U2CKE1|A0A0U2CKE1_ICTTR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233039.5</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238564.5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207570.9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176895.3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181434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242395.6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229081.4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254668.4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250653.5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188740.2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193722.6</a:t>
                      </a:r>
                    </a:p>
                  </a:txBody>
                  <a:tcPr marL="5725" marR="5725" marT="5725" marB="0" anchor="b">
                    <a:lnL>
                      <a:noFill/>
                    </a:lnL>
                    <a:lnR>
                      <a:noFill/>
                    </a:lnR>
                    <a:lnT>
                      <a:noFill/>
                    </a:lnT>
                    <a:lnB>
                      <a:noFill/>
                    </a:lnB>
                  </a:tcPr>
                </a:tc>
                <a:extLst>
                  <a:ext uri="{0D108BD9-81ED-4DB2-BD59-A6C34878D82A}">
                    <a16:rowId xmlns:a16="http://schemas.microsoft.com/office/drawing/2014/main" val="706702234"/>
                  </a:ext>
                </a:extLst>
              </a:tr>
              <a:tr h="144379">
                <a:tc>
                  <a:txBody>
                    <a:bodyPr/>
                    <a:lstStyle/>
                    <a:p>
                      <a:pPr algn="l" fontAlgn="b"/>
                      <a:r>
                        <a:rPr lang="en-US" sz="700" b="0" i="0" u="none" strike="noStrike">
                          <a:solidFill>
                            <a:srgbClr val="000000"/>
                          </a:solidFill>
                          <a:effectLst/>
                          <a:latin typeface="Calibri" panose="020F0502020204030204" pitchFamily="34" charset="0"/>
                        </a:rPr>
                        <a:t>tr|A0A0U2CKU7|A0A0U2CKU7_ICTTR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477570</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466561.8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469820.7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397760.3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464024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487426.9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485717.5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508971.6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439954.3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400634.7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423184.7</a:t>
                      </a:r>
                    </a:p>
                  </a:txBody>
                  <a:tcPr marL="5725" marR="5725" marT="5725" marB="0" anchor="b">
                    <a:lnL>
                      <a:noFill/>
                    </a:lnL>
                    <a:lnR>
                      <a:noFill/>
                    </a:lnR>
                    <a:lnT>
                      <a:noFill/>
                    </a:lnT>
                    <a:lnB>
                      <a:noFill/>
                    </a:lnB>
                  </a:tcPr>
                </a:tc>
                <a:extLst>
                  <a:ext uri="{0D108BD9-81ED-4DB2-BD59-A6C34878D82A}">
                    <a16:rowId xmlns:a16="http://schemas.microsoft.com/office/drawing/2014/main" val="991405402"/>
                  </a:ext>
                </a:extLst>
              </a:tr>
              <a:tr h="144379">
                <a:tc>
                  <a:txBody>
                    <a:bodyPr/>
                    <a:lstStyle/>
                    <a:p>
                      <a:pPr algn="l" fontAlgn="b"/>
                      <a:r>
                        <a:rPr lang="en-US" sz="700" b="0" i="0" u="none" strike="noStrike">
                          <a:solidFill>
                            <a:srgbClr val="000000"/>
                          </a:solidFill>
                          <a:effectLst/>
                          <a:latin typeface="Calibri" panose="020F0502020204030204" pitchFamily="34" charset="0"/>
                        </a:rPr>
                        <a:t>tr|A0A287CRU0|A0A287CRU0_ICTTR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18116.93</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21606.71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20621.46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21939.54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19298.31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22290.67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18638.89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25524.8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20205.71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19739.41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20345.16</a:t>
                      </a:r>
                    </a:p>
                  </a:txBody>
                  <a:tcPr marL="5725" marR="5725" marT="5725" marB="0" anchor="b">
                    <a:lnL>
                      <a:noFill/>
                    </a:lnL>
                    <a:lnR>
                      <a:noFill/>
                    </a:lnR>
                    <a:lnT>
                      <a:noFill/>
                    </a:lnT>
                    <a:lnB>
                      <a:noFill/>
                    </a:lnB>
                  </a:tcPr>
                </a:tc>
                <a:extLst>
                  <a:ext uri="{0D108BD9-81ED-4DB2-BD59-A6C34878D82A}">
                    <a16:rowId xmlns:a16="http://schemas.microsoft.com/office/drawing/2014/main" val="3753344171"/>
                  </a:ext>
                </a:extLst>
              </a:tr>
              <a:tr h="144379">
                <a:tc>
                  <a:txBody>
                    <a:bodyPr/>
                    <a:lstStyle/>
                    <a:p>
                      <a:pPr algn="l" fontAlgn="b"/>
                      <a:r>
                        <a:rPr lang="en-US" sz="700" b="0" i="0" u="none" strike="noStrike">
                          <a:solidFill>
                            <a:srgbClr val="000000"/>
                          </a:solidFill>
                          <a:effectLst/>
                          <a:latin typeface="Calibri" panose="020F0502020204030204" pitchFamily="34" charset="0"/>
                        </a:rPr>
                        <a:t>tr|A0A287CRX6|A0A287CRX6_ICTTR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296874.8</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341943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301249.8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295019.9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261050.7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296329.9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311544.3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353725.9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304488.8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271006.1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297276.6</a:t>
                      </a:r>
                    </a:p>
                  </a:txBody>
                  <a:tcPr marL="5725" marR="5725" marT="5725" marB="0" anchor="b">
                    <a:lnL>
                      <a:noFill/>
                    </a:lnL>
                    <a:lnR>
                      <a:noFill/>
                    </a:lnR>
                    <a:lnT>
                      <a:noFill/>
                    </a:lnT>
                    <a:lnB>
                      <a:noFill/>
                    </a:lnB>
                  </a:tcPr>
                </a:tc>
                <a:extLst>
                  <a:ext uri="{0D108BD9-81ED-4DB2-BD59-A6C34878D82A}">
                    <a16:rowId xmlns:a16="http://schemas.microsoft.com/office/drawing/2014/main" val="3381167645"/>
                  </a:ext>
                </a:extLst>
              </a:tr>
              <a:tr h="144379">
                <a:tc>
                  <a:txBody>
                    <a:bodyPr/>
                    <a:lstStyle/>
                    <a:p>
                      <a:pPr algn="l" fontAlgn="b"/>
                      <a:r>
                        <a:rPr lang="en-US" sz="700" b="0" i="0" u="none" strike="noStrike">
                          <a:solidFill>
                            <a:srgbClr val="000000"/>
                          </a:solidFill>
                          <a:effectLst/>
                          <a:latin typeface="Calibri" panose="020F0502020204030204" pitchFamily="34" charset="0"/>
                        </a:rPr>
                        <a:t>tr|A0A287CRY0|A0A287CRY0_ICTTR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7890.922</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4748.218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5793.046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10530.28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11642.45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189491.2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11257.88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16250.11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11252.55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5919.164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6484.953</a:t>
                      </a:r>
                    </a:p>
                  </a:txBody>
                  <a:tcPr marL="5725" marR="5725" marT="5725" marB="0" anchor="b">
                    <a:lnL>
                      <a:noFill/>
                    </a:lnL>
                    <a:lnR>
                      <a:noFill/>
                    </a:lnR>
                    <a:lnT>
                      <a:noFill/>
                    </a:lnT>
                    <a:lnB>
                      <a:noFill/>
                    </a:lnB>
                  </a:tcPr>
                </a:tc>
                <a:extLst>
                  <a:ext uri="{0D108BD9-81ED-4DB2-BD59-A6C34878D82A}">
                    <a16:rowId xmlns:a16="http://schemas.microsoft.com/office/drawing/2014/main" val="2285254331"/>
                  </a:ext>
                </a:extLst>
              </a:tr>
              <a:tr h="144379">
                <a:tc>
                  <a:txBody>
                    <a:bodyPr/>
                    <a:lstStyle/>
                    <a:p>
                      <a:pPr algn="l" fontAlgn="b"/>
                      <a:r>
                        <a:rPr lang="en-US" sz="700" b="0" i="0" u="none" strike="noStrike">
                          <a:solidFill>
                            <a:srgbClr val="000000"/>
                          </a:solidFill>
                          <a:effectLst/>
                          <a:latin typeface="Calibri" panose="020F0502020204030204" pitchFamily="34" charset="0"/>
                        </a:rPr>
                        <a:t>tr|A0A287CRZ8|A0A287CRZ8_ICTTR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363171.7</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389923.4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352822.8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435407.9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367365.6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287889.7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284354.6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364893.3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424774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330719.2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378623.7</a:t>
                      </a:r>
                    </a:p>
                  </a:txBody>
                  <a:tcPr marL="5725" marR="5725" marT="5725" marB="0" anchor="b">
                    <a:lnL>
                      <a:noFill/>
                    </a:lnL>
                    <a:lnR>
                      <a:noFill/>
                    </a:lnR>
                    <a:lnT>
                      <a:noFill/>
                    </a:lnT>
                    <a:lnB>
                      <a:noFill/>
                    </a:lnB>
                  </a:tcPr>
                </a:tc>
                <a:extLst>
                  <a:ext uri="{0D108BD9-81ED-4DB2-BD59-A6C34878D82A}">
                    <a16:rowId xmlns:a16="http://schemas.microsoft.com/office/drawing/2014/main" val="3831466085"/>
                  </a:ext>
                </a:extLst>
              </a:tr>
              <a:tr h="144379">
                <a:tc>
                  <a:txBody>
                    <a:bodyPr/>
                    <a:lstStyle/>
                    <a:p>
                      <a:pPr algn="l" fontAlgn="b"/>
                      <a:r>
                        <a:rPr lang="en-US" sz="700" b="0" i="0" u="none" strike="noStrike">
                          <a:solidFill>
                            <a:srgbClr val="000000"/>
                          </a:solidFill>
                          <a:effectLst/>
                          <a:latin typeface="Calibri" panose="020F0502020204030204" pitchFamily="34" charset="0"/>
                        </a:rPr>
                        <a:t>tr|A0A287CS00|A0A287CS00_ICTTR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193381.3</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235069.2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219677.2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231155.8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239710</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230637.1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238250.3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277114.8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250016.1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227151.8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238474.7</a:t>
                      </a:r>
                    </a:p>
                  </a:txBody>
                  <a:tcPr marL="5725" marR="5725" marT="5725" marB="0" anchor="b">
                    <a:lnL>
                      <a:noFill/>
                    </a:lnL>
                    <a:lnR>
                      <a:noFill/>
                    </a:lnR>
                    <a:lnT>
                      <a:noFill/>
                    </a:lnT>
                    <a:lnB>
                      <a:noFill/>
                    </a:lnB>
                  </a:tcPr>
                </a:tc>
                <a:extLst>
                  <a:ext uri="{0D108BD9-81ED-4DB2-BD59-A6C34878D82A}">
                    <a16:rowId xmlns:a16="http://schemas.microsoft.com/office/drawing/2014/main" val="622485117"/>
                  </a:ext>
                </a:extLst>
              </a:tr>
              <a:tr h="144379">
                <a:tc>
                  <a:txBody>
                    <a:bodyPr/>
                    <a:lstStyle/>
                    <a:p>
                      <a:pPr algn="l" fontAlgn="b"/>
                      <a:r>
                        <a:rPr lang="en-US" sz="700" b="0" i="0" u="none" strike="noStrike">
                          <a:solidFill>
                            <a:srgbClr val="000000"/>
                          </a:solidFill>
                          <a:effectLst/>
                          <a:latin typeface="Calibri" panose="020F0502020204030204" pitchFamily="34" charset="0"/>
                        </a:rPr>
                        <a:t>tr|A0A287CS17|A0A287CS17_ICTTR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749511.8</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886978.9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835860.1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764342.4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674931.5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793825.5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657719.1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749419.1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597055.4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630724.8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604268.2</a:t>
                      </a:r>
                    </a:p>
                  </a:txBody>
                  <a:tcPr marL="5725" marR="5725" marT="5725" marB="0" anchor="b">
                    <a:lnL>
                      <a:noFill/>
                    </a:lnL>
                    <a:lnR>
                      <a:noFill/>
                    </a:lnR>
                    <a:lnT>
                      <a:noFill/>
                    </a:lnT>
                    <a:lnB>
                      <a:noFill/>
                    </a:lnB>
                  </a:tcPr>
                </a:tc>
                <a:extLst>
                  <a:ext uri="{0D108BD9-81ED-4DB2-BD59-A6C34878D82A}">
                    <a16:rowId xmlns:a16="http://schemas.microsoft.com/office/drawing/2014/main" val="2811113329"/>
                  </a:ext>
                </a:extLst>
              </a:tr>
              <a:tr h="144379">
                <a:tc>
                  <a:txBody>
                    <a:bodyPr/>
                    <a:lstStyle/>
                    <a:p>
                      <a:pPr algn="l" fontAlgn="b"/>
                      <a:r>
                        <a:rPr lang="en-US" sz="700" b="0" i="0" u="none" strike="noStrike">
                          <a:solidFill>
                            <a:srgbClr val="000000"/>
                          </a:solidFill>
                          <a:effectLst/>
                          <a:latin typeface="Calibri" panose="020F0502020204030204" pitchFamily="34" charset="0"/>
                        </a:rPr>
                        <a:t>tr|A0A287CS26|A0A287CS26_ICTTR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1180511</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1271816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1088656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1137241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1027159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971610.4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1011285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1137512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1054097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940394.6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983093.1</a:t>
                      </a:r>
                    </a:p>
                  </a:txBody>
                  <a:tcPr marL="5725" marR="5725" marT="5725" marB="0" anchor="b">
                    <a:lnL>
                      <a:noFill/>
                    </a:lnL>
                    <a:lnR>
                      <a:noFill/>
                    </a:lnR>
                    <a:lnT>
                      <a:noFill/>
                    </a:lnT>
                    <a:lnB>
                      <a:noFill/>
                    </a:lnB>
                  </a:tcPr>
                </a:tc>
                <a:extLst>
                  <a:ext uri="{0D108BD9-81ED-4DB2-BD59-A6C34878D82A}">
                    <a16:rowId xmlns:a16="http://schemas.microsoft.com/office/drawing/2014/main" val="4110413885"/>
                  </a:ext>
                </a:extLst>
              </a:tr>
              <a:tr h="144379">
                <a:tc>
                  <a:txBody>
                    <a:bodyPr/>
                    <a:lstStyle/>
                    <a:p>
                      <a:pPr algn="l" fontAlgn="b"/>
                      <a:r>
                        <a:rPr lang="en-US" sz="700" b="0" i="0" u="none" strike="noStrike">
                          <a:solidFill>
                            <a:srgbClr val="000000"/>
                          </a:solidFill>
                          <a:effectLst/>
                          <a:latin typeface="Calibri" panose="020F0502020204030204" pitchFamily="34" charset="0"/>
                        </a:rPr>
                        <a:t>tr|A0A287CS27|A0A287CS27_ICTTR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690837.5</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801593.5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662493.3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751972.8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720781.1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582737.9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715251.9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730887.4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640575.5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520185.4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532807.8</a:t>
                      </a:r>
                    </a:p>
                  </a:txBody>
                  <a:tcPr marL="5725" marR="5725" marT="5725" marB="0" anchor="b">
                    <a:lnL>
                      <a:noFill/>
                    </a:lnL>
                    <a:lnR>
                      <a:noFill/>
                    </a:lnR>
                    <a:lnT>
                      <a:noFill/>
                    </a:lnT>
                    <a:lnB>
                      <a:noFill/>
                    </a:lnB>
                  </a:tcPr>
                </a:tc>
                <a:extLst>
                  <a:ext uri="{0D108BD9-81ED-4DB2-BD59-A6C34878D82A}">
                    <a16:rowId xmlns:a16="http://schemas.microsoft.com/office/drawing/2014/main" val="4044172729"/>
                  </a:ext>
                </a:extLst>
              </a:tr>
              <a:tr h="144379">
                <a:tc>
                  <a:txBody>
                    <a:bodyPr/>
                    <a:lstStyle/>
                    <a:p>
                      <a:pPr algn="l" fontAlgn="b"/>
                      <a:r>
                        <a:rPr lang="en-US" sz="700" b="0" i="0" u="none" strike="noStrike">
                          <a:solidFill>
                            <a:srgbClr val="000000"/>
                          </a:solidFill>
                          <a:effectLst/>
                          <a:latin typeface="Calibri" panose="020F0502020204030204" pitchFamily="34" charset="0"/>
                        </a:rPr>
                        <a:t>tr|A0A287CS28|A0A287CS28_ICTTR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1421725</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1743982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1552043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1734988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1638235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1499845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1453111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1708069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1543255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1339186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1392417</a:t>
                      </a:r>
                    </a:p>
                  </a:txBody>
                  <a:tcPr marL="5725" marR="5725" marT="5725" marB="0" anchor="b">
                    <a:lnL>
                      <a:noFill/>
                    </a:lnL>
                    <a:lnR>
                      <a:noFill/>
                    </a:lnR>
                    <a:lnT>
                      <a:noFill/>
                    </a:lnT>
                    <a:lnB>
                      <a:noFill/>
                    </a:lnB>
                  </a:tcPr>
                </a:tc>
                <a:extLst>
                  <a:ext uri="{0D108BD9-81ED-4DB2-BD59-A6C34878D82A}">
                    <a16:rowId xmlns:a16="http://schemas.microsoft.com/office/drawing/2014/main" val="4110261680"/>
                  </a:ext>
                </a:extLst>
              </a:tr>
              <a:tr h="144379">
                <a:tc>
                  <a:txBody>
                    <a:bodyPr/>
                    <a:lstStyle/>
                    <a:p>
                      <a:pPr algn="l" fontAlgn="b"/>
                      <a:r>
                        <a:rPr lang="en-US" sz="700" b="0" i="0" u="none" strike="noStrike">
                          <a:solidFill>
                            <a:srgbClr val="000000"/>
                          </a:solidFill>
                          <a:effectLst/>
                          <a:latin typeface="Calibri" panose="020F0502020204030204" pitchFamily="34" charset="0"/>
                        </a:rPr>
                        <a:t>tr|A0A287CS29|A0A287CS29_ICTTR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249138.1</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230967.2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248169.4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229052.1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228456.1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291195.9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233292.1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268798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220145.4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229716.8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221294.7</a:t>
                      </a:r>
                    </a:p>
                  </a:txBody>
                  <a:tcPr marL="5725" marR="5725" marT="5725" marB="0" anchor="b">
                    <a:lnL>
                      <a:noFill/>
                    </a:lnL>
                    <a:lnR>
                      <a:noFill/>
                    </a:lnR>
                    <a:lnT>
                      <a:noFill/>
                    </a:lnT>
                    <a:lnB>
                      <a:noFill/>
                    </a:lnB>
                  </a:tcPr>
                </a:tc>
                <a:extLst>
                  <a:ext uri="{0D108BD9-81ED-4DB2-BD59-A6C34878D82A}">
                    <a16:rowId xmlns:a16="http://schemas.microsoft.com/office/drawing/2014/main" val="3500733295"/>
                  </a:ext>
                </a:extLst>
              </a:tr>
              <a:tr h="144379">
                <a:tc>
                  <a:txBody>
                    <a:bodyPr/>
                    <a:lstStyle/>
                    <a:p>
                      <a:pPr algn="l" fontAlgn="b"/>
                      <a:r>
                        <a:rPr lang="en-US" sz="700" b="0" i="0" u="none" strike="noStrike">
                          <a:solidFill>
                            <a:srgbClr val="000000"/>
                          </a:solidFill>
                          <a:effectLst/>
                          <a:latin typeface="Calibri" panose="020F0502020204030204" pitchFamily="34" charset="0"/>
                        </a:rPr>
                        <a:t>tr|A0A287CS30|A0A287CS30_ICTTR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364161.2</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385858.9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343229.5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400073.1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308690.4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247893.7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345962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345734.9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383025.3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401455.6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416370.3</a:t>
                      </a:r>
                    </a:p>
                  </a:txBody>
                  <a:tcPr marL="5725" marR="5725" marT="5725" marB="0" anchor="b">
                    <a:lnL>
                      <a:noFill/>
                    </a:lnL>
                    <a:lnR>
                      <a:noFill/>
                    </a:lnR>
                    <a:lnT>
                      <a:noFill/>
                    </a:lnT>
                    <a:lnB>
                      <a:noFill/>
                    </a:lnB>
                  </a:tcPr>
                </a:tc>
                <a:extLst>
                  <a:ext uri="{0D108BD9-81ED-4DB2-BD59-A6C34878D82A}">
                    <a16:rowId xmlns:a16="http://schemas.microsoft.com/office/drawing/2014/main" val="2121053303"/>
                  </a:ext>
                </a:extLst>
              </a:tr>
              <a:tr h="144379">
                <a:tc>
                  <a:txBody>
                    <a:bodyPr/>
                    <a:lstStyle/>
                    <a:p>
                      <a:pPr algn="l" fontAlgn="b"/>
                      <a:r>
                        <a:rPr lang="en-US" sz="700" b="0" i="0" u="none" strike="noStrike">
                          <a:solidFill>
                            <a:srgbClr val="000000"/>
                          </a:solidFill>
                          <a:effectLst/>
                          <a:latin typeface="Calibri" panose="020F0502020204030204" pitchFamily="34" charset="0"/>
                        </a:rPr>
                        <a:t>tr|A0A287CS32|A0A287CS32_ICTTR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21317.56</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22543.02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23517.72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18401.96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19069.45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16793.87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22148.54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24791.19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30953.64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25007.36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30241.93</a:t>
                      </a:r>
                    </a:p>
                  </a:txBody>
                  <a:tcPr marL="5725" marR="5725" marT="5725" marB="0" anchor="b">
                    <a:lnL>
                      <a:noFill/>
                    </a:lnL>
                    <a:lnR>
                      <a:noFill/>
                    </a:lnR>
                    <a:lnT>
                      <a:noFill/>
                    </a:lnT>
                    <a:lnB>
                      <a:noFill/>
                    </a:lnB>
                  </a:tcPr>
                </a:tc>
                <a:extLst>
                  <a:ext uri="{0D108BD9-81ED-4DB2-BD59-A6C34878D82A}">
                    <a16:rowId xmlns:a16="http://schemas.microsoft.com/office/drawing/2014/main" val="865827622"/>
                  </a:ext>
                </a:extLst>
              </a:tr>
              <a:tr h="144379">
                <a:tc>
                  <a:txBody>
                    <a:bodyPr/>
                    <a:lstStyle/>
                    <a:p>
                      <a:pPr algn="l" fontAlgn="b"/>
                      <a:r>
                        <a:rPr lang="en-US" sz="700" b="0" i="0" u="none" strike="noStrike">
                          <a:solidFill>
                            <a:srgbClr val="000000"/>
                          </a:solidFill>
                          <a:effectLst/>
                          <a:latin typeface="Calibri" panose="020F0502020204030204" pitchFamily="34" charset="0"/>
                        </a:rPr>
                        <a:t>tr|A0A287CS35|A0A287CS35_ICTTR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54127.19</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59599.67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50088.14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67885.57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49888.95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51356.88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50865.36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59869.33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54363.21</a:t>
                      </a:r>
                    </a:p>
                  </a:txBody>
                  <a:tcPr marL="5725" marR="5725" marT="5725"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45407.98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41074.87</a:t>
                      </a:r>
                    </a:p>
                  </a:txBody>
                  <a:tcPr marL="5725" marR="5725" marT="5725" marB="0" anchor="b">
                    <a:lnL>
                      <a:noFill/>
                    </a:lnL>
                    <a:lnR>
                      <a:noFill/>
                    </a:lnR>
                    <a:lnT>
                      <a:noFill/>
                    </a:lnT>
                    <a:lnB>
                      <a:noFill/>
                    </a:lnB>
                  </a:tcPr>
                </a:tc>
                <a:extLst>
                  <a:ext uri="{0D108BD9-81ED-4DB2-BD59-A6C34878D82A}">
                    <a16:rowId xmlns:a16="http://schemas.microsoft.com/office/drawing/2014/main" val="2875717416"/>
                  </a:ext>
                </a:extLst>
              </a:tr>
              <a:tr h="144379">
                <a:tc>
                  <a:txBody>
                    <a:bodyPr/>
                    <a:lstStyle/>
                    <a:p>
                      <a:pPr algn="l" fontAlgn="b"/>
                      <a:r>
                        <a:rPr lang="en-US" sz="700" b="0" i="0" u="none" strike="noStrike">
                          <a:solidFill>
                            <a:srgbClr val="000000"/>
                          </a:solidFill>
                          <a:effectLst/>
                          <a:latin typeface="Calibri" panose="020F0502020204030204" pitchFamily="34" charset="0"/>
                        </a:rPr>
                        <a:t>tr|A0A287CS37|A0A287CS37_ICTTR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4582429</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5685445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4563295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5104213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4580723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4673210</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4550853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5168406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5554055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4996821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4875702</a:t>
                      </a:r>
                    </a:p>
                  </a:txBody>
                  <a:tcPr marL="5725" marR="5725" marT="5725" marB="0" anchor="b">
                    <a:lnL>
                      <a:noFill/>
                    </a:lnL>
                    <a:lnR>
                      <a:noFill/>
                    </a:lnR>
                    <a:lnT>
                      <a:noFill/>
                    </a:lnT>
                    <a:lnB>
                      <a:noFill/>
                    </a:lnB>
                  </a:tcPr>
                </a:tc>
                <a:extLst>
                  <a:ext uri="{0D108BD9-81ED-4DB2-BD59-A6C34878D82A}">
                    <a16:rowId xmlns:a16="http://schemas.microsoft.com/office/drawing/2014/main" val="3593446134"/>
                  </a:ext>
                </a:extLst>
              </a:tr>
              <a:tr h="144379">
                <a:tc>
                  <a:txBody>
                    <a:bodyPr/>
                    <a:lstStyle/>
                    <a:p>
                      <a:pPr algn="l" fontAlgn="b"/>
                      <a:r>
                        <a:rPr lang="en-US" sz="700" b="0" i="0" u="none" strike="noStrike">
                          <a:solidFill>
                            <a:srgbClr val="000000"/>
                          </a:solidFill>
                          <a:effectLst/>
                          <a:latin typeface="Calibri" panose="020F0502020204030204" pitchFamily="34" charset="0"/>
                        </a:rPr>
                        <a:t>tr|A0A287CS61|A0A287CS61_ICTTR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29783.4</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35563.63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29670.15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32973.12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35203.04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35826.96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37915.23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34427.13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33417.7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26156.91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32601.93</a:t>
                      </a:r>
                    </a:p>
                  </a:txBody>
                  <a:tcPr marL="5725" marR="5725" marT="5725" marB="0" anchor="b">
                    <a:lnL>
                      <a:noFill/>
                    </a:lnL>
                    <a:lnR>
                      <a:noFill/>
                    </a:lnR>
                    <a:lnT>
                      <a:noFill/>
                    </a:lnT>
                    <a:lnB>
                      <a:noFill/>
                    </a:lnB>
                  </a:tcPr>
                </a:tc>
                <a:extLst>
                  <a:ext uri="{0D108BD9-81ED-4DB2-BD59-A6C34878D82A}">
                    <a16:rowId xmlns:a16="http://schemas.microsoft.com/office/drawing/2014/main" val="3226435824"/>
                  </a:ext>
                </a:extLst>
              </a:tr>
              <a:tr h="144379">
                <a:tc>
                  <a:txBody>
                    <a:bodyPr/>
                    <a:lstStyle/>
                    <a:p>
                      <a:pPr algn="l" fontAlgn="b"/>
                      <a:r>
                        <a:rPr lang="en-US" sz="700" b="0" i="0" u="none" strike="noStrike">
                          <a:solidFill>
                            <a:srgbClr val="000000"/>
                          </a:solidFill>
                          <a:effectLst/>
                          <a:latin typeface="Calibri" panose="020F0502020204030204" pitchFamily="34" charset="0"/>
                        </a:rPr>
                        <a:t>tr|A0A287CS80|A0A287CS80_ICTTR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43667.47</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54967.89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47407.46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45962.54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43763.24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58640.27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58419.14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52654.99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53869.1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50231.94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51888.14</a:t>
                      </a:r>
                    </a:p>
                  </a:txBody>
                  <a:tcPr marL="5725" marR="5725" marT="5725" marB="0" anchor="b">
                    <a:lnL>
                      <a:noFill/>
                    </a:lnL>
                    <a:lnR>
                      <a:noFill/>
                    </a:lnR>
                    <a:lnT>
                      <a:noFill/>
                    </a:lnT>
                    <a:lnB>
                      <a:noFill/>
                    </a:lnB>
                  </a:tcPr>
                </a:tc>
                <a:extLst>
                  <a:ext uri="{0D108BD9-81ED-4DB2-BD59-A6C34878D82A}">
                    <a16:rowId xmlns:a16="http://schemas.microsoft.com/office/drawing/2014/main" val="3582710476"/>
                  </a:ext>
                </a:extLst>
              </a:tr>
              <a:tr h="144379">
                <a:tc>
                  <a:txBody>
                    <a:bodyPr/>
                    <a:lstStyle/>
                    <a:p>
                      <a:pPr algn="l" fontAlgn="b"/>
                      <a:r>
                        <a:rPr lang="en-US" sz="700" b="0" i="0" u="none" strike="noStrike">
                          <a:solidFill>
                            <a:srgbClr val="000000"/>
                          </a:solidFill>
                          <a:effectLst/>
                          <a:latin typeface="Calibri" panose="020F0502020204030204" pitchFamily="34" charset="0"/>
                        </a:rPr>
                        <a:t>tr|A0A287CS82|A0A287CS82_ICTTR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9043.395</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6461.133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11954.83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6467.582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7946.364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3957.566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4566.72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4089.969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6468.015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10226.51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8732.582</a:t>
                      </a:r>
                    </a:p>
                  </a:txBody>
                  <a:tcPr marL="5725" marR="5725" marT="5725" marB="0" anchor="b">
                    <a:lnL>
                      <a:noFill/>
                    </a:lnL>
                    <a:lnR>
                      <a:noFill/>
                    </a:lnR>
                    <a:lnT>
                      <a:noFill/>
                    </a:lnT>
                    <a:lnB>
                      <a:noFill/>
                    </a:lnB>
                  </a:tcPr>
                </a:tc>
                <a:extLst>
                  <a:ext uri="{0D108BD9-81ED-4DB2-BD59-A6C34878D82A}">
                    <a16:rowId xmlns:a16="http://schemas.microsoft.com/office/drawing/2014/main" val="3652547281"/>
                  </a:ext>
                </a:extLst>
              </a:tr>
              <a:tr h="144379">
                <a:tc>
                  <a:txBody>
                    <a:bodyPr/>
                    <a:lstStyle/>
                    <a:p>
                      <a:pPr algn="l" fontAlgn="b"/>
                      <a:r>
                        <a:rPr lang="en-US" sz="700" b="0" i="0" u="none" strike="noStrike">
                          <a:solidFill>
                            <a:srgbClr val="000000"/>
                          </a:solidFill>
                          <a:effectLst/>
                          <a:latin typeface="Calibri" panose="020F0502020204030204" pitchFamily="34" charset="0"/>
                        </a:rPr>
                        <a:t>tr|A0A287CS97|A0A287CS97_ICTTR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248213.4</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221802.4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235673.7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216156.6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209216.3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162826.2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190589.3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234155.6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153950.5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173573.2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164392.1</a:t>
                      </a:r>
                    </a:p>
                  </a:txBody>
                  <a:tcPr marL="5725" marR="5725" marT="5725" marB="0" anchor="b">
                    <a:lnL>
                      <a:noFill/>
                    </a:lnL>
                    <a:lnR>
                      <a:noFill/>
                    </a:lnR>
                    <a:lnT>
                      <a:noFill/>
                    </a:lnT>
                    <a:lnB>
                      <a:noFill/>
                    </a:lnB>
                  </a:tcPr>
                </a:tc>
                <a:extLst>
                  <a:ext uri="{0D108BD9-81ED-4DB2-BD59-A6C34878D82A}">
                    <a16:rowId xmlns:a16="http://schemas.microsoft.com/office/drawing/2014/main" val="1891538152"/>
                  </a:ext>
                </a:extLst>
              </a:tr>
              <a:tr h="144379">
                <a:tc>
                  <a:txBody>
                    <a:bodyPr/>
                    <a:lstStyle/>
                    <a:p>
                      <a:pPr algn="l" fontAlgn="b"/>
                      <a:r>
                        <a:rPr lang="en-US" sz="700" b="0" i="0" u="none" strike="noStrike">
                          <a:solidFill>
                            <a:srgbClr val="000000"/>
                          </a:solidFill>
                          <a:effectLst/>
                          <a:latin typeface="Calibri" panose="020F0502020204030204" pitchFamily="34" charset="0"/>
                        </a:rPr>
                        <a:t>tr|A0A287CS98|A0A287CS98_ICTTR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133404.7</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145989.6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128911.5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160691.8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142431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113987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144383.9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130951.2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123709.9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105413.5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116963.4</a:t>
                      </a:r>
                    </a:p>
                  </a:txBody>
                  <a:tcPr marL="5725" marR="5725" marT="5725" marB="0" anchor="b">
                    <a:lnL>
                      <a:noFill/>
                    </a:lnL>
                    <a:lnR>
                      <a:noFill/>
                    </a:lnR>
                    <a:lnT>
                      <a:noFill/>
                    </a:lnT>
                    <a:lnB>
                      <a:noFill/>
                    </a:lnB>
                  </a:tcPr>
                </a:tc>
                <a:extLst>
                  <a:ext uri="{0D108BD9-81ED-4DB2-BD59-A6C34878D82A}">
                    <a16:rowId xmlns:a16="http://schemas.microsoft.com/office/drawing/2014/main" val="2695140020"/>
                  </a:ext>
                </a:extLst>
              </a:tr>
              <a:tr h="144379">
                <a:tc>
                  <a:txBody>
                    <a:bodyPr/>
                    <a:lstStyle/>
                    <a:p>
                      <a:pPr algn="l" fontAlgn="b"/>
                      <a:r>
                        <a:rPr lang="en-US" sz="700" b="0" i="0" u="none" strike="noStrike">
                          <a:solidFill>
                            <a:srgbClr val="000000"/>
                          </a:solidFill>
                          <a:effectLst/>
                          <a:latin typeface="Calibri" panose="020F0502020204030204" pitchFamily="34" charset="0"/>
                        </a:rPr>
                        <a:t>tr|A0A287CSA7|A0A287CSA7_ICTTR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119126.9</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127893.1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114091.6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122477.9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114329.9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126014.7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104277.1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120223.9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110025.6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104074.2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107139.1</a:t>
                      </a:r>
                    </a:p>
                  </a:txBody>
                  <a:tcPr marL="5725" marR="5725" marT="5725" marB="0" anchor="b">
                    <a:lnL>
                      <a:noFill/>
                    </a:lnL>
                    <a:lnR>
                      <a:noFill/>
                    </a:lnR>
                    <a:lnT>
                      <a:noFill/>
                    </a:lnT>
                    <a:lnB>
                      <a:noFill/>
                    </a:lnB>
                  </a:tcPr>
                </a:tc>
                <a:extLst>
                  <a:ext uri="{0D108BD9-81ED-4DB2-BD59-A6C34878D82A}">
                    <a16:rowId xmlns:a16="http://schemas.microsoft.com/office/drawing/2014/main" val="1482800238"/>
                  </a:ext>
                </a:extLst>
              </a:tr>
              <a:tr h="144379">
                <a:tc>
                  <a:txBody>
                    <a:bodyPr/>
                    <a:lstStyle/>
                    <a:p>
                      <a:pPr algn="l" fontAlgn="b"/>
                      <a:r>
                        <a:rPr lang="en-US" sz="700" b="0" i="0" u="none" strike="noStrike">
                          <a:solidFill>
                            <a:srgbClr val="000000"/>
                          </a:solidFill>
                          <a:effectLst/>
                          <a:latin typeface="Calibri" panose="020F0502020204030204" pitchFamily="34" charset="0"/>
                        </a:rPr>
                        <a:t>tr|A0A287CSB4|A0A287CSB4_ICTTR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9562.332</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9682.725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14708.69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9029.234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9298.869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10637.27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9057.29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9760.597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11712.87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7392.504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12650.38</a:t>
                      </a:r>
                    </a:p>
                  </a:txBody>
                  <a:tcPr marL="5725" marR="5725" marT="5725" marB="0" anchor="b">
                    <a:lnL>
                      <a:noFill/>
                    </a:lnL>
                    <a:lnR>
                      <a:noFill/>
                    </a:lnR>
                    <a:lnT>
                      <a:noFill/>
                    </a:lnT>
                    <a:lnB>
                      <a:noFill/>
                    </a:lnB>
                  </a:tcPr>
                </a:tc>
                <a:extLst>
                  <a:ext uri="{0D108BD9-81ED-4DB2-BD59-A6C34878D82A}">
                    <a16:rowId xmlns:a16="http://schemas.microsoft.com/office/drawing/2014/main" val="3314645090"/>
                  </a:ext>
                </a:extLst>
              </a:tr>
              <a:tr h="144379">
                <a:tc>
                  <a:txBody>
                    <a:bodyPr/>
                    <a:lstStyle/>
                    <a:p>
                      <a:pPr algn="l" fontAlgn="b"/>
                      <a:r>
                        <a:rPr lang="en-US" sz="700" b="0" i="0" u="none" strike="noStrike">
                          <a:solidFill>
                            <a:srgbClr val="000000"/>
                          </a:solidFill>
                          <a:effectLst/>
                          <a:latin typeface="Calibri" panose="020F0502020204030204" pitchFamily="34" charset="0"/>
                        </a:rPr>
                        <a:t>tr|A0A287CSD6|A0A287CSD6_ICTTR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36948.6</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45020.71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29730.37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37007.75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35133.83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47838.64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43941.76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44903.08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38853.77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33174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33566.07</a:t>
                      </a:r>
                    </a:p>
                  </a:txBody>
                  <a:tcPr marL="5725" marR="5725" marT="5725" marB="0" anchor="b">
                    <a:lnL>
                      <a:noFill/>
                    </a:lnL>
                    <a:lnR>
                      <a:noFill/>
                    </a:lnR>
                    <a:lnT>
                      <a:noFill/>
                    </a:lnT>
                    <a:lnB>
                      <a:noFill/>
                    </a:lnB>
                  </a:tcPr>
                </a:tc>
                <a:extLst>
                  <a:ext uri="{0D108BD9-81ED-4DB2-BD59-A6C34878D82A}">
                    <a16:rowId xmlns:a16="http://schemas.microsoft.com/office/drawing/2014/main" val="883784602"/>
                  </a:ext>
                </a:extLst>
              </a:tr>
              <a:tr h="144379">
                <a:tc>
                  <a:txBody>
                    <a:bodyPr/>
                    <a:lstStyle/>
                    <a:p>
                      <a:pPr algn="l" fontAlgn="b"/>
                      <a:r>
                        <a:rPr lang="en-US" sz="700" b="0" i="0" u="none" strike="noStrike">
                          <a:solidFill>
                            <a:srgbClr val="000000"/>
                          </a:solidFill>
                          <a:effectLst/>
                          <a:latin typeface="Calibri" panose="020F0502020204030204" pitchFamily="34" charset="0"/>
                        </a:rPr>
                        <a:t>tr|A0A287CSE0|A0A287CSE0_ICTTR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720792.9</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800959.4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940966.5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865349.7</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747529.3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777369.8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938772.3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824150.5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756515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715940.9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738615.1</a:t>
                      </a:r>
                    </a:p>
                  </a:txBody>
                  <a:tcPr marL="5725" marR="5725" marT="5725" marB="0" anchor="b">
                    <a:lnL>
                      <a:noFill/>
                    </a:lnL>
                    <a:lnR>
                      <a:noFill/>
                    </a:lnR>
                    <a:lnT>
                      <a:noFill/>
                    </a:lnT>
                    <a:lnB>
                      <a:noFill/>
                    </a:lnB>
                  </a:tcPr>
                </a:tc>
                <a:extLst>
                  <a:ext uri="{0D108BD9-81ED-4DB2-BD59-A6C34878D82A}">
                    <a16:rowId xmlns:a16="http://schemas.microsoft.com/office/drawing/2014/main" val="1815327455"/>
                  </a:ext>
                </a:extLst>
              </a:tr>
              <a:tr h="144379">
                <a:tc>
                  <a:txBody>
                    <a:bodyPr/>
                    <a:lstStyle/>
                    <a:p>
                      <a:pPr algn="l" fontAlgn="b"/>
                      <a:r>
                        <a:rPr lang="en-US" sz="700" b="0" i="0" u="none" strike="noStrike">
                          <a:solidFill>
                            <a:srgbClr val="000000"/>
                          </a:solidFill>
                          <a:effectLst/>
                          <a:latin typeface="Calibri" panose="020F0502020204030204" pitchFamily="34" charset="0"/>
                        </a:rPr>
                        <a:t>tr|A0A287CSE2|A0A287CSE2_ICTTR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42949</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43639.48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29135.29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48757.86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53396.14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46628.8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41302.82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41997.74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37140.06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30366.18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29475.68</a:t>
                      </a:r>
                    </a:p>
                  </a:txBody>
                  <a:tcPr marL="5725" marR="5725" marT="5725" marB="0" anchor="b">
                    <a:lnL>
                      <a:noFill/>
                    </a:lnL>
                    <a:lnR>
                      <a:noFill/>
                    </a:lnR>
                    <a:lnT>
                      <a:noFill/>
                    </a:lnT>
                    <a:lnB>
                      <a:noFill/>
                    </a:lnB>
                  </a:tcPr>
                </a:tc>
                <a:extLst>
                  <a:ext uri="{0D108BD9-81ED-4DB2-BD59-A6C34878D82A}">
                    <a16:rowId xmlns:a16="http://schemas.microsoft.com/office/drawing/2014/main" val="779137221"/>
                  </a:ext>
                </a:extLst>
              </a:tr>
              <a:tr h="144379">
                <a:tc>
                  <a:txBody>
                    <a:bodyPr/>
                    <a:lstStyle/>
                    <a:p>
                      <a:pPr algn="l" fontAlgn="b"/>
                      <a:r>
                        <a:rPr lang="en-US" sz="700" b="0" i="0" u="none" strike="noStrike">
                          <a:solidFill>
                            <a:srgbClr val="000000"/>
                          </a:solidFill>
                          <a:effectLst/>
                          <a:latin typeface="Calibri" panose="020F0502020204030204" pitchFamily="34" charset="0"/>
                        </a:rPr>
                        <a:t>tr|A0A287CSF3|A0A287CSF3_ICTTR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50459.55</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49799.82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50082.78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49243.96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51627.59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64302.65</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53009.02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49538.9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48244.46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43681.84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43520.59</a:t>
                      </a:r>
                    </a:p>
                  </a:txBody>
                  <a:tcPr marL="5725" marR="5725" marT="5725" marB="0" anchor="b">
                    <a:lnL>
                      <a:noFill/>
                    </a:lnL>
                    <a:lnR>
                      <a:noFill/>
                    </a:lnR>
                    <a:lnT>
                      <a:noFill/>
                    </a:lnT>
                    <a:lnB>
                      <a:noFill/>
                    </a:lnB>
                  </a:tcPr>
                </a:tc>
                <a:extLst>
                  <a:ext uri="{0D108BD9-81ED-4DB2-BD59-A6C34878D82A}">
                    <a16:rowId xmlns:a16="http://schemas.microsoft.com/office/drawing/2014/main" val="2388712040"/>
                  </a:ext>
                </a:extLst>
              </a:tr>
              <a:tr h="144379">
                <a:tc>
                  <a:txBody>
                    <a:bodyPr/>
                    <a:lstStyle/>
                    <a:p>
                      <a:pPr algn="l" fontAlgn="b"/>
                      <a:r>
                        <a:rPr lang="en-US" sz="700" b="0" i="0" u="none" strike="noStrike">
                          <a:solidFill>
                            <a:srgbClr val="000000"/>
                          </a:solidFill>
                          <a:effectLst/>
                          <a:latin typeface="Calibri" panose="020F0502020204030204" pitchFamily="34" charset="0"/>
                        </a:rPr>
                        <a:t>tr|A0A287CSF6|A0A287CSF6_ICTTR</a:t>
                      </a:r>
                    </a:p>
                  </a:txBody>
                  <a:tcPr marL="5725" marR="5725" marT="57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22269.93</a:t>
                      </a:r>
                    </a:p>
                  </a:txBody>
                  <a:tcPr marL="5725" marR="5725" marT="57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32059.84</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20460.13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36825.78</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65634.46</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49151.13</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42388.91</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66521.89</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35796.12</a:t>
                      </a:r>
                    </a:p>
                  </a:txBody>
                  <a:tcPr marL="5725" marR="5725" marT="572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34991.66</a:t>
                      </a:r>
                    </a:p>
                  </a:txBody>
                  <a:tcPr marL="5725" marR="5725" marT="5725"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26920.64</a:t>
                      </a:r>
                    </a:p>
                  </a:txBody>
                  <a:tcPr marL="5725" marR="5725" marT="5725" marB="0" anchor="b">
                    <a:lnL>
                      <a:noFill/>
                    </a:lnL>
                    <a:lnR>
                      <a:noFill/>
                    </a:lnR>
                    <a:lnT>
                      <a:noFill/>
                    </a:lnT>
                    <a:lnB>
                      <a:noFill/>
                    </a:lnB>
                  </a:tcPr>
                </a:tc>
                <a:extLst>
                  <a:ext uri="{0D108BD9-81ED-4DB2-BD59-A6C34878D82A}">
                    <a16:rowId xmlns:a16="http://schemas.microsoft.com/office/drawing/2014/main" val="674549930"/>
                  </a:ext>
                </a:extLst>
              </a:tr>
            </a:tbl>
          </a:graphicData>
        </a:graphic>
      </p:graphicFrame>
      <p:sp>
        <p:nvSpPr>
          <p:cNvPr id="10" name="Rectangle 9"/>
          <p:cNvSpPr/>
          <p:nvPr/>
        </p:nvSpPr>
        <p:spPr>
          <a:xfrm>
            <a:off x="914401" y="4114800"/>
            <a:ext cx="7315200" cy="152400"/>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4401" y="1066797"/>
            <a:ext cx="1557029" cy="584775"/>
          </a:xfrm>
          <a:prstGeom prst="rect">
            <a:avLst/>
          </a:prstGeom>
          <a:noFill/>
        </p:spPr>
        <p:txBody>
          <a:bodyPr wrap="none" rtlCol="0">
            <a:spAutoFit/>
          </a:bodyPr>
          <a:lstStyle/>
          <a:p>
            <a:r>
              <a:rPr lang="en-US" sz="3200" dirty="0"/>
              <a:t>Proteins</a:t>
            </a:r>
          </a:p>
        </p:txBody>
      </p:sp>
      <p:sp>
        <p:nvSpPr>
          <p:cNvPr id="12" name="Rectangle 11"/>
          <p:cNvSpPr/>
          <p:nvPr/>
        </p:nvSpPr>
        <p:spPr>
          <a:xfrm>
            <a:off x="3200399" y="1079631"/>
            <a:ext cx="5029201" cy="139569"/>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276600" y="4114800"/>
            <a:ext cx="4953000" cy="152400"/>
            <a:chOff x="3276600" y="4114800"/>
            <a:chExt cx="4953000" cy="152400"/>
          </a:xfrm>
        </p:grpSpPr>
        <p:sp>
          <p:nvSpPr>
            <p:cNvPr id="3" name="Rectangle 2"/>
            <p:cNvSpPr/>
            <p:nvPr/>
          </p:nvSpPr>
          <p:spPr>
            <a:xfrm>
              <a:off x="3276600" y="4114800"/>
              <a:ext cx="1752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34200" y="4114800"/>
              <a:ext cx="1295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05400" y="4114800"/>
              <a:ext cx="1752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p:cNvSpPr/>
          <p:nvPr/>
        </p:nvSpPr>
        <p:spPr>
          <a:xfrm>
            <a:off x="3169328" y="1219199"/>
            <a:ext cx="488272" cy="1834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245528" y="4114800"/>
            <a:ext cx="488272" cy="1834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439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9"/>
            <a:ext cx="8077200" cy="1323347"/>
          </a:xfrm>
        </p:spPr>
        <p:txBody>
          <a:bodyPr>
            <a:normAutofit fontScale="90000"/>
          </a:bodyPr>
          <a:lstStyle/>
          <a:p>
            <a:r>
              <a:rPr lang="en-US" dirty="0"/>
              <a:t>Multiplex quantitation</a:t>
            </a:r>
            <a:br>
              <a:rPr lang="en-US" dirty="0"/>
            </a:br>
            <a:r>
              <a:rPr lang="en-US" sz="4000" dirty="0" err="1"/>
              <a:t>TMTpro</a:t>
            </a:r>
            <a:r>
              <a:rPr lang="en-US" sz="4000" dirty="0"/>
              <a:t> 16plex Label Reagents (126-134)</a:t>
            </a:r>
          </a:p>
        </p:txBody>
      </p:sp>
      <p:sp>
        <p:nvSpPr>
          <p:cNvPr id="3" name="Rectangle 2"/>
          <p:cNvSpPr/>
          <p:nvPr/>
        </p:nvSpPr>
        <p:spPr>
          <a:xfrm>
            <a:off x="4267200" y="3304662"/>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05300" y="3246384"/>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50544" y="3126757"/>
            <a:ext cx="76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rotWithShape="1">
          <a:blip r:embed="rId3"/>
          <a:srcRect t="1" b="57863"/>
          <a:stretch/>
        </p:blipFill>
        <p:spPr>
          <a:xfrm>
            <a:off x="1262269" y="3276601"/>
            <a:ext cx="6662531" cy="1600200"/>
          </a:xfrm>
          <a:prstGeom prst="rect">
            <a:avLst/>
          </a:prstGeom>
        </p:spPr>
      </p:pic>
      <p:sp>
        <p:nvSpPr>
          <p:cNvPr id="14" name="TextBox 13"/>
          <p:cNvSpPr txBox="1"/>
          <p:nvPr/>
        </p:nvSpPr>
        <p:spPr>
          <a:xfrm>
            <a:off x="875151" y="1700788"/>
            <a:ext cx="2491323" cy="646331"/>
          </a:xfrm>
          <a:prstGeom prst="rect">
            <a:avLst/>
          </a:prstGeom>
          <a:noFill/>
        </p:spPr>
        <p:txBody>
          <a:bodyPr wrap="none" rtlCol="0">
            <a:spAutoFit/>
          </a:bodyPr>
          <a:lstStyle/>
          <a:p>
            <a:r>
              <a:rPr lang="en-US" dirty="0">
                <a:solidFill>
                  <a:srgbClr val="FF0000"/>
                </a:solidFill>
              </a:rPr>
              <a:t>Add 304 to each peptide</a:t>
            </a:r>
          </a:p>
          <a:p>
            <a:r>
              <a:rPr lang="en-US" dirty="0">
                <a:solidFill>
                  <a:srgbClr val="FF0000"/>
                </a:solidFill>
              </a:rPr>
              <a:t>9 labeled </a:t>
            </a:r>
            <a:r>
              <a:rPr lang="en-US" baseline="30000" dirty="0">
                <a:solidFill>
                  <a:srgbClr val="FF0000"/>
                </a:solidFill>
              </a:rPr>
              <a:t>13</a:t>
            </a:r>
            <a:r>
              <a:rPr lang="en-US" dirty="0">
                <a:solidFill>
                  <a:srgbClr val="FF0000"/>
                </a:solidFill>
              </a:rPr>
              <a:t>C or </a:t>
            </a:r>
            <a:r>
              <a:rPr lang="en-US" baseline="30000" dirty="0">
                <a:solidFill>
                  <a:srgbClr val="FF0000"/>
                </a:solidFill>
              </a:rPr>
              <a:t>15</a:t>
            </a:r>
            <a:r>
              <a:rPr lang="en-US" dirty="0">
                <a:solidFill>
                  <a:srgbClr val="FF0000"/>
                </a:solidFill>
              </a:rPr>
              <a:t>N</a:t>
            </a:r>
          </a:p>
        </p:txBody>
      </p:sp>
      <p:sp>
        <p:nvSpPr>
          <p:cNvPr id="12" name="Right Brace 11"/>
          <p:cNvSpPr/>
          <p:nvPr/>
        </p:nvSpPr>
        <p:spPr>
          <a:xfrm rot="10800000">
            <a:off x="1066800" y="3163031"/>
            <a:ext cx="304800" cy="1955630"/>
          </a:xfrm>
          <a:prstGeom prst="rightBrace">
            <a:avLst>
              <a:gd name="adj1" fmla="val 8333"/>
              <a:gd name="adj2" fmla="val 4928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40" name="Right Brace 39"/>
          <p:cNvSpPr/>
          <p:nvPr/>
        </p:nvSpPr>
        <p:spPr>
          <a:xfrm rot="5400000">
            <a:off x="1988763" y="4340110"/>
            <a:ext cx="304800" cy="1498429"/>
          </a:xfrm>
          <a:prstGeom prst="rightBrace">
            <a:avLst>
              <a:gd name="adj1" fmla="val 8333"/>
              <a:gd name="adj2" fmla="val 4928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41" name="TextBox 40"/>
          <p:cNvSpPr txBox="1"/>
          <p:nvPr/>
        </p:nvSpPr>
        <p:spPr>
          <a:xfrm>
            <a:off x="1633716" y="5241725"/>
            <a:ext cx="1014893" cy="369332"/>
          </a:xfrm>
          <a:prstGeom prst="rect">
            <a:avLst/>
          </a:prstGeom>
          <a:noFill/>
        </p:spPr>
        <p:txBody>
          <a:bodyPr wrap="none" rtlCol="0">
            <a:spAutoFit/>
          </a:bodyPr>
          <a:lstStyle/>
          <a:p>
            <a:r>
              <a:rPr lang="en-US" dirty="0"/>
              <a:t>Reporter</a:t>
            </a:r>
          </a:p>
        </p:txBody>
      </p:sp>
      <p:sp>
        <p:nvSpPr>
          <p:cNvPr id="42" name="Right Brace 41"/>
          <p:cNvSpPr/>
          <p:nvPr/>
        </p:nvSpPr>
        <p:spPr>
          <a:xfrm rot="5400000">
            <a:off x="4343400" y="3486603"/>
            <a:ext cx="304800" cy="2900642"/>
          </a:xfrm>
          <a:prstGeom prst="rightBrace">
            <a:avLst>
              <a:gd name="adj1" fmla="val 8333"/>
              <a:gd name="adj2" fmla="val 4928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43" name="TextBox 42"/>
          <p:cNvSpPr txBox="1"/>
          <p:nvPr/>
        </p:nvSpPr>
        <p:spPr>
          <a:xfrm>
            <a:off x="3610755" y="5049986"/>
            <a:ext cx="1758430" cy="369332"/>
          </a:xfrm>
          <a:prstGeom prst="rect">
            <a:avLst/>
          </a:prstGeom>
          <a:noFill/>
        </p:spPr>
        <p:txBody>
          <a:bodyPr wrap="none" rtlCol="0">
            <a:spAutoFit/>
          </a:bodyPr>
          <a:lstStyle/>
          <a:p>
            <a:r>
              <a:rPr lang="en-US" dirty="0"/>
              <a:t>Mass Normalizer</a:t>
            </a:r>
          </a:p>
        </p:txBody>
      </p:sp>
      <p:sp>
        <p:nvSpPr>
          <p:cNvPr id="44" name="TextBox 43"/>
          <p:cNvSpPr txBox="1"/>
          <p:nvPr/>
        </p:nvSpPr>
        <p:spPr>
          <a:xfrm>
            <a:off x="2088357" y="2907269"/>
            <a:ext cx="1702454" cy="369332"/>
          </a:xfrm>
          <a:prstGeom prst="rect">
            <a:avLst/>
          </a:prstGeom>
          <a:noFill/>
        </p:spPr>
        <p:txBody>
          <a:bodyPr wrap="none" rtlCol="0">
            <a:spAutoFit/>
          </a:bodyPr>
          <a:lstStyle/>
          <a:p>
            <a:r>
              <a:rPr lang="en-US" dirty="0"/>
              <a:t>Cleavable Linker</a:t>
            </a:r>
          </a:p>
        </p:txBody>
      </p:sp>
      <p:sp>
        <p:nvSpPr>
          <p:cNvPr id="45" name="Right Brace 44"/>
          <p:cNvSpPr/>
          <p:nvPr/>
        </p:nvSpPr>
        <p:spPr>
          <a:xfrm rot="5400000">
            <a:off x="6555811" y="4591016"/>
            <a:ext cx="304800" cy="1213978"/>
          </a:xfrm>
          <a:prstGeom prst="rightBrace">
            <a:avLst>
              <a:gd name="adj1" fmla="val 8333"/>
              <a:gd name="adj2" fmla="val 4928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46" name="TextBox 45"/>
          <p:cNvSpPr txBox="1"/>
          <p:nvPr/>
        </p:nvSpPr>
        <p:spPr>
          <a:xfrm>
            <a:off x="5867400" y="5359197"/>
            <a:ext cx="1799788" cy="646331"/>
          </a:xfrm>
          <a:prstGeom prst="rect">
            <a:avLst/>
          </a:prstGeom>
          <a:noFill/>
        </p:spPr>
        <p:txBody>
          <a:bodyPr wrap="none" rtlCol="0">
            <a:spAutoFit/>
          </a:bodyPr>
          <a:lstStyle/>
          <a:p>
            <a:pPr algn="ctr"/>
            <a:r>
              <a:rPr lang="en-US" dirty="0"/>
              <a:t>Peptide Reactive </a:t>
            </a:r>
          </a:p>
          <a:p>
            <a:pPr algn="ctr"/>
            <a:r>
              <a:rPr lang="en-US" dirty="0"/>
              <a:t>Group</a:t>
            </a:r>
          </a:p>
        </p:txBody>
      </p:sp>
      <p:sp>
        <p:nvSpPr>
          <p:cNvPr id="37" name="Right Brace 36"/>
          <p:cNvSpPr/>
          <p:nvPr/>
        </p:nvSpPr>
        <p:spPr>
          <a:xfrm>
            <a:off x="5867400" y="3149770"/>
            <a:ext cx="304800" cy="1955630"/>
          </a:xfrm>
          <a:prstGeom prst="rightBrace">
            <a:avLst>
              <a:gd name="adj1" fmla="val 8333"/>
              <a:gd name="adj2" fmla="val 4928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80522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E53AF9-5C8A-4C12-AB73-7A2DD705337B}"/>
              </a:ext>
            </a:extLst>
          </p:cNvPr>
          <p:cNvPicPr>
            <a:picLocks noChangeAspect="1"/>
          </p:cNvPicPr>
          <p:nvPr/>
        </p:nvPicPr>
        <p:blipFill>
          <a:blip r:embed="rId3"/>
          <a:stretch>
            <a:fillRect/>
          </a:stretch>
        </p:blipFill>
        <p:spPr>
          <a:xfrm>
            <a:off x="2133600" y="38100"/>
            <a:ext cx="5943600" cy="6781800"/>
          </a:xfrm>
          <a:prstGeom prst="rect">
            <a:avLst/>
          </a:prstGeom>
        </p:spPr>
      </p:pic>
      <p:sp>
        <p:nvSpPr>
          <p:cNvPr id="4" name="TextBox 3"/>
          <p:cNvSpPr txBox="1"/>
          <p:nvPr/>
        </p:nvSpPr>
        <p:spPr>
          <a:xfrm>
            <a:off x="228600" y="381000"/>
            <a:ext cx="1803699" cy="1323439"/>
          </a:xfrm>
          <a:prstGeom prst="rect">
            <a:avLst/>
          </a:prstGeom>
          <a:noFill/>
        </p:spPr>
        <p:txBody>
          <a:bodyPr wrap="none" rtlCol="0">
            <a:spAutoFit/>
          </a:bodyPr>
          <a:lstStyle/>
          <a:p>
            <a:r>
              <a:rPr lang="en-US" sz="4000" dirty="0" err="1" smtClean="0"/>
              <a:t>TMTpro</a:t>
            </a:r>
            <a:endParaRPr lang="en-US" sz="4000" dirty="0" smtClean="0"/>
          </a:p>
          <a:p>
            <a:r>
              <a:rPr lang="en-US" sz="4000" dirty="0" smtClean="0"/>
              <a:t>16plex</a:t>
            </a:r>
            <a:endParaRPr lang="en-US" sz="4000" dirty="0"/>
          </a:p>
        </p:txBody>
      </p:sp>
    </p:spTree>
    <p:extLst>
      <p:ext uri="{BB962C8B-B14F-4D97-AF65-F5344CB8AC3E}">
        <p14:creationId xmlns:p14="http://schemas.microsoft.com/office/powerpoint/2010/main" val="1260211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43575</TotalTime>
  <Words>1599</Words>
  <Application>Microsoft Office PowerPoint</Application>
  <PresentationFormat>On-screen Show (4:3)</PresentationFormat>
  <Paragraphs>576</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Symbol</vt:lpstr>
      <vt:lpstr>Office Theme</vt:lpstr>
      <vt:lpstr>1_Office Theme</vt:lpstr>
      <vt:lpstr>Multiplex quantitation 10-plex/16-plex TMT NH2 reactive reagents</vt:lpstr>
      <vt:lpstr>Multiplex quantitation 10/11-plex TMT Tag</vt:lpstr>
      <vt:lpstr>PowerPoint Presentation</vt:lpstr>
      <vt:lpstr>TIC and MS2 scan of TMT workflow </vt:lpstr>
      <vt:lpstr>MS2 and MS3 scan of TMT workflow </vt:lpstr>
      <vt:lpstr>SPS-MS3: Quantitation at the peptide/protein level</vt:lpstr>
      <vt:lpstr>Generates a list of peptides/proteins per label</vt:lpstr>
      <vt:lpstr>Multiplex quantitation TMTpro 16plex Label Reagents (126-134)</vt:lpstr>
      <vt:lpstr>PowerPoint Presentation</vt:lpstr>
      <vt:lpstr>PowerPoint Presentation</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TMT labeling</dc:title>
  <dc:creator>Jennifer Cunliffe</dc:creator>
  <cp:lastModifiedBy>Jennifer Cunliffe</cp:lastModifiedBy>
  <cp:revision>499</cp:revision>
  <cp:lastPrinted>2019-01-25T17:06:46Z</cp:lastPrinted>
  <dcterms:created xsi:type="dcterms:W3CDTF">2019-01-16T20:47:10Z</dcterms:created>
  <dcterms:modified xsi:type="dcterms:W3CDTF">2020-04-22T15:42:13Z</dcterms:modified>
</cp:coreProperties>
</file>