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224"/>
  </p:normalViewPr>
  <p:slideViewPr>
    <p:cSldViewPr snapToGrid="0" snapToObjects="1">
      <p:cViewPr varScale="1">
        <p:scale>
          <a:sx n="82" d="100"/>
          <a:sy n="82" d="100"/>
        </p:scale>
        <p:origin x="20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This brief tutorial describes OHSU researchers using the Thermo </a:t>
            </a:r>
            <a:r>
              <a:rPr lang="en-US" dirty="0" err="1"/>
              <a:t>Velos</a:t>
            </a:r>
            <a:r>
              <a:rPr lang="en-US" dirty="0"/>
              <a:t> mass spectrometer in the OHSU PSR core.</a:t>
            </a:r>
          </a:p>
        </p:txBody>
      </p:sp>
    </p:spTree>
    <p:extLst>
      <p:ext uri="{BB962C8B-B14F-4D97-AF65-F5344CB8AC3E}">
        <p14:creationId xmlns:p14="http://schemas.microsoft.com/office/powerpoint/2010/main" val="337709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instrument in the core is a basic linear ion trap from Thermo Finnegan. It is quite robust and is available for use by any OHSU researcher who has completed training from the OHSU PSR core staff.</a:t>
            </a:r>
          </a:p>
        </p:txBody>
      </p:sp>
    </p:spTree>
    <p:extLst>
      <p:ext uri="{BB962C8B-B14F-4D97-AF65-F5344CB8AC3E}">
        <p14:creationId xmlns:p14="http://schemas.microsoft.com/office/powerpoint/2010/main" val="327924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OHSU PSR core has high-resolution instruments for shotgun identification and quantification proteomics experiments. The linear trap is available for basic mass spectrometry measurements to support research such as expression and purification of protein constructs. Some of the more common uses are peptide (less than 5000 Da) mass measurements and smaller protein whole masses (5K to 50K Da). A variety of dissociation methods are available to fragment and sequence peptides, too. Reverse-phase liquid chromatography using C18 (peptides) or C4 (proteins) columns are available for purification/separations.</a:t>
            </a:r>
          </a:p>
        </p:txBody>
      </p:sp>
    </p:spTree>
    <p:extLst>
      <p:ext uri="{BB962C8B-B14F-4D97-AF65-F5344CB8AC3E}">
        <p14:creationId xmlns:p14="http://schemas.microsoft.com/office/powerpoint/2010/main" val="422356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sufficiently purified starting material, HPLC may not be needed. Direct infusion via syringe is the fastest way to get data on your samples. The samples need to be in solutions that are compatible with the highly sensitive instrument. Sample volumes and concentrations also need to be within specified ranges. </a:t>
            </a:r>
          </a:p>
        </p:txBody>
      </p:sp>
    </p:spTree>
    <p:extLst>
      <p:ext uri="{BB962C8B-B14F-4D97-AF65-F5344CB8AC3E}">
        <p14:creationId xmlns:p14="http://schemas.microsoft.com/office/powerpoint/2010/main" val="28384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buffer constraints. The main concerns are that particulates and detergents, although common in regular sample handling, are NOT compatible with the instrument. The buffers also need some source of hydrogen ions (H+ in acidic solutions) to create ions that the mass spectrometer manipulates and measure.</a:t>
            </a:r>
          </a:p>
        </p:txBody>
      </p:sp>
    </p:spTree>
    <p:extLst>
      <p:ext uri="{BB962C8B-B14F-4D97-AF65-F5344CB8AC3E}">
        <p14:creationId xmlns:p14="http://schemas.microsoft.com/office/powerpoint/2010/main" val="254791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HPLC chromatography with reverse phase C18 or C4 columns are available for separations of analytes of interest. It may not be practical to start with very highly purified samples, and HPLC may be used to produce cleaner analytes for detailed measurements. </a:t>
            </a:r>
          </a:p>
        </p:txBody>
      </p:sp>
    </p:spTree>
    <p:extLst>
      <p:ext uri="{BB962C8B-B14F-4D97-AF65-F5344CB8AC3E}">
        <p14:creationId xmlns:p14="http://schemas.microsoft.com/office/powerpoint/2010/main" val="2402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are trained and qualified to operate the </a:t>
            </a:r>
            <a:r>
              <a:rPr lang="en-US" dirty="0" err="1"/>
              <a:t>Velos</a:t>
            </a:r>
            <a:r>
              <a:rPr lang="en-US" dirty="0"/>
              <a:t> Pro instrument, it is available on a first come first served basis. The instrument can also be reserved for planned experiments.</a:t>
            </a:r>
          </a:p>
        </p:txBody>
      </p:sp>
    </p:spTree>
    <p:extLst>
      <p:ext uri="{BB962C8B-B14F-4D97-AF65-F5344CB8AC3E}">
        <p14:creationId xmlns:p14="http://schemas.microsoft.com/office/powerpoint/2010/main" val="22145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of the instrument requires training by the OHSU PSR core staff. Analysis of the generated data is also part of the instrument use. The OHSU PSR core has proprietary vendor software on core computers available </a:t>
            </a:r>
            <a:r>
              <a:rPr lang="en-US"/>
              <a:t>for use in </a:t>
            </a:r>
            <a:r>
              <a:rPr lang="en-US" dirty="0"/>
              <a:t>room </a:t>
            </a:r>
            <a:r>
              <a:rPr lang="en-US" sz="2200" b="0" i="0" u="none" strike="noStrike" dirty="0">
                <a:effectLst/>
                <a:latin typeface="Helvetica Neue"/>
                <a:ea typeface="Helvetica Neue"/>
                <a:cs typeface="Helvetica Neue"/>
                <a:sym typeface="Helvetica Neue"/>
              </a:rPr>
              <a:t>MRBA528</a:t>
            </a:r>
            <a:r>
              <a:rPr lang="en-US" dirty="0"/>
              <a:t>. The PSR core staff provide training in the software use. The analysis of the types of data generated by the </a:t>
            </a:r>
            <a:r>
              <a:rPr lang="en-US" dirty="0" err="1"/>
              <a:t>Velos</a:t>
            </a:r>
            <a:r>
              <a:rPr lang="en-US" dirty="0"/>
              <a:t> Pro is within the capabilities of trained users, and users are expected to perform their own analysis. The core staff is happy to answer any questions and provide help. </a:t>
            </a:r>
          </a:p>
        </p:txBody>
      </p:sp>
    </p:spTree>
    <p:extLst>
      <p:ext uri="{BB962C8B-B14F-4D97-AF65-F5344CB8AC3E}">
        <p14:creationId xmlns:p14="http://schemas.microsoft.com/office/powerpoint/2010/main" val="308403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uide to using the…"/>
          <p:cNvSpPr txBox="1">
            <a:spLocks noGrp="1"/>
          </p:cNvSpPr>
          <p:nvPr>
            <p:ph type="ctrTitle"/>
          </p:nvPr>
        </p:nvSpPr>
        <p:spPr>
          <a:prstGeom prst="rect">
            <a:avLst/>
          </a:prstGeom>
        </p:spPr>
        <p:txBody>
          <a:bodyPr>
            <a:normAutofit fontScale="90000"/>
          </a:bodyPr>
          <a:lstStyle/>
          <a:p>
            <a:pPr defTabSz="519937">
              <a:defRPr sz="7119"/>
            </a:pPr>
            <a:r>
              <a:rPr dirty="0"/>
              <a:t>Guide to using the </a:t>
            </a:r>
          </a:p>
          <a:p>
            <a:pPr defTabSz="519937">
              <a:defRPr sz="7119"/>
            </a:pPr>
            <a:r>
              <a:rPr dirty="0" err="1"/>
              <a:t>Velos</a:t>
            </a:r>
            <a:r>
              <a:rPr dirty="0"/>
              <a:t> </a:t>
            </a:r>
            <a:r>
              <a:rPr lang="en-US" dirty="0"/>
              <a:t>Pro </a:t>
            </a:r>
            <a:r>
              <a:rPr dirty="0"/>
              <a:t>Mass Spectrometer</a:t>
            </a:r>
          </a:p>
        </p:txBody>
      </p:sp>
      <p:sp>
        <p:nvSpPr>
          <p:cNvPr id="120" name="Proteomics Shared Resource…"/>
          <p:cNvSpPr txBox="1">
            <a:spLocks noGrp="1"/>
          </p:cNvSpPr>
          <p:nvPr>
            <p:ph type="subTitle" sz="quarter" idx="1"/>
          </p:nvPr>
        </p:nvSpPr>
        <p:spPr>
          <a:prstGeom prst="rect">
            <a:avLst/>
          </a:prstGeom>
        </p:spPr>
        <p:txBody>
          <a:bodyPr>
            <a:normAutofit fontScale="85000" lnSpcReduction="20000"/>
          </a:bodyPr>
          <a:lstStyle/>
          <a:p>
            <a:r>
              <a:rPr lang="en-US" dirty="0"/>
              <a:t>OHSU </a:t>
            </a:r>
            <a:r>
              <a:rPr dirty="0"/>
              <a:t>Proteomics Shared Resource</a:t>
            </a:r>
            <a:endParaRPr lang="en-US" dirty="0"/>
          </a:p>
          <a:p>
            <a:r>
              <a:rPr lang="en-US" dirty="0"/>
              <a:t>Keith </a:t>
            </a:r>
            <a:r>
              <a:rPr lang="en-US" dirty="0" err="1"/>
              <a:t>Zientek</a:t>
            </a:r>
            <a:endParaRPr dirty="0"/>
          </a:p>
          <a:p>
            <a:r>
              <a:rPr dirty="0"/>
              <a:t>April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3" name="The Velos is a user-operated linear ion trap mass spectrometer managed by the OHSU Proteomics Shared Resource Facility…"/>
          <p:cNvSpPr txBox="1">
            <a:spLocks noGrp="1"/>
          </p:cNvSpPr>
          <p:nvPr>
            <p:ph type="body" idx="1"/>
          </p:nvPr>
        </p:nvSpPr>
        <p:spPr>
          <a:prstGeom prst="rect">
            <a:avLst/>
          </a:prstGeom>
        </p:spPr>
        <p:txBody>
          <a:bodyPr/>
          <a:lstStyle/>
          <a:p>
            <a:r>
              <a:rPr dirty="0"/>
              <a:t>The </a:t>
            </a:r>
            <a:r>
              <a:rPr dirty="0" err="1"/>
              <a:t>Velos</a:t>
            </a:r>
            <a:r>
              <a:rPr lang="en-US" dirty="0"/>
              <a:t> Pro</a:t>
            </a:r>
            <a:r>
              <a:rPr dirty="0"/>
              <a:t> is a user-operated linear ion trap mass spectrometer managed by the OHSU Proteomics Shared Resource Facility</a:t>
            </a:r>
          </a:p>
          <a:p>
            <a:r>
              <a:rPr dirty="0"/>
              <a:t>The </a:t>
            </a:r>
            <a:r>
              <a:rPr dirty="0" err="1"/>
              <a:t>Velos</a:t>
            </a:r>
            <a:r>
              <a:rPr dirty="0"/>
              <a:t> can be operated by an</a:t>
            </a:r>
            <a:r>
              <a:rPr lang="en-US" dirty="0"/>
              <a:t>y</a:t>
            </a:r>
            <a:r>
              <a:rPr dirty="0"/>
              <a:t> OHSU researcher </a:t>
            </a:r>
            <a:r>
              <a:rPr lang="en-US" dirty="0"/>
              <a:t>after </a:t>
            </a:r>
            <a:r>
              <a:rPr dirty="0"/>
              <a:t>train</a:t>
            </a:r>
            <a:r>
              <a:rPr lang="en-US" dirty="0"/>
              <a:t>ing</a:t>
            </a:r>
            <a:r>
              <a:rPr dirty="0"/>
              <a:t> by PSR personnel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6" name="Available Experiments include:…"/>
          <p:cNvSpPr txBox="1">
            <a:spLocks noGrp="1"/>
          </p:cNvSpPr>
          <p:nvPr>
            <p:ph type="body" sz="half" idx="1"/>
          </p:nvPr>
        </p:nvSpPr>
        <p:spPr>
          <a:prstGeom prst="rect">
            <a:avLst/>
          </a:prstGeom>
        </p:spPr>
        <p:txBody>
          <a:bodyPr>
            <a:normAutofit/>
          </a:bodyPr>
          <a:lstStyle/>
          <a:p>
            <a:pPr marL="377190" indent="-377190" defTabSz="578358">
              <a:spcBef>
                <a:spcPts val="3700"/>
              </a:spcBef>
              <a:defRPr sz="2772"/>
            </a:pPr>
            <a:r>
              <a:rPr dirty="0"/>
              <a:t>Available Experiments include:</a:t>
            </a:r>
          </a:p>
          <a:p>
            <a:pPr marL="754380" lvl="1" indent="-377190" defTabSz="578358">
              <a:spcBef>
                <a:spcPts val="3700"/>
              </a:spcBef>
              <a:defRPr sz="2772"/>
            </a:pPr>
            <a:r>
              <a:rPr dirty="0"/>
              <a:t>Mass determination of small peptides (&lt;5</a:t>
            </a:r>
            <a:r>
              <a:rPr lang="en-US" dirty="0"/>
              <a:t>000</a:t>
            </a:r>
            <a:r>
              <a:rPr dirty="0"/>
              <a:t> </a:t>
            </a:r>
            <a:r>
              <a:rPr dirty="0" err="1"/>
              <a:t>daltons</a:t>
            </a:r>
            <a:r>
              <a:rPr dirty="0"/>
              <a:t>)</a:t>
            </a:r>
          </a:p>
          <a:p>
            <a:pPr marL="754380" lvl="1" indent="-377190" defTabSz="578358">
              <a:spcBef>
                <a:spcPts val="3700"/>
              </a:spcBef>
              <a:defRPr sz="2772"/>
            </a:pPr>
            <a:r>
              <a:rPr dirty="0"/>
              <a:t>HPLC separation using C18 and C4 column chemistries</a:t>
            </a:r>
          </a:p>
          <a:p>
            <a:pPr marL="754380" lvl="1" indent="-377190" defTabSz="578358">
              <a:spcBef>
                <a:spcPts val="3700"/>
              </a:spcBef>
              <a:defRPr sz="2772"/>
            </a:pPr>
            <a:r>
              <a:rPr lang="en-US" dirty="0"/>
              <a:t>Measurement of fragment ions in </a:t>
            </a:r>
            <a:r>
              <a:rPr dirty="0"/>
              <a:t>MS/MS experiments </a:t>
            </a:r>
          </a:p>
          <a:p>
            <a:pPr marL="754380" lvl="1" indent="-377190" defTabSz="578358">
              <a:spcBef>
                <a:spcPts val="3700"/>
              </a:spcBef>
              <a:defRPr sz="2772"/>
            </a:pPr>
            <a:r>
              <a:rPr dirty="0"/>
              <a:t>Whole mass </a:t>
            </a:r>
            <a:r>
              <a:rPr lang="en-US" dirty="0"/>
              <a:t>measurements </a:t>
            </a:r>
            <a:r>
              <a:rPr dirty="0"/>
              <a:t>of larger </a:t>
            </a:r>
            <a:r>
              <a:rPr lang="en-US" dirty="0"/>
              <a:t>poly</a:t>
            </a:r>
            <a:r>
              <a:rPr dirty="0"/>
              <a:t>peptides (5k-</a:t>
            </a:r>
            <a:r>
              <a:rPr lang="en-US" dirty="0"/>
              <a:t>50</a:t>
            </a:r>
            <a:r>
              <a:rPr dirty="0"/>
              <a:t>k </a:t>
            </a:r>
            <a:r>
              <a:rPr dirty="0" err="1"/>
              <a:t>daltons</a:t>
            </a:r>
            <a:endParaRPr dirty="0"/>
          </a:p>
        </p:txBody>
      </p:sp>
      <p:pic>
        <p:nvPicPr>
          <p:cNvPr id="127" name="Image" descr="Image"/>
          <p:cNvPicPr>
            <a:picLocks noChangeAspect="1"/>
          </p:cNvPicPr>
          <p:nvPr/>
        </p:nvPicPr>
        <p:blipFill>
          <a:blip r:embed="rId3"/>
          <a:stretch>
            <a:fillRect/>
          </a:stretch>
        </p:blipFill>
        <p:spPr>
          <a:xfrm>
            <a:off x="6778724" y="3127474"/>
            <a:ext cx="5213152" cy="521315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mage" descr="Image"/>
          <p:cNvPicPr>
            <a:picLocks noGrp="1" noChangeAspect="1"/>
          </p:cNvPicPr>
          <p:nvPr>
            <p:ph type="pic" idx="13"/>
          </p:nvPr>
        </p:nvPicPr>
        <p:blipFill>
          <a:blip r:embed="rId3"/>
          <a:srcRect l="42702" t="50399" r="2745" b="6287"/>
          <a:stretch>
            <a:fillRect/>
          </a:stretch>
        </p:blipFill>
        <p:spPr>
          <a:xfrm>
            <a:off x="7370564" y="3960726"/>
            <a:ext cx="4029579" cy="3199402"/>
          </a:xfrm>
          <a:prstGeom prst="rect">
            <a:avLst/>
          </a:prstGeom>
        </p:spPr>
      </p:pic>
      <p:sp>
        <p:nvSpPr>
          <p:cNvPr id="130" name="Direct Infusion"/>
          <p:cNvSpPr txBox="1">
            <a:spLocks noGrp="1"/>
          </p:cNvSpPr>
          <p:nvPr>
            <p:ph type="title"/>
          </p:nvPr>
        </p:nvSpPr>
        <p:spPr>
          <a:prstGeom prst="rect">
            <a:avLst/>
          </a:prstGeom>
        </p:spPr>
        <p:txBody>
          <a:bodyPr/>
          <a:lstStyle/>
          <a:p>
            <a:r>
              <a:t>Direct Infusion</a:t>
            </a:r>
          </a:p>
        </p:txBody>
      </p:sp>
      <p:sp>
        <p:nvSpPr>
          <p:cNvPr id="131" name="The fastest method of analysis involves direct infusion of a sample into the mass spectrometer.…"/>
          <p:cNvSpPr txBox="1">
            <a:spLocks noGrp="1"/>
          </p:cNvSpPr>
          <p:nvPr>
            <p:ph type="body" sz="half" idx="1"/>
          </p:nvPr>
        </p:nvSpPr>
        <p:spPr>
          <a:prstGeom prst="rect">
            <a:avLst/>
          </a:prstGeom>
        </p:spPr>
        <p:txBody>
          <a:bodyPr/>
          <a:lstStyle/>
          <a:p>
            <a:r>
              <a:t>The fastest method of analysis involves direct infusion of a sample into the mass spectrometer.</a:t>
            </a:r>
          </a:p>
          <a:p>
            <a:r>
              <a:t>The Velos Pro is equipped with an integrated infusion pump capable of 1-20 uL/min.</a:t>
            </a:r>
          </a:p>
          <a:p>
            <a:r>
              <a:t>Typical sample volumes are 50-200 uL in a compatible buffer system for mass spectrometry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Buffer Selection for Direct Infusion"/>
          <p:cNvSpPr txBox="1">
            <a:spLocks noGrp="1"/>
          </p:cNvSpPr>
          <p:nvPr>
            <p:ph type="title"/>
          </p:nvPr>
        </p:nvSpPr>
        <p:spPr>
          <a:prstGeom prst="rect">
            <a:avLst/>
          </a:prstGeom>
        </p:spPr>
        <p:txBody>
          <a:bodyPr/>
          <a:lstStyle>
            <a:lvl1pPr>
              <a:defRPr sz="5000"/>
            </a:lvl1pPr>
          </a:lstStyle>
          <a:p>
            <a:r>
              <a:t>Buffer Selection for Direct Infusion</a:t>
            </a:r>
          </a:p>
        </p:txBody>
      </p:sp>
      <p:sp>
        <p:nvSpPr>
          <p:cNvPr id="134" name="Care must be taken to provide the sample with compatible buffers for mass spectrometry analysis.…"/>
          <p:cNvSpPr txBox="1">
            <a:spLocks noGrp="1"/>
          </p:cNvSpPr>
          <p:nvPr>
            <p:ph type="body" idx="1"/>
          </p:nvPr>
        </p:nvSpPr>
        <p:spPr>
          <a:prstGeom prst="rect">
            <a:avLst/>
          </a:prstGeom>
        </p:spPr>
        <p:txBody>
          <a:bodyPr/>
          <a:lstStyle/>
          <a:p>
            <a:pPr marL="288036" indent="-288036" defTabSz="368045">
              <a:spcBef>
                <a:spcPts val="2600"/>
              </a:spcBef>
              <a:defRPr sz="2394"/>
            </a:pPr>
            <a:r>
              <a:t>Care must be taken to provide the sample with compatible buffers for mass spectrometry analysis.</a:t>
            </a:r>
          </a:p>
          <a:p>
            <a:pPr marL="576072" lvl="1" indent="-288036" defTabSz="368045">
              <a:spcBef>
                <a:spcPts val="2600"/>
              </a:spcBef>
              <a:defRPr sz="2394"/>
            </a:pPr>
            <a:r>
              <a:t>Sample must be suspended in volatile acidic buffers to facilitate electrospray ionization.</a:t>
            </a:r>
          </a:p>
          <a:p>
            <a:pPr marL="576072" lvl="1" indent="-288036" defTabSz="368045">
              <a:spcBef>
                <a:spcPts val="2600"/>
              </a:spcBef>
              <a:defRPr sz="2394"/>
            </a:pPr>
            <a:r>
              <a:t>Examples of incompatible buffers: Detergents such as Tween or SDS, glycine buffer, involatile salts such as NaCl and phsophate, PEG, DMF, glycerol and insoluble material such as particulates or cellular debris.</a:t>
            </a:r>
          </a:p>
          <a:p>
            <a:pPr marL="576072" lvl="1" indent="-288036" defTabSz="368045">
              <a:spcBef>
                <a:spcPts val="2600"/>
              </a:spcBef>
              <a:defRPr sz="2394"/>
            </a:pPr>
            <a:r>
              <a:t>A typical solvent for direct infusion is 50%/50% methanol/0.2% formic acid in water.</a:t>
            </a:r>
          </a:p>
          <a:p>
            <a:pPr marL="576072" lvl="1" indent="-288036" defTabSz="368045">
              <a:spcBef>
                <a:spcPts val="2600"/>
              </a:spcBef>
              <a:defRPr sz="2394"/>
            </a:pPr>
            <a:r>
              <a:t>Samples must be filtered through a 0.2 um filter to remove particulates.</a:t>
            </a:r>
          </a:p>
          <a:p>
            <a:pPr marL="576072" lvl="1" indent="-288036" defTabSz="368045">
              <a:spcBef>
                <a:spcPts val="2600"/>
              </a:spcBef>
              <a:defRPr sz="2394"/>
            </a:pPr>
            <a:r>
              <a:t>The PSR core has compatible solvents available for use and can provide advice on sample preparation for direct infusion.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lumn cleanup and HPLC analysis"/>
          <p:cNvSpPr txBox="1">
            <a:spLocks noGrp="1"/>
          </p:cNvSpPr>
          <p:nvPr>
            <p:ph type="title"/>
          </p:nvPr>
        </p:nvSpPr>
        <p:spPr>
          <a:prstGeom prst="rect">
            <a:avLst/>
          </a:prstGeom>
        </p:spPr>
        <p:txBody>
          <a:bodyPr>
            <a:normAutofit fontScale="90000"/>
          </a:bodyPr>
          <a:lstStyle>
            <a:lvl1pPr defTabSz="484886">
              <a:defRPr sz="6640"/>
            </a:lvl1pPr>
          </a:lstStyle>
          <a:p>
            <a:r>
              <a:t>Column cleanup and HPLC analysis</a:t>
            </a:r>
          </a:p>
        </p:txBody>
      </p:sp>
      <p:sp>
        <p:nvSpPr>
          <p:cNvPr id="137" name="Samples can undergo a cleanup process prior to analysis if this is needed.…"/>
          <p:cNvSpPr txBox="1">
            <a:spLocks noGrp="1"/>
          </p:cNvSpPr>
          <p:nvPr>
            <p:ph type="body" idx="1"/>
          </p:nvPr>
        </p:nvSpPr>
        <p:spPr>
          <a:xfrm>
            <a:off x="952500" y="2597150"/>
            <a:ext cx="11099800" cy="6286500"/>
          </a:xfrm>
          <a:prstGeom prst="rect">
            <a:avLst/>
          </a:prstGeom>
        </p:spPr>
        <p:txBody>
          <a:bodyPr/>
          <a:lstStyle/>
          <a:p>
            <a:r>
              <a:t>Samples can undergo a cleanup process prior to analysis if this is needed.</a:t>
            </a:r>
          </a:p>
          <a:p>
            <a:r>
              <a:t>PSR can provide a C18 or C4 reverse phase column for separation or desalting prior to mass spectrometry analysis.</a:t>
            </a:r>
          </a:p>
          <a:p>
            <a:r>
              <a:t>Consult with PSR Personnel for additional information.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serving Time on the Velos Instrument"/>
          <p:cNvSpPr txBox="1">
            <a:spLocks noGrp="1"/>
          </p:cNvSpPr>
          <p:nvPr>
            <p:ph type="title"/>
          </p:nvPr>
        </p:nvSpPr>
        <p:spPr>
          <a:prstGeom prst="rect">
            <a:avLst/>
          </a:prstGeom>
        </p:spPr>
        <p:txBody>
          <a:bodyPr>
            <a:normAutofit fontScale="90000"/>
          </a:bodyPr>
          <a:lstStyle>
            <a:lvl1pPr defTabSz="484886">
              <a:defRPr sz="6640"/>
            </a:lvl1pPr>
          </a:lstStyle>
          <a:p>
            <a:r>
              <a:rPr dirty="0"/>
              <a:t>Reserving Time on the </a:t>
            </a:r>
            <a:r>
              <a:rPr dirty="0" err="1"/>
              <a:t>Velos</a:t>
            </a:r>
            <a:r>
              <a:rPr dirty="0"/>
              <a:t> </a:t>
            </a:r>
            <a:r>
              <a:rPr lang="en-US" dirty="0"/>
              <a:t>Pro </a:t>
            </a:r>
            <a:r>
              <a:rPr dirty="0"/>
              <a:t>Instrument</a:t>
            </a:r>
          </a:p>
        </p:txBody>
      </p:sp>
      <p:sp>
        <p:nvSpPr>
          <p:cNvPr id="140" name="The Velos Pro is typically operated in a first come first served basis.…"/>
          <p:cNvSpPr txBox="1">
            <a:spLocks noGrp="1"/>
          </p:cNvSpPr>
          <p:nvPr>
            <p:ph type="body" idx="1"/>
          </p:nvPr>
        </p:nvSpPr>
        <p:spPr>
          <a:prstGeom prst="rect">
            <a:avLst/>
          </a:prstGeom>
        </p:spPr>
        <p:txBody>
          <a:bodyPr/>
          <a:lstStyle/>
          <a:p>
            <a:r>
              <a:t>The Velos Pro is typically operated in a first come first served basis.</a:t>
            </a:r>
          </a:p>
          <a:p>
            <a:r>
              <a:t>The instrument can be reserved by contacting PSR personnel at least 24 hours in advance.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a Analysis"/>
          <p:cNvSpPr txBox="1">
            <a:spLocks noGrp="1"/>
          </p:cNvSpPr>
          <p:nvPr>
            <p:ph type="title"/>
          </p:nvPr>
        </p:nvSpPr>
        <p:spPr>
          <a:prstGeom prst="rect">
            <a:avLst/>
          </a:prstGeom>
        </p:spPr>
        <p:txBody>
          <a:bodyPr/>
          <a:lstStyle/>
          <a:p>
            <a:r>
              <a:t>Data Analysis</a:t>
            </a:r>
          </a:p>
        </p:txBody>
      </p:sp>
      <p:sp>
        <p:nvSpPr>
          <p:cNvPr id="143" name="Training in the data analysis software will be performed by PSR personnel.…"/>
          <p:cNvSpPr txBox="1">
            <a:spLocks noGrp="1"/>
          </p:cNvSpPr>
          <p:nvPr>
            <p:ph type="body" idx="1"/>
          </p:nvPr>
        </p:nvSpPr>
        <p:spPr>
          <a:prstGeom prst="rect">
            <a:avLst/>
          </a:prstGeom>
        </p:spPr>
        <p:txBody>
          <a:bodyPr/>
          <a:lstStyle/>
          <a:p>
            <a:r>
              <a:rPr dirty="0"/>
              <a:t>Training in the data analysis software will be performed by PSR personnel. </a:t>
            </a:r>
          </a:p>
          <a:p>
            <a:r>
              <a:rPr dirty="0"/>
              <a:t>Users are expected to perform their own data analysis with advice and support provided if needed.</a:t>
            </a:r>
          </a:p>
          <a:p>
            <a:r>
              <a:rPr dirty="0"/>
              <a:t>The PSR has a computer center in Room </a:t>
            </a:r>
            <a:r>
              <a:rPr lang="en-US" dirty="0"/>
              <a:t>MRBA528</a:t>
            </a:r>
            <a:r>
              <a:rPr dirty="0"/>
              <a:t> available for data analysis. </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856</Words>
  <Application>Microsoft Macintosh PowerPoint</Application>
  <PresentationFormat>Custom</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vt:lpstr>
      <vt:lpstr>Helvetica Light</vt:lpstr>
      <vt:lpstr>Helvetica Neue</vt:lpstr>
      <vt:lpstr>Gradient</vt:lpstr>
      <vt:lpstr>Guide to using the  Velos Pro Mass Spectrometer</vt:lpstr>
      <vt:lpstr>Velos Pro Mass Spectrometer</vt:lpstr>
      <vt:lpstr>Velos Pro Mass Spectrometer</vt:lpstr>
      <vt:lpstr>Direct Infusion</vt:lpstr>
      <vt:lpstr>Buffer Selection for Direct Infusion</vt:lpstr>
      <vt:lpstr>Column cleanup and HPLC analysis</vt:lpstr>
      <vt:lpstr>Reserving Time on the Velos Pro Instrument</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using the  Velos Mass Spectrometer</dc:title>
  <cp:lastModifiedBy>Phillip Wilmarth</cp:lastModifiedBy>
  <cp:revision>12</cp:revision>
  <dcterms:modified xsi:type="dcterms:W3CDTF">2020-05-11T17:08:04Z</dcterms:modified>
</cp:coreProperties>
</file>