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7"/>
  </p:notesMasterIdLst>
  <p:sldIdLst>
    <p:sldId id="374" r:id="rId3"/>
    <p:sldId id="332" r:id="rId4"/>
    <p:sldId id="269" r:id="rId5"/>
    <p:sldId id="335" r:id="rId6"/>
    <p:sldId id="295" r:id="rId7"/>
    <p:sldId id="356" r:id="rId8"/>
    <p:sldId id="293" r:id="rId9"/>
    <p:sldId id="360" r:id="rId10"/>
    <p:sldId id="357" r:id="rId11"/>
    <p:sldId id="363" r:id="rId12"/>
    <p:sldId id="361" r:id="rId13"/>
    <p:sldId id="362" r:id="rId14"/>
    <p:sldId id="358" r:id="rId15"/>
    <p:sldId id="3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ok Reddy" initials="AR" lastIdx="11" clrIdx="0">
    <p:extLst>
      <p:ext uri="{19B8F6BF-5375-455C-9EA6-DF929625EA0E}">
        <p15:presenceInfo xmlns:p15="http://schemas.microsoft.com/office/powerpoint/2012/main" userId="3e65b5e5c2beb2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0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75578" autoAdjust="0"/>
  </p:normalViewPr>
  <p:slideViewPr>
    <p:cSldViewPr>
      <p:cViewPr varScale="1">
        <p:scale>
          <a:sx n="95" d="100"/>
          <a:sy n="95" d="100"/>
        </p:scale>
        <p:origin x="2800"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67FC4-3587-43AC-9566-1A8A204FCA57}" type="datetimeFigureOut">
              <a:rPr lang="en-US" smtClean="0"/>
              <a:t>5/8/21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5213B8-58BA-4172-B0A8-9CB2D8E23539}" type="slidenum">
              <a:rPr lang="en-US" smtClean="0"/>
              <a:t>‹#›</a:t>
            </a:fld>
            <a:endParaRPr lang="en-US"/>
          </a:p>
        </p:txBody>
      </p:sp>
    </p:spTree>
    <p:extLst>
      <p:ext uri="{BB962C8B-B14F-4D97-AF65-F5344CB8AC3E}">
        <p14:creationId xmlns:p14="http://schemas.microsoft.com/office/powerpoint/2010/main" val="349084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This slide deck gives an overview of some</a:t>
            </a:r>
            <a:r>
              <a:rPr lang="en-US" sz="800" baseline="0" dirty="0"/>
              <a:t> of the work that we do in the PSR for non-affinity </a:t>
            </a:r>
            <a:r>
              <a:rPr lang="en-US" sz="800" baseline="0" dirty="0" err="1"/>
              <a:t>immunopurification</a:t>
            </a:r>
            <a:r>
              <a:rPr lang="en-US" sz="800" baseline="0" dirty="0"/>
              <a:t> experiments. Whether a targeted or shotgun assay, the sample prep portion follows a similar workflow. This slide shows a brief overview of each step and subsequent slides will go into more detail.</a:t>
            </a:r>
          </a:p>
          <a:p>
            <a:r>
              <a:rPr lang="en-US" sz="800" baseline="0" dirty="0"/>
              <a:t>The first step is to plan the experiment and design the study, preferably in collaboration with the PSR. </a:t>
            </a:r>
            <a:r>
              <a:rPr lang="en-US" sz="800" baseline="0" dirty="0">
                <a:solidFill>
                  <a:srgbClr val="FF0000"/>
                </a:solidFill>
              </a:rPr>
              <a:t>Step 1 also involves picking samples for analysis</a:t>
            </a:r>
            <a:r>
              <a:rPr lang="en-US" sz="800" baseline="0" dirty="0"/>
              <a:t>. Step 2 involves physically disrupting the sample, to lyse cells or increase the surface area of tissues, so that Step 3, denaturation and solubilization, and occur more efficiently. The denaturation step disrupts secondary structures of proteins allowing them to unfold, which makes them more accessible to the digestion enzymes used in Step 4. The digestion enzymes, typically trypsin but others as well, cut the proteins into smaller pieces called peptides. In some experiments, enrichments are performed to look at certain post-translational modifications (PTM, Step 5). If quantitative results are desired, the peptides can be mass tagged in a multi-plex experiment (Step 6). Regardless of PTM enrichments or mass tagging, the final step in the sample prep is to inject and detect the peptides by LC-MS/MS (Step 7) then analyze the data (Step 8).</a:t>
            </a:r>
            <a:endParaRPr lang="en-US" sz="800" dirty="0"/>
          </a:p>
        </p:txBody>
      </p:sp>
      <p:sp>
        <p:nvSpPr>
          <p:cNvPr id="4" name="Slide Number Placeholder 3"/>
          <p:cNvSpPr>
            <a:spLocks noGrp="1"/>
          </p:cNvSpPr>
          <p:nvPr>
            <p:ph type="sldNum" sz="quarter" idx="10"/>
          </p:nvPr>
        </p:nvSpPr>
        <p:spPr/>
        <p:txBody>
          <a:bodyPr/>
          <a:lstStyle/>
          <a:p>
            <a:fld id="{7F5213B8-58BA-4172-B0A8-9CB2D8E23539}" type="slidenum">
              <a:rPr lang="en-US" smtClean="0"/>
              <a:t>1</a:t>
            </a:fld>
            <a:endParaRPr lang="en-US"/>
          </a:p>
        </p:txBody>
      </p:sp>
    </p:spTree>
    <p:extLst>
      <p:ext uri="{BB962C8B-B14F-4D97-AF65-F5344CB8AC3E}">
        <p14:creationId xmlns:p14="http://schemas.microsoft.com/office/powerpoint/2010/main" val="3311894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peptide shown in the slide, there are two possible phosphorylation sites (</a:t>
            </a:r>
            <a:r>
              <a:rPr lang="en-US" dirty="0" err="1"/>
              <a:t>serines</a:t>
            </a:r>
            <a:r>
              <a:rPr lang="en-US" dirty="0"/>
              <a:t>, shown in red). If the peptide has a mass shift of 80 Da, one of the </a:t>
            </a:r>
            <a:r>
              <a:rPr lang="en-US" dirty="0" err="1"/>
              <a:t>serines</a:t>
            </a:r>
            <a:r>
              <a:rPr lang="en-US" dirty="0"/>
              <a:t> is phosphorylated. In this case,</a:t>
            </a:r>
            <a:r>
              <a:rPr lang="en-US" baseline="0" dirty="0"/>
              <a:t> there is MS2 fragmentation between the </a:t>
            </a:r>
            <a:r>
              <a:rPr lang="en-US" baseline="0" dirty="0" err="1"/>
              <a:t>serines</a:t>
            </a:r>
            <a:r>
              <a:rPr lang="en-US" baseline="0" dirty="0"/>
              <a:t>, and evidence of both </a:t>
            </a:r>
            <a:r>
              <a:rPr lang="en-US" baseline="0" dirty="0" err="1"/>
              <a:t>serines</a:t>
            </a:r>
            <a:r>
              <a:rPr lang="en-US" baseline="0" dirty="0"/>
              <a:t> being phosphorylated with the detection of the b14 and y8 ions. The underlined </a:t>
            </a:r>
            <a:r>
              <a:rPr lang="en-US" baseline="0" dirty="0" err="1"/>
              <a:t>serines</a:t>
            </a:r>
            <a:r>
              <a:rPr lang="en-US" baseline="0" dirty="0"/>
              <a:t> indicates it is phosphorylated.</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11</a:t>
            </a:fld>
            <a:endParaRPr lang="en-US"/>
          </a:p>
        </p:txBody>
      </p:sp>
    </p:spTree>
    <p:extLst>
      <p:ext uri="{BB962C8B-B14F-4D97-AF65-F5344CB8AC3E}">
        <p14:creationId xmlns:p14="http://schemas.microsoft.com/office/powerpoint/2010/main" val="4180168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two </a:t>
            </a:r>
            <a:r>
              <a:rPr lang="en-US" dirty="0" err="1"/>
              <a:t>phospho</a:t>
            </a:r>
            <a:r>
              <a:rPr lang="en-US" dirty="0"/>
              <a:t> sites are only separated by one amino</a:t>
            </a:r>
            <a:r>
              <a:rPr lang="en-US" baseline="0" dirty="0"/>
              <a:t> acid, and there are no fragments that lead to any conclusive site localization. Therefore it is impossible to assign the phosphorylation event to either the serine or threonine.</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12</a:t>
            </a:fld>
            <a:endParaRPr lang="en-US"/>
          </a:p>
        </p:txBody>
      </p:sp>
    </p:spTree>
    <p:extLst>
      <p:ext uri="{BB962C8B-B14F-4D97-AF65-F5344CB8AC3E}">
        <p14:creationId xmlns:p14="http://schemas.microsoft.com/office/powerpoint/2010/main" val="1064974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PTMs</a:t>
            </a:r>
            <a:r>
              <a:rPr lang="en-US" baseline="0" dirty="0"/>
              <a:t> are enriched with </a:t>
            </a:r>
            <a:r>
              <a:rPr lang="en-US" baseline="0" dirty="0" err="1"/>
              <a:t>immunoaffinity</a:t>
            </a:r>
            <a:r>
              <a:rPr lang="en-US" baseline="0" dirty="0"/>
              <a:t> purification. Cell Signaling Technologies offers a suite of antibodies against many common PTMs.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13</a:t>
            </a:fld>
            <a:endParaRPr lang="en-US"/>
          </a:p>
        </p:txBody>
      </p:sp>
    </p:spTree>
    <p:extLst>
      <p:ext uri="{BB962C8B-B14F-4D97-AF65-F5344CB8AC3E}">
        <p14:creationId xmlns:p14="http://schemas.microsoft.com/office/powerpoint/2010/main" val="899726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a:t>
            </a:r>
            <a:r>
              <a:rPr lang="en-US" baseline="0" dirty="0"/>
              <a:t> refer to the more detailed slide set on TMT labeling for quantitative experiments: https://</a:t>
            </a:r>
            <a:r>
              <a:rPr lang="en-US" baseline="0" dirty="0" err="1"/>
              <a:t>github.com</a:t>
            </a:r>
            <a:r>
              <a:rPr lang="en-US" baseline="0"/>
              <a:t>/OHSU-Proteomics/TMT_overview_2020</a:t>
            </a:r>
            <a:endParaRPr lang="en-US" baseline="0" dirty="0"/>
          </a:p>
          <a:p>
            <a:endParaRPr lang="en-US" baseline="0" dirty="0"/>
          </a:p>
          <a:p>
            <a:r>
              <a:rPr lang="en-US" baseline="0" dirty="0"/>
              <a:t>Please refer to the more detailed slide set on LC-MS/MS analysis: https://</a:t>
            </a:r>
            <a:r>
              <a:rPr lang="en-US" baseline="0" dirty="0" err="1"/>
              <a:t>github.com</a:t>
            </a:r>
            <a:r>
              <a:rPr lang="en-US" baseline="0" dirty="0"/>
              <a:t>/OHSU-Proteomics/LC-MSMS</a:t>
            </a:r>
          </a:p>
          <a:p>
            <a:endParaRPr lang="en-US" baseline="0" dirty="0"/>
          </a:p>
          <a:p>
            <a:r>
              <a:rPr lang="en-US" baseline="0" dirty="0"/>
              <a:t>Please refer to the more detailed slide set on Data Analysis: https://</a:t>
            </a:r>
            <a:r>
              <a:rPr lang="en-US" baseline="0" dirty="0" err="1"/>
              <a:t>ohsu-proteomics.github.io</a:t>
            </a:r>
            <a:r>
              <a:rPr lang="en-US" baseline="0" dirty="0"/>
              <a:t>/</a:t>
            </a:r>
            <a:r>
              <a:rPr lang="en-US" baseline="0" dirty="0" err="1"/>
              <a:t>Data_Analysis_Overview</a:t>
            </a:r>
            <a:r>
              <a:rPr lang="en-US" baseline="0" dirty="0"/>
              <a:t>/</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14</a:t>
            </a:fld>
            <a:endParaRPr lang="en-US"/>
          </a:p>
        </p:txBody>
      </p:sp>
    </p:spTree>
    <p:extLst>
      <p:ext uri="{BB962C8B-B14F-4D97-AF65-F5344CB8AC3E}">
        <p14:creationId xmlns:p14="http://schemas.microsoft.com/office/powerpoint/2010/main" val="67630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first step is to establish the study objectives and design the experiment, preferably in collaboration with the PSR. We will be able to help design the experiment knowing the strengths and limitations of our tools and techniques. Sample preparation methods vary with the type of samples analyzed.</a:t>
            </a:r>
          </a:p>
        </p:txBody>
      </p:sp>
      <p:sp>
        <p:nvSpPr>
          <p:cNvPr id="4" name="Slide Number Placeholder 3"/>
          <p:cNvSpPr>
            <a:spLocks noGrp="1"/>
          </p:cNvSpPr>
          <p:nvPr>
            <p:ph type="sldNum" sz="quarter" idx="10"/>
          </p:nvPr>
        </p:nvSpPr>
        <p:spPr/>
        <p:txBody>
          <a:bodyPr/>
          <a:lstStyle/>
          <a:p>
            <a:fld id="{7F5213B8-58BA-4172-B0A8-9CB2D8E23539}" type="slidenum">
              <a:rPr lang="en-US" smtClean="0"/>
              <a:t>2</a:t>
            </a:fld>
            <a:endParaRPr lang="en-US"/>
          </a:p>
        </p:txBody>
      </p:sp>
    </p:spTree>
    <p:extLst>
      <p:ext uri="{BB962C8B-B14F-4D97-AF65-F5344CB8AC3E}">
        <p14:creationId xmlns:p14="http://schemas.microsoft.com/office/powerpoint/2010/main" val="25812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disrupt the sample, the method</a:t>
            </a:r>
            <a:r>
              <a:rPr lang="en-US" baseline="0" dirty="0"/>
              <a:t> used depending on the sample type. This will release the contents of cells and increase the surface area of tissues, but the proteins will remain intact.</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3</a:t>
            </a:fld>
            <a:endParaRPr lang="en-US"/>
          </a:p>
        </p:txBody>
      </p:sp>
    </p:spTree>
    <p:extLst>
      <p:ext uri="{BB962C8B-B14F-4D97-AF65-F5344CB8AC3E}">
        <p14:creationId xmlns:p14="http://schemas.microsoft.com/office/powerpoint/2010/main" val="3467691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a:t>
            </a:r>
            <a:r>
              <a:rPr lang="en-US" baseline="0" dirty="0"/>
              <a:t> step is solubilizing and denaturing the proteins. If we are working with &gt;10 mg of proteins, this is typically done with lysis buffers such as urea, </a:t>
            </a:r>
            <a:r>
              <a:rPr lang="en-US" baseline="0" dirty="0" err="1"/>
              <a:t>deoxycholate</a:t>
            </a:r>
            <a:r>
              <a:rPr lang="en-US" baseline="0" dirty="0"/>
              <a:t> or SDS, each with its down advantages and disadvantages.</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4</a:t>
            </a:fld>
            <a:endParaRPr lang="en-US"/>
          </a:p>
        </p:txBody>
      </p:sp>
    </p:spTree>
    <p:extLst>
      <p:ext uri="{BB962C8B-B14F-4D97-AF65-F5344CB8AC3E}">
        <p14:creationId xmlns:p14="http://schemas.microsoft.com/office/powerpoint/2010/main" val="1865211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working with smaller amounts of protein, for example &lt; 1 mg, then we might use </a:t>
            </a:r>
            <a:r>
              <a:rPr lang="en-US" dirty="0" err="1"/>
              <a:t>ProteaseMAX</a:t>
            </a:r>
            <a:r>
              <a:rPr lang="en-US" baseline="0" dirty="0"/>
              <a:t> or do an </a:t>
            </a:r>
            <a:r>
              <a:rPr lang="en-US" baseline="0" dirty="0" err="1"/>
              <a:t>eFASP</a:t>
            </a:r>
            <a:r>
              <a:rPr lang="en-US" baseline="0" dirty="0"/>
              <a:t> digestion, again, each with its advantages and disadvantages.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5</a:t>
            </a:fld>
            <a:endParaRPr lang="en-US"/>
          </a:p>
        </p:txBody>
      </p:sp>
    </p:spTree>
    <p:extLst>
      <p:ext uri="{BB962C8B-B14F-4D97-AF65-F5344CB8AC3E}">
        <p14:creationId xmlns:p14="http://schemas.microsoft.com/office/powerpoint/2010/main" val="241797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recently</a:t>
            </a:r>
            <a:r>
              <a:rPr lang="en-US" baseline="0" dirty="0"/>
              <a:t> we have started using S-traps to do some of our digestions. They come in 3 sizes so different amounts of protein can be accommodated. All of the steps occur in one vial/tube to minimize sample loss, and the procedure is much faster than </a:t>
            </a:r>
            <a:r>
              <a:rPr lang="en-US" baseline="0" dirty="0" err="1"/>
              <a:t>eFASP</a:t>
            </a:r>
            <a:r>
              <a:rPr lang="en-US" baseline="0" dirty="0"/>
              <a:t>.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6</a:t>
            </a:fld>
            <a:endParaRPr lang="en-US"/>
          </a:p>
        </p:txBody>
      </p:sp>
    </p:spTree>
    <p:extLst>
      <p:ext uri="{BB962C8B-B14F-4D97-AF65-F5344CB8AC3E}">
        <p14:creationId xmlns:p14="http://schemas.microsoft.com/office/powerpoint/2010/main" val="2355234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digestion, where an</a:t>
            </a:r>
            <a:r>
              <a:rPr lang="en-US" baseline="0" dirty="0"/>
              <a:t> enzyme (typically trypsin, but we use others when the situation warrants) cuts the protein into smaller pieces. </a:t>
            </a:r>
          </a:p>
          <a:p>
            <a:r>
              <a:rPr lang="en-US" baseline="0" dirty="0"/>
              <a:t>In the example at the bottom of the slide, using trypsin it would be difficult to localize on which serine the phosphorylation occurs. But if </a:t>
            </a:r>
            <a:r>
              <a:rPr lang="en-US" baseline="0" dirty="0" err="1"/>
              <a:t>Glu</a:t>
            </a:r>
            <a:r>
              <a:rPr lang="en-US" baseline="0" dirty="0"/>
              <a:t>-C was used, the </a:t>
            </a:r>
            <a:r>
              <a:rPr lang="en-US" baseline="0" dirty="0" err="1"/>
              <a:t>serines</a:t>
            </a:r>
            <a:r>
              <a:rPr lang="en-US" baseline="0" dirty="0"/>
              <a:t> would be in different peptides and it would be easy to differentiate them.</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7</a:t>
            </a:fld>
            <a:endParaRPr lang="en-US"/>
          </a:p>
        </p:txBody>
      </p:sp>
    </p:spTree>
    <p:extLst>
      <p:ext uri="{BB962C8B-B14F-4D97-AF65-F5344CB8AC3E}">
        <p14:creationId xmlns:p14="http://schemas.microsoft.com/office/powerpoint/2010/main" val="4182424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a:t>
            </a:r>
            <a:r>
              <a:rPr lang="en-US" baseline="0" dirty="0"/>
              <a:t> perform </a:t>
            </a:r>
            <a:r>
              <a:rPr lang="en-US" baseline="0" dirty="0" err="1"/>
              <a:t>phosphopeptide</a:t>
            </a:r>
            <a:r>
              <a:rPr lang="en-US" baseline="0" dirty="0"/>
              <a:t> enrichments using TiO2 beads. The beads target </a:t>
            </a:r>
            <a:r>
              <a:rPr lang="en-US" baseline="0" dirty="0" err="1"/>
              <a:t>phospho</a:t>
            </a:r>
            <a:r>
              <a:rPr lang="en-US" baseline="0" dirty="0"/>
              <a:t>-modified </a:t>
            </a:r>
            <a:r>
              <a:rPr lang="en-US" baseline="0" dirty="0" err="1"/>
              <a:t>serines</a:t>
            </a:r>
            <a:r>
              <a:rPr lang="en-US" baseline="0" dirty="0"/>
              <a:t>, </a:t>
            </a:r>
            <a:r>
              <a:rPr lang="en-US" baseline="0" dirty="0" err="1"/>
              <a:t>threonines</a:t>
            </a:r>
            <a:r>
              <a:rPr lang="en-US" baseline="0" dirty="0"/>
              <a:t> and </a:t>
            </a:r>
            <a:r>
              <a:rPr lang="en-US" baseline="0" dirty="0" err="1"/>
              <a:t>tyrosines</a:t>
            </a:r>
            <a:r>
              <a:rPr lang="en-US" baseline="0" dirty="0"/>
              <a:t>.  Adding a </a:t>
            </a:r>
            <a:r>
              <a:rPr lang="en-US" baseline="0" dirty="0" err="1"/>
              <a:t>phospho</a:t>
            </a:r>
            <a:r>
              <a:rPr lang="en-US" baseline="0" dirty="0"/>
              <a:t> group causes a mass shift of 80 Da. A more detailed description of the TiO2 enrichment method used can be found here.</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9</a:t>
            </a:fld>
            <a:endParaRPr lang="en-US"/>
          </a:p>
        </p:txBody>
      </p:sp>
    </p:spTree>
    <p:extLst>
      <p:ext uri="{BB962C8B-B14F-4D97-AF65-F5344CB8AC3E}">
        <p14:creationId xmlns:p14="http://schemas.microsoft.com/office/powerpoint/2010/main" val="1775020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discussing </a:t>
            </a:r>
            <a:r>
              <a:rPr lang="en-US" dirty="0" err="1"/>
              <a:t>phosphopeptide</a:t>
            </a:r>
            <a:r>
              <a:rPr lang="en-US" dirty="0"/>
              <a:t> enrichment</a:t>
            </a:r>
            <a:r>
              <a:rPr lang="en-US" baseline="0" dirty="0"/>
              <a:t> techniques, it is worth taking a moment to discuss </a:t>
            </a:r>
            <a:r>
              <a:rPr lang="en-US" baseline="0" dirty="0" err="1"/>
              <a:t>phospho</a:t>
            </a:r>
            <a:r>
              <a:rPr lang="en-US" baseline="0" dirty="0"/>
              <a:t> site localization.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10</a:t>
            </a:fld>
            <a:endParaRPr lang="en-US"/>
          </a:p>
        </p:txBody>
      </p:sp>
    </p:spTree>
    <p:extLst>
      <p:ext uri="{BB962C8B-B14F-4D97-AF65-F5344CB8AC3E}">
        <p14:creationId xmlns:p14="http://schemas.microsoft.com/office/powerpoint/2010/main" val="107031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B14725-1624-4485-BEF7-22BA18BB1CF2}"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416598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14725-1624-4485-BEF7-22BA18BB1CF2}"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14921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14725-1624-4485-BEF7-22BA18BB1CF2}"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93129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FF8354C-3ADE-4FF4-94C3-28F07CCF52FC}"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2539643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8354C-3ADE-4FF4-94C3-28F07CCF52FC}"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323244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8354C-3ADE-4FF4-94C3-28F07CCF52FC}"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36958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F8354C-3ADE-4FF4-94C3-28F07CCF52FC}" type="datetimeFigureOut">
              <a:rPr lang="en-US" smtClean="0"/>
              <a:t>5/8/21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2048150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F8354C-3ADE-4FF4-94C3-28F07CCF52FC}" type="datetimeFigureOut">
              <a:rPr lang="en-US" smtClean="0"/>
              <a:t>5/8/21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3976607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F8354C-3ADE-4FF4-94C3-28F07CCF52FC}" type="datetimeFigureOut">
              <a:rPr lang="en-US" smtClean="0"/>
              <a:t>5/8/21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921827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8354C-3ADE-4FF4-94C3-28F07CCF52FC}" type="datetimeFigureOut">
              <a:rPr lang="en-US" smtClean="0"/>
              <a:t>5/8/21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1088188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FF8354C-3ADE-4FF4-94C3-28F07CCF52FC}" type="datetimeFigureOut">
              <a:rPr lang="en-US" smtClean="0"/>
              <a:t>5/8/21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15108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14725-1624-4485-BEF7-22BA18BB1CF2}"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395197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FF8354C-3ADE-4FF4-94C3-28F07CCF52FC}" type="datetimeFigureOut">
              <a:rPr lang="en-US" smtClean="0"/>
              <a:t>5/8/21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4242690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8354C-3ADE-4FF4-94C3-28F07CCF52FC}"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13663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8354C-3ADE-4FF4-94C3-28F07CCF52FC}"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297951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14725-1624-4485-BEF7-22BA18BB1CF2}"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247463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B14725-1624-4485-BEF7-22BA18BB1CF2}" type="datetimeFigureOut">
              <a:rPr lang="en-US" smtClean="0"/>
              <a:t>5/8/21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56052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B14725-1624-4485-BEF7-22BA18BB1CF2}" type="datetimeFigureOut">
              <a:rPr lang="en-US" smtClean="0"/>
              <a:t>5/8/21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13361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14725-1624-4485-BEF7-22BA18BB1CF2}" type="datetimeFigureOut">
              <a:rPr lang="en-US" smtClean="0"/>
              <a:t>5/8/21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97176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14725-1624-4485-BEF7-22BA18BB1CF2}" type="datetimeFigureOut">
              <a:rPr lang="en-US" smtClean="0"/>
              <a:t>5/8/21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14220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14725-1624-4485-BEF7-22BA18BB1CF2}" type="datetimeFigureOut">
              <a:rPr lang="en-US" smtClean="0"/>
              <a:t>5/8/21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319109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14725-1624-4485-BEF7-22BA18BB1CF2}" type="datetimeFigureOut">
              <a:rPr lang="en-US" smtClean="0"/>
              <a:t>5/8/21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48342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14725-1624-4485-BEF7-22BA18BB1CF2}" type="datetimeFigureOut">
              <a:rPr lang="en-US" smtClean="0"/>
              <a:t>5/8/21</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FE67C-B826-4A37-A0E6-FF5379DF5CE5}" type="slidenum">
              <a:rPr lang="en-US" smtClean="0"/>
              <a:t>‹#›</a:t>
            </a:fld>
            <a:endParaRPr lang="en-US"/>
          </a:p>
        </p:txBody>
      </p:sp>
    </p:spTree>
    <p:extLst>
      <p:ext uri="{BB962C8B-B14F-4D97-AF65-F5344CB8AC3E}">
        <p14:creationId xmlns:p14="http://schemas.microsoft.com/office/powerpoint/2010/main" val="1179837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FF8354C-3ADE-4FF4-94C3-28F07CCF52FC}" type="datetimeFigureOut">
              <a:rPr lang="en-US" smtClean="0"/>
              <a:t>5/8/21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D7F53C-E285-4858-9685-042A30DC3F6A}" type="slidenum">
              <a:rPr lang="en-US" smtClean="0"/>
              <a:t>‹#›</a:t>
            </a:fld>
            <a:endParaRPr lang="en-US"/>
          </a:p>
        </p:txBody>
      </p:sp>
    </p:spTree>
    <p:extLst>
      <p:ext uri="{BB962C8B-B14F-4D97-AF65-F5344CB8AC3E}">
        <p14:creationId xmlns:p14="http://schemas.microsoft.com/office/powerpoint/2010/main" val="2133249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1143000"/>
          </a:xfrm>
        </p:spPr>
        <p:txBody>
          <a:bodyPr>
            <a:noAutofit/>
          </a:bodyPr>
          <a:lstStyle/>
          <a:p>
            <a:r>
              <a:rPr lang="en-US" sz="3800" dirty="0"/>
              <a:t>Proteomics workflow in PSR</a:t>
            </a:r>
          </a:p>
        </p:txBody>
      </p:sp>
      <p:grpSp>
        <p:nvGrpSpPr>
          <p:cNvPr id="36" name="Group 35">
            <a:extLst>
              <a:ext uri="{FF2B5EF4-FFF2-40B4-BE49-F238E27FC236}">
                <a16:creationId xmlns:a16="http://schemas.microsoft.com/office/drawing/2014/main" id="{7B825274-B7B7-42EE-99E8-75A3AB1AAD49}"/>
              </a:ext>
            </a:extLst>
          </p:cNvPr>
          <p:cNvGrpSpPr/>
          <p:nvPr/>
        </p:nvGrpSpPr>
        <p:grpSpPr>
          <a:xfrm>
            <a:off x="72262" y="1198993"/>
            <a:ext cx="1421415" cy="1497953"/>
            <a:chOff x="67906" y="1143000"/>
            <a:chExt cx="1421415" cy="1497953"/>
          </a:xfrm>
        </p:grpSpPr>
        <p:pic>
          <p:nvPicPr>
            <p:cNvPr id="1026" name="Picture 2" descr="Image result for thinking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44" y="1818732"/>
              <a:ext cx="711054" cy="822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906" y="1143000"/>
              <a:ext cx="1421415" cy="646331"/>
            </a:xfrm>
            <a:prstGeom prst="rect">
              <a:avLst/>
            </a:prstGeom>
            <a:noFill/>
          </p:spPr>
          <p:txBody>
            <a:bodyPr wrap="none" rtlCol="0">
              <a:spAutoFit/>
            </a:bodyPr>
            <a:lstStyle/>
            <a:p>
              <a:r>
                <a:rPr lang="en-US" dirty="0"/>
                <a:t>1. Plan the </a:t>
              </a:r>
            </a:p>
            <a:p>
              <a:r>
                <a:rPr lang="en-US" dirty="0"/>
                <a:t>   experiment</a:t>
              </a:r>
            </a:p>
          </p:txBody>
        </p:sp>
      </p:grpSp>
      <p:pic>
        <p:nvPicPr>
          <p:cNvPr id="4" name="Picture 3"/>
          <p:cNvPicPr>
            <a:picLocks noChangeAspect="1"/>
          </p:cNvPicPr>
          <p:nvPr/>
        </p:nvPicPr>
        <p:blipFill rotWithShape="1">
          <a:blip r:embed="rId4"/>
          <a:srcRect b="5201"/>
          <a:stretch/>
        </p:blipFill>
        <p:spPr>
          <a:xfrm>
            <a:off x="6812605" y="782588"/>
            <a:ext cx="1972335" cy="802997"/>
          </a:xfrm>
          <a:prstGeom prst="rect">
            <a:avLst/>
          </a:prstGeom>
        </p:spPr>
      </p:pic>
      <p:sp>
        <p:nvSpPr>
          <p:cNvPr id="9" name="TextBox 8"/>
          <p:cNvSpPr txBox="1"/>
          <p:nvPr/>
        </p:nvSpPr>
        <p:spPr>
          <a:xfrm>
            <a:off x="6537539" y="1574902"/>
            <a:ext cx="2598853" cy="369332"/>
          </a:xfrm>
          <a:prstGeom prst="rect">
            <a:avLst/>
          </a:prstGeom>
          <a:noFill/>
        </p:spPr>
        <p:txBody>
          <a:bodyPr wrap="none" rtlCol="0">
            <a:spAutoFit/>
          </a:bodyPr>
          <a:lstStyle/>
          <a:p>
            <a:r>
              <a:rPr lang="en-US" dirty="0"/>
              <a:t>3. Denaturing/solubilizing</a:t>
            </a:r>
          </a:p>
        </p:txBody>
      </p:sp>
      <p:cxnSp>
        <p:nvCxnSpPr>
          <p:cNvPr id="25" name="Straight Arrow Connector 24"/>
          <p:cNvCxnSpPr>
            <a:cxnSpLocks/>
          </p:cNvCxnSpPr>
          <p:nvPr/>
        </p:nvCxnSpPr>
        <p:spPr>
          <a:xfrm flipV="1">
            <a:off x="5975324" y="1594276"/>
            <a:ext cx="580598" cy="2862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8525" y="2900185"/>
            <a:ext cx="1291059" cy="369332"/>
          </a:xfrm>
          <a:prstGeom prst="rect">
            <a:avLst/>
          </a:prstGeom>
          <a:noFill/>
        </p:spPr>
        <p:txBody>
          <a:bodyPr wrap="none" rtlCol="0">
            <a:spAutoFit/>
          </a:bodyPr>
          <a:lstStyle/>
          <a:p>
            <a:r>
              <a:rPr lang="en-US" dirty="0"/>
              <a:t>4. Digestion</a:t>
            </a:r>
          </a:p>
        </p:txBody>
      </p:sp>
      <p:pic>
        <p:nvPicPr>
          <p:cNvPr id="1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1116" t="26050" r="2963" b="11358"/>
          <a:stretch/>
        </p:blipFill>
        <p:spPr bwMode="auto">
          <a:xfrm>
            <a:off x="8130470" y="5004121"/>
            <a:ext cx="1005922" cy="1559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7685" t="26050" r="39090" b="11358"/>
          <a:stretch/>
        </p:blipFill>
        <p:spPr bwMode="auto">
          <a:xfrm>
            <a:off x="8108586" y="2499850"/>
            <a:ext cx="901283" cy="1559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a:off x="8580740" y="4287732"/>
            <a:ext cx="0" cy="4882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76634" y="4287732"/>
            <a:ext cx="499002" cy="427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 name="Straight Arrow Connector 26"/>
          <p:cNvCxnSpPr/>
          <p:nvPr/>
        </p:nvCxnSpPr>
        <p:spPr>
          <a:xfrm>
            <a:off x="7975777" y="1970847"/>
            <a:ext cx="464637" cy="4155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213755" y="4000737"/>
            <a:ext cx="2531423" cy="2471529"/>
            <a:chOff x="5334000" y="3969957"/>
            <a:chExt cx="2531423" cy="2471529"/>
          </a:xfrm>
        </p:grpSpPr>
        <p:pic>
          <p:nvPicPr>
            <p:cNvPr id="6" name="Picture 5"/>
            <p:cNvPicPr>
              <a:picLocks noChangeAspect="1"/>
            </p:cNvPicPr>
            <p:nvPr/>
          </p:nvPicPr>
          <p:blipFill rotWithShape="1">
            <a:blip r:embed="rId7"/>
            <a:srcRect l="29520" r="41040" b="45592"/>
            <a:stretch/>
          </p:blipFill>
          <p:spPr>
            <a:xfrm>
              <a:off x="5334000" y="4560298"/>
              <a:ext cx="1752600" cy="1881188"/>
            </a:xfrm>
            <a:prstGeom prst="rect">
              <a:avLst/>
            </a:prstGeom>
          </p:spPr>
        </p:pic>
        <p:sp>
          <p:nvSpPr>
            <p:cNvPr id="19" name="TextBox 18"/>
            <p:cNvSpPr txBox="1"/>
            <p:nvPr/>
          </p:nvSpPr>
          <p:spPr>
            <a:xfrm>
              <a:off x="5555281" y="3969957"/>
              <a:ext cx="1495409" cy="646331"/>
            </a:xfrm>
            <a:prstGeom prst="rect">
              <a:avLst/>
            </a:prstGeom>
            <a:noFill/>
          </p:spPr>
          <p:txBody>
            <a:bodyPr wrap="none" rtlCol="0">
              <a:spAutoFit/>
            </a:bodyPr>
            <a:lstStyle/>
            <a:p>
              <a:pPr algn="ctr"/>
              <a:r>
                <a:rPr lang="en-US" dirty="0"/>
                <a:t>5. Enrichment</a:t>
              </a:r>
            </a:p>
            <a:p>
              <a:pPr algn="ctr"/>
              <a:r>
                <a:rPr lang="en-US" dirty="0"/>
                <a:t>(optional)</a:t>
              </a:r>
            </a:p>
          </p:txBody>
        </p:sp>
        <p:cxnSp>
          <p:nvCxnSpPr>
            <p:cNvPr id="29" name="Straight Arrow Connector 28"/>
            <p:cNvCxnSpPr/>
            <p:nvPr/>
          </p:nvCxnSpPr>
          <p:spPr>
            <a:xfrm flipH="1">
              <a:off x="7170148" y="4552793"/>
              <a:ext cx="695275" cy="3240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3171403" y="3025072"/>
            <a:ext cx="2193341" cy="2615464"/>
            <a:chOff x="3204970" y="3039187"/>
            <a:chExt cx="2193341" cy="2615464"/>
          </a:xfrm>
        </p:grpSpPr>
        <p:pic>
          <p:nvPicPr>
            <p:cNvPr id="7" name="Picture 6"/>
            <p:cNvPicPr>
              <a:picLocks noChangeAspect="1"/>
            </p:cNvPicPr>
            <p:nvPr/>
          </p:nvPicPr>
          <p:blipFill>
            <a:blip r:embed="rId8"/>
            <a:stretch>
              <a:fillRect/>
            </a:stretch>
          </p:blipFill>
          <p:spPr>
            <a:xfrm>
              <a:off x="3204970" y="3039187"/>
              <a:ext cx="2193341" cy="1969133"/>
            </a:xfrm>
            <a:prstGeom prst="rect">
              <a:avLst/>
            </a:prstGeom>
          </p:spPr>
        </p:pic>
        <p:sp>
          <p:nvSpPr>
            <p:cNvPr id="20" name="TextBox 19"/>
            <p:cNvSpPr txBox="1"/>
            <p:nvPr/>
          </p:nvSpPr>
          <p:spPr>
            <a:xfrm>
              <a:off x="3204970" y="5008320"/>
              <a:ext cx="1641091" cy="646331"/>
            </a:xfrm>
            <a:prstGeom prst="rect">
              <a:avLst/>
            </a:prstGeom>
            <a:noFill/>
          </p:spPr>
          <p:txBody>
            <a:bodyPr wrap="none" rtlCol="0">
              <a:spAutoFit/>
            </a:bodyPr>
            <a:lstStyle/>
            <a:p>
              <a:pPr algn="ctr"/>
              <a:r>
                <a:rPr lang="en-US" dirty="0"/>
                <a:t>6. Mass tagging</a:t>
              </a:r>
            </a:p>
            <a:p>
              <a:pPr algn="ctr"/>
              <a:r>
                <a:rPr lang="en-US" dirty="0"/>
                <a:t>(optional)</a:t>
              </a:r>
            </a:p>
          </p:txBody>
        </p:sp>
        <p:cxnSp>
          <p:nvCxnSpPr>
            <p:cNvPr id="32" name="Straight Arrow Connector 31"/>
            <p:cNvCxnSpPr/>
            <p:nvPr/>
          </p:nvCxnSpPr>
          <p:spPr>
            <a:xfrm flipH="1" flipV="1">
              <a:off x="5029200" y="4117572"/>
              <a:ext cx="369111" cy="8120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436752" y="3221568"/>
            <a:ext cx="2611248" cy="1205957"/>
            <a:chOff x="436752" y="3221568"/>
            <a:chExt cx="2611248" cy="1205957"/>
          </a:xfrm>
        </p:grpSpPr>
        <p:pic>
          <p:nvPicPr>
            <p:cNvPr id="15" name="Picture 14"/>
            <p:cNvPicPr>
              <a:picLocks noChangeAspect="1"/>
            </p:cNvPicPr>
            <p:nvPr/>
          </p:nvPicPr>
          <p:blipFill>
            <a:blip r:embed="rId9"/>
            <a:stretch>
              <a:fillRect/>
            </a:stretch>
          </p:blipFill>
          <p:spPr>
            <a:xfrm>
              <a:off x="436752" y="3479307"/>
              <a:ext cx="1995801" cy="948218"/>
            </a:xfrm>
            <a:prstGeom prst="rect">
              <a:avLst/>
            </a:prstGeom>
          </p:spPr>
        </p:pic>
        <p:sp>
          <p:nvSpPr>
            <p:cNvPr id="21" name="TextBox 20"/>
            <p:cNvSpPr txBox="1"/>
            <p:nvPr/>
          </p:nvSpPr>
          <p:spPr>
            <a:xfrm>
              <a:off x="569236" y="3221568"/>
              <a:ext cx="1397242" cy="369332"/>
            </a:xfrm>
            <a:prstGeom prst="rect">
              <a:avLst/>
            </a:prstGeom>
            <a:noFill/>
          </p:spPr>
          <p:txBody>
            <a:bodyPr wrap="none" rtlCol="0">
              <a:spAutoFit/>
            </a:bodyPr>
            <a:lstStyle/>
            <a:p>
              <a:r>
                <a:rPr lang="en-US" dirty="0"/>
                <a:t>7. LC-MS/MS</a:t>
              </a:r>
            </a:p>
          </p:txBody>
        </p:sp>
        <p:cxnSp>
          <p:nvCxnSpPr>
            <p:cNvPr id="35" name="Straight Arrow Connector 34"/>
            <p:cNvCxnSpPr/>
            <p:nvPr/>
          </p:nvCxnSpPr>
          <p:spPr>
            <a:xfrm flipH="1">
              <a:off x="2474712" y="3406234"/>
              <a:ext cx="573288" cy="7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267732" y="4516907"/>
            <a:ext cx="2000250" cy="2202190"/>
            <a:chOff x="267732" y="4516907"/>
            <a:chExt cx="2000250" cy="2202190"/>
          </a:xfrm>
        </p:grpSpPr>
        <p:sp>
          <p:nvSpPr>
            <p:cNvPr id="22" name="TextBox 21"/>
            <p:cNvSpPr txBox="1"/>
            <p:nvPr/>
          </p:nvSpPr>
          <p:spPr>
            <a:xfrm>
              <a:off x="356096" y="6349765"/>
              <a:ext cx="1653979" cy="369332"/>
            </a:xfrm>
            <a:prstGeom prst="rect">
              <a:avLst/>
            </a:prstGeom>
            <a:noFill/>
          </p:spPr>
          <p:txBody>
            <a:bodyPr wrap="none" rtlCol="0">
              <a:spAutoFit/>
            </a:bodyPr>
            <a:lstStyle/>
            <a:p>
              <a:r>
                <a:rPr lang="en-US" dirty="0"/>
                <a:t>8. Data Analysis</a:t>
              </a:r>
            </a:p>
          </p:txBody>
        </p:sp>
        <p:pic>
          <p:nvPicPr>
            <p:cNvPr id="34" name="Picture 33"/>
            <p:cNvPicPr>
              <a:picLocks noChangeAspect="1"/>
            </p:cNvPicPr>
            <p:nvPr/>
          </p:nvPicPr>
          <p:blipFill rotWithShape="1">
            <a:blip r:embed="rId10"/>
            <a:srcRect t="27619"/>
            <a:stretch/>
          </p:blipFill>
          <p:spPr>
            <a:xfrm>
              <a:off x="267732" y="4993686"/>
              <a:ext cx="2000250" cy="1447800"/>
            </a:xfrm>
            <a:prstGeom prst="rect">
              <a:avLst/>
            </a:prstGeom>
          </p:spPr>
        </p:pic>
        <p:cxnSp>
          <p:nvCxnSpPr>
            <p:cNvPr id="38" name="Straight Arrow Connector 37"/>
            <p:cNvCxnSpPr/>
            <p:nvPr/>
          </p:nvCxnSpPr>
          <p:spPr>
            <a:xfrm flipH="1">
              <a:off x="1098673" y="4516907"/>
              <a:ext cx="553" cy="359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9D5F1680-B140-459F-A247-6207D7D6B7AC}"/>
              </a:ext>
            </a:extLst>
          </p:cNvPr>
          <p:cNvGrpSpPr/>
          <p:nvPr/>
        </p:nvGrpSpPr>
        <p:grpSpPr>
          <a:xfrm>
            <a:off x="1973104" y="1574902"/>
            <a:ext cx="1633804" cy="1226070"/>
            <a:chOff x="1973104" y="1574902"/>
            <a:chExt cx="1633804" cy="1226070"/>
          </a:xfrm>
        </p:grpSpPr>
        <p:grpSp>
          <p:nvGrpSpPr>
            <p:cNvPr id="33" name="Group 32">
              <a:extLst>
                <a:ext uri="{FF2B5EF4-FFF2-40B4-BE49-F238E27FC236}">
                  <a16:creationId xmlns:a16="http://schemas.microsoft.com/office/drawing/2014/main" id="{FF6DC9A3-1EBC-4211-B531-ED4F4570E6B7}"/>
                </a:ext>
              </a:extLst>
            </p:cNvPr>
            <p:cNvGrpSpPr/>
            <p:nvPr/>
          </p:nvGrpSpPr>
          <p:grpSpPr>
            <a:xfrm>
              <a:off x="1973104" y="1574902"/>
              <a:ext cx="1633804" cy="1195754"/>
              <a:chOff x="2493917" y="1536476"/>
              <a:chExt cx="1633804" cy="1195754"/>
            </a:xfrm>
          </p:grpSpPr>
          <p:pic>
            <p:nvPicPr>
              <p:cNvPr id="47" name="Picture 46">
                <a:extLst>
                  <a:ext uri="{FF2B5EF4-FFF2-40B4-BE49-F238E27FC236}">
                    <a16:creationId xmlns:a16="http://schemas.microsoft.com/office/drawing/2014/main" id="{28E70E15-1078-447D-9CC2-BB94DD866D9C}"/>
                  </a:ext>
                </a:extLst>
              </p:cNvPr>
              <p:cNvPicPr>
                <a:picLocks noChangeAspect="1"/>
              </p:cNvPicPr>
              <p:nvPr/>
            </p:nvPicPr>
            <p:blipFill>
              <a:blip r:embed="rId11"/>
              <a:stretch>
                <a:fillRect/>
              </a:stretch>
            </p:blipFill>
            <p:spPr>
              <a:xfrm>
                <a:off x="3475691" y="2237751"/>
                <a:ext cx="540023" cy="494479"/>
              </a:xfrm>
              <a:prstGeom prst="rect">
                <a:avLst/>
              </a:prstGeom>
            </p:spPr>
          </p:pic>
          <p:pic>
            <p:nvPicPr>
              <p:cNvPr id="23" name="Picture 22">
                <a:extLst>
                  <a:ext uri="{FF2B5EF4-FFF2-40B4-BE49-F238E27FC236}">
                    <a16:creationId xmlns:a16="http://schemas.microsoft.com/office/drawing/2014/main" id="{525246AB-1CE8-4FA2-99CA-79D59D1C5CEA}"/>
                  </a:ext>
                </a:extLst>
              </p:cNvPr>
              <p:cNvPicPr>
                <a:picLocks noChangeAspect="1"/>
              </p:cNvPicPr>
              <p:nvPr/>
            </p:nvPicPr>
            <p:blipFill>
              <a:blip r:embed="rId12"/>
              <a:stretch>
                <a:fillRect/>
              </a:stretch>
            </p:blipFill>
            <p:spPr>
              <a:xfrm>
                <a:off x="2515464" y="1536476"/>
                <a:ext cx="1065071" cy="693368"/>
              </a:xfrm>
              <a:prstGeom prst="rect">
                <a:avLst/>
              </a:prstGeom>
            </p:spPr>
          </p:pic>
          <p:pic>
            <p:nvPicPr>
              <p:cNvPr id="28" name="Picture 27">
                <a:extLst>
                  <a:ext uri="{FF2B5EF4-FFF2-40B4-BE49-F238E27FC236}">
                    <a16:creationId xmlns:a16="http://schemas.microsoft.com/office/drawing/2014/main" id="{E6D741EF-154C-4185-8F22-87A67C04C90E}"/>
                  </a:ext>
                </a:extLst>
              </p:cNvPr>
              <p:cNvPicPr>
                <a:picLocks noChangeAspect="1"/>
              </p:cNvPicPr>
              <p:nvPr/>
            </p:nvPicPr>
            <p:blipFill>
              <a:blip r:embed="rId13"/>
              <a:stretch>
                <a:fillRect/>
              </a:stretch>
            </p:blipFill>
            <p:spPr>
              <a:xfrm>
                <a:off x="2493917" y="2276800"/>
                <a:ext cx="711054" cy="321121"/>
              </a:xfrm>
              <a:prstGeom prst="rect">
                <a:avLst/>
              </a:prstGeom>
            </p:spPr>
          </p:pic>
          <p:pic>
            <p:nvPicPr>
              <p:cNvPr id="30" name="Picture 29">
                <a:extLst>
                  <a:ext uri="{FF2B5EF4-FFF2-40B4-BE49-F238E27FC236}">
                    <a16:creationId xmlns:a16="http://schemas.microsoft.com/office/drawing/2014/main" id="{5DA122C1-28FB-4A67-9349-8FAD9B528E19}"/>
                  </a:ext>
                </a:extLst>
              </p:cNvPr>
              <p:cNvPicPr>
                <a:picLocks noChangeAspect="1"/>
              </p:cNvPicPr>
              <p:nvPr/>
            </p:nvPicPr>
            <p:blipFill>
              <a:blip r:embed="rId14"/>
              <a:stretch>
                <a:fillRect/>
              </a:stretch>
            </p:blipFill>
            <p:spPr>
              <a:xfrm>
                <a:off x="3665185" y="1548885"/>
                <a:ext cx="462536" cy="584715"/>
              </a:xfrm>
              <a:prstGeom prst="rect">
                <a:avLst/>
              </a:prstGeom>
            </p:spPr>
          </p:pic>
        </p:grpSp>
        <p:sp>
          <p:nvSpPr>
            <p:cNvPr id="31" name="TextBox 30">
              <a:extLst>
                <a:ext uri="{FF2B5EF4-FFF2-40B4-BE49-F238E27FC236}">
                  <a16:creationId xmlns:a16="http://schemas.microsoft.com/office/drawing/2014/main" id="{9231C68B-29AD-4810-B70D-3391995E34A2}"/>
                </a:ext>
              </a:extLst>
            </p:cNvPr>
            <p:cNvSpPr txBox="1"/>
            <p:nvPr/>
          </p:nvSpPr>
          <p:spPr>
            <a:xfrm>
              <a:off x="2010075" y="2585528"/>
              <a:ext cx="657552" cy="215444"/>
            </a:xfrm>
            <a:prstGeom prst="rect">
              <a:avLst/>
            </a:prstGeom>
            <a:noFill/>
          </p:spPr>
          <p:txBody>
            <a:bodyPr wrap="none" rtlCol="0">
              <a:spAutoFit/>
            </a:bodyPr>
            <a:lstStyle/>
            <a:p>
              <a:r>
                <a:rPr lang="en-US" sz="800" dirty="0"/>
                <a:t>Cell culture</a:t>
              </a:r>
            </a:p>
          </p:txBody>
        </p:sp>
      </p:grpSp>
      <p:sp>
        <p:nvSpPr>
          <p:cNvPr id="50" name="TextBox 49">
            <a:extLst>
              <a:ext uri="{FF2B5EF4-FFF2-40B4-BE49-F238E27FC236}">
                <a16:creationId xmlns:a16="http://schemas.microsoft.com/office/drawing/2014/main" id="{3B5AF9C7-1633-41CC-95DF-FDD9FCDE66E1}"/>
              </a:ext>
            </a:extLst>
          </p:cNvPr>
          <p:cNvSpPr txBox="1"/>
          <p:nvPr/>
        </p:nvSpPr>
        <p:spPr>
          <a:xfrm>
            <a:off x="4219512" y="1196067"/>
            <a:ext cx="2116862" cy="369332"/>
          </a:xfrm>
          <a:prstGeom prst="rect">
            <a:avLst/>
          </a:prstGeom>
          <a:noFill/>
        </p:spPr>
        <p:txBody>
          <a:bodyPr wrap="none" rtlCol="0">
            <a:spAutoFit/>
          </a:bodyPr>
          <a:lstStyle/>
          <a:p>
            <a:r>
              <a:rPr lang="en-US" dirty="0"/>
              <a:t>2. Sample disruption</a:t>
            </a:r>
          </a:p>
        </p:txBody>
      </p:sp>
      <p:cxnSp>
        <p:nvCxnSpPr>
          <p:cNvPr id="51" name="Straight Arrow Connector 50">
            <a:extLst>
              <a:ext uri="{FF2B5EF4-FFF2-40B4-BE49-F238E27FC236}">
                <a16:creationId xmlns:a16="http://schemas.microsoft.com/office/drawing/2014/main" id="{86FEC85F-04BE-4251-9A7B-CB02D685FB8C}"/>
              </a:ext>
            </a:extLst>
          </p:cNvPr>
          <p:cNvCxnSpPr/>
          <p:nvPr/>
        </p:nvCxnSpPr>
        <p:spPr>
          <a:xfrm>
            <a:off x="3614967" y="1389852"/>
            <a:ext cx="517959" cy="4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2" name="Picture 4" descr="Image result for cell lysis">
            <a:extLst>
              <a:ext uri="{FF2B5EF4-FFF2-40B4-BE49-F238E27FC236}">
                <a16:creationId xmlns:a16="http://schemas.microsoft.com/office/drawing/2014/main" id="{345DC671-7EF6-42C4-B1FD-57406908DA8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92121" y="1500899"/>
            <a:ext cx="1397492" cy="9316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66286" y="1168081"/>
            <a:ext cx="1745991" cy="369332"/>
          </a:xfrm>
          <a:prstGeom prst="rect">
            <a:avLst/>
          </a:prstGeom>
          <a:noFill/>
        </p:spPr>
        <p:txBody>
          <a:bodyPr wrap="none" rtlCol="0">
            <a:spAutoFit/>
          </a:bodyPr>
          <a:lstStyle/>
          <a:p>
            <a:r>
              <a:rPr lang="en-US" dirty="0"/>
              <a:t>pick the samples</a:t>
            </a:r>
          </a:p>
        </p:txBody>
      </p:sp>
      <p:sp>
        <p:nvSpPr>
          <p:cNvPr id="10" name="TextBox 9"/>
          <p:cNvSpPr txBox="1"/>
          <p:nvPr/>
        </p:nvSpPr>
        <p:spPr>
          <a:xfrm>
            <a:off x="1383683" y="1213925"/>
            <a:ext cx="341760" cy="369332"/>
          </a:xfrm>
          <a:prstGeom prst="rect">
            <a:avLst/>
          </a:prstGeom>
          <a:noFill/>
        </p:spPr>
        <p:txBody>
          <a:bodyPr wrap="none" rtlCol="0">
            <a:spAutoFit/>
          </a:bodyPr>
          <a:lstStyle/>
          <a:p>
            <a:r>
              <a:rPr lang="en-US" dirty="0"/>
              <a:t>&amp;</a:t>
            </a:r>
          </a:p>
        </p:txBody>
      </p:sp>
    </p:spTree>
    <p:extLst>
      <p:ext uri="{BB962C8B-B14F-4D97-AF65-F5344CB8AC3E}">
        <p14:creationId xmlns:p14="http://schemas.microsoft.com/office/powerpoint/2010/main" val="219069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Phospho</a:t>
            </a:r>
            <a:r>
              <a:rPr lang="en-US" dirty="0"/>
              <a:t> Site Localization</a:t>
            </a:r>
          </a:p>
        </p:txBody>
      </p:sp>
    </p:spTree>
    <p:extLst>
      <p:ext uri="{BB962C8B-B14F-4D97-AF65-F5344CB8AC3E}">
        <p14:creationId xmlns:p14="http://schemas.microsoft.com/office/powerpoint/2010/main" val="112481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rotWithShape="1">
          <a:blip r:embed="rId3"/>
          <a:srcRect r="50397"/>
          <a:stretch/>
        </p:blipFill>
        <p:spPr>
          <a:xfrm>
            <a:off x="246692" y="1099622"/>
            <a:ext cx="8433921" cy="4782015"/>
          </a:xfrm>
          <a:prstGeom prst="rect">
            <a:avLst/>
          </a:prstGeom>
        </p:spPr>
      </p:pic>
      <p:sp>
        <p:nvSpPr>
          <p:cNvPr id="9" name="TextBox 8"/>
          <p:cNvSpPr txBox="1"/>
          <p:nvPr/>
        </p:nvSpPr>
        <p:spPr>
          <a:xfrm>
            <a:off x="4314294" y="2451597"/>
            <a:ext cx="1943930" cy="507831"/>
          </a:xfrm>
          <a:prstGeom prst="rect">
            <a:avLst/>
          </a:prstGeom>
          <a:noFill/>
        </p:spPr>
        <p:txBody>
          <a:bodyPr wrap="none" rtlCol="0">
            <a:spAutoFit/>
          </a:bodyPr>
          <a:lstStyle/>
          <a:p>
            <a:pPr algn="ctr" defTabSz="685800"/>
            <a:r>
              <a:rPr lang="en-US" sz="1350" dirty="0">
                <a:solidFill>
                  <a:srgbClr val="FF0000"/>
                </a:solidFill>
                <a:latin typeface="Calibri" panose="020F0502020204030204"/>
              </a:rPr>
              <a:t>Evidence of both </a:t>
            </a:r>
            <a:r>
              <a:rPr lang="en-US" sz="1350" dirty="0" err="1">
                <a:solidFill>
                  <a:srgbClr val="FF0000"/>
                </a:solidFill>
                <a:latin typeface="Calibri" panose="020F0502020204030204"/>
              </a:rPr>
              <a:t>serines</a:t>
            </a:r>
            <a:r>
              <a:rPr lang="en-US" sz="1350" dirty="0">
                <a:solidFill>
                  <a:srgbClr val="FF0000"/>
                </a:solidFill>
                <a:latin typeface="Calibri" panose="020F0502020204030204"/>
              </a:rPr>
              <a:t> </a:t>
            </a:r>
          </a:p>
          <a:p>
            <a:pPr algn="ctr" defTabSz="685800"/>
            <a:r>
              <a:rPr lang="en-US" sz="1350" dirty="0">
                <a:solidFill>
                  <a:srgbClr val="FF0000"/>
                </a:solidFill>
                <a:latin typeface="Calibri" panose="020F0502020204030204"/>
              </a:rPr>
              <a:t>being phosphorylated</a:t>
            </a:r>
          </a:p>
        </p:txBody>
      </p:sp>
      <p:sp>
        <p:nvSpPr>
          <p:cNvPr id="10" name="TextBox 9"/>
          <p:cNvSpPr txBox="1"/>
          <p:nvPr/>
        </p:nvSpPr>
        <p:spPr>
          <a:xfrm>
            <a:off x="4358279" y="4195243"/>
            <a:ext cx="216995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LIEGVHPG</a:t>
            </a:r>
            <a:r>
              <a:rPr lang="en-US" sz="1350" u="sng" dirty="0">
                <a:solidFill>
                  <a:prstClr val="black"/>
                </a:solidFill>
                <a:latin typeface="Calibri" panose="020F0502020204030204"/>
              </a:rPr>
              <a:t>S</a:t>
            </a:r>
            <a:r>
              <a:rPr lang="en-US" sz="1350" dirty="0">
                <a:solidFill>
                  <a:prstClr val="black"/>
                </a:solidFill>
                <a:latin typeface="Calibri" panose="020F0502020204030204"/>
              </a:rPr>
              <a:t>LVEKL  PDSPALAK</a:t>
            </a:r>
          </a:p>
        </p:txBody>
      </p:sp>
      <p:sp>
        <p:nvSpPr>
          <p:cNvPr id="11" name="TextBox 10"/>
          <p:cNvSpPr txBox="1"/>
          <p:nvPr/>
        </p:nvSpPr>
        <p:spPr>
          <a:xfrm>
            <a:off x="6459935" y="4302532"/>
            <a:ext cx="2208425" cy="300082"/>
          </a:xfrm>
          <a:prstGeom prst="rect">
            <a:avLst/>
          </a:prstGeom>
          <a:noFill/>
        </p:spPr>
        <p:txBody>
          <a:bodyPr wrap="none" rtlCol="0">
            <a:spAutoFit/>
          </a:bodyPr>
          <a:lstStyle/>
          <a:p>
            <a:pPr defTabSz="685800"/>
            <a:r>
              <a:rPr lang="en-US" sz="1350" dirty="0">
                <a:solidFill>
                  <a:prstClr val="black"/>
                </a:solidFill>
                <a:latin typeface="Calibri" panose="020F0502020204030204"/>
              </a:rPr>
              <a:t>LIEGVHPGSLVEKL   PD</a:t>
            </a:r>
            <a:r>
              <a:rPr lang="en-US" sz="1350" u="sng" dirty="0">
                <a:solidFill>
                  <a:prstClr val="black"/>
                </a:solidFill>
                <a:latin typeface="Calibri" panose="020F0502020204030204"/>
              </a:rPr>
              <a:t>S</a:t>
            </a:r>
            <a:r>
              <a:rPr lang="en-US" sz="1350" dirty="0">
                <a:solidFill>
                  <a:prstClr val="black"/>
                </a:solidFill>
                <a:latin typeface="Calibri" panose="020F0502020204030204"/>
              </a:rPr>
              <a:t>PALAK</a:t>
            </a:r>
          </a:p>
        </p:txBody>
      </p:sp>
      <p:grpSp>
        <p:nvGrpSpPr>
          <p:cNvPr id="28" name="Group 27"/>
          <p:cNvGrpSpPr/>
          <p:nvPr/>
        </p:nvGrpSpPr>
        <p:grpSpPr>
          <a:xfrm>
            <a:off x="5597619" y="4185141"/>
            <a:ext cx="120477" cy="281120"/>
            <a:chOff x="7463492" y="4437188"/>
            <a:chExt cx="160636" cy="374826"/>
          </a:xfrm>
        </p:grpSpPr>
        <p:cxnSp>
          <p:nvCxnSpPr>
            <p:cNvPr id="16" name="Straight Connector 15"/>
            <p:cNvCxnSpPr/>
            <p:nvPr/>
          </p:nvCxnSpPr>
          <p:spPr>
            <a:xfrm>
              <a:off x="7537632" y="4437188"/>
              <a:ext cx="0" cy="3693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463492" y="4437188"/>
              <a:ext cx="8237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541750" y="4812014"/>
              <a:ext cx="8237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7753864" y="4026978"/>
            <a:ext cx="351378" cy="300082"/>
          </a:xfrm>
          <a:prstGeom prst="rect">
            <a:avLst/>
          </a:prstGeom>
          <a:noFill/>
        </p:spPr>
        <p:txBody>
          <a:bodyPr wrap="none" rtlCol="0">
            <a:spAutoFit/>
          </a:bodyPr>
          <a:lstStyle/>
          <a:p>
            <a:pPr defTabSz="685800"/>
            <a:r>
              <a:rPr lang="en-US" sz="1350" dirty="0">
                <a:solidFill>
                  <a:srgbClr val="FF0000"/>
                </a:solidFill>
                <a:latin typeface="Calibri" panose="020F0502020204030204"/>
              </a:rPr>
              <a:t>y8</a:t>
            </a:r>
          </a:p>
        </p:txBody>
      </p:sp>
      <p:sp>
        <p:nvSpPr>
          <p:cNvPr id="21" name="TextBox 20"/>
          <p:cNvSpPr txBox="1"/>
          <p:nvPr/>
        </p:nvSpPr>
        <p:spPr>
          <a:xfrm>
            <a:off x="5286259" y="4387387"/>
            <a:ext cx="452368" cy="300082"/>
          </a:xfrm>
          <a:prstGeom prst="rect">
            <a:avLst/>
          </a:prstGeom>
          <a:noFill/>
        </p:spPr>
        <p:txBody>
          <a:bodyPr wrap="none" rtlCol="0">
            <a:spAutoFit/>
          </a:bodyPr>
          <a:lstStyle/>
          <a:p>
            <a:pPr defTabSz="685800"/>
            <a:r>
              <a:rPr lang="en-US" sz="1350" dirty="0">
                <a:solidFill>
                  <a:srgbClr val="FF0000"/>
                </a:solidFill>
                <a:latin typeface="Calibri" panose="020F0502020204030204"/>
              </a:rPr>
              <a:t>b14</a:t>
            </a:r>
          </a:p>
        </p:txBody>
      </p:sp>
      <p:cxnSp>
        <p:nvCxnSpPr>
          <p:cNvPr id="22" name="Straight Connector 21"/>
          <p:cNvCxnSpPr/>
          <p:nvPr/>
        </p:nvCxnSpPr>
        <p:spPr>
          <a:xfrm>
            <a:off x="7775492" y="4299441"/>
            <a:ext cx="0" cy="2769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719886" y="4299441"/>
            <a:ext cx="617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778580" y="4580561"/>
            <a:ext cx="617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35040" y="4576440"/>
            <a:ext cx="490889" cy="121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7" name="Rectangle 26"/>
          <p:cNvSpPr/>
          <p:nvPr/>
        </p:nvSpPr>
        <p:spPr>
          <a:xfrm>
            <a:off x="6523557" y="4623083"/>
            <a:ext cx="345754" cy="125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itle 3"/>
          <p:cNvSpPr>
            <a:spLocks noGrp="1"/>
          </p:cNvSpPr>
          <p:nvPr>
            <p:ph type="title"/>
          </p:nvPr>
        </p:nvSpPr>
        <p:spPr>
          <a:xfrm>
            <a:off x="0" y="0"/>
            <a:ext cx="9144000" cy="1143000"/>
          </a:xfrm>
        </p:spPr>
        <p:txBody>
          <a:bodyPr>
            <a:normAutofit/>
          </a:bodyPr>
          <a:lstStyle/>
          <a:p>
            <a:r>
              <a:rPr lang="en-US" sz="2800" dirty="0"/>
              <a:t>Sometimes there is evidence for site-specific phosphorylation</a:t>
            </a:r>
          </a:p>
        </p:txBody>
      </p:sp>
      <p:sp>
        <p:nvSpPr>
          <p:cNvPr id="2" name="TextBox 1"/>
          <p:cNvSpPr txBox="1"/>
          <p:nvPr/>
        </p:nvSpPr>
        <p:spPr>
          <a:xfrm>
            <a:off x="4314294" y="1551513"/>
            <a:ext cx="4149982" cy="523220"/>
          </a:xfrm>
          <a:prstGeom prst="rect">
            <a:avLst/>
          </a:prstGeom>
          <a:solidFill>
            <a:schemeClr val="bg1"/>
          </a:solidFill>
        </p:spPr>
        <p:txBody>
          <a:bodyPr wrap="none" rtlCol="0">
            <a:spAutoFit/>
          </a:bodyPr>
          <a:lstStyle/>
          <a:p>
            <a:r>
              <a:rPr lang="en-US" sz="2800" dirty="0"/>
              <a:t>LIEGVHPG</a:t>
            </a:r>
            <a:r>
              <a:rPr lang="en-US" sz="2800" dirty="0">
                <a:solidFill>
                  <a:srgbClr val="FF0000"/>
                </a:solidFill>
              </a:rPr>
              <a:t>S</a:t>
            </a:r>
            <a:r>
              <a:rPr lang="en-US" sz="2800" dirty="0"/>
              <a:t>LVEKLPD</a:t>
            </a:r>
            <a:r>
              <a:rPr lang="en-US" sz="2800" dirty="0">
                <a:solidFill>
                  <a:srgbClr val="FF0000"/>
                </a:solidFill>
              </a:rPr>
              <a:t>S</a:t>
            </a:r>
            <a:r>
              <a:rPr lang="en-US" sz="2800" dirty="0"/>
              <a:t>PALAK</a:t>
            </a:r>
          </a:p>
        </p:txBody>
      </p:sp>
    </p:spTree>
    <p:extLst>
      <p:ext uri="{BB962C8B-B14F-4D97-AF65-F5344CB8AC3E}">
        <p14:creationId xmlns:p14="http://schemas.microsoft.com/office/powerpoint/2010/main" val="200548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idx="1"/>
          </p:nvPr>
        </p:nvPicPr>
        <p:blipFill>
          <a:blip r:embed="rId3"/>
          <a:stretch>
            <a:fillRect/>
          </a:stretch>
        </p:blipFill>
        <p:spPr>
          <a:xfrm>
            <a:off x="259882" y="1016367"/>
            <a:ext cx="8786188" cy="4759186"/>
          </a:xfrm>
          <a:prstGeom prst="rect">
            <a:avLst/>
          </a:prstGeom>
        </p:spPr>
      </p:pic>
      <p:sp>
        <p:nvSpPr>
          <p:cNvPr id="19" name="TextBox 18"/>
          <p:cNvSpPr txBox="1"/>
          <p:nvPr/>
        </p:nvSpPr>
        <p:spPr>
          <a:xfrm>
            <a:off x="6796498" y="2406303"/>
            <a:ext cx="2125069" cy="715581"/>
          </a:xfrm>
          <a:prstGeom prst="rect">
            <a:avLst/>
          </a:prstGeom>
          <a:noFill/>
        </p:spPr>
        <p:txBody>
          <a:bodyPr wrap="none" rtlCol="0">
            <a:spAutoFit/>
          </a:bodyPr>
          <a:lstStyle/>
          <a:p>
            <a:pPr defTabSz="685800"/>
            <a:r>
              <a:rPr lang="en-US" sz="1350" b="1" dirty="0">
                <a:solidFill>
                  <a:srgbClr val="FF0000"/>
                </a:solidFill>
                <a:latin typeface="Calibri" panose="020F0502020204030204"/>
              </a:rPr>
              <a:t>Impossible to localize</a:t>
            </a:r>
          </a:p>
          <a:p>
            <a:pPr defTabSz="685800"/>
            <a:r>
              <a:rPr lang="en-US" sz="1350" dirty="0">
                <a:solidFill>
                  <a:srgbClr val="FF0000"/>
                </a:solidFill>
                <a:latin typeface="Calibri" panose="020F0502020204030204"/>
              </a:rPr>
              <a:t>-Need evidence of b6/b7 or</a:t>
            </a:r>
          </a:p>
          <a:p>
            <a:pPr defTabSz="685800"/>
            <a:r>
              <a:rPr lang="en-US" sz="1350" dirty="0">
                <a:solidFill>
                  <a:srgbClr val="FF0000"/>
                </a:solidFill>
                <a:latin typeface="Calibri" panose="020F0502020204030204"/>
              </a:rPr>
              <a:t>y8/y9 to localize</a:t>
            </a:r>
          </a:p>
        </p:txBody>
      </p:sp>
      <p:sp>
        <p:nvSpPr>
          <p:cNvPr id="5" name="Title 3"/>
          <p:cNvSpPr>
            <a:spLocks noGrp="1"/>
          </p:cNvSpPr>
          <p:nvPr>
            <p:ph type="title"/>
          </p:nvPr>
        </p:nvSpPr>
        <p:spPr>
          <a:xfrm>
            <a:off x="152400" y="0"/>
            <a:ext cx="9601200" cy="1143000"/>
          </a:xfrm>
        </p:spPr>
        <p:txBody>
          <a:bodyPr>
            <a:normAutofit/>
          </a:bodyPr>
          <a:lstStyle/>
          <a:p>
            <a:r>
              <a:rPr lang="en-US" sz="2600" dirty="0"/>
              <a:t>Sometimes there is </a:t>
            </a:r>
            <a:r>
              <a:rPr lang="en-US" sz="2600" b="1" dirty="0"/>
              <a:t>NO</a:t>
            </a:r>
            <a:r>
              <a:rPr lang="en-US" sz="2600" dirty="0"/>
              <a:t> evidence for site-specific phosphorylation</a:t>
            </a:r>
          </a:p>
        </p:txBody>
      </p:sp>
      <p:sp>
        <p:nvSpPr>
          <p:cNvPr id="6" name="TextBox 5"/>
          <p:cNvSpPr txBox="1"/>
          <p:nvPr/>
        </p:nvSpPr>
        <p:spPr>
          <a:xfrm>
            <a:off x="4876800" y="1419542"/>
            <a:ext cx="2917786" cy="523220"/>
          </a:xfrm>
          <a:prstGeom prst="rect">
            <a:avLst/>
          </a:prstGeom>
          <a:solidFill>
            <a:schemeClr val="bg1"/>
          </a:solidFill>
        </p:spPr>
        <p:txBody>
          <a:bodyPr wrap="none" rtlCol="0">
            <a:spAutoFit/>
          </a:bodyPr>
          <a:lstStyle/>
          <a:p>
            <a:r>
              <a:rPr lang="en-US" sz="2800" dirty="0"/>
              <a:t>AAARL</a:t>
            </a:r>
            <a:r>
              <a:rPr lang="en-US" sz="2800" dirty="0">
                <a:solidFill>
                  <a:srgbClr val="FF0000"/>
                </a:solidFill>
              </a:rPr>
              <a:t>S</a:t>
            </a:r>
            <a:r>
              <a:rPr lang="en-US" sz="2800" dirty="0"/>
              <a:t>L</a:t>
            </a:r>
            <a:r>
              <a:rPr lang="en-US" sz="2800" dirty="0">
                <a:solidFill>
                  <a:srgbClr val="FF0000"/>
                </a:solidFill>
              </a:rPr>
              <a:t>T</a:t>
            </a:r>
            <a:r>
              <a:rPr lang="en-US" sz="2800" dirty="0"/>
              <a:t>DPLVAER</a:t>
            </a:r>
          </a:p>
        </p:txBody>
      </p:sp>
    </p:spTree>
    <p:extLst>
      <p:ext uri="{BB962C8B-B14F-4D97-AF65-F5344CB8AC3E}">
        <p14:creationId xmlns:p14="http://schemas.microsoft.com/office/powerpoint/2010/main" val="14765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443"/>
            <a:ext cx="9144000" cy="1143000"/>
          </a:xfrm>
        </p:spPr>
        <p:txBody>
          <a:bodyPr>
            <a:noAutofit/>
          </a:bodyPr>
          <a:lstStyle/>
          <a:p>
            <a:r>
              <a:rPr lang="en-US" sz="3000" dirty="0"/>
              <a:t>PTM enrichment with </a:t>
            </a:r>
            <a:r>
              <a:rPr lang="en-US" sz="3000" dirty="0" err="1"/>
              <a:t>immunoaffinity</a:t>
            </a:r>
            <a:r>
              <a:rPr lang="en-US" sz="3000" dirty="0"/>
              <a:t> purification</a:t>
            </a:r>
          </a:p>
        </p:txBody>
      </p:sp>
      <p:sp>
        <p:nvSpPr>
          <p:cNvPr id="10" name="Content Placeholder 9"/>
          <p:cNvSpPr>
            <a:spLocks noGrp="1"/>
          </p:cNvSpPr>
          <p:nvPr>
            <p:ph sz="half" idx="2"/>
          </p:nvPr>
        </p:nvSpPr>
        <p:spPr>
          <a:xfrm>
            <a:off x="228600" y="1179443"/>
            <a:ext cx="8653670" cy="4953000"/>
          </a:xfrm>
        </p:spPr>
        <p:txBody>
          <a:bodyPr/>
          <a:lstStyle/>
          <a:p>
            <a:r>
              <a:rPr lang="en-US" dirty="0"/>
              <a:t>Cell Signaling Technologies has antibodies against several motifs:</a:t>
            </a:r>
          </a:p>
          <a:p>
            <a:endParaRPr lang="en-US" dirty="0"/>
          </a:p>
          <a:p>
            <a:endParaRPr lang="en-US" dirty="0"/>
          </a:p>
          <a:p>
            <a:endParaRPr lang="en-US" dirty="0"/>
          </a:p>
          <a:p>
            <a:pPr marL="457200" lvl="1" indent="0">
              <a:buNone/>
            </a:pPr>
            <a:r>
              <a:rPr lang="en-US" b="1" dirty="0"/>
              <a:t>Examples include:</a:t>
            </a:r>
          </a:p>
          <a:p>
            <a:pPr lvl="1"/>
            <a:r>
              <a:rPr lang="en-US" dirty="0"/>
              <a:t>Acetyl-lysine</a:t>
            </a:r>
          </a:p>
          <a:p>
            <a:pPr lvl="1"/>
            <a:r>
              <a:rPr lang="en-US" dirty="0" err="1"/>
              <a:t>Phosphotyrosine</a:t>
            </a:r>
            <a:endParaRPr lang="en-US" dirty="0"/>
          </a:p>
          <a:p>
            <a:pPr lvl="1"/>
            <a:r>
              <a:rPr lang="en-US" dirty="0"/>
              <a:t>Ubiquitin</a:t>
            </a:r>
          </a:p>
          <a:p>
            <a:pPr lvl="1"/>
            <a:r>
              <a:rPr lang="en-US" dirty="0"/>
              <a:t>Many others</a:t>
            </a:r>
          </a:p>
        </p:txBody>
      </p:sp>
      <p:pic>
        <p:nvPicPr>
          <p:cNvPr id="13" name="Picture 12"/>
          <p:cNvPicPr>
            <a:picLocks noChangeAspect="1"/>
          </p:cNvPicPr>
          <p:nvPr/>
        </p:nvPicPr>
        <p:blipFill>
          <a:blip r:embed="rId3"/>
          <a:stretch>
            <a:fillRect/>
          </a:stretch>
        </p:blipFill>
        <p:spPr>
          <a:xfrm>
            <a:off x="2929145" y="2286000"/>
            <a:ext cx="5953125" cy="3457575"/>
          </a:xfrm>
          <a:prstGeom prst="rect">
            <a:avLst/>
          </a:prstGeom>
        </p:spPr>
      </p:pic>
      <p:sp>
        <p:nvSpPr>
          <p:cNvPr id="14" name="TextBox 13"/>
          <p:cNvSpPr txBox="1"/>
          <p:nvPr/>
        </p:nvSpPr>
        <p:spPr>
          <a:xfrm>
            <a:off x="533400" y="6324600"/>
            <a:ext cx="2040495" cy="369332"/>
          </a:xfrm>
          <a:prstGeom prst="rect">
            <a:avLst/>
          </a:prstGeom>
          <a:noFill/>
        </p:spPr>
        <p:txBody>
          <a:bodyPr wrap="none" rtlCol="0">
            <a:spAutoFit/>
          </a:bodyPr>
          <a:lstStyle/>
          <a:p>
            <a:r>
              <a:rPr lang="en-US" dirty="0"/>
              <a:t>www.cellsignal.com</a:t>
            </a:r>
          </a:p>
        </p:txBody>
      </p:sp>
    </p:spTree>
    <p:extLst>
      <p:ext uri="{BB962C8B-B14F-4D97-AF65-F5344CB8AC3E}">
        <p14:creationId xmlns:p14="http://schemas.microsoft.com/office/powerpoint/2010/main" val="145146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95400"/>
            <a:ext cx="6858000" cy="2387600"/>
          </a:xfrm>
        </p:spPr>
        <p:txBody>
          <a:bodyPr>
            <a:noAutofit/>
          </a:bodyPr>
          <a:lstStyle/>
          <a:p>
            <a:r>
              <a:rPr lang="en-US" sz="4400" dirty="0"/>
              <a:t>Step 6: Quantitation with TMT Labeling</a:t>
            </a:r>
            <a:br>
              <a:rPr lang="en-US" sz="4400" dirty="0"/>
            </a:br>
            <a:br>
              <a:rPr lang="en-US" sz="4400" dirty="0"/>
            </a:br>
            <a:r>
              <a:rPr lang="en-US" sz="4400" dirty="0"/>
              <a:t>Step 7: LC-MS/MS analysis</a:t>
            </a:r>
          </a:p>
        </p:txBody>
      </p:sp>
      <p:sp>
        <p:nvSpPr>
          <p:cNvPr id="3" name="Title 1"/>
          <p:cNvSpPr txBox="1">
            <a:spLocks/>
          </p:cNvSpPr>
          <p:nvPr/>
        </p:nvSpPr>
        <p:spPr>
          <a:xfrm>
            <a:off x="1143000" y="2590800"/>
            <a:ext cx="6858000" cy="238760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4400" dirty="0"/>
              <a:t>Step 8: Data Analysis</a:t>
            </a:r>
          </a:p>
        </p:txBody>
      </p:sp>
    </p:spTree>
    <p:extLst>
      <p:ext uri="{BB962C8B-B14F-4D97-AF65-F5344CB8AC3E}">
        <p14:creationId xmlns:p14="http://schemas.microsoft.com/office/powerpoint/2010/main" val="172535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normAutofit/>
          </a:bodyPr>
          <a:lstStyle/>
          <a:p>
            <a:r>
              <a:rPr lang="en-US" sz="3600" dirty="0"/>
              <a:t>Step 1: Study design and sample collection</a:t>
            </a:r>
          </a:p>
        </p:txBody>
      </p:sp>
      <p:sp>
        <p:nvSpPr>
          <p:cNvPr id="3" name="Content Placeholder 2"/>
          <p:cNvSpPr>
            <a:spLocks noGrp="1"/>
          </p:cNvSpPr>
          <p:nvPr>
            <p:ph idx="1"/>
          </p:nvPr>
        </p:nvSpPr>
        <p:spPr>
          <a:xfrm>
            <a:off x="457200" y="1143000"/>
            <a:ext cx="8229600" cy="4571998"/>
          </a:xfrm>
        </p:spPr>
        <p:txBody>
          <a:bodyPr>
            <a:normAutofit fontScale="92500" lnSpcReduction="10000"/>
          </a:bodyPr>
          <a:lstStyle/>
          <a:p>
            <a:r>
              <a:rPr lang="en-US" dirty="0"/>
              <a:t>An often overlooked, but vital part of the experiment!</a:t>
            </a:r>
          </a:p>
          <a:p>
            <a:r>
              <a:rPr lang="en-US" dirty="0"/>
              <a:t>After goals of the experiment are discussed, need to plan for:</a:t>
            </a:r>
          </a:p>
          <a:p>
            <a:pPr lvl="1"/>
            <a:r>
              <a:rPr lang="en-US" dirty="0"/>
              <a:t>Scale (how much protein will be required)</a:t>
            </a:r>
          </a:p>
          <a:p>
            <a:pPr lvl="1"/>
            <a:r>
              <a:rPr lang="en-US" dirty="0"/>
              <a:t>How the samples will be collected</a:t>
            </a:r>
          </a:p>
          <a:p>
            <a:pPr lvl="1"/>
            <a:r>
              <a:rPr lang="en-US" dirty="0"/>
              <a:t>How many samples to include in each group</a:t>
            </a:r>
          </a:p>
          <a:p>
            <a:pPr lvl="1"/>
            <a:r>
              <a:rPr lang="en-US" dirty="0"/>
              <a:t>How the samples will be processed</a:t>
            </a:r>
          </a:p>
          <a:p>
            <a:pPr lvl="1"/>
            <a:r>
              <a:rPr lang="en-US" dirty="0"/>
              <a:t>How the samples will be analyzed via LC-MS/MS</a:t>
            </a:r>
          </a:p>
          <a:p>
            <a:pPr lvl="1"/>
            <a:r>
              <a:rPr lang="en-US" dirty="0"/>
              <a:t>The appropriate software to analyze the data</a:t>
            </a:r>
          </a:p>
          <a:p>
            <a:pPr lvl="1"/>
            <a:endParaRPr lang="en-US" dirty="0"/>
          </a:p>
          <a:p>
            <a:pPr lvl="1"/>
            <a:endParaRPr lang="en-US" dirty="0"/>
          </a:p>
        </p:txBody>
      </p:sp>
      <p:sp>
        <p:nvSpPr>
          <p:cNvPr id="4" name="TextBox 3"/>
          <p:cNvSpPr txBox="1"/>
          <p:nvPr/>
        </p:nvSpPr>
        <p:spPr>
          <a:xfrm>
            <a:off x="226816" y="5867400"/>
            <a:ext cx="8766567" cy="461665"/>
          </a:xfrm>
          <a:prstGeom prst="rect">
            <a:avLst/>
          </a:prstGeom>
          <a:noFill/>
        </p:spPr>
        <p:txBody>
          <a:bodyPr wrap="none" rtlCol="0">
            <a:spAutoFit/>
          </a:bodyPr>
          <a:lstStyle/>
          <a:p>
            <a:r>
              <a:rPr lang="en-US" sz="2400" b="1" dirty="0">
                <a:solidFill>
                  <a:srgbClr val="FF0000"/>
                </a:solidFill>
              </a:rPr>
              <a:t>Please consult with the PSR staff before beginning your experiment</a:t>
            </a:r>
          </a:p>
        </p:txBody>
      </p:sp>
    </p:spTree>
    <p:extLst>
      <p:ext uri="{BB962C8B-B14F-4D97-AF65-F5344CB8AC3E}">
        <p14:creationId xmlns:p14="http://schemas.microsoft.com/office/powerpoint/2010/main" val="81715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Sample disruption</a:t>
            </a:r>
            <a:br>
              <a:rPr lang="en-US" dirty="0"/>
            </a:br>
            <a:r>
              <a:rPr lang="en-US" sz="4000" dirty="0"/>
              <a:t>Common techniques</a:t>
            </a:r>
          </a:p>
        </p:txBody>
      </p:sp>
      <p:sp>
        <p:nvSpPr>
          <p:cNvPr id="4" name="Text Placeholder 3"/>
          <p:cNvSpPr>
            <a:spLocks noGrp="1"/>
          </p:cNvSpPr>
          <p:nvPr>
            <p:ph type="body" idx="1"/>
          </p:nvPr>
        </p:nvSpPr>
        <p:spPr>
          <a:xfrm>
            <a:off x="483140" y="1533006"/>
            <a:ext cx="1600200" cy="639762"/>
          </a:xfrm>
        </p:spPr>
        <p:txBody>
          <a:bodyPr>
            <a:noAutofit/>
          </a:bodyPr>
          <a:lstStyle/>
          <a:p>
            <a:r>
              <a:rPr lang="en-US" dirty="0"/>
              <a:t>Sonication</a:t>
            </a:r>
          </a:p>
        </p:txBody>
      </p:sp>
      <p:sp>
        <p:nvSpPr>
          <p:cNvPr id="8" name="Text Placeholder 3"/>
          <p:cNvSpPr>
            <a:spLocks noGrp="1"/>
          </p:cNvSpPr>
          <p:nvPr>
            <p:ph type="body" idx="1"/>
          </p:nvPr>
        </p:nvSpPr>
        <p:spPr>
          <a:xfrm>
            <a:off x="3635922" y="1515533"/>
            <a:ext cx="2133600" cy="639762"/>
          </a:xfrm>
        </p:spPr>
        <p:txBody>
          <a:bodyPr>
            <a:normAutofit/>
          </a:bodyPr>
          <a:lstStyle/>
          <a:p>
            <a:r>
              <a:rPr lang="en-US" dirty="0"/>
              <a:t>Bead beating</a:t>
            </a:r>
          </a:p>
        </p:txBody>
      </p:sp>
      <p:sp>
        <p:nvSpPr>
          <p:cNvPr id="10" name="Text Placeholder 3"/>
          <p:cNvSpPr>
            <a:spLocks noGrp="1"/>
          </p:cNvSpPr>
          <p:nvPr>
            <p:ph type="body" idx="1"/>
          </p:nvPr>
        </p:nvSpPr>
        <p:spPr>
          <a:xfrm>
            <a:off x="6419850" y="1524000"/>
            <a:ext cx="2133600" cy="639762"/>
          </a:xfrm>
        </p:spPr>
        <p:txBody>
          <a:bodyPr>
            <a:normAutofit/>
          </a:bodyPr>
          <a:lstStyle/>
          <a:p>
            <a:r>
              <a:rPr lang="en-US" dirty="0"/>
              <a:t>Cryogrinding</a:t>
            </a:r>
          </a:p>
        </p:txBody>
      </p:sp>
      <p:sp>
        <p:nvSpPr>
          <p:cNvPr id="11" name="Content Placeholder 4"/>
          <p:cNvSpPr>
            <a:spLocks noGrp="1"/>
          </p:cNvSpPr>
          <p:nvPr>
            <p:ph sz="half" idx="2"/>
          </p:nvPr>
        </p:nvSpPr>
        <p:spPr>
          <a:xfrm>
            <a:off x="6400800" y="2316162"/>
            <a:ext cx="2133600" cy="1341438"/>
          </a:xfrm>
        </p:spPr>
        <p:txBody>
          <a:bodyPr>
            <a:normAutofit fontScale="85000" lnSpcReduction="10000"/>
          </a:bodyPr>
          <a:lstStyle/>
          <a:p>
            <a:r>
              <a:rPr lang="en-US" dirty="0"/>
              <a:t>Freeze hard tissues with liquid N2 (bone, muscle)</a:t>
            </a:r>
          </a:p>
        </p:txBody>
      </p:sp>
      <p:pic>
        <p:nvPicPr>
          <p:cNvPr id="819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3400" y="3796770"/>
            <a:ext cx="2133600" cy="1982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4"/>
          <p:cNvSpPr>
            <a:spLocks noGrp="1"/>
          </p:cNvSpPr>
          <p:nvPr>
            <p:ph sz="half" idx="2"/>
          </p:nvPr>
        </p:nvSpPr>
        <p:spPr>
          <a:xfrm>
            <a:off x="381000" y="2362200"/>
            <a:ext cx="2133600" cy="1219200"/>
          </a:xfrm>
        </p:spPr>
        <p:txBody>
          <a:bodyPr>
            <a:normAutofit fontScale="92500" lnSpcReduction="20000"/>
          </a:bodyPr>
          <a:lstStyle/>
          <a:p>
            <a:r>
              <a:rPr lang="en-US" dirty="0"/>
              <a:t>Good for cell lysates and soft tissues (lens)</a:t>
            </a: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122" y="4106333"/>
            <a:ext cx="2111922" cy="1701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Content Placeholder 4"/>
          <p:cNvSpPr>
            <a:spLocks noGrp="1"/>
          </p:cNvSpPr>
          <p:nvPr>
            <p:ph sz="half" idx="2"/>
          </p:nvPr>
        </p:nvSpPr>
        <p:spPr>
          <a:xfrm>
            <a:off x="3483522" y="2353733"/>
            <a:ext cx="2133600" cy="1295400"/>
          </a:xfrm>
        </p:spPr>
        <p:txBody>
          <a:bodyPr>
            <a:normAutofit fontScale="92500" lnSpcReduction="10000"/>
          </a:bodyPr>
          <a:lstStyle/>
          <a:p>
            <a:r>
              <a:rPr lang="en-US" sz="2200" dirty="0"/>
              <a:t>Good for tougher  tissues (brain, liver)</a:t>
            </a:r>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796770"/>
            <a:ext cx="201930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33268" y="6264803"/>
            <a:ext cx="5669629" cy="369332"/>
          </a:xfrm>
          <a:prstGeom prst="rect">
            <a:avLst/>
          </a:prstGeom>
          <a:noFill/>
        </p:spPr>
        <p:txBody>
          <a:bodyPr wrap="none" rtlCol="0">
            <a:spAutoFit/>
          </a:bodyPr>
          <a:lstStyle/>
          <a:p>
            <a:r>
              <a:rPr lang="en-US" dirty="0">
                <a:solidFill>
                  <a:srgbClr val="FF0000"/>
                </a:solidFill>
              </a:rPr>
              <a:t>Release contents/increase surface area, proteins are intact</a:t>
            </a:r>
          </a:p>
        </p:txBody>
      </p:sp>
    </p:spTree>
    <p:extLst>
      <p:ext uri="{BB962C8B-B14F-4D97-AF65-F5344CB8AC3E}">
        <p14:creationId xmlns:p14="http://schemas.microsoft.com/office/powerpoint/2010/main" val="72225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143000"/>
          </a:xfrm>
        </p:spPr>
        <p:txBody>
          <a:bodyPr>
            <a:normAutofit fontScale="90000"/>
          </a:bodyPr>
          <a:lstStyle/>
          <a:p>
            <a:r>
              <a:rPr lang="en-US" dirty="0"/>
              <a:t>Step 3: </a:t>
            </a:r>
            <a:r>
              <a:rPr lang="en-US" dirty="0" err="1"/>
              <a:t>Solubilization</a:t>
            </a:r>
            <a:r>
              <a:rPr lang="en-US" dirty="0"/>
              <a:t> and denaturation</a:t>
            </a:r>
            <a:br>
              <a:rPr lang="en-US" dirty="0"/>
            </a:br>
            <a:r>
              <a:rPr lang="en-US" sz="4000" dirty="0"/>
              <a:t>Large-scale (</a:t>
            </a:r>
            <a:r>
              <a:rPr lang="en-US" sz="4000" dirty="0">
                <a:solidFill>
                  <a:srgbClr val="FF0000"/>
                </a:solidFill>
              </a:rPr>
              <a:t>&gt;10 mg</a:t>
            </a:r>
            <a:r>
              <a:rPr lang="en-US" sz="4000" dirty="0"/>
              <a:t>) sample prep lysis buffers</a:t>
            </a:r>
          </a:p>
        </p:txBody>
      </p:sp>
      <p:sp>
        <p:nvSpPr>
          <p:cNvPr id="7" name="Content Placeholder 6"/>
          <p:cNvSpPr>
            <a:spLocks noGrp="1"/>
          </p:cNvSpPr>
          <p:nvPr>
            <p:ph idx="1"/>
          </p:nvPr>
        </p:nvSpPr>
        <p:spPr>
          <a:xfrm>
            <a:off x="457200" y="1447801"/>
            <a:ext cx="8458200" cy="2362200"/>
          </a:xfrm>
        </p:spPr>
        <p:txBody>
          <a:bodyPr>
            <a:normAutofit/>
          </a:bodyPr>
          <a:lstStyle/>
          <a:p>
            <a:r>
              <a:rPr lang="en-US" sz="2800" dirty="0"/>
              <a:t>Urea	</a:t>
            </a:r>
          </a:p>
          <a:p>
            <a:pPr lvl="1"/>
            <a:r>
              <a:rPr lang="en-US" sz="2600" dirty="0"/>
              <a:t>Breaks down to ammonia and isocyanate when heated above 55°C, resulting in </a:t>
            </a:r>
            <a:r>
              <a:rPr lang="en-US" sz="2600" dirty="0" err="1"/>
              <a:t>carbamylated</a:t>
            </a:r>
            <a:r>
              <a:rPr lang="en-US" sz="2600" dirty="0"/>
              <a:t> peptides </a:t>
            </a:r>
          </a:p>
          <a:p>
            <a:pPr lvl="1"/>
            <a:endParaRPr lang="en-US" dirty="0"/>
          </a:p>
          <a:p>
            <a:pPr marL="0" indent="0">
              <a:buNone/>
            </a:pPr>
            <a:endParaRPr lang="en-US" sz="2800" dirty="0"/>
          </a:p>
          <a:p>
            <a:pPr marL="0" indent="0">
              <a:buNone/>
            </a:pPr>
            <a:endParaRPr lang="en-US" sz="2800" dirty="0"/>
          </a:p>
        </p:txBody>
      </p:sp>
      <p:grpSp>
        <p:nvGrpSpPr>
          <p:cNvPr id="3" name="Group 2"/>
          <p:cNvGrpSpPr/>
          <p:nvPr/>
        </p:nvGrpSpPr>
        <p:grpSpPr>
          <a:xfrm>
            <a:off x="1447800" y="3087118"/>
            <a:ext cx="7391400" cy="1055483"/>
            <a:chOff x="1447800" y="2585647"/>
            <a:chExt cx="7391400" cy="1055483"/>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103" t="70110" b="4874"/>
            <a:stretch/>
          </p:blipFill>
          <p:spPr bwMode="auto">
            <a:xfrm>
              <a:off x="1447800" y="2585647"/>
              <a:ext cx="1775090" cy="1055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505200" y="2717800"/>
              <a:ext cx="5334000" cy="800219"/>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Interferes with acetyl </a:t>
              </a:r>
              <a:r>
                <a:rPr lang="en-US" sz="2200" dirty="0" err="1"/>
                <a:t>immunopurification</a:t>
              </a:r>
              <a:endParaRPr lang="en-US" sz="2200" dirty="0"/>
            </a:p>
            <a:p>
              <a:endParaRPr lang="en-US" sz="2400" dirty="0"/>
            </a:p>
          </p:txBody>
        </p:sp>
      </p:grpSp>
      <p:sp>
        <p:nvSpPr>
          <p:cNvPr id="9" name="Content Placeholder 6"/>
          <p:cNvSpPr txBox="1">
            <a:spLocks/>
          </p:cNvSpPr>
          <p:nvPr/>
        </p:nvSpPr>
        <p:spPr>
          <a:xfrm>
            <a:off x="526582" y="5181601"/>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SDS </a:t>
            </a:r>
          </a:p>
          <a:p>
            <a:pPr lvl="1"/>
            <a:r>
              <a:rPr lang="en-US" sz="2600" dirty="0"/>
              <a:t>Interferes with digestion and MS analysis – must be removed</a:t>
            </a:r>
          </a:p>
        </p:txBody>
      </p:sp>
      <p:sp>
        <p:nvSpPr>
          <p:cNvPr id="10" name="Content Placeholder 6"/>
          <p:cNvSpPr txBox="1">
            <a:spLocks/>
          </p:cNvSpPr>
          <p:nvPr/>
        </p:nvSpPr>
        <p:spPr>
          <a:xfrm>
            <a:off x="457200" y="4114800"/>
            <a:ext cx="8229600" cy="1301261"/>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000" dirty="0" err="1"/>
              <a:t>Deoxycholate</a:t>
            </a:r>
            <a:r>
              <a:rPr lang="en-US" dirty="0"/>
              <a:t> </a:t>
            </a:r>
          </a:p>
          <a:p>
            <a:pPr lvl="1"/>
            <a:r>
              <a:rPr lang="en-US" dirty="0"/>
              <a:t>Peptide recovery lower than when using urea or SDS</a:t>
            </a:r>
          </a:p>
        </p:txBody>
      </p:sp>
      <p:sp>
        <p:nvSpPr>
          <p:cNvPr id="4" name="TextBox 3"/>
          <p:cNvSpPr txBox="1"/>
          <p:nvPr/>
        </p:nvSpPr>
        <p:spPr>
          <a:xfrm>
            <a:off x="2106748" y="1389414"/>
            <a:ext cx="4778103" cy="369332"/>
          </a:xfrm>
          <a:prstGeom prst="rect">
            <a:avLst/>
          </a:prstGeom>
          <a:noFill/>
        </p:spPr>
        <p:txBody>
          <a:bodyPr wrap="none" rtlCol="0">
            <a:spAutoFit/>
          </a:bodyPr>
          <a:lstStyle/>
          <a:p>
            <a:r>
              <a:rPr lang="en-US" dirty="0">
                <a:solidFill>
                  <a:srgbClr val="FF0000"/>
                </a:solidFill>
              </a:rPr>
              <a:t>Unfolding and disruption of secondary structures</a:t>
            </a:r>
          </a:p>
        </p:txBody>
      </p:sp>
    </p:spTree>
    <p:extLst>
      <p:ext uri="{BB962C8B-B14F-4D97-AF65-F5344CB8AC3E}">
        <p14:creationId xmlns:p14="http://schemas.microsoft.com/office/powerpoint/2010/main" val="59990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normAutofit fontScale="90000"/>
          </a:bodyPr>
          <a:lstStyle/>
          <a:p>
            <a:r>
              <a:rPr lang="en-US" dirty="0"/>
              <a:t>Step 3: </a:t>
            </a:r>
            <a:r>
              <a:rPr lang="en-US" dirty="0" err="1"/>
              <a:t>Solubilization</a:t>
            </a:r>
            <a:r>
              <a:rPr lang="en-US" dirty="0"/>
              <a:t> and denaturation</a:t>
            </a:r>
            <a:br>
              <a:rPr lang="en-US" dirty="0"/>
            </a:br>
            <a:r>
              <a:rPr lang="en-US" sz="4000" dirty="0"/>
              <a:t>Small-scale (</a:t>
            </a:r>
            <a:r>
              <a:rPr lang="en-US" sz="4000" dirty="0">
                <a:solidFill>
                  <a:srgbClr val="FF0000"/>
                </a:solidFill>
              </a:rPr>
              <a:t>&lt;1 mg</a:t>
            </a:r>
            <a:r>
              <a:rPr lang="en-US" sz="4000" dirty="0"/>
              <a:t>) sample prep techniques</a:t>
            </a:r>
          </a:p>
        </p:txBody>
      </p:sp>
      <p:sp>
        <p:nvSpPr>
          <p:cNvPr id="7" name="Content Placeholder 6"/>
          <p:cNvSpPr>
            <a:spLocks noGrp="1"/>
          </p:cNvSpPr>
          <p:nvPr>
            <p:ph idx="1"/>
          </p:nvPr>
        </p:nvSpPr>
        <p:spPr>
          <a:xfrm>
            <a:off x="457200" y="1798635"/>
            <a:ext cx="8229600" cy="4678365"/>
          </a:xfrm>
        </p:spPr>
        <p:txBody>
          <a:bodyPr>
            <a:normAutofit fontScale="92500" lnSpcReduction="20000"/>
          </a:bodyPr>
          <a:lstStyle/>
          <a:p>
            <a:r>
              <a:rPr lang="en-US" dirty="0" err="1"/>
              <a:t>ProteaseMAX</a:t>
            </a:r>
            <a:r>
              <a:rPr lang="en-US" dirty="0"/>
              <a:t> (</a:t>
            </a:r>
            <a:r>
              <a:rPr lang="en-US" dirty="0" err="1"/>
              <a:t>Promega</a:t>
            </a:r>
            <a:r>
              <a:rPr lang="en-US" dirty="0"/>
              <a:t>)</a:t>
            </a:r>
          </a:p>
          <a:p>
            <a:pPr lvl="1"/>
            <a:r>
              <a:rPr lang="en-US" dirty="0"/>
              <a:t>Surfactant that enhances digestions (mass spec friendly)</a:t>
            </a:r>
          </a:p>
          <a:p>
            <a:pPr lvl="1"/>
            <a:r>
              <a:rPr lang="en-US" dirty="0"/>
              <a:t>Can be used for solution or gel samples</a:t>
            </a:r>
          </a:p>
          <a:p>
            <a:pPr marL="457200" lvl="1" indent="0">
              <a:buNone/>
            </a:pPr>
            <a:endParaRPr lang="en-US" dirty="0"/>
          </a:p>
          <a:p>
            <a:r>
              <a:rPr lang="en-US" dirty="0"/>
              <a:t>Enhanced filter-aided sample preparation (</a:t>
            </a:r>
            <a:r>
              <a:rPr lang="en-US" dirty="0" err="1"/>
              <a:t>eFASP</a:t>
            </a:r>
            <a:r>
              <a:rPr lang="en-US" dirty="0"/>
              <a:t>)</a:t>
            </a:r>
          </a:p>
          <a:p>
            <a:pPr lvl="1"/>
            <a:r>
              <a:rPr lang="en-US" dirty="0"/>
              <a:t>Uses cellulose 30 </a:t>
            </a:r>
            <a:r>
              <a:rPr lang="en-US" dirty="0" err="1"/>
              <a:t>kDa</a:t>
            </a:r>
            <a:r>
              <a:rPr lang="en-US" dirty="0"/>
              <a:t> MWCO filter to remove salts while retaining protein</a:t>
            </a:r>
          </a:p>
          <a:p>
            <a:pPr lvl="1"/>
            <a:r>
              <a:rPr lang="en-US" dirty="0"/>
              <a:t>Good for cytosolic and membrane protein with minimal sample loss</a:t>
            </a:r>
          </a:p>
          <a:p>
            <a:pPr lvl="1"/>
            <a:r>
              <a:rPr lang="en-US" dirty="0"/>
              <a:t>Good only up to 100 </a:t>
            </a:r>
            <a:r>
              <a:rPr lang="en-US" dirty="0" err="1"/>
              <a:t>ug</a:t>
            </a:r>
            <a:endParaRPr lang="en-US" dirty="0"/>
          </a:p>
          <a:p>
            <a:pPr lvl="1"/>
            <a:r>
              <a:rPr lang="en-US" dirty="0"/>
              <a:t>Labor/time intensive </a:t>
            </a:r>
          </a:p>
        </p:txBody>
      </p:sp>
    </p:spTree>
    <p:extLst>
      <p:ext uri="{BB962C8B-B14F-4D97-AF65-F5344CB8AC3E}">
        <p14:creationId xmlns:p14="http://schemas.microsoft.com/office/powerpoint/2010/main" val="168173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143000"/>
          </a:xfrm>
        </p:spPr>
        <p:txBody>
          <a:bodyPr>
            <a:normAutofit fontScale="90000"/>
          </a:bodyPr>
          <a:lstStyle/>
          <a:p>
            <a:r>
              <a:rPr lang="en-US" dirty="0"/>
              <a:t>Step 3: </a:t>
            </a:r>
            <a:r>
              <a:rPr lang="en-US" dirty="0" err="1"/>
              <a:t>Solubilization</a:t>
            </a:r>
            <a:r>
              <a:rPr lang="en-US" dirty="0"/>
              <a:t> and denaturation</a:t>
            </a:r>
            <a:br>
              <a:rPr lang="en-US" dirty="0"/>
            </a:br>
            <a:r>
              <a:rPr lang="en-US" sz="4000" dirty="0"/>
              <a:t>Scalable sample prep technique</a:t>
            </a:r>
          </a:p>
        </p:txBody>
      </p:sp>
      <p:sp>
        <p:nvSpPr>
          <p:cNvPr id="5" name="Content Placeholder 4"/>
          <p:cNvSpPr>
            <a:spLocks noGrp="1"/>
          </p:cNvSpPr>
          <p:nvPr>
            <p:ph idx="1"/>
          </p:nvPr>
        </p:nvSpPr>
        <p:spPr>
          <a:xfrm>
            <a:off x="533400" y="1371600"/>
            <a:ext cx="8229600" cy="2209800"/>
          </a:xfrm>
        </p:spPr>
        <p:txBody>
          <a:bodyPr>
            <a:normAutofit fontScale="85000" lnSpcReduction="20000"/>
          </a:bodyPr>
          <a:lstStyle/>
          <a:p>
            <a:r>
              <a:rPr lang="en-US" dirty="0"/>
              <a:t>S-trap (</a:t>
            </a:r>
            <a:r>
              <a:rPr lang="en-US" dirty="0" err="1"/>
              <a:t>ProtiFi</a:t>
            </a:r>
            <a:r>
              <a:rPr lang="en-US" dirty="0"/>
              <a:t>)</a:t>
            </a:r>
          </a:p>
          <a:p>
            <a:pPr lvl="1"/>
            <a:r>
              <a:rPr lang="en-US" dirty="0"/>
              <a:t>Available in 3 sizes (&lt;50 </a:t>
            </a:r>
            <a:r>
              <a:rPr lang="en-US" dirty="0" err="1"/>
              <a:t>ug</a:t>
            </a:r>
            <a:r>
              <a:rPr lang="en-US" dirty="0"/>
              <a:t> to &gt;5 mg)</a:t>
            </a:r>
          </a:p>
          <a:p>
            <a:pPr lvl="1"/>
            <a:r>
              <a:rPr lang="en-US" dirty="0"/>
              <a:t>Proteins are lysed and solubilized with SDS, reduced/alkylated, then further denatured with acid</a:t>
            </a:r>
          </a:p>
          <a:p>
            <a:pPr lvl="1"/>
            <a:r>
              <a:rPr lang="en-US" dirty="0"/>
              <a:t>Proteins captured in pores of S-trap</a:t>
            </a:r>
          </a:p>
          <a:p>
            <a:pPr lvl="1"/>
            <a:r>
              <a:rPr lang="en-US" dirty="0"/>
              <a:t>Proteins digested in the S-trap, peptides spin eluted</a:t>
            </a:r>
          </a:p>
        </p:txBody>
      </p:sp>
      <p:pic>
        <p:nvPicPr>
          <p:cNvPr id="6" name="Picture 5"/>
          <p:cNvPicPr>
            <a:picLocks noChangeAspect="1"/>
          </p:cNvPicPr>
          <p:nvPr/>
        </p:nvPicPr>
        <p:blipFill>
          <a:blip r:embed="rId3"/>
          <a:stretch>
            <a:fillRect/>
          </a:stretch>
        </p:blipFill>
        <p:spPr>
          <a:xfrm>
            <a:off x="666750" y="3810000"/>
            <a:ext cx="7658100" cy="2447925"/>
          </a:xfrm>
          <a:prstGeom prst="rect">
            <a:avLst/>
          </a:prstGeom>
        </p:spPr>
      </p:pic>
      <p:sp>
        <p:nvSpPr>
          <p:cNvPr id="11" name="TextBox 10"/>
          <p:cNvSpPr txBox="1"/>
          <p:nvPr/>
        </p:nvSpPr>
        <p:spPr>
          <a:xfrm>
            <a:off x="304800" y="6400800"/>
            <a:ext cx="1757854" cy="369332"/>
          </a:xfrm>
          <a:prstGeom prst="rect">
            <a:avLst/>
          </a:prstGeom>
          <a:noFill/>
        </p:spPr>
        <p:txBody>
          <a:bodyPr wrap="none" rtlCol="0">
            <a:spAutoFit/>
          </a:bodyPr>
          <a:lstStyle/>
          <a:p>
            <a:r>
              <a:rPr lang="en-US" dirty="0"/>
              <a:t>www.protifi.com</a:t>
            </a:r>
          </a:p>
        </p:txBody>
      </p:sp>
    </p:spTree>
    <p:extLst>
      <p:ext uri="{BB962C8B-B14F-4D97-AF65-F5344CB8AC3E}">
        <p14:creationId xmlns:p14="http://schemas.microsoft.com/office/powerpoint/2010/main" val="161580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t>Step 4: Digestion</a:t>
            </a:r>
            <a:br>
              <a:rPr lang="en-US" dirty="0"/>
            </a:br>
            <a:r>
              <a:rPr lang="en-US" sz="3600" dirty="0"/>
              <a:t>Common enzymes</a:t>
            </a:r>
            <a:endParaRPr lang="en-US" dirty="0"/>
          </a:p>
        </p:txBody>
      </p:sp>
      <p:sp>
        <p:nvSpPr>
          <p:cNvPr id="3" name="Content Placeholder 2"/>
          <p:cNvSpPr>
            <a:spLocks noGrp="1"/>
          </p:cNvSpPr>
          <p:nvPr>
            <p:ph idx="1"/>
          </p:nvPr>
        </p:nvSpPr>
        <p:spPr>
          <a:xfrm>
            <a:off x="1981200" y="1371600"/>
            <a:ext cx="6961386" cy="4525963"/>
          </a:xfrm>
        </p:spPr>
        <p:txBody>
          <a:bodyPr>
            <a:noAutofit/>
          </a:bodyPr>
          <a:lstStyle/>
          <a:p>
            <a:r>
              <a:rPr lang="en-US" sz="2000" dirty="0"/>
              <a:t>Trypsin</a:t>
            </a:r>
          </a:p>
          <a:p>
            <a:pPr lvl="1"/>
            <a:r>
              <a:rPr lang="en-US" sz="2000" dirty="0"/>
              <a:t>Cleaves at carboxyl side of lysine (K) and arginine (R)</a:t>
            </a:r>
          </a:p>
          <a:p>
            <a:pPr lvl="1"/>
            <a:r>
              <a:rPr lang="en-US" sz="2000" dirty="0"/>
              <a:t>Optimal &lt;2 M urea and pH 7-9 </a:t>
            </a:r>
          </a:p>
          <a:p>
            <a:r>
              <a:rPr lang="en-US" sz="2000" dirty="0"/>
              <a:t>Lys-C</a:t>
            </a:r>
          </a:p>
          <a:p>
            <a:pPr lvl="1"/>
            <a:r>
              <a:rPr lang="en-US" sz="2000" dirty="0"/>
              <a:t>Often used in combination with trypsin</a:t>
            </a:r>
          </a:p>
          <a:p>
            <a:pPr lvl="1"/>
            <a:r>
              <a:rPr lang="en-US" sz="2000" dirty="0"/>
              <a:t>Cleaves at carboxyl side of K</a:t>
            </a:r>
          </a:p>
          <a:p>
            <a:pPr lvl="1"/>
            <a:r>
              <a:rPr lang="en-US" sz="2000" dirty="0"/>
              <a:t>Works in 8M urea</a:t>
            </a:r>
          </a:p>
          <a:p>
            <a:r>
              <a:rPr lang="en-US" sz="2000" dirty="0" err="1"/>
              <a:t>Glu</a:t>
            </a:r>
            <a:r>
              <a:rPr lang="en-US" sz="2000" dirty="0"/>
              <a:t>-C</a:t>
            </a:r>
          </a:p>
          <a:p>
            <a:pPr lvl="1"/>
            <a:r>
              <a:rPr lang="en-US" sz="2000" dirty="0"/>
              <a:t>Cleaves at carboxyl side of aspartic (D) or glutamic acid (E)</a:t>
            </a:r>
          </a:p>
          <a:p>
            <a:pPr lvl="1"/>
            <a:r>
              <a:rPr lang="en-US" sz="2000" dirty="0"/>
              <a:t>Optimal pH 4-9</a:t>
            </a:r>
          </a:p>
        </p:txBody>
      </p:sp>
      <p:grpSp>
        <p:nvGrpSpPr>
          <p:cNvPr id="4" name="Group 3"/>
          <p:cNvGrpSpPr/>
          <p:nvPr/>
        </p:nvGrpSpPr>
        <p:grpSpPr>
          <a:xfrm>
            <a:off x="533400" y="457200"/>
            <a:ext cx="1303867" cy="4834465"/>
            <a:chOff x="7010400" y="1371600"/>
            <a:chExt cx="1303867" cy="4834465"/>
          </a:xfrm>
        </p:grpSpPr>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116" t="26050" r="2963" b="11358"/>
            <a:stretch/>
          </p:blipFill>
          <p:spPr bwMode="auto">
            <a:xfrm>
              <a:off x="7239000" y="4258732"/>
              <a:ext cx="1075267" cy="1947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685" t="26050" r="39090" b="11358"/>
            <a:stretch/>
          </p:blipFill>
          <p:spPr bwMode="auto">
            <a:xfrm>
              <a:off x="7162800" y="1371600"/>
              <a:ext cx="963414" cy="1947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7644507" y="3505200"/>
              <a:ext cx="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400" y="3505200"/>
              <a:ext cx="533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TextBox 6"/>
          <p:cNvSpPr txBox="1"/>
          <p:nvPr/>
        </p:nvSpPr>
        <p:spPr>
          <a:xfrm>
            <a:off x="439615" y="5860552"/>
            <a:ext cx="3420873" cy="400110"/>
          </a:xfrm>
          <a:prstGeom prst="rect">
            <a:avLst/>
          </a:prstGeom>
          <a:noFill/>
        </p:spPr>
        <p:txBody>
          <a:bodyPr wrap="none" rtlCol="0">
            <a:spAutoFit/>
          </a:bodyPr>
          <a:lstStyle/>
          <a:p>
            <a:r>
              <a:rPr lang="en-US" sz="2000" dirty="0"/>
              <a:t>XXXGEKAIP</a:t>
            </a:r>
            <a:r>
              <a:rPr lang="en-US" sz="2000" dirty="0">
                <a:solidFill>
                  <a:srgbClr val="FF0000"/>
                </a:solidFill>
              </a:rPr>
              <a:t>S</a:t>
            </a:r>
            <a:r>
              <a:rPr lang="en-US" sz="2000" dirty="0"/>
              <a:t>VEA</a:t>
            </a:r>
            <a:r>
              <a:rPr lang="en-US" sz="2000" dirty="0">
                <a:solidFill>
                  <a:srgbClr val="FF0000"/>
                </a:solidFill>
              </a:rPr>
              <a:t>S</a:t>
            </a:r>
            <a:r>
              <a:rPr lang="en-US" sz="2000" dirty="0"/>
              <a:t>LIFFALVKEXXX</a:t>
            </a:r>
          </a:p>
        </p:txBody>
      </p:sp>
      <p:grpSp>
        <p:nvGrpSpPr>
          <p:cNvPr id="8" name="Group 7"/>
          <p:cNvGrpSpPr/>
          <p:nvPr/>
        </p:nvGrpSpPr>
        <p:grpSpPr>
          <a:xfrm>
            <a:off x="4267200" y="5282787"/>
            <a:ext cx="4665829" cy="679923"/>
            <a:chOff x="4267200" y="5282787"/>
            <a:chExt cx="4665829" cy="679923"/>
          </a:xfrm>
        </p:grpSpPr>
        <p:sp>
          <p:nvSpPr>
            <p:cNvPr id="10" name="TextBox 9"/>
            <p:cNvSpPr txBox="1"/>
            <p:nvPr/>
          </p:nvSpPr>
          <p:spPr>
            <a:xfrm>
              <a:off x="4267200" y="5562600"/>
              <a:ext cx="4665829" cy="400110"/>
            </a:xfrm>
            <a:prstGeom prst="rect">
              <a:avLst/>
            </a:prstGeom>
            <a:noFill/>
          </p:spPr>
          <p:txBody>
            <a:bodyPr wrap="none" rtlCol="0">
              <a:spAutoFit/>
            </a:bodyPr>
            <a:lstStyle/>
            <a:p>
              <a:r>
                <a:rPr lang="en-US" sz="2000" dirty="0"/>
                <a:t>Trypsin: XXXGEK   AIP</a:t>
              </a:r>
              <a:r>
                <a:rPr lang="en-US" sz="2000" dirty="0">
                  <a:solidFill>
                    <a:srgbClr val="FF0000"/>
                  </a:solidFill>
                </a:rPr>
                <a:t>S</a:t>
              </a:r>
              <a:r>
                <a:rPr lang="en-US" sz="2000" dirty="0"/>
                <a:t>VEA</a:t>
              </a:r>
              <a:r>
                <a:rPr lang="en-US" sz="2000" dirty="0">
                  <a:solidFill>
                    <a:srgbClr val="FF0000"/>
                  </a:solidFill>
                </a:rPr>
                <a:t>S</a:t>
              </a:r>
              <a:r>
                <a:rPr lang="en-US" sz="2000" dirty="0"/>
                <a:t>LIFFALVK   EXXX</a:t>
              </a:r>
            </a:p>
          </p:txBody>
        </p:sp>
        <p:pic>
          <p:nvPicPr>
            <p:cNvPr id="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945430" y="5282787"/>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8001000" y="5298840"/>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8"/>
          <p:cNvGrpSpPr/>
          <p:nvPr/>
        </p:nvGrpSpPr>
        <p:grpSpPr>
          <a:xfrm>
            <a:off x="4419600" y="6003750"/>
            <a:ext cx="4672369" cy="660811"/>
            <a:chOff x="4419600" y="5962710"/>
            <a:chExt cx="4672369" cy="660811"/>
          </a:xfrm>
        </p:grpSpPr>
        <p:sp>
          <p:nvSpPr>
            <p:cNvPr id="11" name="TextBox 10"/>
            <p:cNvSpPr txBox="1"/>
            <p:nvPr/>
          </p:nvSpPr>
          <p:spPr>
            <a:xfrm>
              <a:off x="4419600" y="5962710"/>
              <a:ext cx="4672369" cy="400110"/>
            </a:xfrm>
            <a:prstGeom prst="rect">
              <a:avLst/>
            </a:prstGeom>
            <a:noFill/>
          </p:spPr>
          <p:txBody>
            <a:bodyPr wrap="none" rtlCol="0">
              <a:spAutoFit/>
            </a:bodyPr>
            <a:lstStyle/>
            <a:p>
              <a:r>
                <a:rPr lang="en-US" sz="2000" dirty="0" err="1"/>
                <a:t>Glu</a:t>
              </a:r>
              <a:r>
                <a:rPr lang="en-US" sz="2000" dirty="0"/>
                <a:t>-C: XXXGE   KAIP</a:t>
              </a:r>
              <a:r>
                <a:rPr lang="en-US" sz="2000" dirty="0">
                  <a:solidFill>
                    <a:srgbClr val="FF0000"/>
                  </a:solidFill>
                </a:rPr>
                <a:t>S</a:t>
              </a:r>
              <a:r>
                <a:rPr lang="en-US" sz="2000" dirty="0"/>
                <a:t>VE   A</a:t>
              </a:r>
              <a:r>
                <a:rPr lang="en-US" sz="2000" dirty="0">
                  <a:solidFill>
                    <a:srgbClr val="FF0000"/>
                  </a:solidFill>
                </a:rPr>
                <a:t>S</a:t>
              </a:r>
              <a:r>
                <a:rPr lang="en-US" sz="2000" dirty="0"/>
                <a:t>LIFFALVKE   XXX</a:t>
              </a:r>
            </a:p>
          </p:txBody>
        </p:sp>
        <p:pic>
          <p:nvPicPr>
            <p:cNvPr id="1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5793205" y="6274718"/>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8270640" y="6283560"/>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6822840" y="6283561"/>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84609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57400"/>
            <a:ext cx="6858000" cy="2387600"/>
          </a:xfrm>
        </p:spPr>
        <p:txBody>
          <a:bodyPr/>
          <a:lstStyle/>
          <a:p>
            <a:r>
              <a:rPr lang="en-US" dirty="0"/>
              <a:t>Step 5: Post-translational Modification Enrichment</a:t>
            </a:r>
            <a:br>
              <a:rPr lang="en-US" dirty="0"/>
            </a:br>
            <a:r>
              <a:rPr lang="en-US" dirty="0"/>
              <a:t>(Optional)</a:t>
            </a:r>
          </a:p>
        </p:txBody>
      </p:sp>
    </p:spTree>
    <p:extLst>
      <p:ext uri="{BB962C8B-B14F-4D97-AF65-F5344CB8AC3E}">
        <p14:creationId xmlns:p14="http://schemas.microsoft.com/office/powerpoint/2010/main" val="268623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144000" cy="1143000"/>
          </a:xfrm>
        </p:spPr>
        <p:txBody>
          <a:bodyPr>
            <a:normAutofit/>
          </a:bodyPr>
          <a:lstStyle/>
          <a:p>
            <a:r>
              <a:rPr lang="en-US" sz="3200" dirty="0" err="1"/>
              <a:t>Phosphopeptide</a:t>
            </a:r>
            <a:r>
              <a:rPr lang="en-US" sz="3200" dirty="0"/>
              <a:t> enrichment with TiO</a:t>
            </a:r>
            <a:r>
              <a:rPr lang="en-US" sz="3200" baseline="-25000" dirty="0"/>
              <a:t>2 </a:t>
            </a:r>
            <a:r>
              <a:rPr lang="en-US" sz="3200" dirty="0"/>
              <a:t>beads</a:t>
            </a:r>
          </a:p>
        </p:txBody>
      </p:sp>
      <p:sp>
        <p:nvSpPr>
          <p:cNvPr id="7" name="Text Placeholder 6"/>
          <p:cNvSpPr>
            <a:spLocks noGrp="1"/>
          </p:cNvSpPr>
          <p:nvPr>
            <p:ph type="body" idx="1"/>
          </p:nvPr>
        </p:nvSpPr>
        <p:spPr>
          <a:xfrm>
            <a:off x="457200" y="1295400"/>
            <a:ext cx="4040188" cy="639762"/>
          </a:xfrm>
        </p:spPr>
        <p:txBody>
          <a:bodyPr/>
          <a:lstStyle/>
          <a:p>
            <a:r>
              <a:rPr lang="en-US" dirty="0"/>
              <a:t>Background</a:t>
            </a:r>
          </a:p>
        </p:txBody>
      </p:sp>
      <p:sp>
        <p:nvSpPr>
          <p:cNvPr id="8" name="Content Placeholder 7"/>
          <p:cNvSpPr>
            <a:spLocks noGrp="1"/>
          </p:cNvSpPr>
          <p:nvPr>
            <p:ph sz="half" idx="2"/>
          </p:nvPr>
        </p:nvSpPr>
        <p:spPr>
          <a:xfrm>
            <a:off x="457200" y="1905000"/>
            <a:ext cx="4040188" cy="3951288"/>
          </a:xfrm>
        </p:spPr>
        <p:txBody>
          <a:bodyPr/>
          <a:lstStyle/>
          <a:p>
            <a:pPr lvl="1"/>
            <a:r>
              <a:rPr lang="en-US" sz="2400" dirty="0"/>
              <a:t>~1% of peptides are phosphorylated, 84:13:3 pS:pT:pY</a:t>
            </a:r>
            <a:r>
              <a:rPr lang="en-US" sz="2400" baseline="30000" dirty="0"/>
              <a:t>1</a:t>
            </a:r>
          </a:p>
          <a:p>
            <a:pPr lvl="1"/>
            <a:r>
              <a:rPr lang="en-US" sz="2400" dirty="0"/>
              <a:t>TiO</a:t>
            </a:r>
            <a:r>
              <a:rPr lang="en-US" sz="2400" baseline="-25000" dirty="0"/>
              <a:t>2</a:t>
            </a:r>
            <a:r>
              <a:rPr lang="en-US" sz="2400" dirty="0"/>
              <a:t> beads (targets </a:t>
            </a:r>
            <a:r>
              <a:rPr lang="en-US" sz="2400" dirty="0" err="1"/>
              <a:t>pS</a:t>
            </a:r>
            <a:r>
              <a:rPr lang="en-US" sz="2400" dirty="0"/>
              <a:t>, </a:t>
            </a:r>
            <a:r>
              <a:rPr lang="en-US" sz="2400" dirty="0" err="1"/>
              <a:t>pT</a:t>
            </a:r>
            <a:r>
              <a:rPr lang="en-US" sz="2400" dirty="0"/>
              <a:t>, </a:t>
            </a:r>
            <a:r>
              <a:rPr lang="en-US" sz="2400" dirty="0" err="1"/>
              <a:t>pY</a:t>
            </a:r>
            <a:r>
              <a:rPr lang="en-US" sz="2400" dirty="0"/>
              <a:t>)</a:t>
            </a:r>
          </a:p>
          <a:p>
            <a:pPr lvl="1"/>
            <a:r>
              <a:rPr lang="en-US" sz="2400" dirty="0"/>
              <a:t>Mass shift +80 </a:t>
            </a:r>
          </a:p>
          <a:p>
            <a:endParaRPr lang="en-US" dirty="0"/>
          </a:p>
        </p:txBody>
      </p:sp>
      <p:sp>
        <p:nvSpPr>
          <p:cNvPr id="9" name="Text Placeholder 8"/>
          <p:cNvSpPr>
            <a:spLocks noGrp="1"/>
          </p:cNvSpPr>
          <p:nvPr>
            <p:ph type="body" sz="quarter" idx="3"/>
          </p:nvPr>
        </p:nvSpPr>
        <p:spPr>
          <a:xfrm>
            <a:off x="4645026" y="1265238"/>
            <a:ext cx="4041775" cy="639762"/>
          </a:xfrm>
        </p:spPr>
        <p:txBody>
          <a:bodyPr/>
          <a:lstStyle/>
          <a:p>
            <a:r>
              <a:rPr lang="en-US" dirty="0"/>
              <a:t>Procedure</a:t>
            </a:r>
          </a:p>
        </p:txBody>
      </p:sp>
      <p:sp>
        <p:nvSpPr>
          <p:cNvPr id="10" name="Content Placeholder 9"/>
          <p:cNvSpPr>
            <a:spLocks noGrp="1"/>
          </p:cNvSpPr>
          <p:nvPr>
            <p:ph sz="quarter" idx="4"/>
          </p:nvPr>
        </p:nvSpPr>
        <p:spPr>
          <a:xfrm>
            <a:off x="4645026" y="1905000"/>
            <a:ext cx="4041775" cy="3951288"/>
          </a:xfrm>
        </p:spPr>
        <p:txBody>
          <a:bodyPr/>
          <a:lstStyle/>
          <a:p>
            <a:r>
              <a:rPr lang="en-US" dirty="0"/>
              <a:t>Peptides are dissolved in lactic acid/ACN solution </a:t>
            </a:r>
          </a:p>
          <a:p>
            <a:r>
              <a:rPr lang="en-US" dirty="0" err="1"/>
              <a:t>Phosphopeptides</a:t>
            </a:r>
            <a:r>
              <a:rPr lang="en-US" dirty="0"/>
              <a:t> bind to TiO</a:t>
            </a:r>
            <a:r>
              <a:rPr lang="en-US" baseline="-25000" dirty="0"/>
              <a:t>2</a:t>
            </a:r>
            <a:r>
              <a:rPr lang="en-US" dirty="0"/>
              <a:t> beads</a:t>
            </a:r>
          </a:p>
          <a:p>
            <a:r>
              <a:rPr lang="en-US" dirty="0"/>
              <a:t>Acidic washes with decreasing %ACN to remove non-specific binding</a:t>
            </a:r>
          </a:p>
          <a:p>
            <a:r>
              <a:rPr lang="en-US" dirty="0" err="1"/>
              <a:t>Phosphopeptide</a:t>
            </a:r>
            <a:r>
              <a:rPr lang="en-US" dirty="0"/>
              <a:t> elution with K</a:t>
            </a:r>
            <a:r>
              <a:rPr lang="en-US" baseline="-25000" dirty="0"/>
              <a:t>2</a:t>
            </a:r>
            <a:r>
              <a:rPr lang="en-US" dirty="0"/>
              <a:t>HPO</a:t>
            </a:r>
            <a:r>
              <a:rPr lang="en-US" baseline="-25000" dirty="0"/>
              <a:t>4</a:t>
            </a:r>
            <a:r>
              <a:rPr lang="en-US" dirty="0"/>
              <a:t> pH 10</a:t>
            </a:r>
          </a:p>
        </p:txBody>
      </p:sp>
      <p:pic>
        <p:nvPicPr>
          <p:cNvPr id="6" name="Picture 5"/>
          <p:cNvPicPr>
            <a:picLocks noChangeAspect="1"/>
          </p:cNvPicPr>
          <p:nvPr/>
        </p:nvPicPr>
        <p:blipFill>
          <a:blip r:embed="rId3"/>
          <a:stretch>
            <a:fillRect/>
          </a:stretch>
        </p:blipFill>
        <p:spPr>
          <a:xfrm>
            <a:off x="1625751" y="4422333"/>
            <a:ext cx="1953233" cy="2067072"/>
          </a:xfrm>
          <a:prstGeom prst="rect">
            <a:avLst/>
          </a:prstGeom>
        </p:spPr>
      </p:pic>
      <p:sp>
        <p:nvSpPr>
          <p:cNvPr id="11" name="TextBox 10"/>
          <p:cNvSpPr txBox="1"/>
          <p:nvPr/>
        </p:nvSpPr>
        <p:spPr>
          <a:xfrm>
            <a:off x="4645026" y="6359387"/>
            <a:ext cx="5105400" cy="307777"/>
          </a:xfrm>
          <a:prstGeom prst="rect">
            <a:avLst/>
          </a:prstGeom>
          <a:noFill/>
        </p:spPr>
        <p:txBody>
          <a:bodyPr wrap="square" rtlCol="0">
            <a:spAutoFit/>
          </a:bodyPr>
          <a:lstStyle/>
          <a:p>
            <a:r>
              <a:rPr lang="en-US" sz="1400" dirty="0"/>
              <a:t>1. </a:t>
            </a:r>
            <a:r>
              <a:rPr lang="en-US" sz="1400" dirty="0" err="1"/>
              <a:t>Batth</a:t>
            </a:r>
            <a:r>
              <a:rPr lang="en-US" sz="1400" dirty="0"/>
              <a:t>, T.S. et al, Cell Reports, 2018, 22 (10), 2784-2796.</a:t>
            </a:r>
          </a:p>
        </p:txBody>
      </p:sp>
    </p:spTree>
    <p:extLst>
      <p:ext uri="{BB962C8B-B14F-4D97-AF65-F5344CB8AC3E}">
        <p14:creationId xmlns:p14="http://schemas.microsoft.com/office/powerpoint/2010/main" val="1692255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43770</TotalTime>
  <Words>1504</Words>
  <Application>Microsoft Macintosh PowerPoint</Application>
  <PresentationFormat>On-screen Show (4:3)</PresentationFormat>
  <Paragraphs>145</Paragraphs>
  <Slides>14</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Office Theme</vt:lpstr>
      <vt:lpstr>2_Office Theme</vt:lpstr>
      <vt:lpstr>Proteomics workflow in PSR</vt:lpstr>
      <vt:lpstr>Step 1: Study design and sample collection</vt:lpstr>
      <vt:lpstr>Step 2: Sample disruption Common techniques</vt:lpstr>
      <vt:lpstr>Step 3: Solubilization and denaturation Large-scale (&gt;10 mg) sample prep lysis buffers</vt:lpstr>
      <vt:lpstr>Step 3: Solubilization and denaturation Small-scale (&lt;1 mg) sample prep techniques</vt:lpstr>
      <vt:lpstr>Step 3: Solubilization and denaturation Scalable sample prep technique</vt:lpstr>
      <vt:lpstr>Step 4: Digestion Common enzymes</vt:lpstr>
      <vt:lpstr>Step 5: Post-translational Modification Enrichment (Optional)</vt:lpstr>
      <vt:lpstr>Phosphopeptide enrichment with TiO2 beads</vt:lpstr>
      <vt:lpstr>Phospho Site Localization</vt:lpstr>
      <vt:lpstr>Sometimes there is evidence for site-specific phosphorylation</vt:lpstr>
      <vt:lpstr>Sometimes there is NO evidence for site-specific phosphorylation</vt:lpstr>
      <vt:lpstr>PTM enrichment with immunoaffinity purification</vt:lpstr>
      <vt:lpstr>Step 6: Quantitation with TMT Labeling  Step 7: LC-MS/MS analysis</vt:lpstr>
    </vt:vector>
  </TitlesOfParts>
  <Company>OHSU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proteomics workflow</dc:title>
  <dc:creator>Jennifer Cunliffe</dc:creator>
  <cp:lastModifiedBy>Phillip Wilmarth</cp:lastModifiedBy>
  <cp:revision>522</cp:revision>
  <cp:lastPrinted>2019-01-25T17:06:46Z</cp:lastPrinted>
  <dcterms:created xsi:type="dcterms:W3CDTF">2019-01-16T20:47:10Z</dcterms:created>
  <dcterms:modified xsi:type="dcterms:W3CDTF">2021-05-08T22:52:21Z</dcterms:modified>
</cp:coreProperties>
</file>