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notesSlides/notesSlide4.xml" ContentType="application/vnd.openxmlformats-officedocument.presentationml.notesSlide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9.xml" ContentType="application/vnd.openxmlformats-officedocument.presentationml.notesSlide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  <p:sldMasterId id="2147483957" r:id="rId2"/>
    <p:sldMasterId id="2147483984" r:id="rId3"/>
  </p:sldMasterIdLst>
  <p:notesMasterIdLst>
    <p:notesMasterId r:id="rId19"/>
  </p:notesMasterIdLst>
  <p:handoutMasterIdLst>
    <p:handoutMasterId r:id="rId20"/>
  </p:handoutMasterIdLst>
  <p:sldIdLst>
    <p:sldId id="353" r:id="rId4"/>
    <p:sldId id="354" r:id="rId5"/>
    <p:sldId id="377" r:id="rId6"/>
    <p:sldId id="356" r:id="rId7"/>
    <p:sldId id="378" r:id="rId8"/>
    <p:sldId id="379" r:id="rId9"/>
    <p:sldId id="381" r:id="rId10"/>
    <p:sldId id="380" r:id="rId11"/>
    <p:sldId id="384" r:id="rId12"/>
    <p:sldId id="382" r:id="rId13"/>
    <p:sldId id="387" r:id="rId14"/>
    <p:sldId id="383" r:id="rId15"/>
    <p:sldId id="385" r:id="rId16"/>
    <p:sldId id="386" r:id="rId17"/>
    <p:sldId id="388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91" d="100"/>
          <a:sy n="91" d="100"/>
        </p:scale>
        <p:origin x="2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B1F093EA-F13F-0E4A-B743-822FA0D37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9B758A47-143E-094C-A581-E85202526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7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AE6079-7738-7F48-93DB-DC7E5361729E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3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110A1B-8C4E-5746-9FFE-22784C0069F3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3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4A2406-265F-434F-A972-495F26F2DBBE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3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8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0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412090-5072-AF46-BCBC-6F8A8348135E}" type="slidenum">
              <a:rPr lang="en-US">
                <a:solidFill>
                  <a:srgbClr val="000000"/>
                </a:solidFill>
                <a:latin typeface="Tahoma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5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0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9524A6-9AAD-FB40-854B-FDC24B26108F}" type="slidenum">
              <a:rPr lang="en-US">
                <a:solidFill>
                  <a:srgbClr val="000000"/>
                </a:solidFill>
                <a:latin typeface="Tahoma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8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3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5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8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9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0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2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4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47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0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1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57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63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50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25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78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11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95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32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455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28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BDK01-1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6D1187-4B1F-ED40-97DC-07FE18A3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BDK01-1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13D4AB-71CF-2640-8043-CA8B6874E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22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64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29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85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205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52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375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89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34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27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9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568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684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66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45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46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54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3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02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75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49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59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77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7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772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42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212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B5185"/>
                </a:solidFill>
              </a:rPr>
              <a:t>BD2K Open Educational Resources | Oregon Health &amp; Science University</a:t>
            </a:r>
            <a:endParaRPr lang="en-US" dirty="0">
              <a:solidFill>
                <a:srgbClr val="4B518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2688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3638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6783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0851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436825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565314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543599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0198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1912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0521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672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0288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405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0459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5962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4462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5603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9920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4B5185"/>
                </a:solidFill>
              </a:rPr>
              <a:t>Icons for Use Throughout – Light Theme</a:t>
            </a:r>
            <a:endParaRPr lang="en-US" dirty="0">
              <a:solidFill>
                <a:srgbClr val="4B5185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1882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8496B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8496B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18496B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323558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3558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323558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A913E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A913E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rgbClr val="CA913E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9957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4959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223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Resources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References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Case Study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Glossary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6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mbria"/>
                </a:rPr>
                <a:t>#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Important!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Cambria"/>
                </a:rPr>
                <a:t>Clinical</a:t>
              </a:r>
              <a:endParaRPr lang="en-US" sz="1200" dirty="0">
                <a:solidFill>
                  <a:srgbClr val="FFFFFF"/>
                </a:solidFill>
                <a:latin typeface="Cambria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8808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BDK10-5</a:t>
            </a:r>
            <a:endParaRPr lang="en-US">
              <a:solidFill>
                <a:srgbClr val="18496B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6D1187-4B1F-ED40-97DC-07FE18A3F3C0}" type="slidenum">
              <a:rPr lang="en-US">
                <a:solidFill>
                  <a:srgbClr val="18496B"/>
                </a:solidFill>
              </a:rPr>
              <a:pPr/>
              <a:t>‹#›</a:t>
            </a:fld>
            <a:endParaRPr lang="en-US">
              <a:solidFill>
                <a:srgbClr val="184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9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18496B"/>
                </a:solidFill>
              </a:rPr>
              <a:t>BDK10-5</a:t>
            </a:r>
            <a:endParaRPr lang="en-US">
              <a:solidFill>
                <a:srgbClr val="18496B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13D4AB-71CF-2640-8043-CA8B6874E3A4}" type="slidenum">
              <a:rPr lang="en-US">
                <a:solidFill>
                  <a:srgbClr val="18496B"/>
                </a:solidFill>
              </a:rPr>
              <a:pPr/>
              <a:t>‹#›</a:t>
            </a:fld>
            <a:endParaRPr lang="en-US">
              <a:solidFill>
                <a:srgbClr val="184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5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0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14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tags" Target="../tags/tag48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039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  <p:sldLayoutId id="2147483952" r:id="rId19"/>
    <p:sldLayoutId id="2147483953" r:id="rId20"/>
    <p:sldLayoutId id="2147483954" r:id="rId21"/>
    <p:sldLayoutId id="2147483955" r:id="rId22"/>
    <p:sldLayoutId id="2147483956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4473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  <p:sldLayoutId id="2147483979" r:id="rId22"/>
    <p:sldLayoutId id="2147483980" r:id="rId23"/>
    <p:sldLayoutId id="2147483981" r:id="rId24"/>
    <p:sldLayoutId id="2147483982" r:id="rId25"/>
    <p:sldLayoutId id="2147483983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52410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3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74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Biomedical Big Data Science</a:t>
            </a:r>
            <a:endParaRPr lang="en-US" dirty="0">
              <a:latin typeface="Calibri" charset="0"/>
            </a:endParaRPr>
          </a:p>
        </p:txBody>
      </p:sp>
      <p:sp>
        <p:nvSpPr>
          <p:cNvPr id="1136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BDK01-1 | Introduction </a:t>
            </a:r>
            <a:r>
              <a:rPr lang="en-US" sz="1700" dirty="0"/>
              <a:t>to Biomedical Big Data Science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</a:t>
            </a:r>
            <a:r>
              <a:rPr lang="en-US" sz="1700" dirty="0" smtClean="0"/>
              <a:t>University</a:t>
            </a:r>
            <a:endParaRPr lang="en-US" sz="17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</a:t>
            </a:r>
            <a:r>
              <a:rPr lang="en-US" dirty="0" smtClean="0">
                <a:ea typeface="+mj-ea"/>
              </a:rPr>
              <a:t>nalytics is well-employed outside of healthcare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Amazon and Netflix recommend books and movies with great precision</a:t>
            </a:r>
          </a:p>
          <a:p>
            <a:pPr>
              <a:defRPr/>
            </a:pPr>
            <a:r>
              <a:rPr lang="en-US" dirty="0">
                <a:ea typeface="+mn-ea"/>
              </a:rPr>
              <a:t>Many sports teams, such as the Oakland Athletics and New England Patriots, have used “</a:t>
            </a:r>
            <a:r>
              <a:rPr lang="en-US" dirty="0" err="1">
                <a:ea typeface="+mn-ea"/>
              </a:rPr>
              <a:t>moneyball</a:t>
            </a:r>
            <a:r>
              <a:rPr lang="en-US" dirty="0">
                <a:ea typeface="+mn-ea"/>
              </a:rPr>
              <a:t>” to select players, plays, strategies, etc. </a:t>
            </a:r>
          </a:p>
          <a:p>
            <a:pPr>
              <a:defRPr/>
            </a:pPr>
            <a:r>
              <a:rPr lang="en-US" dirty="0">
                <a:ea typeface="+mn-ea"/>
              </a:rPr>
              <a:t>Twitter volume and other linkages can predict stock market prices </a:t>
            </a:r>
          </a:p>
          <a:p>
            <a:pPr>
              <a:defRPr/>
            </a:pPr>
            <a:r>
              <a:rPr lang="en-US" dirty="0">
                <a:ea typeface="+mn-ea"/>
              </a:rPr>
              <a:t>US 2012 election showed value of using data: re-election of President Obama </a:t>
            </a:r>
            <a:r>
              <a:rPr lang="en-US" dirty="0" smtClean="0">
                <a:ea typeface="+mn-ea"/>
              </a:rPr>
              <a:t>and </a:t>
            </a:r>
            <a:r>
              <a:rPr lang="en-US" dirty="0">
                <a:ea typeface="+mn-ea"/>
              </a:rPr>
              <a:t>predictive ability of Nate Silver </a:t>
            </a:r>
          </a:p>
          <a:p>
            <a:pPr>
              <a:defRPr/>
            </a:pPr>
            <a:r>
              <a:rPr lang="en-US" dirty="0">
                <a:ea typeface="+mn-ea"/>
              </a:rPr>
              <a:t>Individual traits such as sexual orientation, political affiliation, personality types, and ethnicity can be discerned from Facebook “likes” with high accuracy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“Internet advertising” is a growing area , aiming to solve “Wanamaker dilemma” 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Government (e.g., National Security Agency in US) tracking of email, phone calls, and other digital trails </a:t>
            </a:r>
            <a:endParaRPr lang="en-US" dirty="0">
              <a:ea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2" y="6439437"/>
            <a:ext cx="8694058" cy="3447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(Lewis, 2004; Davenport, 2007</a:t>
            </a:r>
            <a:r>
              <a:rPr lang="en-US" dirty="0" smtClean="0"/>
              <a:t>), (</a:t>
            </a:r>
            <a:r>
              <a:rPr lang="en-US" dirty="0"/>
              <a:t>Ruiz, 2012</a:t>
            </a:r>
            <a:r>
              <a:rPr lang="en-US" dirty="0" smtClean="0"/>
              <a:t>), (</a:t>
            </a:r>
            <a:r>
              <a:rPr lang="en-US" dirty="0"/>
              <a:t>Scherer, 2012</a:t>
            </a:r>
            <a:r>
              <a:rPr lang="en-US" dirty="0" smtClean="0"/>
              <a:t>), (</a:t>
            </a:r>
            <a:r>
              <a:rPr lang="en-US" dirty="0" err="1"/>
              <a:t>Salant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 err="1"/>
              <a:t>Kosinski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O’Reilly, 2012</a:t>
            </a:r>
            <a:r>
              <a:rPr lang="en-US" dirty="0" smtClean="0"/>
              <a:t>), (</a:t>
            </a:r>
            <a:r>
              <a:rPr lang="en-US" dirty="0"/>
              <a:t>Smith, 2014</a:t>
            </a:r>
            <a:r>
              <a:rPr lang="en-US" dirty="0" smtClean="0"/>
              <a:t>),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(</a:t>
            </a:r>
            <a:r>
              <a:rPr lang="en-US" dirty="0"/>
              <a:t>Levy,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6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data science?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5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does/should do data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scientists – the “sexiest profession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 </a:t>
            </a:r>
          </a:p>
          <a:p>
            <a:r>
              <a:rPr lang="en-US" dirty="0" smtClean="0"/>
              <a:t>Key skill sets include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learning, </a:t>
            </a:r>
            <a:r>
              <a:rPr lang="en-US" dirty="0"/>
              <a:t>based upon a foundation of statistics (especially Bayesian), computer science (representation and manipulation of data), and knowledge of correlation and causation (modeling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IBM </a:t>
            </a:r>
            <a:r>
              <a:rPr lang="en-US" dirty="0" smtClean="0"/>
              <a:t>– both </a:t>
            </a:r>
            <a:r>
              <a:rPr lang="en-US" dirty="0"/>
              <a:t>“numerate” and business-oriented </a:t>
            </a:r>
            <a:r>
              <a:rPr lang="en-US" dirty="0" smtClean="0"/>
              <a:t>skills </a:t>
            </a:r>
          </a:p>
          <a:p>
            <a:pPr lvl="1"/>
            <a:r>
              <a:rPr lang="en-US" dirty="0"/>
              <a:t>NIH </a:t>
            </a:r>
            <a:r>
              <a:rPr lang="en-US" dirty="0" smtClean="0"/>
              <a:t>– big data researchers need training in quantitative </a:t>
            </a:r>
            <a:r>
              <a:rPr lang="en-US" dirty="0"/>
              <a:t>sciences, domain expertise, </a:t>
            </a:r>
            <a:r>
              <a:rPr lang="en-US" dirty="0" smtClean="0"/>
              <a:t>ability </a:t>
            </a:r>
            <a:r>
              <a:rPr lang="en-US" dirty="0"/>
              <a:t>to work in diverse </a:t>
            </a:r>
            <a:r>
              <a:rPr lang="en-US" dirty="0" smtClean="0"/>
              <a:t>teams, and understanding </a:t>
            </a:r>
            <a:r>
              <a:rPr lang="en-US" dirty="0"/>
              <a:t>concepts of managing and sharing </a:t>
            </a:r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86000" y="6555553"/>
            <a:ext cx="6633029" cy="228600"/>
          </a:xfrm>
        </p:spPr>
        <p:txBody>
          <a:bodyPr/>
          <a:lstStyle/>
          <a:p>
            <a:r>
              <a:rPr lang="en-US" dirty="0"/>
              <a:t>(Davenport, 2012</a:t>
            </a:r>
            <a:r>
              <a:rPr lang="en-US" dirty="0" smtClean="0"/>
              <a:t>), (</a:t>
            </a:r>
            <a:r>
              <a:rPr lang="en-US" dirty="0" err="1"/>
              <a:t>Dhar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Fraser, 2013</a:t>
            </a:r>
            <a:r>
              <a:rPr lang="en-US" dirty="0" smtClean="0"/>
              <a:t>), (</a:t>
            </a:r>
            <a:r>
              <a:rPr lang="en-US" dirty="0"/>
              <a:t>NIH,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0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are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McKinsey </a:t>
            </a:r>
            <a:r>
              <a:rPr lang="en-US" dirty="0" smtClean="0"/>
              <a:t>– need in US in all industries (not just healthcare) for</a:t>
            </a:r>
          </a:p>
          <a:p>
            <a:pPr lvl="1"/>
            <a:r>
              <a:rPr lang="en-US" dirty="0" smtClean="0"/>
              <a:t>140,000</a:t>
            </a:r>
            <a:r>
              <a:rPr lang="en-US" dirty="0"/>
              <a:t>-190,000 individuals who have “deep analytical talent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1.5 </a:t>
            </a:r>
            <a:r>
              <a:rPr lang="en-US" dirty="0"/>
              <a:t>million “data-savvy managers needed to take full advantage of big data” </a:t>
            </a:r>
            <a:endParaRPr lang="en-US" dirty="0" smtClean="0"/>
          </a:p>
          <a:p>
            <a:r>
              <a:rPr lang="en-US" dirty="0" smtClean="0"/>
              <a:t>In UK, estimated by 2018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be over 6400 organizations that will hire 100 or more analytics staff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09800" y="6555553"/>
            <a:ext cx="6709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Manyika</a:t>
            </a:r>
            <a:r>
              <a:rPr lang="en-US" dirty="0"/>
              <a:t>, 2011</a:t>
            </a:r>
            <a:r>
              <a:rPr lang="en-US" dirty="0" smtClean="0"/>
              <a:t>), (</a:t>
            </a:r>
            <a:r>
              <a:rPr lang="en-US" dirty="0"/>
              <a:t>SAS, 2013)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4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skills are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– especially </a:t>
            </a:r>
            <a:r>
              <a:rPr lang="en-US" dirty="0"/>
              <a:t>with data-oriented tools, such as SQL and statistical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Statistics – working </a:t>
            </a:r>
            <a:r>
              <a:rPr lang="en-US" dirty="0"/>
              <a:t>knowledge to apply tools and techniques</a:t>
            </a:r>
          </a:p>
          <a:p>
            <a:r>
              <a:rPr lang="en-US" dirty="0" smtClean="0"/>
              <a:t>Domain knowledge</a:t>
            </a:r>
            <a:endParaRPr lang="en-US" dirty="0"/>
          </a:p>
          <a:p>
            <a:r>
              <a:rPr lang="en-US" dirty="0" smtClean="0"/>
              <a:t>Communication – ability to </a:t>
            </a:r>
            <a:r>
              <a:rPr lang="en-US" dirty="0"/>
              <a:t>understand needs of people and organizations and articulate results back to them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this informatics? Or a specialization of informatics? Or something totally different?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5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0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Biomedical big data science</a:t>
            </a:r>
            <a:endParaRPr lang="en-US" dirty="0">
              <a:latin typeface="Calibri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Definitions</a:t>
            </a:r>
            <a:endParaRPr lang="en-US" dirty="0"/>
          </a:p>
          <a:p>
            <a:pPr eaLnBrk="1" hangingPunct="1"/>
            <a:r>
              <a:rPr lang="en-US" dirty="0" smtClean="0"/>
              <a:t>Data science outside health and biomedicine</a:t>
            </a:r>
          </a:p>
          <a:p>
            <a:pPr eaLnBrk="1" hangingPunct="1"/>
            <a:r>
              <a:rPr lang="en-US" dirty="0" smtClean="0"/>
              <a:t>Who does data science?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4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of data science and analytics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Davenport (2007) – “</a:t>
            </a:r>
            <a:r>
              <a:rPr lang="en-US" dirty="0"/>
              <a:t>the extensive use of data, statistical and quantitative analysis, explanatory and predictive models, and fact-based management to drive decisions and actions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IBM (2012) – “</a:t>
            </a:r>
            <a:r>
              <a:rPr lang="en-US" dirty="0"/>
              <a:t>the systematic use of data and related business insights developed through applied analytical disciplines (e.g. statistical, contextual, quantitative, predictive, cognitive, other [including emerging] models) to drive fact-based decision making for planning, management, measurement and </a:t>
            </a:r>
            <a:r>
              <a:rPr lang="en-US" dirty="0" smtClean="0"/>
              <a:t>learning”</a:t>
            </a:r>
          </a:p>
          <a:p>
            <a:r>
              <a:rPr lang="en-US" dirty="0"/>
              <a:t>Data science </a:t>
            </a:r>
            <a:r>
              <a:rPr lang="en-US" dirty="0" smtClean="0"/>
              <a:t>may be </a:t>
            </a:r>
            <a:r>
              <a:rPr lang="en-US" dirty="0"/>
              <a:t>distinguished from statistics by understanding of varying types and how to manipulate and </a:t>
            </a:r>
            <a:r>
              <a:rPr lang="en-US" dirty="0" smtClean="0"/>
              <a:t>leverage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505200" y="6555553"/>
            <a:ext cx="5413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Dhar</a:t>
            </a:r>
            <a:r>
              <a:rPr lang="en-US" dirty="0"/>
              <a:t>, 2013; Grus, 2015)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area of computer science focused on systems and algorithms that learn from data </a:t>
            </a:r>
          </a:p>
          <a:p>
            <a:r>
              <a:rPr lang="en-US" dirty="0" smtClean="0"/>
              <a:t>Data mining – processing and modeling of data to discover previously unknown patterns or relationships </a:t>
            </a:r>
          </a:p>
          <a:p>
            <a:r>
              <a:rPr lang="en-US" dirty="0" smtClean="0"/>
              <a:t>Text mining – applying data mining to unstructured textual data </a:t>
            </a:r>
          </a:p>
          <a:p>
            <a:r>
              <a:rPr lang="en-US" dirty="0" smtClean="0"/>
              <a:t>Big data – data of growing volume, velocity, variety, and veracity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~9 petabytes of data of Kaiser-Permanente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04800" y="6555553"/>
            <a:ext cx="8614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Flach</a:t>
            </a:r>
            <a:r>
              <a:rPr lang="en-US" dirty="0"/>
              <a:t>, 2012; Crown, 2015</a:t>
            </a:r>
            <a:r>
              <a:rPr lang="en-US" dirty="0" smtClean="0"/>
              <a:t>), (</a:t>
            </a:r>
            <a:r>
              <a:rPr lang="en-US" dirty="0" err="1"/>
              <a:t>Bellazzi</a:t>
            </a:r>
            <a:r>
              <a:rPr lang="en-US" dirty="0"/>
              <a:t>, 2008; </a:t>
            </a:r>
            <a:r>
              <a:rPr lang="en-US" dirty="0" err="1"/>
              <a:t>Zaki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/>
              <a:t>Aggarwal, 2012</a:t>
            </a:r>
            <a:r>
              <a:rPr lang="en-US" dirty="0" smtClean="0"/>
              <a:t>), (</a:t>
            </a:r>
            <a:r>
              <a:rPr lang="en-US" dirty="0" err="1"/>
              <a:t>Zikopolous</a:t>
            </a:r>
            <a:r>
              <a:rPr lang="en-US" dirty="0"/>
              <a:t>, 2011; O’Reilly, 2015</a:t>
            </a:r>
            <a:r>
              <a:rPr lang="en-US" dirty="0" smtClean="0"/>
              <a:t>), (</a:t>
            </a:r>
            <a:r>
              <a:rPr lang="en-US" dirty="0"/>
              <a:t>Gardner,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3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terms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provenance – origin and trustworthiness  </a:t>
            </a:r>
          </a:p>
          <a:p>
            <a:r>
              <a:rPr lang="en-US" dirty="0"/>
              <a:t>Business intelligence </a:t>
            </a:r>
            <a:r>
              <a:rPr lang="en-US" dirty="0" smtClean="0"/>
              <a:t>– use of data </a:t>
            </a:r>
            <a:r>
              <a:rPr lang="en-US" dirty="0"/>
              <a:t>to obtain timely, valuable insights into business and clinical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Personalized, precision, or computational </a:t>
            </a:r>
            <a:r>
              <a:rPr lang="en-US" dirty="0"/>
              <a:t>medicine 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2" y="6555553"/>
            <a:ext cx="8694058" cy="228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/>
              <a:t>Buneman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Adams, 2011</a:t>
            </a:r>
            <a:r>
              <a:rPr lang="en-US" dirty="0" smtClean="0"/>
              <a:t>), (Hamburg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IOM, 2011; Collins, 2015; Ashley, 2015</a:t>
            </a:r>
            <a:r>
              <a:rPr lang="en-US" dirty="0" smtClean="0"/>
              <a:t>), (</a:t>
            </a:r>
            <a:r>
              <a:rPr lang="en-US" dirty="0"/>
              <a:t>Winslow,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Levels of </a:t>
            </a:r>
            <a:r>
              <a:rPr lang="en-US" dirty="0" smtClean="0">
                <a:latin typeface="Calibri" charset="0"/>
              </a:rPr>
              <a:t>analytics</a:t>
            </a:r>
            <a:endParaRPr lang="en-US" dirty="0"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 from Adams, J and Klein, J (2011). Business Intelligence and Analytics in Health Care - A Primer. Washington, DC, The Advisory Board Company.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(Adams, 2011)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2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pipeline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 from </a:t>
            </a:r>
            <a:r>
              <a:rPr lang="en-US" dirty="0" err="1"/>
              <a:t>Hersh</a:t>
            </a:r>
            <a:r>
              <a:rPr lang="en-US" dirty="0"/>
              <a:t>, WR (2014). Healthcare Data Analytics. Health Informatics: Practical Guide for Healthcare and Information Technology Professionals, Sixth Edition. R. Hoyt and A. </a:t>
            </a:r>
            <a:r>
              <a:rPr lang="en-US" dirty="0" err="1"/>
              <a:t>Yoshihashi</a:t>
            </a:r>
            <a:r>
              <a:rPr lang="en-US" dirty="0"/>
              <a:t>. Pensacola, FL, Lulu.com: 62-75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51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outside health and biomedicine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2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bill.jpg"/>
  <p:tag name="LOGO_PIC_2" val="C:\Documents and Settings\hersh\My Documents\Ongoing\Web\ohsunewlogo.jpg"/>
  <p:tag name="PRESENTER_PIC_MODE" val="0"/>
  <p:tag name="LOGO_PIC_MODE" val="1"/>
  <p:tag name="PRESENTATION_TITLE" val="1.2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6\player.html"/>
  <p:tag name="ARTICULATE_LOGO" val="ohsu-logo.jpg"/>
  <p:tag name="ARTICULATE_PRESENTER" val="William Hersh, MD"/>
  <p:tag name="ARTICULATE_PRESENTER_GUID" val="F45426161179"/>
  <p:tag name="ARTICULATE_LMS" val="0"/>
  <p:tag name="ARTICULATE_META_COURSE_VERSION_SET" val="True"/>
  <p:tag name="ARTICULATE_META_NAME_SET" val="True"/>
  <p:tag name="ARTICULATE_REFERENCE_ID" val="43ac74ee-058c-4515-b115-a7dd01e189d2"/>
  <p:tag name="ARTICULATE_SLIDE_COUNT" val="15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377486-c:\wamp\www\box sync\bd2k\oer content\bdk01\staged\bdk01-1_new.pptx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3b361bd-8a22-4753-b997-166148c226d9"/>
  <p:tag name="ARTICULATE_SLIDE_NAV" val="1"/>
  <p:tag name="AUDIO_ID" val="353"/>
  <p:tag name="ARTICULATE_AUDIO_RECORDED" val="1"/>
  <p:tag name="ORIGINAL_AUDIO_FILEPATH" val="C:\wamp\www\Box Sync\BD2K\OER Content\BDK01\Working\Audio\BDK01-1\Slide 1 - Biomedical Big Data Science.mp3"/>
  <p:tag name="ELAPSEDTIME" val="15.33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b7dbf0d-b796-4d95-803b-a4590aa72b31"/>
  <p:tag name="ARTICULATE_SLIDE_NAV" val="2"/>
  <p:tag name="AUDIO_ID" val="354"/>
  <p:tag name="ARTICULATE_AUDIO_RECORDED" val="1"/>
  <p:tag name="ORIGINAL_AUDIO_FILEPATH" val="C:\wamp\www\Box Sync\BD2K\OER Content\BDK01\Working\Audio\BDK01-1\Slide 2 - Biomedical big data science.mp3"/>
  <p:tag name="ELAPSEDTIME" val="17.18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7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3ddea3a-b5f0-4920-abb5-958369151210"/>
  <p:tag name="ARTICULATE_SLIDE_NAV" val="4"/>
  <p:tag name="AUDIO_ID" val="356"/>
  <p:tag name="ARTICULATE_AUDIO_RECORDED" val="1"/>
  <p:tag name="ORIGINAL_AUDIO_FILEPATH" val="C:\wamp\www\Box Sync\BD2K\OER Content\BDK01\Working\Audio\BDK01-1\Slide 3 - Definitions of data science and analytics.mp3"/>
  <p:tag name="ELAPSEDTIME" val="55.45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RECORDED" val="1"/>
  <p:tag name="AUDIO_ID" val="378"/>
  <p:tag name="ORIGINAL_AUDIO_FILEPATH" val="C:\wamp\www\Box Sync\BD2K\OER Content\BDK01\Working\Audio\BDK01-1\Slide 4 - Related terms.mp3"/>
  <p:tag name="ELAPSEDTIME" val="70.79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RECORDED" val="1"/>
  <p:tag name="AUDIO_ID" val="379"/>
  <p:tag name="ORIGINAL_AUDIO_FILEPATH" val="C:\wamp\www\Box Sync\BD2K\OER Content\BDK01\Working\Audio\BDK01-1\Slide 5 - Related terms (cont.).mp3"/>
  <p:tag name="ELAPSEDTIME" val="40.56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3871afd-4d73-4299-99ba-568d4f05d77e"/>
  <p:tag name="ARTICULATE_SLIDE_NAV" val="7"/>
  <p:tag name="ARTICULATE_AUDIO_RECORDED" val="1"/>
  <p:tag name="AUDIO_ID" val="381"/>
  <p:tag name="ORIGINAL_AUDIO_FILEPATH" val="C:\wamp\www\Box Sync\BD2K\OER Content\BDK01\Working\Audio\BDK01-1\Slide 6 - Levels of data analytics (Adams, 2011).mp3"/>
  <p:tag name="ELAPSEDTIME" val="40.72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RECORDED" val="1"/>
  <p:tag name="AUDIO_ID" val="380"/>
  <p:tag name="ORIGINAL_AUDIO_FILEPATH" val="C:\wamp\www\Box Sync\BD2K\OER Content\BDK01\Working\Audio\BDK01-1\Slide 7 - Analytics pipeline.mp3"/>
  <p:tag name="ELAPSEDTIME" val="71.54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4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8d3d4db-5ef1-458a-9cae-93d72ebcb720"/>
  <p:tag name="ARTICULATE_SLIDE_NAV" val="5"/>
  <p:tag name="ARTICULATE_AUDIO_RECORDED" val="1"/>
  <p:tag name="AUDIO_ID" val="382"/>
  <p:tag name="ORIGINAL_AUDIO_FILEPATH" val="C:\wamp\www\Box Sync\BD2K\OER Content\BDK01\Working\Audio\BDK01-1\Slide 8 - Data analytics is well-employed outside of healthcare.mp3"/>
  <p:tag name="ELAPSEDTIME" val="146.07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7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RECORDED" val="1"/>
  <p:tag name="AUDIO_ID" val="383"/>
  <p:tag name="ORIGINAL_AUDIO_FILEPATH" val="C:\wamp\www\Box Sync\BD2K\OER Content\BDK01\Working\Audio\BDK01-1\Slide 9 - Who does_should do data analytics_.mp3"/>
  <p:tag name="ELAPSEDTIME" val="111.54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RECORDED" val="1"/>
  <p:tag name="AUDIO_ID" val="385"/>
  <p:tag name="ORIGINAL_AUDIO_FILEPATH" val="C:\wamp\www\Box Sync\BD2K\OER Content\BDK01\Working\Audio\BDK01-1\Slide 10 - How many are needed_.mp3"/>
  <p:tag name="ELAPSEDTIME" val="88.50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RECORDED" val="1"/>
  <p:tag name="AUDIO_ID" val="386"/>
  <p:tag name="ORIGINAL_AUDIO_FILEPATH" val="C:\wamp\www\Box Sync\BD2K\OER Content\BDK01\Working\Audio\BDK01-1\Slide 11 - What skills are needed (Hersh, 2014)_.mp3"/>
  <p:tag name="ELAPSEDTIME" val="96.472"/>
  <p:tag name="ARTICULATE_NAV_LEVEL" val="1"/>
  <p:tag name="ARTICULATE_SLIDE_PRESENTER_GUID" val="0202b8dd-4ff8-4fd0-aeab-7974c01b856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8"/>
  <p:tag name="ARTICULATE_NAV_LEVEL" val="1"/>
  <p:tag name="ARTICULATE_SLIDE_PRESENTER_GUID" val="0202b8dd-4ff8-4fd0-aeab-7974c01b8566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SEEKBAR" val="False"/>
  <p:tag name="ARTICULATE_PLAYER_CONTROL_PLAYPAUSE" val="False"/>
  <p:tag name="ARTICULATE_NEXT_BUTTON_ID" val="353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2442</TotalTime>
  <Words>886</Words>
  <Application>Microsoft Office PowerPoint</Application>
  <PresentationFormat>On-screen Show (4:3)</PresentationFormat>
  <Paragraphs>77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1_BD2K_OER_Theme</vt:lpstr>
      <vt:lpstr>Biomedical Big Data Science</vt:lpstr>
      <vt:lpstr>Biomedical big data science</vt:lpstr>
      <vt:lpstr>Definitions</vt:lpstr>
      <vt:lpstr>Definitions of data science and analytics</vt:lpstr>
      <vt:lpstr>Related terms</vt:lpstr>
      <vt:lpstr>Related terms (cont.)</vt:lpstr>
      <vt:lpstr>Levels of analytics</vt:lpstr>
      <vt:lpstr>Analytics pipeline</vt:lpstr>
      <vt:lpstr>Data science outside health and biomedicine</vt:lpstr>
      <vt:lpstr>Analytics is well-employed outside of healthcare</vt:lpstr>
      <vt:lpstr>Who does data science?</vt:lpstr>
      <vt:lpstr>Who does/should do data analytics?</vt:lpstr>
      <vt:lpstr>How many are needed?</vt:lpstr>
      <vt:lpstr>What skills are needed?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257</cp:revision>
  <cp:lastPrinted>2012-05-02T13:53:41Z</cp:lastPrinted>
  <dcterms:created xsi:type="dcterms:W3CDTF">2003-03-15T13:17:24Z</dcterms:created>
  <dcterms:modified xsi:type="dcterms:W3CDTF">2015-10-13T16:14:14Z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1</vt:lpwstr>
  </property>
  <property fmtid="{D5CDD505-2E9C-101B-9397-08002B2CF9AE}" pid="3" name="ArticulateUseProject">
    <vt:lpwstr>1</vt:lpwstr>
  </property>
  <property fmtid="{D5CDD505-2E9C-101B-9397-08002B2CF9AE}" pid="4" name="ArticulatePath">
    <vt:lpwstr>6.6</vt:lpwstr>
  </property>
  <property fmtid="{D5CDD505-2E9C-101B-9397-08002B2CF9AE}" pid="5" name="ArticulateProjectVersion">
    <vt:lpwstr>7</vt:lpwstr>
  </property>
  <property fmtid="{D5CDD505-2E9C-101B-9397-08002B2CF9AE}" pid="6" name="ArticulateGUID">
    <vt:lpwstr>978EA835-C61E-4ABD-8813-97108E2B586C</vt:lpwstr>
  </property>
  <property fmtid="{D5CDD505-2E9C-101B-9397-08002B2CF9AE}" pid="7" name="ArticulateProjectFull">
    <vt:lpwstr>C:\wamp\www\Box Sync\BD2K\OER Content\BDK01\Staged\BDK01-1_new.ppta</vt:lpwstr>
  </property>
</Properties>
</file>