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88.xml" ContentType="application/vnd.openxmlformats-officedocument.presentationml.tags+xml"/>
  <Override PartName="/ppt/notesSlides/notesSlide1.xml" ContentType="application/vnd.openxmlformats-officedocument.presentationml.notesSlide+xml"/>
  <Override PartName="/ppt/tags/tag89.xml" ContentType="application/vnd.openxmlformats-officedocument.presentationml.tags+xml"/>
  <Override PartName="/ppt/notesSlides/notesSlide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tags/tag93.xml" ContentType="application/vnd.openxmlformats-officedocument.presentationml.tags+xml"/>
  <Override PartName="/ppt/notesSlides/notesSlide5.xml" ContentType="application/vnd.openxmlformats-officedocument.presentationml.notesSlide+xml"/>
  <Override PartName="/ppt/tags/tag94.xml" ContentType="application/vnd.openxmlformats-officedocument.presentationml.tags+xml"/>
  <Override PartName="/ppt/notesSlides/notesSlide6.xml" ContentType="application/vnd.openxmlformats-officedocument.presentationml.notesSlide+xml"/>
  <Override PartName="/ppt/tags/tag95.xml" ContentType="application/vnd.openxmlformats-officedocument.presentationml.tags+xml"/>
  <Override PartName="/ppt/notesSlides/notesSlide7.xml" ContentType="application/vnd.openxmlformats-officedocument.presentationml.notesSlide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tags/tag97.xml" ContentType="application/vnd.openxmlformats-officedocument.presentationml.tags+xml"/>
  <Override PartName="/ppt/notesSlides/notesSlide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0.xml" ContentType="application/vnd.openxmlformats-officedocument.presentationml.notesSlide+xml"/>
  <Override PartName="/ppt/tags/tag100.xml" ContentType="application/vnd.openxmlformats-officedocument.presentationml.tags+xml"/>
  <Override PartName="/ppt/notesSlides/notesSlide1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2.xml" ContentType="application/vnd.openxmlformats-officedocument.presentationml.notesSlide+xml"/>
  <Override PartName="/ppt/tags/tag103.xml" ContentType="application/vnd.openxmlformats-officedocument.presentationml.tags+xml"/>
  <Override PartName="/ppt/notesSlides/notesSlide13.xml" ContentType="application/vnd.openxmlformats-officedocument.presentationml.notesSlide+xml"/>
  <Override PartName="/ppt/tags/tag104.xml" ContentType="application/vnd.openxmlformats-officedocument.presentationml.tags+xml"/>
  <Override PartName="/ppt/notesSlides/notesSlide14.xml" ContentType="application/vnd.openxmlformats-officedocument.presentationml.notesSlide+xml"/>
  <Override PartName="/ppt/tags/tag105.xml" ContentType="application/vnd.openxmlformats-officedocument.presentationml.tags+xml"/>
  <Override PartName="/ppt/notesSlides/notesSlide15.xml" ContentType="application/vnd.openxmlformats-officedocument.presentationml.notesSlide+xml"/>
  <Override PartName="/ppt/tags/tag106.xml" ContentType="application/vnd.openxmlformats-officedocument.presentationml.tags+xml"/>
  <Override PartName="/ppt/notesSlides/notesSlide16.xml" ContentType="application/vnd.openxmlformats-officedocument.presentationml.notesSlide+xml"/>
  <Override PartName="/ppt/tags/tag107.xml" ContentType="application/vnd.openxmlformats-officedocument.presentationml.tags+xml"/>
  <Override PartName="/ppt/notesSlides/notesSlide17.xml" ContentType="application/vnd.openxmlformats-officedocument.presentationml.notesSlide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6" r:id="rId1"/>
    <p:sldMasterId id="2147484326" r:id="rId2"/>
    <p:sldMasterId id="2147484353" r:id="rId3"/>
  </p:sldMasterIdLst>
  <p:notesMasterIdLst>
    <p:notesMasterId r:id="rId26"/>
  </p:notesMasterIdLst>
  <p:handoutMasterIdLst>
    <p:handoutMasterId r:id="rId27"/>
  </p:handoutMasterIdLst>
  <p:sldIdLst>
    <p:sldId id="390" r:id="rId4"/>
    <p:sldId id="378" r:id="rId5"/>
    <p:sldId id="397" r:id="rId6"/>
    <p:sldId id="380" r:id="rId7"/>
    <p:sldId id="391" r:id="rId8"/>
    <p:sldId id="392" r:id="rId9"/>
    <p:sldId id="393" r:id="rId10"/>
    <p:sldId id="394" r:id="rId11"/>
    <p:sldId id="395" r:id="rId12"/>
    <p:sldId id="383" r:id="rId13"/>
    <p:sldId id="398" r:id="rId14"/>
    <p:sldId id="379" r:id="rId15"/>
    <p:sldId id="384" r:id="rId16"/>
    <p:sldId id="399" r:id="rId17"/>
    <p:sldId id="374" r:id="rId18"/>
    <p:sldId id="387" r:id="rId19"/>
    <p:sldId id="375" r:id="rId20"/>
    <p:sldId id="385" r:id="rId21"/>
    <p:sldId id="386" r:id="rId22"/>
    <p:sldId id="376" r:id="rId23"/>
    <p:sldId id="377" r:id="rId24"/>
    <p:sldId id="400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83733"/>
    <a:srgbClr val="DDDCCC"/>
    <a:srgbClr val="B7B6A9"/>
    <a:srgbClr val="F7F5E4"/>
    <a:srgbClr val="9DCDF5"/>
    <a:srgbClr val="67AC3F"/>
    <a:srgbClr val="D07326"/>
    <a:srgbClr val="10609F"/>
    <a:srgbClr val="178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92926" autoAdjust="0"/>
  </p:normalViewPr>
  <p:slideViewPr>
    <p:cSldViewPr>
      <p:cViewPr varScale="1">
        <p:scale>
          <a:sx n="89" d="100"/>
          <a:sy n="89" d="100"/>
        </p:scale>
        <p:origin x="1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A90A925-0EF5-454B-B5B6-439E2456D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1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6D16B66D-1F90-0D45-B84E-896286B31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6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8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Patient-Centered Outcomes Research Institute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Created under Affordable Care Act</a:t>
            </a:r>
          </a:p>
          <a:p>
            <a:pPr lvl="0"/>
            <a:r>
              <a:rPr lang="en-US" dirty="0" smtClean="0"/>
              <a:t>Funded by tax on health insurance plans (public and private)</a:t>
            </a:r>
          </a:p>
          <a:p>
            <a:pPr lvl="0"/>
            <a:r>
              <a:rPr lang="en-US" dirty="0" smtClean="0"/>
              <a:t>Funded for $3.5B through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7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6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815256-2E71-9246-8CDA-B157C0309862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Relationship Id="rId4" Type="http://schemas.openxmlformats.org/officeDocument/2006/relationships/image" Target="../media/image4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4" Type="http://schemas.openxmlformats.org/officeDocument/2006/relationships/image" Target="../media/image4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4" Type="http://schemas.openxmlformats.org/officeDocument/2006/relationships/image" Target="../media/image4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Relationship Id="rId4" Type="http://schemas.openxmlformats.org/officeDocument/2006/relationships/image" Target="../media/image4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1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3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1.xml"/><Relationship Id="rId4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8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7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0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2735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116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06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086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708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0705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49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35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5507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95016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6937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1326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9827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2061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795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1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48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0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77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2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23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8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1318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7387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3855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2914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BDK01-1</a:t>
            </a:r>
            <a:endParaRPr lang="en-US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86BE5D-AF68-514D-B3FB-238E25BB0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47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8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38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88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30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61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2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99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06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1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0712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2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09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4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48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03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5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45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16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62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66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0239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9327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65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54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10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1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36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49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38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86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3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837390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09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8249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62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8367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019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657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6881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4463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27840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87571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118994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44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8388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296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9299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63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6550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408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5619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181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4353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1780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4B5185"/>
                </a:solidFill>
              </a:rPr>
              <a:t>Icons for Use Throughout – Light Theme</a:t>
            </a:r>
            <a:endParaRPr lang="en-US" dirty="0">
              <a:solidFill>
                <a:srgbClr val="4B5185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0102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8496B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323558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A913E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1978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26196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Resources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References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Case Study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Glossary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6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Important!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Clinical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0425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788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 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45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860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and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2914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86BE5D-AF68-514D-B3FB-238E25BB04F8}" type="slidenum">
              <a:rPr lang="en-US" smtClean="0">
                <a:solidFill>
                  <a:srgbClr val="18496B"/>
                </a:solidFill>
              </a:rPr>
              <a:pPr/>
              <a:t>‹#›</a:t>
            </a:fld>
            <a:endParaRPr lang="en-US">
              <a:solidFill>
                <a:srgbClr val="18496B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10" name="Footer Placeholder 12"/>
          <p:cNvSpPr txBox="1">
            <a:spLocks/>
          </p:cNvSpPr>
          <p:nvPr userDrawn="1"/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25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710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2594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tags" Target="../tags/tag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9.xml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8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28" Type="http://schemas.openxmlformats.org/officeDocument/2006/relationships/tags" Target="../tags/tag64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40"/>
    </p:custDataLst>
    <p:extLst>
      <p:ext uri="{BB962C8B-B14F-4D97-AF65-F5344CB8AC3E}">
        <p14:creationId xmlns:p14="http://schemas.microsoft.com/office/powerpoint/2010/main" val="37902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  <p:sldLayoutId id="2147484314" r:id="rId28"/>
    <p:sldLayoutId id="2147484315" r:id="rId29"/>
    <p:sldLayoutId id="2147484316" r:id="rId30"/>
    <p:sldLayoutId id="2147484317" r:id="rId31"/>
    <p:sldLayoutId id="2147484318" r:id="rId32"/>
    <p:sldLayoutId id="2147484319" r:id="rId33"/>
    <p:sldLayoutId id="2147484320" r:id="rId34"/>
    <p:sldLayoutId id="2147484321" r:id="rId35"/>
    <p:sldLayoutId id="2147484322" r:id="rId36"/>
    <p:sldLayoutId id="2147484323" r:id="rId37"/>
    <p:sldLayoutId id="2147484324" r:id="rId3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26227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  <p:sldLayoutId id="2147484343" r:id="rId17"/>
    <p:sldLayoutId id="2147484345" r:id="rId18"/>
    <p:sldLayoutId id="2147484346" r:id="rId19"/>
    <p:sldLayoutId id="2147484347" r:id="rId20"/>
    <p:sldLayoutId id="2147484348" r:id="rId21"/>
    <p:sldLayoutId id="2147484349" r:id="rId22"/>
    <p:sldLayoutId id="2147484350" r:id="rId23"/>
    <p:sldLayoutId id="2147484351" r:id="rId24"/>
    <p:sldLayoutId id="2147484352" r:id="rId2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3036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8" r:id="rId25"/>
    <p:sldLayoutId id="2147484379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9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0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0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94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95.xml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Biomedical, Clinical and Translational Research </a:t>
            </a:r>
            <a:r>
              <a:rPr lang="en-US" sz="4800" dirty="0"/>
              <a:t>Data Life </a:t>
            </a:r>
            <a:r>
              <a:rPr lang="en-US" sz="4800" dirty="0" smtClean="0"/>
              <a:t>Cycle: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BDK01-2 | Introduction </a:t>
            </a:r>
            <a:r>
              <a:rPr lang="en-US" dirty="0"/>
              <a:t>to Biomedical Big Data Science</a:t>
            </a:r>
          </a:p>
          <a:p>
            <a:pPr algn="l"/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</a:t>
            </a:r>
            <a:r>
              <a:rPr lang="en-US" dirty="0" smtClean="0"/>
              <a:t>Epidemiology</a:t>
            </a:r>
          </a:p>
          <a:p>
            <a:r>
              <a:rPr lang="en-US" dirty="0"/>
              <a:t>Oregon Health &amp; Science University</a:t>
            </a:r>
          </a:p>
          <a:p>
            <a:pPr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6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research informatics (CRI)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 – “application of informatics principles and techniques to support the spectrum of activities and business processes that instantiate clinical research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Historical focus on management of research protocols and data capture and analysis, but increasingly focuses on integration of clinical systems and secondary use of clinical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5943600" y="6555552"/>
            <a:ext cx="2975429" cy="30244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Richesson</a:t>
            </a:r>
            <a:r>
              <a:rPr lang="en-US" dirty="0"/>
              <a:t>, 2012</a:t>
            </a:r>
            <a:r>
              <a:rPr lang="en-US" dirty="0" smtClean="0"/>
              <a:t>)</a:t>
            </a:r>
            <a:r>
              <a:rPr lang="en-US" dirty="0"/>
              <a:t> (</a:t>
            </a:r>
            <a:r>
              <a:rPr lang="en-US" dirty="0" err="1"/>
              <a:t>Embi</a:t>
            </a:r>
            <a:r>
              <a:rPr lang="en-US" dirty="0"/>
              <a:t>, 2013)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5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Informatics </a:t>
            </a:r>
            <a:r>
              <a:rPr lang="en-US" sz="3600" dirty="0" smtClean="0"/>
              <a:t>Integration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Informatics can help achieve integration of systems</a:t>
            </a:r>
          </a:p>
          <a:p>
            <a:pPr lvl="1">
              <a:defRPr/>
            </a:pPr>
            <a:r>
              <a:rPr lang="en-US" dirty="0"/>
              <a:t> Research systems</a:t>
            </a:r>
          </a:p>
          <a:p>
            <a:pPr lvl="1">
              <a:defRPr/>
            </a:pPr>
            <a:r>
              <a:rPr lang="en-US" dirty="0"/>
              <a:t> Research activities</a:t>
            </a:r>
          </a:p>
          <a:p>
            <a:pPr lvl="1">
              <a:defRPr/>
            </a:pPr>
            <a:r>
              <a:rPr lang="en-US" dirty="0"/>
              <a:t> Clinical </a:t>
            </a:r>
            <a:r>
              <a:rPr lang="en-US" dirty="0" smtClean="0"/>
              <a:t>systems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Figure from </a:t>
            </a:r>
            <a:r>
              <a:rPr lang="en-US" dirty="0"/>
              <a:t>Payne, PR, Johnson, SB, et al. (2005). Breaking the translational barriers: the value of integrating biomedical informatics and translational research. </a:t>
            </a:r>
            <a:r>
              <a:rPr lang="en-US" i="1" dirty="0"/>
              <a:t>Journal of Investigative Medicine</a:t>
            </a:r>
            <a:r>
              <a:rPr lang="en-US" dirty="0"/>
              <a:t>. 53: 192-200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2100" dirty="0"/>
              <a:t>(Payne, 2005)</a:t>
            </a:r>
          </a:p>
        </p:txBody>
      </p:sp>
      <p:pic>
        <p:nvPicPr>
          <p:cNvPr id="5" name="Picture 4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495300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86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research 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performs it and where?</a:t>
            </a:r>
          </a:p>
          <a:p>
            <a:pPr lvl="1"/>
            <a:r>
              <a:rPr lang="en-US" dirty="0"/>
              <a:t>Academic medical centers – researchers, usually faculty, at universities and other medical centers.</a:t>
            </a:r>
          </a:p>
          <a:p>
            <a:pPr lvl="1"/>
            <a:r>
              <a:rPr lang="en-US" dirty="0"/>
              <a:t>Government research laboratories.</a:t>
            </a:r>
          </a:p>
          <a:p>
            <a:pPr lvl="1"/>
            <a:r>
              <a:rPr lang="en-US" dirty="0"/>
              <a:t>Private industry – usually focused on product research and development</a:t>
            </a:r>
          </a:p>
          <a:p>
            <a:pPr lvl="1"/>
            <a:r>
              <a:rPr lang="en-US" dirty="0"/>
              <a:t>Others – growing involvement and leadership by patient groups and others, facilitated by the Internet and social media. </a:t>
            </a:r>
          </a:p>
          <a:p>
            <a:r>
              <a:rPr lang="en-US" dirty="0"/>
              <a:t>All of above must get research protocols approved by an Institutional Review Board (IRB) whose aim is to protect human subjects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8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2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Biomedical research funding – mostly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US, Department of Health &amp; Human Services (HHS)</a:t>
            </a:r>
            <a:r>
              <a:rPr lang="en-US" dirty="0"/>
              <a:t> </a:t>
            </a:r>
            <a:r>
              <a:rPr lang="en-US" dirty="0" smtClean="0"/>
              <a:t>includes (among others)</a:t>
            </a:r>
          </a:p>
          <a:p>
            <a:pPr lvl="1"/>
            <a:r>
              <a:rPr lang="en-US" dirty="0" smtClean="0"/>
              <a:t>National Institutes of Health</a:t>
            </a:r>
          </a:p>
          <a:p>
            <a:pPr lvl="1"/>
            <a:r>
              <a:rPr lang="en-US" dirty="0" smtClean="0"/>
              <a:t>Agency for Healthcare Research &amp; Quality</a:t>
            </a:r>
          </a:p>
          <a:p>
            <a:pPr lvl="1"/>
            <a:r>
              <a:rPr lang="en-US" dirty="0" smtClean="0"/>
              <a:t>Centers for Disease Control and Prevention</a:t>
            </a:r>
          </a:p>
          <a:p>
            <a:pPr lvl="1"/>
            <a:r>
              <a:rPr lang="en-US" dirty="0" smtClean="0"/>
              <a:t>Office of the National Coordinator for Health IT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Other countries, especially developed ones, have government funding as well, e.g.,</a:t>
            </a:r>
          </a:p>
          <a:p>
            <a:pPr lvl="1"/>
            <a:r>
              <a:rPr lang="en-US" dirty="0" smtClean="0"/>
              <a:t>United Kingdom Medical Research Council</a:t>
            </a:r>
          </a:p>
          <a:p>
            <a:pPr lvl="1"/>
            <a:r>
              <a:rPr lang="en-US" dirty="0" smtClean="0"/>
              <a:t>Canadian Institutes of </a:t>
            </a:r>
            <a:r>
              <a:rPr lang="en-US" dirty="0"/>
              <a:t>Health Research </a:t>
            </a:r>
            <a:endParaRPr lang="en-US" dirty="0" smtClean="0"/>
          </a:p>
          <a:p>
            <a:pPr lvl="1"/>
            <a:r>
              <a:rPr lang="en-US" dirty="0" smtClean="0"/>
              <a:t>Singapore National </a:t>
            </a:r>
            <a:r>
              <a:rPr lang="en-US" dirty="0"/>
              <a:t>Medical Research </a:t>
            </a:r>
            <a:r>
              <a:rPr lang="en-US" dirty="0" smtClean="0"/>
              <a:t>Council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6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Institutes of Health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Annual budget is ~$30 billion, ~80% of which goes to fund extramural research</a:t>
            </a:r>
          </a:p>
          <a:p>
            <a:r>
              <a:rPr lang="en-US" dirty="0"/>
              <a:t>Consists of 27 institutes and centers</a:t>
            </a:r>
          </a:p>
          <a:p>
            <a:pPr lvl="1"/>
            <a:r>
              <a:rPr lang="en-US" dirty="0"/>
              <a:t>Most of which are disease-focused, e.g.,</a:t>
            </a:r>
          </a:p>
          <a:p>
            <a:pPr lvl="2"/>
            <a:r>
              <a:rPr lang="en-US" dirty="0"/>
              <a:t>National Cancer Institute (NCI)</a:t>
            </a:r>
          </a:p>
          <a:p>
            <a:pPr lvl="2"/>
            <a:r>
              <a:rPr lang="en-US" dirty="0"/>
              <a:t>National Heart, Lung, and Blood Institute (NHLBI)</a:t>
            </a:r>
          </a:p>
          <a:p>
            <a:pPr lvl="1"/>
            <a:r>
              <a:rPr lang="en-US" dirty="0"/>
              <a:t>But some of which are more generic, e.g.,</a:t>
            </a:r>
          </a:p>
          <a:p>
            <a:pPr lvl="2"/>
            <a:r>
              <a:rPr lang="en-US" dirty="0"/>
              <a:t>National Library of Medicine (NLM) – 175 years of </a:t>
            </a:r>
            <a:r>
              <a:rPr lang="en-US" dirty="0" smtClean="0"/>
              <a:t>contributions.</a:t>
            </a:r>
            <a:endParaRPr lang="en-US" dirty="0"/>
          </a:p>
          <a:p>
            <a:pPr lvl="2"/>
            <a:r>
              <a:rPr lang="en-US" dirty="0"/>
              <a:t>National Institute of Biomedical Imaging and Bioengineering (NIBIB)</a:t>
            </a:r>
          </a:p>
          <a:p>
            <a:pPr lvl="2"/>
            <a:r>
              <a:rPr lang="en-US" dirty="0"/>
              <a:t>National Center for Complementary and Alternative Medicine (NCCAM) – concerns over much funding, few results </a:t>
            </a:r>
            <a:r>
              <a:rPr lang="en-US" dirty="0" smtClean="0"/>
              <a:t>published.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257800" y="6555552"/>
            <a:ext cx="3661229" cy="30244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Slomski</a:t>
            </a:r>
            <a:r>
              <a:rPr lang="en-US" dirty="0"/>
              <a:t>, 2011</a:t>
            </a:r>
            <a:r>
              <a:rPr lang="en-US" dirty="0" smtClean="0"/>
              <a:t>)</a:t>
            </a:r>
            <a:r>
              <a:rPr lang="en-US" dirty="0"/>
              <a:t> (</a:t>
            </a:r>
            <a:r>
              <a:rPr lang="en-US" dirty="0" err="1"/>
              <a:t>Mielczarek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2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Non-governmental research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Quasi-public</a:t>
            </a:r>
          </a:p>
          <a:p>
            <a:pPr lvl="1"/>
            <a:r>
              <a:rPr lang="en-US" dirty="0" smtClean="0"/>
              <a:t>Patient-Centered Outcomes Research Institute (PCORI)</a:t>
            </a:r>
          </a:p>
          <a:p>
            <a:r>
              <a:rPr lang="en-US" dirty="0" smtClean="0"/>
              <a:t>Private non-profit – many organizations; some larger ones include</a:t>
            </a:r>
          </a:p>
          <a:p>
            <a:pPr lvl="1"/>
            <a:r>
              <a:rPr lang="en-US" dirty="0" smtClean="0"/>
              <a:t>Robert Wood Johnson Foundation (RWJF) </a:t>
            </a:r>
          </a:p>
          <a:p>
            <a:pPr lvl="1"/>
            <a:r>
              <a:rPr lang="en-US" dirty="0" smtClean="0"/>
              <a:t>American Cancer Society (ACS)</a:t>
            </a:r>
          </a:p>
          <a:p>
            <a:pPr lvl="1"/>
            <a:r>
              <a:rPr lang="en-US" dirty="0" smtClean="0"/>
              <a:t>American Heart Association (AHA)</a:t>
            </a:r>
          </a:p>
          <a:p>
            <a:pPr lvl="1"/>
            <a:r>
              <a:rPr lang="en-US" dirty="0" smtClean="0"/>
              <a:t>In UK, </a:t>
            </a:r>
            <a:r>
              <a:rPr lang="en-US" dirty="0" err="1" smtClean="0"/>
              <a:t>Wellcome</a:t>
            </a:r>
            <a:r>
              <a:rPr lang="en-US" dirty="0"/>
              <a:t> </a:t>
            </a:r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1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NIH initiatives especially pertinent to big data science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Fund </a:t>
            </a:r>
            <a:endParaRPr lang="en-US" dirty="0" smtClean="0"/>
          </a:p>
          <a:p>
            <a:pPr lvl="1"/>
            <a:r>
              <a:rPr lang="en-US" altLang="ja-JP" dirty="0" smtClean="0"/>
              <a:t>Evolution </a:t>
            </a:r>
            <a:r>
              <a:rPr lang="en-US" altLang="ja-JP" dirty="0"/>
              <a:t>of NIH Roadmap to “i</a:t>
            </a:r>
            <a:r>
              <a:rPr lang="en-US" dirty="0"/>
              <a:t>dentify major opportunities and gaps in biomedical research that no single institute at NIH could tackle alone but that the agency as a whole must address”</a:t>
            </a:r>
          </a:p>
          <a:p>
            <a:r>
              <a:rPr lang="en-US" dirty="0"/>
              <a:t>Big Data to Knowledge (</a:t>
            </a:r>
            <a:r>
              <a:rPr lang="en-US" dirty="0" smtClean="0"/>
              <a:t>BD2K)</a:t>
            </a:r>
          </a:p>
          <a:p>
            <a:pPr lvl="1"/>
            <a:r>
              <a:rPr lang="en-US" dirty="0" smtClean="0"/>
              <a:t>Bringing advanced data science to biomedical research</a:t>
            </a:r>
          </a:p>
          <a:p>
            <a:pPr lvl="1"/>
            <a:r>
              <a:rPr lang="en-US" dirty="0" smtClean="0"/>
              <a:t>Funding </a:t>
            </a:r>
            <a:r>
              <a:rPr lang="en-US" dirty="0"/>
              <a:t>includes resources for training researchers, </a:t>
            </a:r>
            <a:r>
              <a:rPr lang="en-US" dirty="0" err="1"/>
              <a:t>informaticians</a:t>
            </a:r>
            <a:r>
              <a:rPr lang="en-US" dirty="0"/>
              <a:t>, and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/>
              <a:t>Precision Medicine </a:t>
            </a:r>
            <a:r>
              <a:rPr lang="en-US" dirty="0" smtClean="0"/>
              <a:t>Initiative</a:t>
            </a:r>
            <a:endParaRPr lang="en-US" dirty="0"/>
          </a:p>
          <a:p>
            <a:pPr lvl="1"/>
            <a:r>
              <a:rPr lang="en-US" dirty="0"/>
              <a:t>Approach to disease treatment and prevention that takes into account individual variability in genes, environment, and lifestyle</a:t>
            </a:r>
          </a:p>
          <a:p>
            <a:pPr lvl="1"/>
            <a:r>
              <a:rPr lang="en-US" dirty="0"/>
              <a:t>Goal to create research cohort of &gt;1M American volunteers who will share genetic data, biological samples, and diet/lifestyle information, all linked to their electronic health records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038600" y="6555553"/>
            <a:ext cx="4880429" cy="226247"/>
          </a:xfrm>
        </p:spPr>
        <p:txBody>
          <a:bodyPr/>
          <a:lstStyle/>
          <a:p>
            <a:r>
              <a:rPr lang="en-US" dirty="0"/>
              <a:t>(NIH, 2014</a:t>
            </a:r>
            <a:r>
              <a:rPr lang="en-US" dirty="0" smtClean="0"/>
              <a:t>) (Margolis</a:t>
            </a:r>
            <a:r>
              <a:rPr lang="en-US" dirty="0"/>
              <a:t>, 2014</a:t>
            </a:r>
            <a:r>
              <a:rPr lang="en-US" dirty="0" smtClean="0"/>
              <a:t>)</a:t>
            </a:r>
            <a:r>
              <a:rPr lang="en-US" dirty="0"/>
              <a:t> (NIH, 2013</a:t>
            </a:r>
            <a:r>
              <a:rPr lang="en-US" dirty="0" smtClean="0"/>
              <a:t>)</a:t>
            </a:r>
            <a:r>
              <a:rPr lang="en-US" dirty="0"/>
              <a:t> (Collins, 2015; Ashley, 2015)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important NIH initiative – CTSA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to accelerate translation of research into clinical care and community</a:t>
            </a:r>
          </a:p>
          <a:p>
            <a:pPr lvl="1"/>
            <a:r>
              <a:rPr lang="en-US" dirty="0"/>
              <a:t>Good progress, but some adjustment needed </a:t>
            </a:r>
            <a:endParaRPr lang="en-US" dirty="0" smtClean="0"/>
          </a:p>
          <a:p>
            <a:pPr lvl="1"/>
            <a:r>
              <a:rPr lang="en-US" dirty="0" smtClean="0"/>
              <a:t>Centers </a:t>
            </a:r>
            <a:r>
              <a:rPr lang="en-US" dirty="0"/>
              <a:t>funded around US to facilitate clinical and translational research</a:t>
            </a:r>
          </a:p>
          <a:p>
            <a:pPr lvl="1"/>
            <a:r>
              <a:rPr lang="en-US" dirty="0"/>
              <a:t>Steady state of 60 centers</a:t>
            </a:r>
          </a:p>
          <a:p>
            <a:r>
              <a:rPr lang="en-US" dirty="0"/>
              <a:t>Informatics important part of CTSA</a:t>
            </a:r>
          </a:p>
          <a:p>
            <a:pPr lvl="1"/>
            <a:r>
              <a:rPr lang="en-US" dirty="0"/>
              <a:t>Centers required to have a biomedical informatics component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(IOM, 2013)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5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Biomedical, clinical and translational 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Motivations</a:t>
            </a:r>
          </a:p>
          <a:p>
            <a:r>
              <a:rPr lang="en-US" dirty="0"/>
              <a:t>Opportunities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Solutions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Patient-Centered Outcomes Research Institute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informatics-related </a:t>
            </a:r>
            <a:r>
              <a:rPr lang="en-US" dirty="0"/>
              <a:t>initiative is </a:t>
            </a:r>
            <a:r>
              <a:rPr lang="en-US" dirty="0" smtClean="0"/>
              <a:t>National </a:t>
            </a:r>
            <a:r>
              <a:rPr lang="en-US" dirty="0"/>
              <a:t>Patient-Centered Clinical Research </a:t>
            </a:r>
            <a:r>
              <a:rPr lang="en-US" dirty="0" smtClean="0"/>
              <a:t>Network (</a:t>
            </a:r>
            <a:r>
              <a:rPr lang="en-US" dirty="0" err="1" smtClean="0"/>
              <a:t>PCORnet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Clinical Data Research </a:t>
            </a:r>
            <a:r>
              <a:rPr lang="en-US" dirty="0" smtClean="0"/>
              <a:t>Networks (CDRNs) – 11 networks involving two or more health systems and functioning as integrated research networks; data to be accessible by other researchers.</a:t>
            </a:r>
            <a:endParaRPr lang="en-US" dirty="0"/>
          </a:p>
          <a:p>
            <a:pPr lvl="1"/>
            <a:r>
              <a:rPr lang="en-US" dirty="0"/>
              <a:t>Patient-Powered Research </a:t>
            </a:r>
            <a:r>
              <a:rPr lang="en-US" dirty="0" smtClean="0"/>
              <a:t>Networks (PPRNs) – 18 networks of patients/caregivers focused on specific conditions.</a:t>
            </a:r>
          </a:p>
          <a:p>
            <a:r>
              <a:rPr lang="en-US" dirty="0" smtClean="0"/>
              <a:t>Phase 1 through 2015 aims to establish functioning networks</a:t>
            </a:r>
          </a:p>
          <a:p>
            <a:pPr lvl="1"/>
            <a:r>
              <a:rPr lang="en-US" dirty="0" smtClean="0"/>
              <a:t>Phase 2 of funding will continue existing and add 2-3 new networks</a:t>
            </a:r>
          </a:p>
          <a:p>
            <a:r>
              <a:rPr lang="en-US" dirty="0" smtClean="0"/>
              <a:t>Also undertaking first clinical trial to compare doses of aspirin used for patients with heart disease.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257800" y="6555553"/>
            <a:ext cx="3661229" cy="15004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Fleurence</a:t>
            </a:r>
            <a:r>
              <a:rPr lang="en-US" dirty="0"/>
              <a:t>, 2014; Collins, 2014) (</a:t>
            </a:r>
            <a:r>
              <a:rPr lang="en-US" dirty="0" err="1"/>
              <a:t>Fleurence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2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 </a:t>
            </a:r>
            <a:r>
              <a:rPr lang="en-US" dirty="0" err="1" smtClean="0"/>
              <a:t>SHARPn</a:t>
            </a:r>
            <a:r>
              <a:rPr lang="en-US" dirty="0" smtClean="0"/>
              <a:t> – one of four major research centers funded under HITECH to develop methods for secondary use of clinical data</a:t>
            </a:r>
          </a:p>
          <a:p>
            <a:pPr lvl="1"/>
            <a:r>
              <a:rPr lang="en-US" dirty="0" smtClean="0"/>
              <a:t>Funding has ended but various tools continue on, e.g., Clinical Element Model (CEM) for data modeling and </a:t>
            </a:r>
            <a:r>
              <a:rPr lang="en-US" dirty="0" err="1" smtClean="0"/>
              <a:t>cTAKES</a:t>
            </a:r>
            <a:r>
              <a:rPr lang="en-US" dirty="0" smtClean="0"/>
              <a:t> for natural language processing</a:t>
            </a:r>
          </a:p>
          <a:p>
            <a:r>
              <a:rPr lang="en-US" dirty="0" smtClean="0"/>
              <a:t>UK efforts</a:t>
            </a:r>
          </a:p>
          <a:p>
            <a:pPr lvl="1"/>
            <a:r>
              <a:rPr lang="en-US" dirty="0" smtClean="0"/>
              <a:t>UK </a:t>
            </a:r>
            <a:r>
              <a:rPr lang="en-US" dirty="0" err="1" smtClean="0"/>
              <a:t>Biobank</a:t>
            </a:r>
            <a:r>
              <a:rPr lang="en-US" dirty="0" smtClean="0"/>
              <a:t> collecting clinical data and biological data on over half-million citizens</a:t>
            </a:r>
          </a:p>
          <a:p>
            <a:pPr lvl="1"/>
            <a:r>
              <a:rPr lang="en-US" dirty="0" err="1" smtClean="0"/>
              <a:t>care.data</a:t>
            </a:r>
            <a:r>
              <a:rPr lang="en-US" dirty="0" smtClean="0"/>
              <a:t> project aiming to create research database on all citizens</a:t>
            </a:r>
          </a:p>
          <a:p>
            <a:pPr lvl="1"/>
            <a:r>
              <a:rPr lang="en-US" dirty="0" smtClean="0"/>
              <a:t>Can this approach work in US? Will NIH Precision Medicine Initiative lead the way?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362200" y="6555553"/>
            <a:ext cx="6556829" cy="226247"/>
          </a:xfrm>
        </p:spPr>
        <p:txBody>
          <a:bodyPr/>
          <a:lstStyle/>
          <a:p>
            <a:r>
              <a:rPr lang="en-US" dirty="0"/>
              <a:t>(Chute, 2011; Rea, 2012) (Tao, 2013) (</a:t>
            </a:r>
            <a:r>
              <a:rPr lang="en-US" dirty="0" err="1"/>
              <a:t>Savova</a:t>
            </a:r>
            <a:r>
              <a:rPr lang="en-US" dirty="0"/>
              <a:t>, 2010</a:t>
            </a:r>
            <a:r>
              <a:rPr lang="en-US" dirty="0" smtClean="0"/>
              <a:t>)</a:t>
            </a:r>
            <a:r>
              <a:rPr lang="en-US" dirty="0"/>
              <a:t> (Allen 2012; Allen, 2014</a:t>
            </a:r>
            <a:r>
              <a:rPr lang="en-US" dirty="0" smtClean="0"/>
              <a:t>)</a:t>
            </a:r>
            <a:r>
              <a:rPr lang="en-US" dirty="0"/>
              <a:t> (</a:t>
            </a:r>
            <a:r>
              <a:rPr lang="en-US" dirty="0" err="1"/>
              <a:t>Manolio</a:t>
            </a:r>
            <a:r>
              <a:rPr lang="en-US" dirty="0"/>
              <a:t>, </a:t>
            </a:r>
            <a:r>
              <a:rPr lang="en-US" dirty="0" smtClean="0"/>
              <a:t>2012)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5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download the resource list with useful links from the “Resources” tab in the upper right of the player. </a:t>
            </a:r>
          </a:p>
          <a:p>
            <a:r>
              <a:rPr lang="en-US" dirty="0"/>
              <a:t>This 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4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Biomedical research</a:t>
            </a:r>
          </a:p>
          <a:p>
            <a:r>
              <a:rPr lang="en-US" dirty="0"/>
              <a:t>Clinical research</a:t>
            </a:r>
          </a:p>
          <a:p>
            <a:r>
              <a:rPr lang="en-US" dirty="0"/>
              <a:t>Translational research</a:t>
            </a:r>
          </a:p>
          <a:p>
            <a:r>
              <a:rPr lang="en-US" dirty="0"/>
              <a:t>Clinical research informatics</a:t>
            </a:r>
          </a:p>
          <a:p>
            <a:r>
              <a:rPr lang="en-US" dirty="0"/>
              <a:t>Biomedical research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2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Biomedical research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Biomedical research covers broadly all aspects of research related to human health and disease</a:t>
            </a:r>
          </a:p>
          <a:p>
            <a:pPr>
              <a:lnSpc>
                <a:spcPct val="80000"/>
              </a:lnSpc>
            </a:pPr>
            <a:r>
              <a:rPr lang="en-US" dirty="0"/>
              <a:t>Clinical research comprises studies and trials in human subjects that fall into the three sub-categories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Patient-oriented research – research conducted with human subjects (or on material of human origin such as tissues, specimens and cognitive phenomena) for which an investigator (or colleague) directly interacts with human subjects, including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Mechanisms of human disease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Therapeutic interventions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Clinical trials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Development of new technologies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Epidemiologic and behavioral studies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Outcomes research and health services 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3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Translational </a:t>
            </a:r>
            <a:r>
              <a:rPr lang="en-US" sz="2800" dirty="0" smtClean="0"/>
              <a:t>research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Accelerating research results from laboratory to clinical environment to community along T1/T2/T3 </a:t>
            </a:r>
            <a:r>
              <a:rPr lang="en-US" dirty="0" smtClean="0"/>
              <a:t>axis.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0400" y="6555553"/>
            <a:ext cx="1908629" cy="150047"/>
          </a:xfrm>
        </p:spPr>
        <p:txBody>
          <a:bodyPr/>
          <a:lstStyle/>
          <a:p>
            <a:r>
              <a:rPr lang="en-US" dirty="0"/>
              <a:t>(Dougherty, 2008)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Translational </a:t>
            </a:r>
            <a:r>
              <a:rPr lang="en-US" sz="2800" dirty="0" smtClean="0"/>
              <a:t>research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Accelerating research results from laboratory to clinical environment to community along T1/T2/T3 </a:t>
            </a:r>
            <a:r>
              <a:rPr lang="en-US" dirty="0" smtClean="0"/>
              <a:t>axis.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400800" y="6555553"/>
            <a:ext cx="2518229" cy="15004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Zerhouni</a:t>
            </a:r>
            <a:r>
              <a:rPr lang="en-US" dirty="0"/>
              <a:t>, 2007)</a:t>
            </a:r>
            <a:r>
              <a:rPr lang="en-US" dirty="0" smtClean="0"/>
              <a:t>(</a:t>
            </a:r>
            <a:r>
              <a:rPr lang="en-US" dirty="0"/>
              <a:t>Dougherty, 2008)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7" y="3481492"/>
            <a:ext cx="8259907" cy="12429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23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Translational </a:t>
            </a:r>
            <a:r>
              <a:rPr lang="en-US" sz="2800" dirty="0" smtClean="0"/>
              <a:t>research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Accelerating research results from laboratory to clinical environment to community along T1/T2/T3 </a:t>
            </a:r>
            <a:r>
              <a:rPr lang="en-US" dirty="0" smtClean="0"/>
              <a:t>axis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86600" y="6555552"/>
            <a:ext cx="1832429" cy="240321"/>
          </a:xfrm>
        </p:spPr>
        <p:txBody>
          <a:bodyPr/>
          <a:lstStyle/>
          <a:p>
            <a:r>
              <a:rPr lang="en-US" dirty="0"/>
              <a:t>(Dougherty, 2008)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7" y="3481492"/>
            <a:ext cx="8259907" cy="1242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7040" y="3053157"/>
            <a:ext cx="2286000" cy="1323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Key T1 Activities: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To test what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Clinical efficacy research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7220" y="3053157"/>
            <a:ext cx="2286000" cy="2106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Key T2 Activities: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To test who benefits from promising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Outcomes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Comparative effectiveness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Health services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3053157"/>
            <a:ext cx="2834554" cy="33143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Key T3 Activities: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To test how to best deliver high-quality care reliability and in all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Measurement and accountability of health care quality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Implementation of interventions and health care system redesign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Scaling and spread of effective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Research in above domains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16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fixed" ptsTypes="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13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" presetID="10" presetClass="entr" presetSubtype="0" fill="hold" grpId="2" nodeType="afterEffect">
                                  <p:stCondLst>
                                    <p:cond delay="19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2" animBg="1"/>
      <p:bldP spid="8" grpId="2" animBg="1"/>
      <p:bldP spid="1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Translational </a:t>
            </a:r>
            <a:r>
              <a:rPr lang="en-US" sz="2800" dirty="0" smtClean="0"/>
              <a:t>research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aspects facilitated by informatics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96000" y="6555553"/>
            <a:ext cx="2823029" cy="226247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Richesson</a:t>
            </a:r>
            <a:r>
              <a:rPr lang="en-US" dirty="0" smtClean="0"/>
              <a:t>, 2012)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bill.jpg"/>
  <p:tag name="LOGO_PIC_2" val="C:\Documents and Settings\hersh\My Documents\Ongoing\Web\ohsunewlogo.jpg"/>
  <p:tag name="PRESENTER_PIC_MODE" val="0"/>
  <p:tag name="LOGO_PIC_MODE" val="1"/>
  <p:tag name="PRESENTATION_TITLE" val="1.2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5a\player.html"/>
  <p:tag name="ARTICULATE_LOGO" val="ohsu-logo.jpg"/>
  <p:tag name="ARTICULATE_PRESENTER" val="William Hersh, MD"/>
  <p:tag name="ARTICULATE_PRESENTER_GUID" val="F45426161179"/>
  <p:tag name="ARTICULATE_LMS" val="0"/>
  <p:tag name="ARTICULATE_REFERENCE_ID" val="c287e9da-398b-44a5-9b72-e9a0f1cf6755"/>
  <p:tag name="ARTICULATE_PRESENTATION_ID" val="4289"/>
  <p:tag name="ARTICULATE_META_DATE_PUBLISHED" val="01/01/0001 00:00:00"/>
  <p:tag name="ARTICULATE_META_DATE_PUBLISHED_SET" val="True"/>
  <p:tag name="ARTICULATE_META_COURSE_VERSION_SET" val="True"/>
  <p:tag name="ARTICULATE_META_THUMBNAIL_SLIDE_ID" val="390"/>
  <p:tag name="ARTICULATE_REFERENCE_TYPE_1" val="1"/>
  <p:tag name="ARTICULATE_REFERENCE_1" val="C:\wamp\www\Box Sync\OER\BDK01\List of Resources for Biomedical.pdf"/>
  <p:tag name="ARTICULATE_REFERENCE_TITLE_1" val="Resources for Biomedical, Clinical and Translational Research Data Cycle: Part 1"/>
  <p:tag name="ARTICULATE_REFERENCE_ID_1" val="98be513c-38ec-47ff-9743-fd6795e8ca38"/>
  <p:tag name="ARTICULATE_REFERENCE_COUNT" val="1"/>
  <p:tag name="ARTICULATE_REFERENCE_DESCRIPTION" val="Resources for Biomedical, Clinical and Translational Research Data Cycle: Part 1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META_COURSE_ID" val="5lo6XpdwXoY_course_id"/>
  <p:tag name="ARTICULATE_META_NAME_SET" val="True"/>
  <p:tag name="ARTICULATE_PROJECT_OPEN" val="1"/>
  <p:tag name="ARTICULATE_SLIDE_COUNT" val="22"/>
  <p:tag name="TAG_BACKING_FORM_KEY" val="3935000-c:\wamp\www\box sync\bd2k\oer content\bdk01\staged\bdk01-2_new.pptx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4"/>
  <p:tag name="ORIGINAL_AUDIO_FILEPATH" val="C:\wamp\www\Box Sync\OER\BDK01\BDK01audio\BDK01-1_slide08.mp3"/>
  <p:tag name="ELAPSEDTIME" val="104.07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9"/>
  <p:tag name="ARTICULATE_USED_LAYOUT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4"/>
  <p:tag name="ARTICULATE_AUDIO_RECORDED" val="1"/>
  <p:tag name="ORIGINAL_AUDIO_FILEPATH" val="C:\wamp\www\Box Sync\OER\BDK01\BDK01audio\BDK01-1_slide09.mp3"/>
  <p:tag name="ELAPSEDTIME" val="104.07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7"/>
  <p:tag name="ORIGINAL_AUDIO_FILEPATH" val="C:\wamp\www\Box Sync\OER\BDK01\BDK01audio\BDK01-1_slide10.mp3"/>
  <p:tag name="ELAPSEDTIME" val="105.48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5"/>
  <p:tag name="ARTICULATE_AUDIO_RECORDED" val="1"/>
  <p:tag name="ORIGINAL_AUDIO_FILEPATH" val="C:\wamp\www\Box Sync\OER\BDK01\BDK01audio\BDK01-1_slide11.mp3"/>
  <p:tag name="ELAPSEDTIME" val="78.00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5"/>
  <p:tag name="ORIGINAL_AUDIO_FILEPATH" val="C:\wamp\www\Box Sync\OER\BDK01\BDK01audio\BDK01-1_slide12.mp3"/>
  <p:tag name="ELAPSEDTIME" val="95.68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6"/>
  <p:tag name="ORIGINAL_AUDIO_FILEPATH" val="C:\wamp\www\Box Sync\OER\BDK01\BDK01audio\BDK01-1_slide13.mp3"/>
  <p:tag name="ELAPSEDTIME" val="60.13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6"/>
  <p:tag name="ARTICULATE_AUDIO_RECORDED" val="1"/>
  <p:tag name="ORIGINAL_AUDIO_FILEPATH" val="C:\wamp\www\Box Sync\OER\BDK01\BDK01audio\BDK01-1_slide14.mp3"/>
  <p:tag name="ELAPSEDTIME" val="100.64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7"/>
  <p:tag name="ARTICULATE_AUDIO_RECORDED" val="1"/>
  <p:tag name="ORIGINAL_AUDIO_FILEPATH" val="C:\wamp\www\Box Sync\OER\BDK01\BDK01audio\BDK01-1_slide15.mp3"/>
  <p:tag name="ELAPSEDTIME" val="94.30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3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58bf33f7-6065-4971-9782-c40d2505835f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SEEKBAR" val="False"/>
  <p:tag name="ARTICULATE_PLAYER_CONTROL_PLAYPAUSE" val="False"/>
  <p:tag name="ARTICULATE_NEXT_BUTTON_ID" val="353"/>
  <p:tag name="ARTICULATE_PREV_BUTTON_ID" val="345"/>
  <p:tag name="AUDIO_ID" val="400"/>
  <p:tag name="ARTICULATE_USED_LAYOUT" val="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0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ORIGINAL_AUDIO_FILEPATH" val="C:\wamp\www\Box Sync\BD2K\OER Content\BDK01\Working\Audio\BDK01-2\Slide 1 - Biomedical, Clinical and Translational Research 1_2.mp3"/>
  <p:tag name="ELAPSEDTIME" val="14.702"/>
  <p:tag name="ARTICULATE_USED_LAYOUT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8"/>
  <p:tag name="ORIGINAL_AUDIO_FILEPATH" val="C:\wamp\www\Box Sync\OER\BDK01\BDK01audio\BDK01-1_slide02.mp3"/>
  <p:tag name="ELAPSEDTIME" val="14.00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7"/>
  <p:tag name="ARTICULATE_USED_LAYOUT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0"/>
  <p:tag name="ORIGINAL_AUDIO_FILEPATH" val="C:\wamp\www\Box Sync\OER\BDK01\BDK01audio\BDK01-1_slide03.mp3"/>
  <p:tag name="ELAPSEDTIME" val="9.48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1d7dfa9-36c0-4db1-9466-ef3fd7357f68"/>
  <p:tag name="ARTICULATE_SLIDE_NAV" val="4"/>
  <p:tag name="ARTICULATE_AUDIO_RECORDED" val="1"/>
  <p:tag name="AUDIO_ID" val="391"/>
  <p:tag name="ORIGINAL_AUDIO_FILEPATH" val="C:\wamp\www\Box Sync\OER\BDK01\BDK01audio\BDK01-1_slide04.mp3"/>
  <p:tag name="ELAPSEDTIME" val="82.18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2"/>
  <p:tag name="ORIGINAL_AUDIO_FILEPATH" val="C:\wamp\www\Box Sync\OER\BDK01\BDK01audio\BDK01-1_slide05_-01.mp3"/>
  <p:tag name="ELAPSEDTIME" val="23.14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3"/>
  <p:tag name="ORIGINAL_AUDIO_FILEPATH" val="C:\wamp\www\Box Sync\OER\BDK01\BDK01audio\BDK01-1_slide05_-02.mp3"/>
  <p:tag name="ELAPSEDTIME" val="7.522"/>
  <p:tag name="ARTICULATE_NAV_LEVEL" val="2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4"/>
  <p:tag name="ORIGINAL_AUDIO_FILEPATH" val="C:\wamp\www\Box Sync\OER\BDK01\BDK01audio\BDK01-1_slide05_-02b.mp3"/>
  <p:tag name="ELAPSEDTIME" val="52.922"/>
  <p:tag name="ARTICULATE_NAV_LEVEL" val="2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5"/>
  <p:tag name="ORIGINAL_AUDIO_FILEPATH" val="C:\wamp\www\Box Sync\OER\BDK01\BDK01audio\BDK01-1_slide05_-03.mp3"/>
  <p:tag name="ELAPSEDTIME" val="21.602"/>
  <p:tag name="ARTICULATE_NAV_LEVEL" val="2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3"/>
  <p:tag name="ORIGINAL_AUDIO_FILEPATH" val="C:\wamp\www\Box Sync\OER\BDK01\BDK01audio\BDK01-1_slide06.mp3"/>
  <p:tag name="ELAPSEDTIME" val="40.72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8"/>
  <p:tag name="ARTICULATE_USED_LAYOUT" val="1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ORIGINAL_AUDIO_FILEPATH" val="C:\wamp\www\Box Sync\OER\BDK01\BDK01audio\BDK01-1_slide07.mp3"/>
  <p:tag name="ELAPSEDTIME" val="80.792"/>
  <p:tag name="ARTICULATE_NAV_LEVEL" val="1"/>
  <p:tag name="ARTICULATE_SLIDE_PRESENTER_GUID" val="c4509823-073a-4136-8852-085f0ed1f0a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True"/>
  <p:tag name="ARTICULATE_USED_LAYOUT" val="2"/>
</p:tagLst>
</file>

<file path=ppt/theme/theme1.xml><?xml version="1.0" encoding="utf-8"?>
<a:theme xmlns:a="http://schemas.openxmlformats.org/drawingml/2006/main" name="BD2K_WORKING_jackie_ThemeV2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2" id="{B922B4C9-41EA-4292-9833-F19AC74FCA6C}" vid="{0764BCCC-3A63-4F2F-8E97-AF10633C0E66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BD2K_WORKING_jackie_ThemeV2</Template>
  <TotalTime>4644</TotalTime>
  <Words>1281</Words>
  <Application>Microsoft Office PowerPoint</Application>
  <PresentationFormat>On-screen Show (4:3)</PresentationFormat>
  <Paragraphs>167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Cambria</vt:lpstr>
      <vt:lpstr>Tahoma</vt:lpstr>
      <vt:lpstr>Times New Roman</vt:lpstr>
      <vt:lpstr>BD2K_WORKING_jackie_ThemeV2</vt:lpstr>
      <vt:lpstr>BD2K OER Dark</vt:lpstr>
      <vt:lpstr>BD2K_OER_Theme</vt:lpstr>
      <vt:lpstr>Biomedical, Clinical and Translational Research Data Life Cycle: Part 1</vt:lpstr>
      <vt:lpstr>Biomedical, clinical and translational research</vt:lpstr>
      <vt:lpstr>Definitions</vt:lpstr>
      <vt:lpstr>Definitions</vt:lpstr>
      <vt:lpstr>Biomedical research</vt:lpstr>
      <vt:lpstr>Translational research</vt:lpstr>
      <vt:lpstr>Translational research</vt:lpstr>
      <vt:lpstr>Translational research</vt:lpstr>
      <vt:lpstr>Translational research</vt:lpstr>
      <vt:lpstr>Clinical research informatics (CRI)</vt:lpstr>
      <vt:lpstr>Motivations</vt:lpstr>
      <vt:lpstr>Informatics Integration</vt:lpstr>
      <vt:lpstr>Biomedical research environment</vt:lpstr>
      <vt:lpstr>Opportunities</vt:lpstr>
      <vt:lpstr>Biomedical research funding – mostly government</vt:lpstr>
      <vt:lpstr>National Institutes of Health</vt:lpstr>
      <vt:lpstr>Non-governmental research organizations</vt:lpstr>
      <vt:lpstr>Some NIH initiatives especially pertinent to big data science</vt:lpstr>
      <vt:lpstr>Another important NIH initiative – CTSA</vt:lpstr>
      <vt:lpstr>Patient-Centered Outcomes Research Institute</vt:lpstr>
      <vt:lpstr>Other initiatives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461</cp:revision>
  <cp:lastPrinted>2012-04-27T11:07:15Z</cp:lastPrinted>
  <dcterms:created xsi:type="dcterms:W3CDTF">2003-03-15T13:17:24Z</dcterms:created>
  <dcterms:modified xsi:type="dcterms:W3CDTF">2015-10-12T20:09:32Z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1</vt:lpwstr>
  </property>
  <property fmtid="{D5CDD505-2E9C-101B-9397-08002B2CF9AE}" pid="3" name="ArticulateUseProject">
    <vt:lpwstr>1</vt:lpwstr>
  </property>
  <property fmtid="{D5CDD505-2E9C-101B-9397-08002B2CF9AE}" pid="4" name="ArticulatePath">
    <vt:lpwstr>6.4a</vt:lpwstr>
  </property>
  <property fmtid="{D5CDD505-2E9C-101B-9397-08002B2CF9AE}" pid="5" name="ArticulateProjectVersion">
    <vt:lpwstr>7</vt:lpwstr>
  </property>
  <property fmtid="{D5CDD505-2E9C-101B-9397-08002B2CF9AE}" pid="6" name="ArticulateGUID">
    <vt:lpwstr>B1658FCE-E2BD-44BE-BE3D-79236CA0F8B3</vt:lpwstr>
  </property>
  <property fmtid="{D5CDD505-2E9C-101B-9397-08002B2CF9AE}" pid="7" name="ArticulateProjectFull">
    <vt:lpwstr>C:\wamp\www\Box Sync\BD2K\OER Content\BDK01\Staged\BDK01-2_new.ppta</vt:lpwstr>
  </property>
</Properties>
</file>