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tags/tag75.xml" ContentType="application/vnd.openxmlformats-officedocument.presentationml.tags+xml"/>
  <Override PartName="/ppt/notesSlides/notesSlide3.xml" ContentType="application/vnd.openxmlformats-officedocument.presentationml.notesSlide+xml"/>
  <Override PartName="/ppt/tags/tag76.xml" ContentType="application/vnd.openxmlformats-officedocument.presentationml.tags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tags/tag79.xml" ContentType="application/vnd.openxmlformats-officedocument.presentationml.tags+xml"/>
  <Override PartName="/ppt/notesSlides/notesSlide7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2.xml" ContentType="application/vnd.openxmlformats-officedocument.presentationml.tags+xml"/>
  <Override PartName="/ppt/notesSlides/notesSlide12.xml" ContentType="application/vnd.openxmlformats-officedocument.presentationml.notesSlide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6" r:id="rId1"/>
    <p:sldMasterId id="2147484326" r:id="rId2"/>
    <p:sldMasterId id="2147484353" r:id="rId3"/>
  </p:sldMasterIdLst>
  <p:notesMasterIdLst>
    <p:notesMasterId r:id="rId24"/>
  </p:notesMasterIdLst>
  <p:handoutMasterIdLst>
    <p:handoutMasterId r:id="rId25"/>
  </p:handoutMasterIdLst>
  <p:sldIdLst>
    <p:sldId id="39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454" r:id="rId12"/>
    <p:sldId id="456" r:id="rId13"/>
    <p:sldId id="508" r:id="rId14"/>
    <p:sldId id="461" r:id="rId15"/>
    <p:sldId id="496" r:id="rId16"/>
    <p:sldId id="497" r:id="rId17"/>
    <p:sldId id="500" r:id="rId18"/>
    <p:sldId id="498" r:id="rId19"/>
    <p:sldId id="499" r:id="rId20"/>
    <p:sldId id="488" r:id="rId21"/>
    <p:sldId id="489" r:id="rId22"/>
    <p:sldId id="400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83733"/>
    <a:srgbClr val="DDDCCC"/>
    <a:srgbClr val="B7B6A9"/>
    <a:srgbClr val="F7F5E4"/>
    <a:srgbClr val="9DCDF5"/>
    <a:srgbClr val="67AC3F"/>
    <a:srgbClr val="D07326"/>
    <a:srgbClr val="10609F"/>
    <a:srgbClr val="178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77614" autoAdjust="0"/>
  </p:normalViewPr>
  <p:slideViewPr>
    <p:cSldViewPr>
      <p:cViewPr varScale="1">
        <p:scale>
          <a:sx n="74" d="100"/>
          <a:sy n="74" d="100"/>
        </p:scale>
        <p:origin x="4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B1E7F-164A-484A-A800-35CB1DF04712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4D68E-2C4B-EF48-99A5-4C83AAC5942E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Negotiability</a:t>
          </a:r>
          <a:endParaRPr lang="en-US" sz="2400" b="0" dirty="0">
            <a:solidFill>
              <a:srgbClr val="FFFFFF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Gears of Agency, Legibility, and Negotiability"/>
        </a:ext>
      </dgm:extLst>
    </dgm:pt>
    <dgm:pt modelId="{086CBDAE-A907-FD4C-B929-169AA9C667AC}" type="parTrans" cxnId="{7E8C96D7-77F9-F645-8E3B-D1BB59E98943}">
      <dgm:prSet/>
      <dgm:spPr/>
      <dgm:t>
        <a:bodyPr/>
        <a:lstStyle/>
        <a:p>
          <a:endParaRPr lang="en-US"/>
        </a:p>
      </dgm:t>
    </dgm:pt>
    <dgm:pt modelId="{5648C6DA-BBE0-FB41-8CC4-E97415AEF0F5}" type="sibTrans" cxnId="{7E8C96D7-77F9-F645-8E3B-D1BB59E9894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Gears of Agency, Legibility, and Negotiability"/>
        </a:ext>
      </dgm:extLst>
    </dgm:pt>
    <dgm:pt modelId="{AD96141A-3827-0347-994D-506B41B78E49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FFFF"/>
              </a:solidFill>
            </a:rPr>
            <a:t>Legibility</a:t>
          </a:r>
          <a:endParaRPr lang="en-US" sz="2000" dirty="0">
            <a:solidFill>
              <a:srgbClr val="FFFFFF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Gears of Agency, Legibility, and Negotiability"/>
        </a:ext>
      </dgm:extLst>
    </dgm:pt>
    <dgm:pt modelId="{D7621FDE-69B2-D54B-A119-302F723F20BA}" type="parTrans" cxnId="{3F0D33BB-F4AA-F94D-AB18-ED0DD1D0064F}">
      <dgm:prSet/>
      <dgm:spPr/>
      <dgm:t>
        <a:bodyPr/>
        <a:lstStyle/>
        <a:p>
          <a:endParaRPr lang="en-US"/>
        </a:p>
      </dgm:t>
    </dgm:pt>
    <dgm:pt modelId="{5EF918D1-1B69-2448-AB2E-53DEDA1D0B27}" type="sibTrans" cxnId="{3F0D33BB-F4AA-F94D-AB18-ED0DD1D0064F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Gears of Agency, Legibility, and Negotiability"/>
        </a:ext>
      </dgm:extLst>
    </dgm:pt>
    <dgm:pt modelId="{4941CA68-98AF-6840-ACE6-5599C4AE3D2C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Agency</a:t>
          </a:r>
          <a:endParaRPr lang="en-US" sz="240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Gears of Agency, Legibility, and Negotiability"/>
        </a:ext>
      </dgm:extLst>
    </dgm:pt>
    <dgm:pt modelId="{DA064D27-AF8E-784B-9E2F-0EE5C0C66D7E}" type="parTrans" cxnId="{49FBCDCF-04C9-C740-BBDF-9BEA6E7BE338}">
      <dgm:prSet/>
      <dgm:spPr/>
      <dgm:t>
        <a:bodyPr/>
        <a:lstStyle/>
        <a:p>
          <a:endParaRPr lang="en-US"/>
        </a:p>
      </dgm:t>
    </dgm:pt>
    <dgm:pt modelId="{D69D79C6-86B3-0446-B858-A45E00F36A7A}" type="sibTrans" cxnId="{49FBCDCF-04C9-C740-BBDF-9BEA6E7BE33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Gears of Agency, Legibility, and Negotiability"/>
        </a:ext>
      </dgm:extLst>
    </dgm:pt>
    <dgm:pt modelId="{89158E39-DEED-4641-B87C-19E604EC0E15}" type="pres">
      <dgm:prSet presAssocID="{CF0B1E7F-164A-484A-A800-35CB1DF0471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2AACE-00D1-4B43-B0E4-85666CFAB931}" type="pres">
      <dgm:prSet presAssocID="{4A14D68E-2C4B-EF48-99A5-4C83AAC5942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4ABF-2352-144E-A146-48565AF26B51}" type="pres">
      <dgm:prSet presAssocID="{4A14D68E-2C4B-EF48-99A5-4C83AAC5942E}" presName="gear1srcNode" presStyleLbl="node1" presStyleIdx="0" presStyleCnt="3"/>
      <dgm:spPr/>
      <dgm:t>
        <a:bodyPr/>
        <a:lstStyle/>
        <a:p>
          <a:endParaRPr lang="en-US"/>
        </a:p>
      </dgm:t>
    </dgm:pt>
    <dgm:pt modelId="{604CEEA0-9777-7C48-8CF1-07EEADB7F4E0}" type="pres">
      <dgm:prSet presAssocID="{4A14D68E-2C4B-EF48-99A5-4C83AAC5942E}" presName="gear1dstNode" presStyleLbl="node1" presStyleIdx="0" presStyleCnt="3"/>
      <dgm:spPr/>
      <dgm:t>
        <a:bodyPr/>
        <a:lstStyle/>
        <a:p>
          <a:endParaRPr lang="en-US"/>
        </a:p>
      </dgm:t>
    </dgm:pt>
    <dgm:pt modelId="{581CF469-A617-E747-93F8-D71F000B2538}" type="pres">
      <dgm:prSet presAssocID="{AD96141A-3827-0347-994D-506B41B78E4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23E0-BD55-DB4D-9916-A4DDA0505FB9}" type="pres">
      <dgm:prSet presAssocID="{AD96141A-3827-0347-994D-506B41B78E49}" presName="gear2srcNode" presStyleLbl="node1" presStyleIdx="1" presStyleCnt="3"/>
      <dgm:spPr/>
      <dgm:t>
        <a:bodyPr/>
        <a:lstStyle/>
        <a:p>
          <a:endParaRPr lang="en-US"/>
        </a:p>
      </dgm:t>
    </dgm:pt>
    <dgm:pt modelId="{B1A8858A-1F10-2C4A-A854-45F23EB52A9F}" type="pres">
      <dgm:prSet presAssocID="{AD96141A-3827-0347-994D-506B41B78E49}" presName="gear2dstNode" presStyleLbl="node1" presStyleIdx="1" presStyleCnt="3"/>
      <dgm:spPr/>
      <dgm:t>
        <a:bodyPr/>
        <a:lstStyle/>
        <a:p>
          <a:endParaRPr lang="en-US"/>
        </a:p>
      </dgm:t>
    </dgm:pt>
    <dgm:pt modelId="{3B5802D7-3BF7-5C41-BBC9-975FB5E4B50A}" type="pres">
      <dgm:prSet presAssocID="{4941CA68-98AF-6840-ACE6-5599C4AE3D2C}" presName="gear3" presStyleLbl="node1" presStyleIdx="2" presStyleCnt="3"/>
      <dgm:spPr/>
      <dgm:t>
        <a:bodyPr/>
        <a:lstStyle/>
        <a:p>
          <a:endParaRPr lang="en-US"/>
        </a:p>
      </dgm:t>
    </dgm:pt>
    <dgm:pt modelId="{BC356457-BA59-AB4D-B4EF-29AC4F732E56}" type="pres">
      <dgm:prSet presAssocID="{4941CA68-98AF-6840-ACE6-5599C4AE3D2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ED732-5F13-2B49-818A-3F7AA59F67AA}" type="pres">
      <dgm:prSet presAssocID="{4941CA68-98AF-6840-ACE6-5599C4AE3D2C}" presName="gear3srcNode" presStyleLbl="node1" presStyleIdx="2" presStyleCnt="3"/>
      <dgm:spPr/>
      <dgm:t>
        <a:bodyPr/>
        <a:lstStyle/>
        <a:p>
          <a:endParaRPr lang="en-US"/>
        </a:p>
      </dgm:t>
    </dgm:pt>
    <dgm:pt modelId="{084342FF-FD47-CE45-A933-B1A7827D2653}" type="pres">
      <dgm:prSet presAssocID="{4941CA68-98AF-6840-ACE6-5599C4AE3D2C}" presName="gear3dstNode" presStyleLbl="node1" presStyleIdx="2" presStyleCnt="3"/>
      <dgm:spPr/>
      <dgm:t>
        <a:bodyPr/>
        <a:lstStyle/>
        <a:p>
          <a:endParaRPr lang="en-US"/>
        </a:p>
      </dgm:t>
    </dgm:pt>
    <dgm:pt modelId="{4687295F-970B-D142-887C-80A9C607447A}" type="pres">
      <dgm:prSet presAssocID="{5648C6DA-BBE0-FB41-8CC4-E97415AEF0F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A9ED1C5-56DE-364B-91FB-DC4FDD41C246}" type="pres">
      <dgm:prSet presAssocID="{5EF918D1-1B69-2448-AB2E-53DEDA1D0B2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3F3CB1C-CBA4-C04B-AD18-BFBEEEC8028C}" type="pres">
      <dgm:prSet presAssocID="{D69D79C6-86B3-0446-B858-A45E00F36A7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AC9BF23-2BFD-8A41-925D-2504FDCBE474}" type="presOf" srcId="{4A14D68E-2C4B-EF48-99A5-4C83AAC5942E}" destId="{5D964ABF-2352-144E-A146-48565AF26B51}" srcOrd="1" destOrd="0" presId="urn:microsoft.com/office/officeart/2005/8/layout/gear1"/>
    <dgm:cxn modelId="{49FBCDCF-04C9-C740-BBDF-9BEA6E7BE338}" srcId="{CF0B1E7F-164A-484A-A800-35CB1DF04712}" destId="{4941CA68-98AF-6840-ACE6-5599C4AE3D2C}" srcOrd="2" destOrd="0" parTransId="{DA064D27-AF8E-784B-9E2F-0EE5C0C66D7E}" sibTransId="{D69D79C6-86B3-0446-B858-A45E00F36A7A}"/>
    <dgm:cxn modelId="{EECF935A-3A45-054F-94B1-1C7CF6CB1203}" type="presOf" srcId="{AD96141A-3827-0347-994D-506B41B78E49}" destId="{B1A8858A-1F10-2C4A-A854-45F23EB52A9F}" srcOrd="2" destOrd="0" presId="urn:microsoft.com/office/officeart/2005/8/layout/gear1"/>
    <dgm:cxn modelId="{8B4B84BF-2D2E-2E49-A3D6-B425599D1202}" type="presOf" srcId="{4941CA68-98AF-6840-ACE6-5599C4AE3D2C}" destId="{084342FF-FD47-CE45-A933-B1A7827D2653}" srcOrd="3" destOrd="0" presId="urn:microsoft.com/office/officeart/2005/8/layout/gear1"/>
    <dgm:cxn modelId="{9B26CCE1-8BF5-3E44-8BF8-B089940E7443}" type="presOf" srcId="{4941CA68-98AF-6840-ACE6-5599C4AE3D2C}" destId="{3B5802D7-3BF7-5C41-BBC9-975FB5E4B50A}" srcOrd="0" destOrd="0" presId="urn:microsoft.com/office/officeart/2005/8/layout/gear1"/>
    <dgm:cxn modelId="{3F0D33BB-F4AA-F94D-AB18-ED0DD1D0064F}" srcId="{CF0B1E7F-164A-484A-A800-35CB1DF04712}" destId="{AD96141A-3827-0347-994D-506B41B78E49}" srcOrd="1" destOrd="0" parTransId="{D7621FDE-69B2-D54B-A119-302F723F20BA}" sibTransId="{5EF918D1-1B69-2448-AB2E-53DEDA1D0B27}"/>
    <dgm:cxn modelId="{121D590B-7CA2-2D45-9B70-24250381F53B}" type="presOf" srcId="{5648C6DA-BBE0-FB41-8CC4-E97415AEF0F5}" destId="{4687295F-970B-D142-887C-80A9C607447A}" srcOrd="0" destOrd="0" presId="urn:microsoft.com/office/officeart/2005/8/layout/gear1"/>
    <dgm:cxn modelId="{3070BEFC-3729-9242-8DBD-F5FFE942D0FA}" type="presOf" srcId="{AD96141A-3827-0347-994D-506B41B78E49}" destId="{581CF469-A617-E747-93F8-D71F000B2538}" srcOrd="0" destOrd="0" presId="urn:microsoft.com/office/officeart/2005/8/layout/gear1"/>
    <dgm:cxn modelId="{024B7031-FC62-EE46-9FD1-F746EE0078A6}" type="presOf" srcId="{4A14D68E-2C4B-EF48-99A5-4C83AAC5942E}" destId="{73A2AACE-00D1-4B43-B0E4-85666CFAB931}" srcOrd="0" destOrd="0" presId="urn:microsoft.com/office/officeart/2005/8/layout/gear1"/>
    <dgm:cxn modelId="{7E8C96D7-77F9-F645-8E3B-D1BB59E98943}" srcId="{CF0B1E7F-164A-484A-A800-35CB1DF04712}" destId="{4A14D68E-2C4B-EF48-99A5-4C83AAC5942E}" srcOrd="0" destOrd="0" parTransId="{086CBDAE-A907-FD4C-B929-169AA9C667AC}" sibTransId="{5648C6DA-BBE0-FB41-8CC4-E97415AEF0F5}"/>
    <dgm:cxn modelId="{C6C6E4C8-9B02-A546-AB72-6A382D7EE91D}" type="presOf" srcId="{CF0B1E7F-164A-484A-A800-35CB1DF04712}" destId="{89158E39-DEED-4641-B87C-19E604EC0E15}" srcOrd="0" destOrd="0" presId="urn:microsoft.com/office/officeart/2005/8/layout/gear1"/>
    <dgm:cxn modelId="{7C3F236B-7483-4D46-B024-37F52CFD7870}" type="presOf" srcId="{AD96141A-3827-0347-994D-506B41B78E49}" destId="{966623E0-BD55-DB4D-9916-A4DDA0505FB9}" srcOrd="1" destOrd="0" presId="urn:microsoft.com/office/officeart/2005/8/layout/gear1"/>
    <dgm:cxn modelId="{46A4C0E6-5BB1-6C45-A741-0401C392A009}" type="presOf" srcId="{4941CA68-98AF-6840-ACE6-5599C4AE3D2C}" destId="{360ED732-5F13-2B49-818A-3F7AA59F67AA}" srcOrd="2" destOrd="0" presId="urn:microsoft.com/office/officeart/2005/8/layout/gear1"/>
    <dgm:cxn modelId="{3038FB05-D2AF-F14C-927B-618720DC7349}" type="presOf" srcId="{5EF918D1-1B69-2448-AB2E-53DEDA1D0B27}" destId="{EA9ED1C5-56DE-364B-91FB-DC4FDD41C246}" srcOrd="0" destOrd="0" presId="urn:microsoft.com/office/officeart/2005/8/layout/gear1"/>
    <dgm:cxn modelId="{9FAE692F-1204-3243-8361-4AFD786CA351}" type="presOf" srcId="{4941CA68-98AF-6840-ACE6-5599C4AE3D2C}" destId="{BC356457-BA59-AB4D-B4EF-29AC4F732E56}" srcOrd="1" destOrd="0" presId="urn:microsoft.com/office/officeart/2005/8/layout/gear1"/>
    <dgm:cxn modelId="{64AD6126-EB59-444E-BADF-099A863142F6}" type="presOf" srcId="{4A14D68E-2C4B-EF48-99A5-4C83AAC5942E}" destId="{604CEEA0-9777-7C48-8CF1-07EEADB7F4E0}" srcOrd="2" destOrd="0" presId="urn:microsoft.com/office/officeart/2005/8/layout/gear1"/>
    <dgm:cxn modelId="{93D621D2-20AB-3943-893A-2533D122BB15}" type="presOf" srcId="{D69D79C6-86B3-0446-B858-A45E00F36A7A}" destId="{83F3CB1C-CBA4-C04B-AD18-BFBEEEC8028C}" srcOrd="0" destOrd="0" presId="urn:microsoft.com/office/officeart/2005/8/layout/gear1"/>
    <dgm:cxn modelId="{E11E3C55-E5C7-1E43-84B7-69023E305C55}" type="presParOf" srcId="{89158E39-DEED-4641-B87C-19E604EC0E15}" destId="{73A2AACE-00D1-4B43-B0E4-85666CFAB931}" srcOrd="0" destOrd="0" presId="urn:microsoft.com/office/officeart/2005/8/layout/gear1"/>
    <dgm:cxn modelId="{9AB06041-7357-254C-898B-15C3F53C816A}" type="presParOf" srcId="{89158E39-DEED-4641-B87C-19E604EC0E15}" destId="{5D964ABF-2352-144E-A146-48565AF26B51}" srcOrd="1" destOrd="0" presId="urn:microsoft.com/office/officeart/2005/8/layout/gear1"/>
    <dgm:cxn modelId="{0256B0F5-B244-FC47-AC34-9A67B9C58758}" type="presParOf" srcId="{89158E39-DEED-4641-B87C-19E604EC0E15}" destId="{604CEEA0-9777-7C48-8CF1-07EEADB7F4E0}" srcOrd="2" destOrd="0" presId="urn:microsoft.com/office/officeart/2005/8/layout/gear1"/>
    <dgm:cxn modelId="{6D08283D-153F-6F46-8BF5-1E6BFFF99162}" type="presParOf" srcId="{89158E39-DEED-4641-B87C-19E604EC0E15}" destId="{581CF469-A617-E747-93F8-D71F000B2538}" srcOrd="3" destOrd="0" presId="urn:microsoft.com/office/officeart/2005/8/layout/gear1"/>
    <dgm:cxn modelId="{AD82062B-06A3-3E45-9EB1-D9272831CD8E}" type="presParOf" srcId="{89158E39-DEED-4641-B87C-19E604EC0E15}" destId="{966623E0-BD55-DB4D-9916-A4DDA0505FB9}" srcOrd="4" destOrd="0" presId="urn:microsoft.com/office/officeart/2005/8/layout/gear1"/>
    <dgm:cxn modelId="{B12906A1-D490-4940-8B83-82517529739A}" type="presParOf" srcId="{89158E39-DEED-4641-B87C-19E604EC0E15}" destId="{B1A8858A-1F10-2C4A-A854-45F23EB52A9F}" srcOrd="5" destOrd="0" presId="urn:microsoft.com/office/officeart/2005/8/layout/gear1"/>
    <dgm:cxn modelId="{544BD6A0-ADDB-B046-95F5-AC3E521E129D}" type="presParOf" srcId="{89158E39-DEED-4641-B87C-19E604EC0E15}" destId="{3B5802D7-3BF7-5C41-BBC9-975FB5E4B50A}" srcOrd="6" destOrd="0" presId="urn:microsoft.com/office/officeart/2005/8/layout/gear1"/>
    <dgm:cxn modelId="{9915BDAA-04DB-1A45-9481-BB78585CD501}" type="presParOf" srcId="{89158E39-DEED-4641-B87C-19E604EC0E15}" destId="{BC356457-BA59-AB4D-B4EF-29AC4F732E56}" srcOrd="7" destOrd="0" presId="urn:microsoft.com/office/officeart/2005/8/layout/gear1"/>
    <dgm:cxn modelId="{19DBC5D1-40A3-904E-A2B0-B9D5954F966C}" type="presParOf" srcId="{89158E39-DEED-4641-B87C-19E604EC0E15}" destId="{360ED732-5F13-2B49-818A-3F7AA59F67AA}" srcOrd="8" destOrd="0" presId="urn:microsoft.com/office/officeart/2005/8/layout/gear1"/>
    <dgm:cxn modelId="{B7E5C064-4799-7540-AD68-F1C250414AFF}" type="presParOf" srcId="{89158E39-DEED-4641-B87C-19E604EC0E15}" destId="{084342FF-FD47-CE45-A933-B1A7827D2653}" srcOrd="9" destOrd="0" presId="urn:microsoft.com/office/officeart/2005/8/layout/gear1"/>
    <dgm:cxn modelId="{53C11D05-9930-B34D-A0DE-22839BBEA19B}" type="presParOf" srcId="{89158E39-DEED-4641-B87C-19E604EC0E15}" destId="{4687295F-970B-D142-887C-80A9C607447A}" srcOrd="10" destOrd="0" presId="urn:microsoft.com/office/officeart/2005/8/layout/gear1"/>
    <dgm:cxn modelId="{23BAB365-77E8-D148-BF8F-782935113C43}" type="presParOf" srcId="{89158E39-DEED-4641-B87C-19E604EC0E15}" destId="{EA9ED1C5-56DE-364B-91FB-DC4FDD41C246}" srcOrd="11" destOrd="0" presId="urn:microsoft.com/office/officeart/2005/8/layout/gear1"/>
    <dgm:cxn modelId="{D764A7A3-EAED-CE48-9E79-66070CD5059F}" type="presParOf" srcId="{89158E39-DEED-4641-B87C-19E604EC0E15}" destId="{83F3CB1C-CBA4-C04B-AD18-BFBEEEC8028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A90A925-0EF5-454B-B5B6-439E2456D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1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6D16B66D-1F90-0D45-B84E-896286B31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6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14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430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C7524-1135-E94B-9A01-D313EC67008D}" type="slidenum">
              <a:rPr lang="en-US" sz="1300">
                <a:cs typeface="Arial" charset="0"/>
              </a:rPr>
              <a:pPr eaLnBrk="1" hangingPunct="1"/>
              <a:t>18</a:t>
            </a:fld>
            <a:endParaRPr lang="en-US" sz="13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6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19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430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1967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9100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798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714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8438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10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1967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1967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5.xml"/><Relationship Id="rId4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9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0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2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273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116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06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086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708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0705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49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35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5507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95016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937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1326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9827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2061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387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38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BDK01-1</a:t>
            </a:r>
            <a:endParaRPr lang="en-US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6BE5D-AF68-514D-B3FB-238E25BB0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47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4A01-B020-A64A-80FA-32FCBC2E24F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D9BFC3-2CBF-0641-8F0D-ED041025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59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EBF81A-654F-4E0D-8F5F-FDC4853D54C3}" type="datetime1">
              <a:rPr lang="en-JM" smtClean="0"/>
              <a:t>14/04/2016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22442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0FC1258-519F-47AA-ACE8-CEBF186ED1E6}" type="datetime1">
              <a:rPr lang="en-JM" smtClean="0"/>
              <a:t>14/04/2016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12996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1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2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09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1318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48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03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5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45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16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62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66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9327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5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54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0712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10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1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36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49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38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8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3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09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824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0239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62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8367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019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657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6881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4463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27840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11899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44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8388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837390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296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9299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63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655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408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5619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18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1780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4B5185"/>
                </a:solidFill>
              </a:rPr>
              <a:t>Icons for Use Throughout – Light Theme</a:t>
            </a:r>
            <a:endParaRPr lang="en-US" dirty="0">
              <a:solidFill>
                <a:srgbClr val="4B5185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0102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8496B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323558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A913E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197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87571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26196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Resources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References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Case Study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Glossary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6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Important!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Clinical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0425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788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 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45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860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and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6BE5D-AF68-514D-B3FB-238E25BB04F8}" type="slidenum">
              <a:rPr lang="en-US" smtClean="0">
                <a:solidFill>
                  <a:srgbClr val="18496B"/>
                </a:solidFill>
              </a:rPr>
              <a:pPr/>
              <a:t>‹#›</a:t>
            </a:fld>
            <a:endParaRPr lang="en-US">
              <a:solidFill>
                <a:srgbClr val="18496B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10" name="Footer Placeholder 12"/>
          <p:cNvSpPr txBox="1">
            <a:spLocks/>
          </p:cNvSpPr>
          <p:nvPr userDrawn="1"/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25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710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4353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2594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ags" Target="../tags/tag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tags" Target="../tags/tag4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37902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16" r:id="rId22"/>
    <p:sldLayoutId id="2147484380" r:id="rId23"/>
    <p:sldLayoutId id="2147484381" r:id="rId24"/>
    <p:sldLayoutId id="2147484383" r:id="rId2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26227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  <p:sldLayoutId id="2147484343" r:id="rId17"/>
    <p:sldLayoutId id="2147484345" r:id="rId18"/>
    <p:sldLayoutId id="2147484346" r:id="rId19"/>
    <p:sldLayoutId id="2147484347" r:id="rId20"/>
    <p:sldLayoutId id="2147484348" r:id="rId21"/>
    <p:sldLayoutId id="2147484349" r:id="rId22"/>
    <p:sldLayoutId id="2147484350" r:id="rId23"/>
    <p:sldLayoutId id="2147484351" r:id="rId24"/>
    <p:sldLayoutId id="2147484352" r:id="rId2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3036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8" r:id="rId25"/>
    <p:sldLayoutId id="2147484379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4.xml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6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11.xml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5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Big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BDK02-01 | What is Big Data? </a:t>
            </a:r>
            <a:endParaRPr lang="en-US" dirty="0"/>
          </a:p>
          <a:p>
            <a:pPr algn="l"/>
            <a:r>
              <a:rPr lang="en-US" dirty="0" smtClean="0"/>
              <a:t>Shannon McWeeney, PhD| Department </a:t>
            </a:r>
            <a:r>
              <a:rPr lang="en-US" dirty="0"/>
              <a:t>of Medical Informatics &amp; Clinical </a:t>
            </a:r>
            <a:r>
              <a:rPr lang="en-US" dirty="0" smtClean="0"/>
              <a:t>Epidemiology</a:t>
            </a:r>
          </a:p>
          <a:p>
            <a:r>
              <a:rPr lang="en-US" dirty="0"/>
              <a:t>Oregon Health &amp; Science University</a:t>
            </a:r>
          </a:p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6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owing the four V's of Big Data." title="The Four V'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799"/>
            <a:ext cx="7924800" cy="509382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V’s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2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 descr="Line graph showing the percent of jobs matching Big Data over time. " title="line Graph"/>
          <p:cNvGrpSpPr/>
          <p:nvPr/>
        </p:nvGrpSpPr>
        <p:grpSpPr>
          <a:xfrm>
            <a:off x="847416" y="1825812"/>
            <a:ext cx="7449167" cy="3970728"/>
            <a:chOff x="759332" y="1334025"/>
            <a:chExt cx="7449167" cy="39707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0619" y="1334025"/>
              <a:ext cx="6617880" cy="397072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 rot="16200000">
              <a:off x="-434088" y="3504350"/>
              <a:ext cx="2756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Jobs matching “Big Data” </a:t>
              </a:r>
              <a:endParaRPr lang="en-US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to me?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9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descr="Number of retractions in publications on PubMed over time. " title="Bar Graph"/>
          <p:cNvGrpSpPr/>
          <p:nvPr/>
        </p:nvGrpSpPr>
        <p:grpSpPr>
          <a:xfrm>
            <a:off x="228515" y="1066798"/>
            <a:ext cx="8311696" cy="4724401"/>
            <a:chOff x="-23859" y="1447800"/>
            <a:chExt cx="7315200" cy="39374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859" y="1473642"/>
              <a:ext cx="7315200" cy="39116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00200" y="1447800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err="1"/>
                <a:t>Pubmed</a:t>
              </a:r>
              <a:r>
                <a:rPr lang="en-US" dirty="0"/>
                <a:t> - ("retraction of publication"[Publication Type]) OR "retracted publication"[Publication Type]</a:t>
              </a: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/>
              <a:t>Scientific Considerations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1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 do you generate?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Quantifying Personal Self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8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Personal Self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bill4.jpg" title="Dr. Bill Hersh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02785"/>
            <a:ext cx="4025900" cy="34631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2928" y="1302786"/>
            <a:ext cx="4276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Bill </a:t>
            </a:r>
            <a:r>
              <a:rPr lang="en-US" dirty="0" err="1" smtClean="0"/>
              <a:t>Hersh</a:t>
            </a:r>
            <a:endParaRPr lang="en-US" dirty="0" smtClean="0"/>
          </a:p>
          <a:p>
            <a:r>
              <a:rPr lang="en-US" dirty="0" smtClean="0"/>
              <a:t>428 events recorded since April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356 runs </a:t>
            </a:r>
          </a:p>
          <a:p>
            <a:pPr marL="285750" algn="ctr"/>
            <a:endParaRPr lang="en-US" sz="1200" dirty="0" smtClean="0"/>
          </a:p>
          <a:p>
            <a:pPr marL="285750" algn="ctr"/>
            <a:endParaRPr lang="en-US" sz="1200" dirty="0"/>
          </a:p>
          <a:p>
            <a:pPr marL="285750" algn="ctr"/>
            <a:endParaRPr lang="en-US" sz="1200" dirty="0" smtClean="0"/>
          </a:p>
          <a:p>
            <a:pPr marL="285750" algn="ctr"/>
            <a:r>
              <a:rPr lang="en-US" sz="1200" dirty="0" smtClean="0"/>
              <a:t>https</a:t>
            </a:r>
            <a:r>
              <a:rPr lang="en-US" sz="1200" dirty="0"/>
              <a:t>://connect.garmin.com/modern/activity/821430683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Data  </a:t>
            </a:r>
            <a:r>
              <a:rPr lang="en-US" dirty="0" smtClean="0">
                <a:solidFill>
                  <a:srgbClr val="FF00FF"/>
                </a:solidFill>
              </a:rPr>
              <a:t>	</a:t>
            </a:r>
          </a:p>
          <a:p>
            <a:endParaRPr lang="en-US" dirty="0" smtClean="0"/>
          </a:p>
          <a:p>
            <a:r>
              <a:rPr lang="en-US" dirty="0" smtClean="0"/>
              <a:t>Genomics Data</a:t>
            </a:r>
            <a:r>
              <a:rPr lang="en-US" dirty="0" smtClean="0">
                <a:solidFill>
                  <a:srgbClr val="FF00FF"/>
                </a:solidFill>
              </a:rPr>
              <a:t>	</a:t>
            </a:r>
          </a:p>
          <a:p>
            <a:endParaRPr lang="en-US" dirty="0" smtClean="0"/>
          </a:p>
          <a:p>
            <a:r>
              <a:rPr lang="en-US" dirty="0" smtClean="0"/>
              <a:t>Exogenous Data (Behavioral, Socio-Economic, Environmental)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8357" y="3733800"/>
            <a:ext cx="6413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1100 Terabytes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2173351"/>
            <a:ext cx="1505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  <a:r>
              <a:rPr lang="en-US" sz="2000" dirty="0" smtClean="0"/>
              <a:t> Terabytes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1182915"/>
            <a:ext cx="1719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0.4 Terabytes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data do you generate (per lifetime)?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9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data: Small but important !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26419"/>
              </p:ext>
            </p:extLst>
          </p:nvPr>
        </p:nvGraphicFramePr>
        <p:xfrm>
          <a:off x="225425" y="1182688"/>
          <a:ext cx="869315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62"/>
                <a:gridCol w="5231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96591" marR="965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96591" marR="965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Clinical</a:t>
                      </a:r>
                      <a:r>
                        <a:rPr lang="en-US" baseline="0" dirty="0" smtClean="0"/>
                        <a:t> data has </a:t>
                      </a:r>
                      <a:r>
                        <a:rPr lang="en-US" b="1" i="1" baseline="0" dirty="0" smtClean="0"/>
                        <a:t>potential</a:t>
                      </a:r>
                      <a:r>
                        <a:rPr lang="en-US" b="0" i="0" baseline="0" dirty="0" smtClean="0"/>
                        <a:t> to transform research across the translational continuum</a:t>
                      </a:r>
                      <a:endParaRPr lang="en-US" dirty="0"/>
                    </a:p>
                  </a:txBody>
                  <a:tcPr marL="96591" marR="965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opportunities to transform knowledge discovery and generate value</a:t>
                      </a:r>
                      <a:endParaRPr lang="en-US" dirty="0"/>
                    </a:p>
                  </a:txBody>
                  <a:tcPr marL="96591" marR="9659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Clinical</a:t>
                      </a:r>
                      <a:r>
                        <a:rPr lang="en-US" baseline="0" dirty="0" smtClean="0"/>
                        <a:t> data is increasingly </a:t>
                      </a:r>
                      <a:r>
                        <a:rPr lang="en-US" b="1" i="1" baseline="0" dirty="0" smtClean="0"/>
                        <a:t>available </a:t>
                      </a:r>
                      <a:r>
                        <a:rPr lang="en-US" b="0" i="0" baseline="0" dirty="0" smtClean="0"/>
                        <a:t>but requires </a:t>
                      </a:r>
                      <a:r>
                        <a:rPr lang="en-US" b="1" i="1" baseline="0" dirty="0" smtClean="0"/>
                        <a:t>increased ethical protections</a:t>
                      </a:r>
                      <a:endParaRPr lang="en-US" dirty="0" smtClean="0"/>
                    </a:p>
                  </a:txBody>
                  <a:tcPr marL="96591" marR="965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Increasing EHR adoption + interest -&gt; concerns about privacy, confidentiality, use, and security </a:t>
                      </a:r>
                      <a:endParaRPr lang="en-US" dirty="0"/>
                    </a:p>
                  </a:txBody>
                  <a:tcPr marL="96591" marR="9659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Clinical data is </a:t>
                      </a:r>
                      <a:r>
                        <a:rPr lang="en-US" b="1" i="1" dirty="0" smtClean="0"/>
                        <a:t>incomplete,</a:t>
                      </a:r>
                      <a:r>
                        <a:rPr lang="en-US" b="1" i="1" baseline="0" dirty="0" smtClean="0"/>
                        <a:t> inaccurate, and messy</a:t>
                      </a:r>
                      <a:endParaRPr lang="en-US" dirty="0" smtClean="0"/>
                    </a:p>
                  </a:txBody>
                  <a:tcPr marL="96591" marR="965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Computing phenotypes is</a:t>
                      </a:r>
                      <a:r>
                        <a:rPr lang="en-US" baseline="0" dirty="0" smtClean="0"/>
                        <a:t> challenging</a:t>
                      </a:r>
                      <a:endParaRPr lang="en-US" dirty="0"/>
                    </a:p>
                  </a:txBody>
                  <a:tcPr marL="96591" marR="965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 can be </a:t>
                      </a:r>
                      <a:r>
                        <a:rPr lang="en-US" b="1" i="1" dirty="0" smtClean="0"/>
                        <a:t>part of the solution </a:t>
                      </a:r>
                      <a:r>
                        <a:rPr lang="en-US" b="0" i="0" dirty="0" smtClean="0"/>
                        <a:t>by </a:t>
                      </a:r>
                      <a:r>
                        <a:rPr lang="en-US" b="1" i="1" dirty="0" smtClean="0"/>
                        <a:t>sharing data, recording</a:t>
                      </a:r>
                      <a:r>
                        <a:rPr lang="en-US" b="1" i="1" baseline="0" dirty="0" smtClean="0"/>
                        <a:t> metadata, </a:t>
                      </a:r>
                      <a:r>
                        <a:rPr lang="en-US" b="0" i="0" baseline="0" dirty="0" smtClean="0"/>
                        <a:t>and </a:t>
                      </a:r>
                      <a:r>
                        <a:rPr lang="en-US" b="1" i="1" baseline="0" dirty="0" smtClean="0"/>
                        <a:t>being responsible</a:t>
                      </a:r>
                      <a:endParaRPr lang="en-US" dirty="0"/>
                    </a:p>
                  </a:txBody>
                  <a:tcPr marL="96591" marR="96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Up to you … just do it!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96591" marR="96591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0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8496B"/>
                </a:solidFill>
              </a:rPr>
              <a:t>Data provided directly from the Patient </a:t>
            </a:r>
            <a:endParaRPr lang="en-US" dirty="0">
              <a:solidFill>
                <a:srgbClr val="18496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PatientsLikeME</a:t>
            </a:r>
            <a:endParaRPr lang="en-US" dirty="0" smtClean="0"/>
          </a:p>
          <a:p>
            <a:r>
              <a:rPr lang="en-US" dirty="0" err="1" smtClean="0"/>
              <a:t>PatientCrosroads</a:t>
            </a:r>
            <a:endParaRPr lang="en-US" dirty="0" smtClean="0"/>
          </a:p>
          <a:p>
            <a:r>
              <a:rPr lang="en-US" dirty="0" err="1" smtClean="0"/>
              <a:t>FreetheData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3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Where we need to focus: </a:t>
            </a:r>
            <a:r>
              <a:rPr lang="en-US" dirty="0" smtClean="0">
                <a:latin typeface="Arial" charset="0"/>
              </a:rPr>
              <a:t>Human-Data </a:t>
            </a:r>
            <a:r>
              <a:rPr lang="en-US" dirty="0">
                <a:latin typeface="Arial" charset="0"/>
              </a:rPr>
              <a:t>Interaction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 descr="Gears of Agency, Legibility, and Negotiability&#10;" title="Gears of Agency, Legibility, and Negotiability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2268237"/>
              </p:ext>
            </p:extLst>
          </p:nvPr>
        </p:nvGraphicFramePr>
        <p:xfrm>
          <a:off x="-8467" y="1182915"/>
          <a:ext cx="8610600" cy="567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64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Transience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66612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 way you protect your privacy Is to take control over it  - if I give it you directly very </a:t>
            </a:r>
            <a:r>
              <a:rPr lang="en-US" dirty="0" smtClean="0"/>
              <a:t>different. Giving </a:t>
            </a:r>
            <a:r>
              <a:rPr lang="en-US" dirty="0"/>
              <a:t>information makes info FBI has no </a:t>
            </a:r>
            <a:r>
              <a:rPr lang="en-US" dirty="0" smtClean="0"/>
              <a:t>value</a:t>
            </a:r>
          </a:p>
          <a:p>
            <a:pPr marL="0" indent="0" defTabSz="966612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- </a:t>
            </a:r>
            <a:r>
              <a:rPr lang="en-US" sz="2800" b="1" dirty="0"/>
              <a:t>Hasan </a:t>
            </a:r>
            <a:r>
              <a:rPr lang="en-US" sz="2800" b="1" dirty="0" err="1"/>
              <a:t>Elahi</a:t>
            </a:r>
            <a:endParaRPr lang="en-US" dirty="0"/>
          </a:p>
          <a:p>
            <a:pPr marL="0" indent="0" defTabSz="966612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553200" y="6555553"/>
            <a:ext cx="2365829" cy="228600"/>
          </a:xfrm>
        </p:spPr>
        <p:txBody>
          <a:bodyPr/>
          <a:lstStyle/>
          <a:p>
            <a:r>
              <a:rPr lang="en-US" dirty="0"/>
              <a:t>http://trackingtransience.net/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6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quantify data?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8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presenting a binary system&#10; " title="1's and 0'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5405838" cy="38227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bit?</a:t>
            </a:r>
          </a:p>
          <a:p>
            <a:endParaRPr lang="en-US" dirty="0" smtClean="0"/>
          </a:p>
          <a:p>
            <a:r>
              <a:rPr lang="en-US" dirty="0" smtClean="0"/>
              <a:t>What is a byte? </a:t>
            </a:r>
          </a:p>
          <a:p>
            <a:endParaRPr lang="en-US" dirty="0"/>
          </a:p>
          <a:p>
            <a:r>
              <a:rPr lang="en-US" dirty="0" smtClean="0"/>
              <a:t>How large is 1 word?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>
                <a:solidFill>
                  <a:schemeClr val="tx1"/>
                </a:solidFill>
              </a:rPr>
              <a:t>Bit + </a:t>
            </a:r>
            <a:r>
              <a:rPr lang="en-JM" dirty="0" smtClean="0">
                <a:solidFill>
                  <a:schemeClr val="tx1"/>
                </a:solidFill>
                <a:ea typeface="Open Sans Light" pitchFamily="34" charset="0"/>
                <a:cs typeface="Open Sans Light" pitchFamily="34" charset="0"/>
              </a:rPr>
              <a:t>Byte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1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lliam Shakespeare" title="Shakespeare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2349455" cy="3012002"/>
          </a:xfrm>
          <a:prstGeom prst="rect">
            <a:avLst/>
          </a:prstGeom>
        </p:spPr>
      </p:pic>
      <p:pic>
        <p:nvPicPr>
          <p:cNvPr id="7" name="Picture 6" descr="picture of a CD-ROM" title="CD-RO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3251200" cy="3251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kilobyte? </a:t>
            </a:r>
          </a:p>
          <a:p>
            <a:endParaRPr lang="en-US" dirty="0"/>
          </a:p>
          <a:p>
            <a:r>
              <a:rPr lang="en-US" dirty="0" smtClean="0"/>
              <a:t>What is a megabyte?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Kilo + </a:t>
            </a:r>
            <a:r>
              <a:rPr lang="en-US" dirty="0" smtClean="0"/>
              <a:t>Mega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9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Library of Congress" title="Jefferson Build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599"/>
            <a:ext cx="6248400" cy="2097919"/>
          </a:xfrm>
          <a:prstGeom prst="rect">
            <a:avLst/>
          </a:prstGeom>
        </p:spPr>
      </p:pic>
      <p:pic>
        <p:nvPicPr>
          <p:cNvPr id="2" name="Picture 1" descr="Ludwig Von Beethoven" title="Beethov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19200"/>
            <a:ext cx="2743200" cy="32980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a gigabyte? </a:t>
            </a:r>
          </a:p>
          <a:p>
            <a:endParaRPr lang="en-US" dirty="0" smtClean="0"/>
          </a:p>
          <a:p>
            <a:r>
              <a:rPr lang="en-US" dirty="0" smtClean="0"/>
              <a:t>What is a terabyte?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>
                <a:solidFill>
                  <a:srgbClr val="18496B"/>
                </a:solidFill>
              </a:rPr>
              <a:t>Giga + </a:t>
            </a:r>
            <a:r>
              <a:rPr lang="en-JM" dirty="0" smtClean="0">
                <a:solidFill>
                  <a:srgbClr val="18496B"/>
                </a:solidFill>
                <a:ea typeface="Open Sans Light" pitchFamily="34" charset="0"/>
                <a:cs typeface="Open Sans Light" pitchFamily="34" charset="0"/>
              </a:rPr>
              <a:t>Tera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empleScroll.jpg" title="Ancient Scro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9200"/>
            <a:ext cx="3416300" cy="2667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Petabyte? </a:t>
            </a:r>
          </a:p>
          <a:p>
            <a:endParaRPr lang="en-US" dirty="0"/>
          </a:p>
          <a:p>
            <a:r>
              <a:rPr lang="en-US" dirty="0"/>
              <a:t>What is a Exabyte?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Peta + </a:t>
            </a:r>
            <a:r>
              <a:rPr lang="en-US" dirty="0" err="1" smtClean="0"/>
              <a:t>Exa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4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ouping of many optical dics (DVDS or CDs)" title="Digital Media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27500" cy="1905000"/>
          </a:xfrm>
          <a:prstGeom prst="rect">
            <a:avLst/>
          </a:prstGeom>
        </p:spPr>
      </p:pic>
      <p:pic>
        <p:nvPicPr>
          <p:cNvPr id="2" name="Picture 1" descr="www.jpg" title="World Wide Web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1800"/>
            <a:ext cx="4294909" cy="238469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zettabyte? </a:t>
            </a:r>
          </a:p>
          <a:p>
            <a:endParaRPr lang="en-US" dirty="0"/>
          </a:p>
          <a:p>
            <a:r>
              <a:rPr lang="en-US" dirty="0"/>
              <a:t>What is a yottabyte?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 err="1">
                <a:solidFill>
                  <a:srgbClr val="18496B"/>
                </a:solidFill>
              </a:rPr>
              <a:t>Zetta</a:t>
            </a:r>
            <a:r>
              <a:rPr lang="en-JM" dirty="0">
                <a:solidFill>
                  <a:srgbClr val="18496B"/>
                </a:solidFill>
              </a:rPr>
              <a:t> + </a:t>
            </a:r>
            <a:r>
              <a:rPr lang="en-JM" dirty="0" err="1" smtClean="0">
                <a:solidFill>
                  <a:srgbClr val="18496B"/>
                </a:solidFill>
                <a:ea typeface="Open Sans Light" pitchFamily="34" charset="0"/>
                <a:cs typeface="Open Sans Light" pitchFamily="34" charset="0"/>
              </a:rPr>
              <a:t>Yotta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0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5562600"/>
            <a:ext cx="324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Chart created 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January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8" name="Picture 7" descr="Line graph of searches on the term &quot;Big Data&quot; conducted on Google. " title="line graph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3406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209800"/>
            <a:ext cx="187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 over time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Trends: “Big Data”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9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bill.jpg"/>
  <p:tag name="LOGO_PIC_2" val="C:\Documents and Settings\hersh\My Documents\Ongoing\Web\ohsunewlogo.jpg"/>
  <p:tag name="PRESENTER_PIC_MODE" val="0"/>
  <p:tag name="LOGO_PIC_MODE" val="1"/>
  <p:tag name="PRESENTATION_TITLE" val="1.2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5a\player.html"/>
  <p:tag name="ARTICULATE_LOGO" val="ohsu-logo.jpg"/>
  <p:tag name="ARTICULATE_PRESENTER" val="William Hersh, MD"/>
  <p:tag name="ARTICULATE_PRESENTER_GUID" val="F45426161179"/>
  <p:tag name="ARTICULATE_LMS" val="0"/>
  <p:tag name="ARTICULATE_REFERENCE_ID" val="c287e9da-398b-44a5-9b72-e9a0f1cf6755"/>
  <p:tag name="ARTICULATE_PRESENTATION_ID" val="4289"/>
  <p:tag name="ARTICULATE_META_DATE_PUBLISHED" val="01/01/0001 00:00:00"/>
  <p:tag name="ARTICULATE_META_DATE_PUBLISHED_SET" val="True"/>
  <p:tag name="ARTICULATE_META_COURSE_VERSION_SET" val="True"/>
  <p:tag name="ARTICULATE_META_THUMBNAIL_SLIDE_ID" val="390"/>
  <p:tag name="ARTICULATE_REFERENCE_TYPE_1" val="1"/>
  <p:tag name="ARTICULATE_REFERENCE_1" val="C:\wamp\www\Box Sync\OER\BDK01\List of Resources for Biomedical.pdf"/>
  <p:tag name="ARTICULATE_REFERENCE_TITLE_1" val="Resources for Biomedical, Clinical and Translational Research Data Cycle: Part 1"/>
  <p:tag name="ARTICULATE_REFERENCE_ID_1" val="98be513c-38ec-47ff-9743-fd6795e8ca38"/>
  <p:tag name="ARTICULATE_META_COURSE_ID" val="5lo6XpdwXoY_course_id"/>
  <p:tag name="ARTICULATE_META_NAME_SET" val="True"/>
  <p:tag name="ARTICULATE_SLIDE_COUNT" val="2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8456224-c:\wamp\www\box sync\bd2k\oer content\bdk02\working\powerpointslides\bdk02-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0"/>
  <p:tag name="ORIGINAL_AUDIO_FILEPATH" val="C:\wamp\www\Box Sync\BD2K\OER Content\BDK02\Audio\BDK02-1_audio\Slide 1.wav"/>
  <p:tag name="ELAPSEDTIME" val="5.69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False"/>
  <p:tag name="ARTICULATE_USED_LAYOU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1"/>
  <p:tag name="ORIGINAL_AUDIO_FILEPATH" val="C:\wamp\www\Box Sync\BD2K\OER Content\BDK02\Audio\BDK02-1_audio\Slide 2.wav"/>
  <p:tag name="ELAPSEDTIME" val="7.03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2"/>
  <p:tag name="ORIGINAL_AUDIO_FILEPATH" val="C:\wamp\www\Box Sync\BD2K\OER Content\BDK02\Audio\BDK02-1_audio\Slide 3.wav"/>
  <p:tag name="ELAPSEDTIME" val="14.40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3"/>
  <p:tag name="ORIGINAL_AUDIO_FILEPATH" val="C:\wamp\www\Box Sync\BD2K\OER Content\BDK02\Audio\BDK02-1_audio\Slide 4.wav"/>
  <p:tag name="ELAPSEDTIME" val="23.24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4"/>
  <p:tag name="ORIGINAL_AUDIO_FILEPATH" val="C:\wamp\www\Box Sync\BD2K\OER Content\BDK02\Audio\BDK02-1_audio\Slide 5.wav"/>
  <p:tag name="ELAPSEDTIME" val="26.80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5"/>
  <p:tag name="ORIGINAL_AUDIO_FILEPATH" val="C:\wamp\www\Box Sync\BD2K\OER Content\BDK02\Audio\BDK02-1_audio\Slide 6.wav"/>
  <p:tag name="ELAPSEDTIME" val="21.35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6"/>
  <p:tag name="ORIGINAL_AUDIO_FILEPATH" val="C:\wamp\www\Box Sync\BD2K\OER Content\BDK02\Audio\BDK02-1_audio\Slide 7.wav"/>
  <p:tag name="ELAPSEDTIME" val="16.67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7"/>
  <p:tag name="ORIGINAL_AUDIO_FILEPATH" val="C:\wamp\www\Box Sync\BD2K\OER Content\BDK02\Audio\BDK02-1_audio\Slide 8.wav"/>
  <p:tag name="ELAPSEDTIME" val="6.33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54"/>
  <p:tag name="ORIGINAL_AUDIO_FILEPATH" val="C:\wamp\www\Box Sync\BD2K\OER Content\BDK02\Audio\BDK02-1_audio\Slide 9.wav"/>
  <p:tag name="ELAPSEDTIME" val="8.15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3"/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56"/>
  <p:tag name="ORIGINAL_AUDIO_FILEPATH" val="C:\wamp\www\Box Sync\BD2K\OER Content\BDK02\Audio\BDK02-1_audio\Slide 10.wav"/>
  <p:tag name="ELAPSEDTIME" val="35.19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8"/>
  <p:tag name="ORIGINAL_AUDIO_FILEPATH" val="C:\wamp\www\Box Sync\BD2K\OER Content\BDK02\Audio\BDK02-1_audio\Slide 11.wav"/>
  <p:tag name="ELAPSEDTIME" val="26.39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ae1b5575584cb18a727c52d2c18c7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61"/>
  <p:tag name="ORIGINAL_AUDIO_FILEPATH" val="C:\wamp\www\Box Sync\BD2K\OER Content\BDK02\Audio\BDK02-1_audio\Slide 12.wav"/>
  <p:tag name="ELAPSEDTIME" val="28.74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3"/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6"/>
  <p:tag name="ORIGINAL_AUDIO_FILEPATH" val="C:\wamp\www\Box Sync\BD2K\OER Content\BDK02\Audio\BDK02-1_audio\Slide 13.wav"/>
  <p:tag name="ELAPSEDTIME" val="8.77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7"/>
  <p:tag name="ORIGINAL_AUDIO_FILEPATH" val="C:\wamp\www\Box Sync\BD2K\OER Content\BDK02\Audio\BDK02-1_audio\Slide 14.wav"/>
  <p:tag name="ELAPSEDTIME" val="17.91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00"/>
  <p:tag name="ORIGINAL_AUDIO_FILEPATH" val="C:\wamp\www\Box Sync\BD2K\OER Content\BDK02\Audio\BDK02-1_audio\Slide 15.wav"/>
  <p:tag name="ELAPSEDTIME" val="26.50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8"/>
  <p:tag name="ORIGINAL_AUDIO_FILEPATH" val="C:\wamp\www\Box Sync\BD2K\OER Content\BDK02\Audio\BDK02-1_audio\Slide 16.wav"/>
  <p:tag name="ELAPSEDTIME" val="27.11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9"/>
  <p:tag name="ORIGINAL_AUDIO_FILEPATH" val="C:\wamp\www\Box Sync\BD2K\OER Content\BDK02\Audio\BDK02-1_audio\Slide 17.wav"/>
  <p:tag name="ELAPSEDTIME" val="15.80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88"/>
  <p:tag name="ORIGINAL_AUDIO_FILEPATH" val="C:\wamp\www\Box Sync\BD2K\OER Content\BDK02\Audio\BDK02-1_audio\Slide 18.wav"/>
  <p:tag name="ELAPSEDTIME" val="20.362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ILD_ITEM_TEXT1" val="Negotiability"/>
  <p:tag name="CHILD_ITEM_TEXT2" val="Legibility"/>
  <p:tag name="CHILD_ITEM_TEXT3" val="Agenc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89"/>
  <p:tag name="ARTICULATE_NAV_LEVEL" val="1"/>
  <p:tag name="ARTICULATE_SLIDE_PRESENTER_GUID" val="ca19357d-a5f0-4245-bef3-8adbc55ede67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ORIGINAL_AUDIO_FILEPATH" val="C:\wamp\www\Box Sync\BD2K\OER Content\BDK02\Audio\BDK02-1_audio\Slide 19.wav"/>
  <p:tag name="ELAPSEDTIME" val="25.542"/>
  <p:tag name="ARTICULATE_USED_LAYOU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00"/>
  <p:tag name="ARTICULATE_NAV_LEVEL" val="1"/>
  <p:tag name="ARTICULATE_SLIDE_PRESENTER_GUID" val="ca19357d-a5f0-4245-bef3-8adbc55ede67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SEEKBAR" val="False"/>
  <p:tag name="ARTICULATE_PLAYER_CONTROL_PLAYPAUSE" val="False"/>
  <p:tag name="ARTICULATE_PLAYER_CONTROL_LOGO" val="False"/>
  <p:tag name="ARTICULATE_NEXT_BUTTON_ID" val="390"/>
  <p:tag name="ARTICULATE_PREV_BUTTON_ID" val="489"/>
  <p:tag name="ARTICULATE_USED_LAYOUT" val="2"/>
</p:tagLst>
</file>

<file path=ppt/theme/theme1.xml><?xml version="1.0" encoding="utf-8"?>
<a:theme xmlns:a="http://schemas.openxmlformats.org/drawingml/2006/main" name="BD2K_WORKING_jackie_ThemeV2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2" id="{B922B4C9-41EA-4292-9833-F19AC74FCA6C}" vid="{0764BCCC-3A63-4F2F-8E97-AF10633C0E66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BD2K_WORKING_jackie_ThemeV2</Template>
  <TotalTime>0</TotalTime>
  <Words>389</Words>
  <Application>Microsoft Office PowerPoint</Application>
  <PresentationFormat>On-screen Show (4:3)</PresentationFormat>
  <Paragraphs>92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Cambria</vt:lpstr>
      <vt:lpstr>Open Sans Light</vt:lpstr>
      <vt:lpstr>Tahoma</vt:lpstr>
      <vt:lpstr>Times New Roman</vt:lpstr>
      <vt:lpstr>BD2K_WORKING_jackie_ThemeV2</vt:lpstr>
      <vt:lpstr>BD2K OER Dark</vt:lpstr>
      <vt:lpstr>BD2K_OER_Theme</vt:lpstr>
      <vt:lpstr>Introduction to Big Data </vt:lpstr>
      <vt:lpstr>How do we quantify data?</vt:lpstr>
      <vt:lpstr>Bit + Byte</vt:lpstr>
      <vt:lpstr>Kilo + Mega</vt:lpstr>
      <vt:lpstr>Giga + Tera</vt:lpstr>
      <vt:lpstr>Peta + Exa</vt:lpstr>
      <vt:lpstr>Zetta + Yotta</vt:lpstr>
      <vt:lpstr>What is Big Data? </vt:lpstr>
      <vt:lpstr>Google Trends: “Big Data”</vt:lpstr>
      <vt:lpstr>The Four V’s </vt:lpstr>
      <vt:lpstr>What does this mean to me? </vt:lpstr>
      <vt:lpstr>Scientific Considerations</vt:lpstr>
      <vt:lpstr>How much data do you generate?</vt:lpstr>
      <vt:lpstr>Quantifying Personal Self </vt:lpstr>
      <vt:lpstr>How much data do you generate (per lifetime)? </vt:lpstr>
      <vt:lpstr>Clinical data: Small but important ! </vt:lpstr>
      <vt:lpstr>Data provided directly from the Patient </vt:lpstr>
      <vt:lpstr>Where we need to focus: Human-Data Interaction</vt:lpstr>
      <vt:lpstr>Tracking Transience project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2016-04-12T20:35:09Z</dcterms:created>
  <dcterms:modified xsi:type="dcterms:W3CDTF">2016-04-14T21:22:39Z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3BAF3810-F42F-4F19-A007-23D6BBE9C4C6</vt:lpwstr>
  </property>
  <property fmtid="{D5CDD505-2E9C-101B-9397-08002B2CF9AE}" pid="3" name="ArticulatePath">
    <vt:lpwstr>BDK02-1</vt:lpwstr>
  </property>
</Properties>
</file>