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9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9" r:id="rId2"/>
  </p:sldMasterIdLst>
  <p:notesMasterIdLst>
    <p:notesMasterId r:id="rId28"/>
  </p:notesMasterIdLst>
  <p:sldIdLst>
    <p:sldId id="277" r:id="rId3"/>
    <p:sldId id="298" r:id="rId4"/>
    <p:sldId id="278" r:id="rId5"/>
    <p:sldId id="279" r:id="rId6"/>
    <p:sldId id="300" r:id="rId7"/>
    <p:sldId id="280" r:id="rId8"/>
    <p:sldId id="299" r:id="rId9"/>
    <p:sldId id="302" r:id="rId10"/>
    <p:sldId id="282" r:id="rId11"/>
    <p:sldId id="303" r:id="rId12"/>
    <p:sldId id="283" r:id="rId13"/>
    <p:sldId id="284" r:id="rId14"/>
    <p:sldId id="305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307" r:id="rId24"/>
    <p:sldId id="294" r:id="rId25"/>
    <p:sldId id="296" r:id="rId26"/>
    <p:sldId id="308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96B"/>
    <a:srgbClr val="4B5185"/>
    <a:srgbClr val="095457"/>
    <a:srgbClr val="CA913E"/>
    <a:srgbClr val="757070"/>
    <a:srgbClr val="323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9" autoAdjust="0"/>
    <p:restoredTop sz="67114" autoAdjust="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B0DE-BE42-4A75-8A58-EEBF5B4FEC8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8D8FC-FD75-4E46-9178-9E4F0EE0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7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5222-B7E1-9D4E-9F64-FAD9282D3D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4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4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71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5099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853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0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9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10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42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1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26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74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45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144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67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4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0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dirty="0" smtClean="0"/>
              <a:t>Numbers for Use Throughout – Light Theme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/>
              <a:t>Shapes for Use Throughout – Light Theme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1851640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2822060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3792480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4762900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95" y="1851640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94" y="2807817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94" y="3792480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94" y="4759328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61" y="1829970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61" y="2804390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61" y="3778810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61" y="4753231"/>
            <a:ext cx="1554615" cy="457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648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dirty="0" smtClean="0"/>
              <a:t>Using Shapes as Side Flags, Tags, Banners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 userDrawn="1"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 userDrawn="1"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 userDrawn="1"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 userDrawn="1"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08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AF36F0FB-01D5-F24E-8AB8-9845E89A2B2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B8B65C4-229B-4D4A-9D41-98BF80A8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0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AF36F0FB-01D5-F24E-8AB8-9845E89A2B2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B8B65C4-229B-4D4A-9D41-98BF80A8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7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66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00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3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15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59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63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70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4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6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18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617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6518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95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55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979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68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4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8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48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45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31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Icons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 userDrawn="1"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 userDrawn="1"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 userDrawn="1"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46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88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Numbers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9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Shapes for Use Throughout – Dark Theme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8" y="1577320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8" y="2664580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8" y="3751840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8" y="4839100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269362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1" y="3751840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2" y="4845197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20" y="1597729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20" y="267901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20" y="3760295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20" y="4841577"/>
            <a:ext cx="1554615" cy="457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96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dirty="0" smtClean="0"/>
              <a:t>Using Shapes as Side Flags, Tags, Banners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 userDrawn="1"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 userDrawn="1"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 userDrawn="1"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 userDrawn="1"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0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38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5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08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 userDrawn="1"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 userDrawn="1"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232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29"/>
    </p:custDataLst>
    <p:extLst>
      <p:ext uri="{BB962C8B-B14F-4D97-AF65-F5344CB8AC3E}">
        <p14:creationId xmlns:p14="http://schemas.microsoft.com/office/powerpoint/2010/main" val="2993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1" r:id="rId2"/>
    <p:sldLayoutId id="2147483691" r:id="rId3"/>
    <p:sldLayoutId id="2147483695" r:id="rId4"/>
    <p:sldLayoutId id="2147483692" r:id="rId5"/>
    <p:sldLayoutId id="2147483712" r:id="rId6"/>
    <p:sldLayoutId id="2147483713" r:id="rId7"/>
    <p:sldLayoutId id="2147483714" r:id="rId8"/>
    <p:sldLayoutId id="2147483707" r:id="rId9"/>
    <p:sldLayoutId id="2147483708" r:id="rId10"/>
    <p:sldLayoutId id="2147483709" r:id="rId11"/>
    <p:sldLayoutId id="2147483710" r:id="rId12"/>
    <p:sldLayoutId id="2147483704" r:id="rId13"/>
    <p:sldLayoutId id="2147483749" r:id="rId14"/>
    <p:sldLayoutId id="2147483700" r:id="rId15"/>
    <p:sldLayoutId id="2147483750" r:id="rId16"/>
    <p:sldLayoutId id="2147483701" r:id="rId17"/>
    <p:sldLayoutId id="2147483751" r:id="rId18"/>
    <p:sldLayoutId id="2147483702" r:id="rId19"/>
    <p:sldLayoutId id="2147483752" r:id="rId20"/>
    <p:sldLayoutId id="2147483698" r:id="rId21"/>
    <p:sldLayoutId id="2147483715" r:id="rId22"/>
    <p:sldLayoutId id="2147483717" r:id="rId23"/>
    <p:sldLayoutId id="2147483741" r:id="rId24"/>
    <p:sldLayoutId id="2147483743" r:id="rId25"/>
    <p:sldLayoutId id="2147483757" r:id="rId26"/>
    <p:sldLayoutId id="2147483758" r:id="rId2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25053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5" r:id="rId2"/>
    <p:sldLayoutId id="2147483726" r:id="rId3"/>
    <p:sldLayoutId id="2147483727" r:id="rId4"/>
    <p:sldLayoutId id="2147483728" r:id="rId5"/>
    <p:sldLayoutId id="2147483748" r:id="rId6"/>
    <p:sldLayoutId id="2147483729" r:id="rId7"/>
    <p:sldLayoutId id="2147483747" r:id="rId8"/>
    <p:sldLayoutId id="2147483730" r:id="rId9"/>
    <p:sldLayoutId id="2147483746" r:id="rId10"/>
    <p:sldLayoutId id="2147483731" r:id="rId11"/>
    <p:sldLayoutId id="2147483745" r:id="rId12"/>
    <p:sldLayoutId id="2147483732" r:id="rId13"/>
    <p:sldLayoutId id="2147483733" r:id="rId14"/>
    <p:sldLayoutId id="2147483734" r:id="rId15"/>
    <p:sldLayoutId id="2147483735" r:id="rId16"/>
    <p:sldLayoutId id="2147483753" r:id="rId17"/>
    <p:sldLayoutId id="2147483754" r:id="rId18"/>
    <p:sldLayoutId id="2147483755" r:id="rId19"/>
    <p:sldLayoutId id="2147483756" r:id="rId20"/>
    <p:sldLayoutId id="2147483736" r:id="rId21"/>
    <p:sldLayoutId id="2147483738" r:id="rId22"/>
    <p:sldLayoutId id="2147483740" r:id="rId23"/>
    <p:sldLayoutId id="2147483742" r:id="rId24"/>
    <p:sldLayoutId id="2147483744" r:id="rId2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solidFill>
              <a:schemeClr val="tx1"/>
            </a:solidFill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solidFill>
              <a:schemeClr val="tx1"/>
            </a:solidFill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solidFill>
              <a:schemeClr val="tx1"/>
            </a:solidFill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solidFill>
              <a:schemeClr val="tx1"/>
            </a:solidFill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solidFill>
              <a:schemeClr val="tx1"/>
            </a:solidFill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29" y="1371600"/>
            <a:ext cx="8361291" cy="1927225"/>
          </a:xfrm>
        </p:spPr>
        <p:txBody>
          <a:bodyPr>
            <a:normAutofit/>
          </a:bodyPr>
          <a:lstStyle/>
          <a:p>
            <a:r>
              <a:rPr lang="en-US" dirty="0" smtClean="0"/>
              <a:t>Models and Resources for Decision-Making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3029" y="3602038"/>
            <a:ext cx="8577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marR="0" indent="0" algn="ctr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marR="0" indent="0" algn="ctr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marR="0" indent="0" algn="ctr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marR="0" indent="0" algn="ctr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BDK03-1 </a:t>
            </a:r>
            <a:r>
              <a:rPr lang="en-US" dirty="0" smtClean="0"/>
              <a:t>| Ethical Issues in Use of Big Data</a:t>
            </a:r>
          </a:p>
          <a:p>
            <a:r>
              <a:rPr lang="en-US" dirty="0" smtClean="0"/>
              <a:t>Melissa Haendel, PhD | Oregon Health &amp; Science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3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Ethical Problems &amp;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err="1" smtClean="0"/>
              <a:t>Sudy</a:t>
            </a:r>
            <a:r>
              <a:rPr lang="en-US" dirty="0" smtClean="0"/>
              <a:t> Analysis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2251" y="2079284"/>
            <a:ext cx="7644850" cy="3286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Healthcare – how it is performed, its successes and failures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Information – management of information, EHRs, information exchange, confidentiality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Software – the tools we develop and use to manage information, diagnostics, analysis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971" y="22540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Three primary categories of ethical problems in health informatics: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9" y="2079284"/>
            <a:ext cx="419672" cy="419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9" y="3182719"/>
            <a:ext cx="419672" cy="419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9" y="4489355"/>
            <a:ext cx="419672" cy="419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thical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585913"/>
            <a:ext cx="7588250" cy="4117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Autonomy</a:t>
            </a:r>
            <a:r>
              <a:rPr lang="en-US" sz="2200" dirty="0" smtClean="0"/>
              <a:t> - </a:t>
            </a:r>
            <a:r>
              <a:rPr lang="en-US" sz="2200" dirty="0"/>
              <a:t>self-determination, right </a:t>
            </a:r>
            <a:r>
              <a:rPr lang="en-US" sz="2200" dirty="0" smtClean="0"/>
              <a:t>to privacy</a:t>
            </a:r>
            <a:r>
              <a:rPr lang="en-US" sz="2200" dirty="0"/>
              <a:t>, individual freedom</a:t>
            </a:r>
            <a:r>
              <a:rPr lang="en-US" sz="2200" dirty="0" smtClean="0"/>
              <a:t>, informed consent 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Veracity</a:t>
            </a:r>
            <a:r>
              <a:rPr lang="en-US" sz="2200" dirty="0"/>
              <a:t> - Telling the truth, </a:t>
            </a:r>
            <a:r>
              <a:rPr lang="en-US" sz="2200" dirty="0" smtClean="0"/>
              <a:t>keeping promises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Beneficence</a:t>
            </a:r>
            <a:r>
              <a:rPr lang="en-US" sz="2200" dirty="0"/>
              <a:t> - Do good, promote </a:t>
            </a:r>
            <a:r>
              <a:rPr lang="en-US" sz="2200" dirty="0" smtClean="0"/>
              <a:t>well</a:t>
            </a:r>
            <a:r>
              <a:rPr lang="en-US" sz="2200" dirty="0"/>
              <a:t>-being of others, </a:t>
            </a:r>
            <a:r>
              <a:rPr lang="en-US" sz="2200" dirty="0" smtClean="0"/>
              <a:t>obligation </a:t>
            </a:r>
            <a:r>
              <a:rPr lang="en-US" sz="2200" dirty="0"/>
              <a:t>to help those </a:t>
            </a:r>
            <a:r>
              <a:rPr lang="en-US" sz="2200" dirty="0" smtClean="0"/>
              <a:t>in need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err="1" smtClean="0"/>
              <a:t>Nonmaleficence</a:t>
            </a:r>
            <a:r>
              <a:rPr lang="en-US" sz="2200" dirty="0" smtClean="0"/>
              <a:t> </a:t>
            </a:r>
            <a:r>
              <a:rPr lang="en-US" sz="2200" dirty="0"/>
              <a:t>- Avoid harm to </a:t>
            </a:r>
            <a:r>
              <a:rPr lang="en-US" sz="2200" dirty="0" smtClean="0"/>
              <a:t>others (Hippocratic </a:t>
            </a:r>
            <a:r>
              <a:rPr lang="en-US" sz="2200" dirty="0"/>
              <a:t>oath)</a:t>
            </a:r>
          </a:p>
          <a:p>
            <a:pPr marL="0" indent="0">
              <a:buNone/>
            </a:pPr>
            <a:r>
              <a:rPr lang="en-US" sz="2200" b="1" dirty="0"/>
              <a:t>Justice</a:t>
            </a:r>
            <a:r>
              <a:rPr lang="en-US" sz="2200" dirty="0"/>
              <a:t> - </a:t>
            </a:r>
            <a:r>
              <a:rPr lang="en-US" sz="2200" dirty="0" smtClean="0"/>
              <a:t>Fairness, equal respect, </a:t>
            </a:r>
            <a:r>
              <a:rPr lang="en-US" sz="2200" dirty="0"/>
              <a:t>equitable allocation of </a:t>
            </a:r>
            <a:r>
              <a:rPr lang="en-US" sz="2200" dirty="0" smtClean="0"/>
              <a:t>resources</a:t>
            </a:r>
            <a:r>
              <a:rPr lang="en-US" sz="2200" dirty="0"/>
              <a:t>, </a:t>
            </a:r>
            <a:r>
              <a:rPr lang="en-US" sz="2200" dirty="0" smtClean="0"/>
              <a:t>social </a:t>
            </a:r>
            <a:r>
              <a:rPr lang="en-US" sz="2200" dirty="0"/>
              <a:t>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7518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C</a:t>
            </a:r>
            <a:r>
              <a:rPr lang="en-US" sz="2400" b="1" dirty="0" smtClean="0">
                <a:solidFill>
                  <a:schemeClr val="accent6"/>
                </a:solidFill>
              </a:rPr>
              <a:t>onsider every category during case study analysis.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9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3028" y="4545916"/>
            <a:ext cx="6828972" cy="635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Adapted from Ethics and Medicine: </a:t>
            </a:r>
            <a:r>
              <a:rPr lang="en-US" dirty="0" smtClean="0"/>
              <a:t>An </a:t>
            </a:r>
            <a:r>
              <a:rPr lang="en-US" dirty="0"/>
              <a:t>International Journal of Biomedicine 2007:23(3)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9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Jessica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182914"/>
            <a:ext cx="8385630" cy="5474363"/>
          </a:xfrm>
        </p:spPr>
        <p:txBody>
          <a:bodyPr>
            <a:normAutofit/>
          </a:bodyPr>
          <a:lstStyle/>
          <a:p>
            <a:r>
              <a:rPr lang="en-US" dirty="0" smtClean="0"/>
              <a:t>Jessica </a:t>
            </a:r>
            <a:r>
              <a:rPr lang="en-US" dirty="0"/>
              <a:t>is a 2 ½ year old girl </a:t>
            </a:r>
            <a:r>
              <a:rPr lang="en-US" dirty="0" smtClean="0"/>
              <a:t>evaluated </a:t>
            </a:r>
            <a:r>
              <a:rPr lang="en-US" dirty="0"/>
              <a:t>at 7 months of </a:t>
            </a:r>
            <a:r>
              <a:rPr lang="en-US" dirty="0" smtClean="0"/>
              <a:t>age</a:t>
            </a:r>
          </a:p>
          <a:p>
            <a:r>
              <a:rPr lang="en-US" dirty="0" smtClean="0"/>
              <a:t>Diagnosed with </a:t>
            </a:r>
            <a:r>
              <a:rPr lang="en-US" dirty="0" err="1" smtClean="0"/>
              <a:t>Gaucher’s</a:t>
            </a:r>
            <a:r>
              <a:rPr lang="en-US" dirty="0" smtClean="0"/>
              <a:t> </a:t>
            </a:r>
            <a:r>
              <a:rPr lang="en-US" dirty="0"/>
              <a:t>disease, </a:t>
            </a:r>
            <a:r>
              <a:rPr lang="en-US" dirty="0" smtClean="0"/>
              <a:t>a recessive </a:t>
            </a:r>
            <a:r>
              <a:rPr lang="en-US" dirty="0"/>
              <a:t>lipid storage disease, </a:t>
            </a:r>
            <a:r>
              <a:rPr lang="en-US" dirty="0" smtClean="0"/>
              <a:t>due </a:t>
            </a:r>
            <a:r>
              <a:rPr lang="en-US" dirty="0"/>
              <a:t>to the absence of an </a:t>
            </a:r>
            <a:r>
              <a:rPr lang="en-US" dirty="0" smtClean="0"/>
              <a:t>enzyme</a:t>
            </a:r>
          </a:p>
          <a:p>
            <a:r>
              <a:rPr lang="en-US" dirty="0" smtClean="0"/>
              <a:t>Not known which of the three types of </a:t>
            </a:r>
            <a:r>
              <a:rPr lang="en-US" dirty="0" err="1" smtClean="0"/>
              <a:t>Gaucher’s</a:t>
            </a:r>
            <a:r>
              <a:rPr lang="en-US" dirty="0" smtClean="0"/>
              <a:t> she had</a:t>
            </a:r>
          </a:p>
          <a:p>
            <a:r>
              <a:rPr lang="en-US" dirty="0" smtClean="0"/>
              <a:t>Began 6 </a:t>
            </a:r>
            <a:r>
              <a:rPr lang="en-US" dirty="0" err="1" smtClean="0"/>
              <a:t>mo</a:t>
            </a:r>
            <a:r>
              <a:rPr lang="en-US" dirty="0" smtClean="0"/>
              <a:t> trial of drug approved for two types of </a:t>
            </a:r>
            <a:r>
              <a:rPr lang="en-US" dirty="0" err="1" smtClean="0"/>
              <a:t>Gaucher’s</a:t>
            </a:r>
            <a:r>
              <a:rPr lang="en-US" dirty="0" smtClean="0"/>
              <a:t> disease</a:t>
            </a:r>
          </a:p>
          <a:p>
            <a:r>
              <a:rPr lang="en-US" dirty="0" smtClean="0"/>
              <a:t>Long hospitalizations and increase in severity suggest more severe form not helped with enzyme replacement</a:t>
            </a:r>
          </a:p>
          <a:p>
            <a:r>
              <a:rPr lang="en-US" dirty="0" smtClean="0"/>
              <a:t>Lived longer than severe form</a:t>
            </a:r>
          </a:p>
          <a:p>
            <a:r>
              <a:rPr lang="en-US" dirty="0" smtClean="0"/>
              <a:t>Expensive therapy &gt;1.4 million, physicians agree no longer medically warranted, insurance doesn’t want to pay</a:t>
            </a:r>
          </a:p>
          <a:p>
            <a:r>
              <a:rPr lang="en-US" dirty="0" smtClean="0"/>
              <a:t>Parents believe that therapy is working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0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182914"/>
            <a:ext cx="8506280" cy="5474363"/>
          </a:xfrm>
        </p:spPr>
        <p:txBody>
          <a:bodyPr>
            <a:normAutofit/>
          </a:bodyPr>
          <a:lstStyle/>
          <a:p>
            <a:r>
              <a:rPr lang="en-US" dirty="0" smtClean="0"/>
              <a:t>Patient continued to receive treatment</a:t>
            </a:r>
          </a:p>
          <a:p>
            <a:r>
              <a:rPr lang="en-US" dirty="0" smtClean="0"/>
              <a:t>Treatment was paid for by insurance</a:t>
            </a:r>
          </a:p>
          <a:p>
            <a:r>
              <a:rPr lang="en-US" dirty="0" smtClean="0"/>
              <a:t>Videos showed real improvement</a:t>
            </a:r>
          </a:p>
          <a:p>
            <a:r>
              <a:rPr lang="en-US" dirty="0" smtClean="0"/>
              <a:t>Nine months later she experience severe seizures</a:t>
            </a:r>
          </a:p>
          <a:p>
            <a:r>
              <a:rPr lang="en-US" dirty="0" smtClean="0"/>
              <a:t>Her parents consented to a Do Not Resuscitate order and withdrawal of the ventilator</a:t>
            </a:r>
          </a:p>
          <a:p>
            <a:r>
              <a:rPr lang="en-US" dirty="0" smtClean="0"/>
              <a:t>She died within the hour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3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6121"/>
            <a:ext cx="835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are the individuals or organizations that impact on or are impacted by the situation? How do their interests and influences relate to their relationships?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64472"/>
            <a:ext cx="81634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Jessica, a child patient who cannot speak for herself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Jessica’s parents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Jessica’s multiple physicians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Jessica’s healthcare insurance company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Participants in ongoing clinical research where this therapy had shown promise</a:t>
            </a:r>
            <a:endParaRPr lang="en-US" sz="2400" dirty="0">
              <a:solidFill>
                <a:srgbClr val="79463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2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5296"/>
            <a:ext cx="835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the underlying problems that the individuals were trying to address? What problem categories do they fall into? 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862072"/>
            <a:ext cx="8163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Expensive, exploratory medication (drugs)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Unclear diagnosis (diagnostics)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79463D"/>
                </a:solidFill>
              </a:rPr>
              <a:t>T</a:t>
            </a:r>
            <a:r>
              <a:rPr lang="en-US" sz="2400" dirty="0" smtClean="0">
                <a:solidFill>
                  <a:srgbClr val="79463D"/>
                </a:solidFill>
              </a:rPr>
              <a:t>reatment planning (communication)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Research validation (research)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End of life decision making (legal)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581721"/>
            <a:ext cx="84757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Communication between the physicians and the family:</a:t>
            </a:r>
          </a:p>
          <a:p>
            <a:endParaRPr lang="en-US" sz="3200" dirty="0" smtClean="0">
              <a:solidFill>
                <a:srgbClr val="79463D"/>
              </a:solidFill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Medicine is inherently messy. In this case, it was difficult to predict outcomes based on information available. 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Prognosis, risks, indications, endpoints, and alternatives not defined or communicated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Child placed on therapy and not clinical trial: Is this research or therapy? 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State of knowledge about the disease not adequately conveyed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7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could informatics help?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312" y="2097970"/>
            <a:ext cx="81634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Informatics may have suggested the drug as a treatment for </a:t>
            </a:r>
            <a:r>
              <a:rPr lang="en-US" sz="2400" dirty="0" err="1" smtClean="0">
                <a:solidFill>
                  <a:srgbClr val="79463D"/>
                </a:solidFill>
              </a:rPr>
              <a:t>Gaucher’s</a:t>
            </a:r>
            <a:r>
              <a:rPr lang="en-US" sz="2400" dirty="0" smtClean="0">
                <a:solidFill>
                  <a:srgbClr val="79463D"/>
                </a:solidFill>
              </a:rPr>
              <a:t> in the first place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Genomic testing may have confirmed a variation in the gene, correlating the diagnosis to best treatment options</a:t>
            </a:r>
          </a:p>
          <a:p>
            <a:pPr marL="347472" indent="-347472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79463D"/>
                </a:solidFill>
              </a:rPr>
              <a:t>Clinical research may have benefited by proper inclusion in a clinical trial and/or informed consent of data sharing</a:t>
            </a:r>
            <a:endParaRPr lang="en-US" sz="2800" dirty="0" smtClean="0">
              <a:solidFill>
                <a:srgbClr val="79463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0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5" y="3461647"/>
            <a:ext cx="7540172" cy="1013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are not alone.  </a:t>
            </a:r>
            <a:br>
              <a:rPr lang="en-US" dirty="0" smtClean="0"/>
            </a:br>
            <a:r>
              <a:rPr lang="en-US" dirty="0" smtClean="0"/>
              <a:t>Ethics is a team sport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Ethics Resources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8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onflict in Jessica’s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025" y="1392238"/>
            <a:ext cx="7959725" cy="4119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Autonomy</a:t>
            </a:r>
            <a:r>
              <a:rPr lang="en-US" sz="2400" dirty="0" smtClean="0"/>
              <a:t> – Parents have the right to choose care and outcomes on behalf of their daughter, but physicians can override when detrimental to child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Veracity</a:t>
            </a:r>
            <a:r>
              <a:rPr lang="en-US" sz="2400" dirty="0"/>
              <a:t> </a:t>
            </a:r>
            <a:r>
              <a:rPr lang="en-US" sz="2400" dirty="0" smtClean="0"/>
              <a:t>– Open and clear relationship potentially not achieved on either side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Beneficence</a:t>
            </a:r>
            <a:r>
              <a:rPr lang="en-US" sz="2400" dirty="0"/>
              <a:t> </a:t>
            </a:r>
            <a:r>
              <a:rPr lang="en-US" sz="2400" dirty="0" smtClean="0"/>
              <a:t>– Physicians were trying to help (not in conflict)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Nonmaleficence</a:t>
            </a:r>
            <a:r>
              <a:rPr lang="en-US" sz="2400" dirty="0" smtClean="0"/>
              <a:t> – Hard to decide what was more harmful, continuation of treatment or not </a:t>
            </a:r>
          </a:p>
          <a:p>
            <a:pPr marL="0" indent="0">
              <a:buNone/>
            </a:pPr>
            <a:r>
              <a:rPr lang="en-US" sz="2400" b="1" dirty="0" smtClean="0"/>
              <a:t>Justice</a:t>
            </a:r>
            <a:r>
              <a:rPr lang="en-US" sz="2400" dirty="0" smtClean="0"/>
              <a:t> – Justification of insurance money for seemingly ineffective treatment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6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4970" y="384156"/>
            <a:ext cx="8919029" cy="91124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frameworks for </a:t>
            </a:r>
            <a:r>
              <a:rPr lang="en-US" dirty="0" smtClean="0"/>
              <a:t>“resolving” </a:t>
            </a:r>
            <a:r>
              <a:rPr lang="en-US" dirty="0"/>
              <a:t>ethical dilemmas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1" y="1325880"/>
            <a:ext cx="3629770" cy="4901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9463D"/>
                </a:solidFill>
                <a:latin typeface="+mj-lt"/>
              </a:rPr>
              <a:t>Deontology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1900" dirty="0" smtClean="0"/>
              <a:t>Immanuel </a:t>
            </a:r>
            <a:r>
              <a:rPr lang="en-US" sz="1900" dirty="0"/>
              <a:t>Kant (1724-1804)</a:t>
            </a:r>
          </a:p>
          <a:p>
            <a:pPr lvl="1"/>
            <a:r>
              <a:rPr lang="en-US" sz="1900" dirty="0" smtClean="0"/>
              <a:t>Some </a:t>
            </a:r>
            <a:r>
              <a:rPr lang="en-US" sz="1900" dirty="0"/>
              <a:t>acts are morally </a:t>
            </a:r>
            <a:r>
              <a:rPr lang="en-US" sz="1900" dirty="0" smtClean="0"/>
              <a:t>obligatory regardless </a:t>
            </a:r>
            <a:r>
              <a:rPr lang="en-US" sz="1900" dirty="0"/>
              <a:t>of the outcome of </a:t>
            </a:r>
            <a:r>
              <a:rPr lang="en-US" sz="1900" dirty="0" smtClean="0"/>
              <a:t>happiness of </a:t>
            </a:r>
            <a:r>
              <a:rPr lang="en-US" sz="1900" dirty="0"/>
              <a:t>those affected.</a:t>
            </a:r>
          </a:p>
          <a:p>
            <a:pPr lvl="1"/>
            <a:r>
              <a:rPr lang="en-US" sz="1900" dirty="0" smtClean="0"/>
              <a:t>Focus </a:t>
            </a:r>
            <a:r>
              <a:rPr lang="en-US" sz="1900" dirty="0"/>
              <a:t>on means, rather than ends</a:t>
            </a:r>
          </a:p>
          <a:p>
            <a:pPr lvl="1"/>
            <a:r>
              <a:rPr lang="en-US" sz="1900" dirty="0" smtClean="0"/>
              <a:t>Acting </a:t>
            </a:r>
            <a:r>
              <a:rPr lang="en-US" sz="1900" dirty="0"/>
              <a:t>from a sense of </a:t>
            </a:r>
            <a:r>
              <a:rPr lang="en-US" sz="1900" dirty="0" smtClean="0"/>
              <a:t>duty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325880"/>
            <a:ext cx="4055166" cy="348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spc="-100" dirty="0">
                <a:solidFill>
                  <a:srgbClr val="CA913E"/>
                </a:solidFill>
                <a:latin typeface="Cambria"/>
              </a:rPr>
              <a:t>Consequentialism – Utilitarianism</a:t>
            </a:r>
          </a:p>
          <a:p>
            <a:pPr marL="514350" lvl="1" indent="-171450" defTabSz="685800">
              <a:spcBef>
                <a:spcPts val="375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757070"/>
                </a:solidFill>
              </a:rPr>
              <a:t>An act is morally right if it maximizes the “happiness” of everyone affected compared to alternative acts.</a:t>
            </a:r>
          </a:p>
          <a:p>
            <a:pPr marL="514350" lvl="1" indent="-171450" defTabSz="685800">
              <a:spcBef>
                <a:spcPts val="375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757070"/>
                </a:solidFill>
              </a:rPr>
              <a:t>All consequences, not just short term (intermediate processes are a component of the outcomes)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Jessica’s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25563"/>
            <a:ext cx="3629025" cy="490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9463D"/>
                </a:solidFill>
                <a:latin typeface="+mj-lt"/>
              </a:rPr>
              <a:t>Deontology</a:t>
            </a:r>
            <a:endParaRPr lang="en-US" sz="2800" dirty="0" smtClean="0">
              <a:latin typeface="+mj-lt"/>
            </a:endParaRPr>
          </a:p>
          <a:p>
            <a:r>
              <a:rPr lang="en-US" sz="1900" dirty="0"/>
              <a:t>Was treatment continued out of a sense of obligation? </a:t>
            </a:r>
            <a:endParaRPr lang="en-US" sz="1900" dirty="0" smtClean="0"/>
          </a:p>
          <a:p>
            <a:r>
              <a:rPr lang="en-US" sz="1900" dirty="0" smtClean="0"/>
              <a:t>Even </a:t>
            </a:r>
            <a:r>
              <a:rPr lang="en-US" sz="1900" dirty="0"/>
              <a:t>though it hadn’t really been shown to work? </a:t>
            </a:r>
            <a:r>
              <a:rPr lang="en-US" sz="1900" dirty="0" smtClean="0"/>
              <a:t>And </a:t>
            </a:r>
            <a:r>
              <a:rPr lang="en-US" sz="1900" dirty="0"/>
              <a:t>was perhaps postponing the inevitable, or worse, causing Jessica more suffering? </a:t>
            </a:r>
            <a:endParaRPr lang="en-US" sz="1900" dirty="0" smtClean="0"/>
          </a:p>
          <a:p>
            <a:r>
              <a:rPr lang="en-US" sz="1900" dirty="0" smtClean="0"/>
              <a:t>Was </a:t>
            </a:r>
            <a:r>
              <a:rPr lang="en-US" sz="1900" dirty="0"/>
              <a:t>the treatment process more important than the potential outcome?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325880"/>
            <a:ext cx="40551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spc="-100" dirty="0">
                <a:solidFill>
                  <a:srgbClr val="CA913E"/>
                </a:solidFill>
                <a:latin typeface="Cambria"/>
              </a:rPr>
              <a:t>Consequentialism – </a:t>
            </a:r>
            <a:r>
              <a:rPr lang="en-US" sz="2800" b="1" spc="-100" dirty="0" smtClean="0">
                <a:solidFill>
                  <a:srgbClr val="CA913E"/>
                </a:solidFill>
                <a:latin typeface="Cambria"/>
              </a:rPr>
              <a:t>Utilitarianism</a:t>
            </a:r>
          </a:p>
          <a:p>
            <a:pPr marL="342900" lvl="0" indent="-342900" defTabSz="6858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757070"/>
                </a:solidFill>
              </a:rPr>
              <a:t>Was </a:t>
            </a:r>
            <a:r>
              <a:rPr lang="en-US" sz="1900" dirty="0">
                <a:solidFill>
                  <a:srgbClr val="757070"/>
                </a:solidFill>
              </a:rPr>
              <a:t>treatment continued because it made the parents happy, in that they thought they were taking all actions and could therefore rest assured if/when the inevitable happened?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3063" y="1231900"/>
            <a:ext cx="3801762" cy="46314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7226" y="1231900"/>
            <a:ext cx="3801762" cy="46314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Information: confidentiality versus privacy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81" y="6156461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What if informatics analysis allows re-identification?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063" y="1238821"/>
            <a:ext cx="3801762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Privacy applies </a:t>
            </a:r>
          </a:p>
          <a:p>
            <a:pPr algn="ctr"/>
            <a:r>
              <a:rPr lang="en-US" sz="2400" b="1" dirty="0" smtClean="0"/>
              <a:t>to people</a:t>
            </a:r>
          </a:p>
          <a:p>
            <a:endParaRPr lang="en-US" sz="600" b="1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How participants are identified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The setting that participants interact with the research team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Methods used to collect information about the participants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Type of information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Access to the minimum information necessary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7226" y="1245171"/>
            <a:ext cx="3801762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Confidentiality applies </a:t>
            </a:r>
          </a:p>
          <a:p>
            <a:pPr algn="ctr"/>
            <a:r>
              <a:rPr lang="en-US" sz="2400" b="1" dirty="0" smtClean="0"/>
              <a:t>to data</a:t>
            </a:r>
          </a:p>
          <a:p>
            <a:endParaRPr lang="en-US" sz="600" b="1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Pertains to identifiable data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Agreement about access and maintenance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Procedures to ensure authorized access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Limitations to confidentiality procedures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HIPPA protection from disclosure of PHI (personal health Information)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3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ethics methods for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Consider three components: Healthcare, Information, Software</a:t>
            </a:r>
          </a:p>
          <a:p>
            <a:pPr marL="34747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Consider ethical principles that may be in conflict: Autonomy, Veracity, Beneficence, </a:t>
            </a:r>
            <a:r>
              <a:rPr lang="en-US" sz="2400" dirty="0" err="1" smtClean="0"/>
              <a:t>Nonmaleficence</a:t>
            </a:r>
            <a:r>
              <a:rPr lang="en-US" sz="2400" dirty="0" smtClean="0"/>
              <a:t>, Justice  </a:t>
            </a:r>
          </a:p>
          <a:p>
            <a:pPr marL="34747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Break it down: Who is involved, what problems need to be addressed and what categories do they fall into? What went wrong? How could informatics help?</a:t>
            </a:r>
          </a:p>
          <a:p>
            <a:pPr marL="34747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Consider deontology and</a:t>
            </a:r>
            <a:r>
              <a:rPr lang="en-US" sz="2400" dirty="0"/>
              <a:t>/or </a:t>
            </a:r>
            <a:r>
              <a:rPr lang="en-US" sz="2400" dirty="0" smtClean="0"/>
              <a:t>consequentialism</a:t>
            </a:r>
          </a:p>
          <a:p>
            <a:pPr marL="34747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Consider patient privacy versus information confidentiality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437" y="1641296"/>
            <a:ext cx="7172330" cy="4330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6"/>
                </a:solidFill>
              </a:rPr>
              <a:t>Codes of ethics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Ethics committees and personnel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Case studies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6"/>
                </a:solidFill>
              </a:rPr>
              <a:t>Informal discussion</a:t>
            </a:r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1" y="1510714"/>
            <a:ext cx="719426" cy="71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3" y="2753129"/>
            <a:ext cx="719426" cy="71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3" y="3995544"/>
            <a:ext cx="719426" cy="719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3" y="5237959"/>
            <a:ext cx="719426" cy="71942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Resources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0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of Ethics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62" y="1182914"/>
            <a:ext cx="8422468" cy="5474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World Health Organization (</a:t>
            </a:r>
            <a:r>
              <a:rPr lang="en-US" dirty="0" smtClean="0"/>
              <a:t>WHO)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International </a:t>
            </a:r>
            <a:r>
              <a:rPr lang="en-US" dirty="0"/>
              <a:t>Medical Informatics Association (</a:t>
            </a:r>
            <a:r>
              <a:rPr lang="en-US" dirty="0" smtClean="0"/>
              <a:t>IMIA)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British </a:t>
            </a:r>
            <a:r>
              <a:rPr lang="en-US" dirty="0"/>
              <a:t>Computer Society (</a:t>
            </a:r>
            <a:r>
              <a:rPr lang="en-US" dirty="0" smtClean="0"/>
              <a:t>BCS)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American </a:t>
            </a:r>
            <a:r>
              <a:rPr lang="en-US" dirty="0"/>
              <a:t>Health Information Management </a:t>
            </a:r>
            <a:r>
              <a:rPr lang="en-US" dirty="0" smtClean="0"/>
              <a:t>Association (</a:t>
            </a:r>
            <a:r>
              <a:rPr lang="en-US" dirty="0"/>
              <a:t>AHIMA</a:t>
            </a:r>
            <a:r>
              <a:rPr lang="en-US" dirty="0" smtClean="0"/>
              <a:t>)</a:t>
            </a: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American </a:t>
            </a:r>
            <a:r>
              <a:rPr lang="en-US" dirty="0"/>
              <a:t>Medical Informatics Association (</a:t>
            </a:r>
            <a:r>
              <a:rPr lang="en-US" sz="2000" dirty="0" smtClean="0"/>
              <a:t>AMIA)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9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thics committees and personnel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403"/>
            <a:ext cx="8229600" cy="53445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 smtClean="0"/>
              <a:t>Customize this slide to include information on your local resources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2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thics committees and personnel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403"/>
            <a:ext cx="8229600" cy="53445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OHSU Center for Ethics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OHSU Ethics programs</a:t>
            </a:r>
            <a:r>
              <a:rPr lang="en-US" dirty="0" smtClean="0"/>
              <a:t>:</a:t>
            </a:r>
            <a:endParaRPr lang="en-US" sz="1200" dirty="0" smtClean="0"/>
          </a:p>
          <a:p>
            <a:pPr marL="3429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/>
              <a:t>Ethics Consult Service (ECS).  Health care professionals address challenging ethical issues that confront patients, families and their care team through education, policy development, and consultation.</a:t>
            </a:r>
            <a:endParaRPr lang="en-US" dirty="0"/>
          </a:p>
          <a:p>
            <a:pPr marL="3429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Institutional Ethics Committee (OIEC). </a:t>
            </a:r>
            <a:r>
              <a:rPr lang="en-US" dirty="0" smtClean="0"/>
              <a:t>Faculty address </a:t>
            </a:r>
            <a:r>
              <a:rPr lang="en-US" dirty="0"/>
              <a:t>organizational ethics issues that have significant effect on clinical care, </a:t>
            </a:r>
            <a:r>
              <a:rPr lang="en-US" dirty="0" smtClean="0"/>
              <a:t>research, </a:t>
            </a:r>
            <a:r>
              <a:rPr lang="en-US" dirty="0"/>
              <a:t>and system administration.</a:t>
            </a:r>
          </a:p>
          <a:p>
            <a:pPr marL="3429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/>
              <a:t>Interprofessional </a:t>
            </a:r>
            <a:r>
              <a:rPr lang="en-US" dirty="0"/>
              <a:t>Ethics Fellowship.  </a:t>
            </a:r>
            <a:r>
              <a:rPr lang="en-US" dirty="0" smtClean="0"/>
              <a:t>2</a:t>
            </a:r>
            <a:r>
              <a:rPr lang="en-US" dirty="0"/>
              <a:t>-year certificate </a:t>
            </a:r>
            <a:r>
              <a:rPr lang="en-US" dirty="0" smtClean="0"/>
              <a:t>program.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2409067"/>
            <a:ext cx="419672" cy="419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3523319"/>
            <a:ext cx="419672" cy="419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4631178"/>
            <a:ext cx="419672" cy="419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5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thics committees and personnel - National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739"/>
            <a:ext cx="8229600" cy="50772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NIH Ethics Program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4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863600"/>
            <a:ext cx="8577943" cy="2271034"/>
          </a:xfrm>
        </p:spPr>
        <p:txBody>
          <a:bodyPr>
            <a:noAutofit/>
          </a:bodyPr>
          <a:lstStyle/>
          <a:p>
            <a:r>
              <a:rPr lang="en-US" sz="3600" dirty="0"/>
              <a:t>It is often assumed </a:t>
            </a:r>
            <a:r>
              <a:rPr lang="en-US" sz="3600" dirty="0" smtClean="0"/>
              <a:t>that </a:t>
            </a:r>
            <a:r>
              <a:rPr lang="en-US" sz="3600" dirty="0"/>
              <a:t>confidentiality of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electronic </a:t>
            </a:r>
            <a:r>
              <a:rPr lang="en-US" sz="3600" dirty="0"/>
              <a:t>health </a:t>
            </a:r>
            <a:r>
              <a:rPr lang="en-US" sz="3600" dirty="0" smtClean="0"/>
              <a:t>care information </a:t>
            </a:r>
            <a:r>
              <a:rPr lang="en-US" sz="3600" dirty="0"/>
              <a:t>is the </a:t>
            </a:r>
            <a:r>
              <a:rPr lang="en-US" sz="3600" dirty="0" smtClean="0"/>
              <a:t>most important </a:t>
            </a:r>
            <a:r>
              <a:rPr lang="en-US" sz="3600" dirty="0"/>
              <a:t>ethical consideration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</a:t>
            </a:r>
            <a:r>
              <a:rPr lang="en-US" sz="3600" dirty="0"/>
              <a:t>health care informatics.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27" y="3916364"/>
            <a:ext cx="8577943" cy="19573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00" b="1" dirty="0">
                <a:solidFill>
                  <a:schemeClr val="accent6"/>
                </a:solidFill>
              </a:rPr>
              <a:t>This </a:t>
            </a:r>
            <a:r>
              <a:rPr lang="en-US" sz="3500" b="1" dirty="0" smtClean="0">
                <a:solidFill>
                  <a:schemeClr val="accent6"/>
                </a:solidFill>
              </a:rPr>
              <a:t>isn’t </a:t>
            </a:r>
            <a:r>
              <a:rPr lang="en-US" sz="3500" b="1" dirty="0">
                <a:solidFill>
                  <a:schemeClr val="accent6"/>
                </a:solidFill>
              </a:rPr>
              <a:t>true.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 </a:t>
            </a:r>
            <a:r>
              <a:rPr lang="en-US" dirty="0"/>
              <a:t>health </a:t>
            </a:r>
            <a:r>
              <a:rPr lang="en-US" dirty="0" err="1"/>
              <a:t>informaticists</a:t>
            </a:r>
            <a:r>
              <a:rPr lang="en-US" dirty="0"/>
              <a:t> and </a:t>
            </a:r>
            <a:r>
              <a:rPr lang="en-US" dirty="0" err="1"/>
              <a:t>bioinformaticists</a:t>
            </a:r>
            <a:r>
              <a:rPr lang="en-US" dirty="0"/>
              <a:t>, </a:t>
            </a:r>
            <a:r>
              <a:rPr lang="en-US" dirty="0" smtClean="0"/>
              <a:t>what </a:t>
            </a:r>
            <a:r>
              <a:rPr lang="en-US" dirty="0"/>
              <a:t>you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 </a:t>
            </a:r>
            <a:r>
              <a:rPr lang="en-US" dirty="0"/>
              <a:t>touches upon many aspects of healthcare.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1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35" y="2032000"/>
            <a:ext cx="7442315" cy="4279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Who are the individuals or organizations </a:t>
            </a:r>
            <a:r>
              <a:rPr lang="en-US" sz="2000" dirty="0"/>
              <a:t>that impact on or are impacted by the </a:t>
            </a:r>
            <a:r>
              <a:rPr lang="en-US" sz="2000" dirty="0" smtClean="0"/>
              <a:t>situation? How do their interests and influences relate to their relationships?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What are the underlying problems that the individuals were trying to address? What categories do they fall into (e.g. computational, financial,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What went wrong?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How could informatics help address the problem? What did you learn from the case? Why is the case important?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592975" y="2062480"/>
            <a:ext cx="365760" cy="36576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2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5228" y="3437890"/>
            <a:ext cx="365760" cy="36576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2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5228" y="4803140"/>
            <a:ext cx="365760" cy="36576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75228" y="5575300"/>
            <a:ext cx="365760" cy="365760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2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971" y="1066799"/>
            <a:ext cx="844277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6"/>
                </a:solidFill>
              </a:rPr>
              <a:t>We’ll be analyzing lots of case studies in this course.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6"/>
                </a:solidFill>
              </a:rPr>
              <a:t>For each one consider the following: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3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7bd8a93a-c6d9-4cc7-8fc2-2caa61294c55"/>
  <p:tag name="TAG_BACKING_FORM_KEY" val="526068-c:\wamp\www\box sync\bd2k\oer content\themeideas\bd2k working.pptx"/>
  <p:tag name="ARTICULATE_PRESENTER_VERSION" val="7"/>
  <p:tag name="ARTICULATE_USED_PAGE_ORIENTATION" val="1"/>
  <p:tag name="ARTICULATE_USED_PAGE_SIZE" val="1"/>
  <p:tag name="ARTICULATE_SLIDE_THUMBNAIL_REFRESH" val="1"/>
  <p:tag name="ARTICULATE_PROJECT_OPEN" val="0"/>
  <p:tag name="ARTICULATE_SLIDE_COUNT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ARTICULATE_USED_LAYOUT" val="15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0"/>
  <p:tag name="ARTICULATE_USED_LAYOUT" val="14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ARTICULATE_USED_LAYOUT" val="15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7"/>
  <p:tag name="ARTICULATE_NAV_LEVEL" val="1"/>
  <p:tag name="ARTICULATE_SLIDE_PRESENTER_GUID" val="5eb620a9-ec36-496c-ad0a-c95020a123d2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87"/>
  <p:tag name="ARTICULATE_PREV_BUTTON_ID" val="332"/>
  <p:tag name="ARTICULATE_USED_LAYOUT" val="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1265</Words>
  <Application>Microsoft Office PowerPoint</Application>
  <PresentationFormat>On-screen Show (4:3)</PresentationFormat>
  <Paragraphs>174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Office Theme</vt:lpstr>
      <vt:lpstr>BD2K OER Dark</vt:lpstr>
      <vt:lpstr>Models and Resources for Decision-Making</vt:lpstr>
      <vt:lpstr>You are not alone.   Ethics is a team sport</vt:lpstr>
      <vt:lpstr>Ethics Resources</vt:lpstr>
      <vt:lpstr>Codes of Ethics</vt:lpstr>
      <vt:lpstr>Ethics committees and personnel - Local</vt:lpstr>
      <vt:lpstr>Ethics committees and personnel - Local</vt:lpstr>
      <vt:lpstr>Ethics committees and personnel - National</vt:lpstr>
      <vt:lpstr>It is often assumed that confidentiality of  electronic health care information is the most important ethical consideration  in health care informatics.</vt:lpstr>
      <vt:lpstr>Case studies</vt:lpstr>
      <vt:lpstr>Ethical Problems &amp; Principles</vt:lpstr>
      <vt:lpstr>PowerPoint Presentation</vt:lpstr>
      <vt:lpstr>Ethical principles</vt:lpstr>
      <vt:lpstr>Case Study Example</vt:lpstr>
      <vt:lpstr>Meet Jessica</vt:lpstr>
      <vt:lpstr>Patient outcomes</vt:lpstr>
      <vt:lpstr>Breaking it down</vt:lpstr>
      <vt:lpstr>Breaking it down</vt:lpstr>
      <vt:lpstr>What went wrong?</vt:lpstr>
      <vt:lpstr>How could informatics help? </vt:lpstr>
      <vt:lpstr>Conflict in Jessica’s case</vt:lpstr>
      <vt:lpstr>Classical frameworks for “resolving” ethical dilemmas </vt:lpstr>
      <vt:lpstr>Analysis of Jessica’s Case</vt:lpstr>
      <vt:lpstr>Information: confidentiality versus privacy</vt:lpstr>
      <vt:lpstr>Review of ethics methods for informatics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wirz</dc:creator>
  <cp:lastModifiedBy>Bjorn Pederson</cp:lastModifiedBy>
  <cp:revision>71</cp:revision>
  <dcterms:created xsi:type="dcterms:W3CDTF">2015-08-13T23:46:14Z</dcterms:created>
  <dcterms:modified xsi:type="dcterms:W3CDTF">2015-11-05T20:19:34Z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BD2K WORKING</vt:lpwstr>
  </property>
  <property fmtid="{D5CDD505-2E9C-101B-9397-08002B2CF9AE}" pid="3" name="ArticulateProjectVersion">
    <vt:lpwstr>7</vt:lpwstr>
  </property>
  <property fmtid="{D5CDD505-2E9C-101B-9397-08002B2CF9AE}" pid="4" name="ArticulateUseProject">
    <vt:lpwstr>1</vt:lpwstr>
  </property>
  <property fmtid="{D5CDD505-2E9C-101B-9397-08002B2CF9AE}" pid="5" name="ArticulateGUID">
    <vt:lpwstr>30AC2A93-2A3F-4C8D-B22F-2ACCF18E3A13</vt:lpwstr>
  </property>
  <property fmtid="{D5CDD505-2E9C-101B-9397-08002B2CF9AE}" pid="6" name="ArticulateProjectFull">
    <vt:lpwstr>C:\wamp\www\Box Sync\BD2K\OER Content\BDK03\Staged\BDK03-1.ppta</vt:lpwstr>
  </property>
</Properties>
</file>