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3.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notesSlides/notesSlide4.xml" ContentType="application/vnd.openxmlformats-officedocument.presentationml.notesSlide+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6.xml" ContentType="application/vnd.openxmlformats-officedocument.presentationml.notesSlide+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notesSlides/notesSlide8.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19" r:id="rId2"/>
  </p:sldMasterIdLst>
  <p:notesMasterIdLst>
    <p:notesMasterId r:id="rId37"/>
  </p:notesMasterIdLst>
  <p:sldIdLst>
    <p:sldId id="257" r:id="rId3"/>
    <p:sldId id="278" r:id="rId4"/>
    <p:sldId id="302" r:id="rId5"/>
    <p:sldId id="280" r:id="rId6"/>
    <p:sldId id="281" r:id="rId7"/>
    <p:sldId id="304" r:id="rId8"/>
    <p:sldId id="282" r:id="rId9"/>
    <p:sldId id="283" r:id="rId10"/>
    <p:sldId id="303" r:id="rId11"/>
    <p:sldId id="285" r:id="rId12"/>
    <p:sldId id="305" r:id="rId13"/>
    <p:sldId id="306" r:id="rId14"/>
    <p:sldId id="287" r:id="rId15"/>
    <p:sldId id="288" r:id="rId16"/>
    <p:sldId id="289" r:id="rId17"/>
    <p:sldId id="290" r:id="rId18"/>
    <p:sldId id="307" r:id="rId19"/>
    <p:sldId id="291" r:id="rId20"/>
    <p:sldId id="292" r:id="rId21"/>
    <p:sldId id="293" r:id="rId22"/>
    <p:sldId id="308" r:id="rId23"/>
    <p:sldId id="309" r:id="rId24"/>
    <p:sldId id="295" r:id="rId25"/>
    <p:sldId id="311" r:id="rId26"/>
    <p:sldId id="296" r:id="rId27"/>
    <p:sldId id="312" r:id="rId28"/>
    <p:sldId id="313" r:id="rId29"/>
    <p:sldId id="314" r:id="rId30"/>
    <p:sldId id="297" r:id="rId31"/>
    <p:sldId id="298" r:id="rId32"/>
    <p:sldId id="299" r:id="rId33"/>
    <p:sldId id="300" r:id="rId34"/>
    <p:sldId id="301" r:id="rId35"/>
    <p:sldId id="315"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96B"/>
    <a:srgbClr val="4B5185"/>
    <a:srgbClr val="095457"/>
    <a:srgbClr val="CA913E"/>
    <a:srgbClr val="757070"/>
    <a:srgbClr val="3235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4660"/>
  </p:normalViewPr>
  <p:slideViewPr>
    <p:cSldViewPr snapToGrid="0">
      <p:cViewPr varScale="1">
        <p:scale>
          <a:sx n="91" d="100"/>
          <a:sy n="91"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A5764-55CF-4E2C-B3AB-FFA9C0190EBC}" type="datetimeFigureOut">
              <a:rPr lang="en-US" smtClean="0"/>
              <a:t>11/6/2015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A9FA9-D7EA-4CE4-9436-15ECA635F06D}" type="slidenum">
              <a:rPr lang="en-US" smtClean="0"/>
              <a:t>‹#›</a:t>
            </a:fld>
            <a:endParaRPr lang="en-US"/>
          </a:p>
        </p:txBody>
      </p:sp>
    </p:spTree>
    <p:extLst>
      <p:ext uri="{BB962C8B-B14F-4D97-AF65-F5344CB8AC3E}">
        <p14:creationId xmlns:p14="http://schemas.microsoft.com/office/powerpoint/2010/main" val="16985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slideshare.net/01archivist/exploring-your-personal-genome-with-free-online-bioinformatics-tools-backup3"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D65222-B7E1-9D4E-9F64-FAD9282D3D36}" type="slidenum">
              <a:rPr lang="en-US" smtClean="0"/>
              <a:t>5</a:t>
            </a:fld>
            <a:endParaRPr lang="en-US"/>
          </a:p>
        </p:txBody>
      </p:sp>
    </p:spTree>
    <p:extLst>
      <p:ext uri="{BB962C8B-B14F-4D97-AF65-F5344CB8AC3E}">
        <p14:creationId xmlns:p14="http://schemas.microsoft.com/office/powerpoint/2010/main" val="4187967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incidental finding</a:t>
            </a:r>
            <a:endParaRPr lang="en-US" dirty="0" smtClean="0"/>
          </a:p>
        </p:txBody>
      </p:sp>
      <p:sp>
        <p:nvSpPr>
          <p:cNvPr id="4" name="Slide Number Placeholder 3"/>
          <p:cNvSpPr>
            <a:spLocks noGrp="1"/>
          </p:cNvSpPr>
          <p:nvPr>
            <p:ph type="sldNum" sz="quarter" idx="10"/>
          </p:nvPr>
        </p:nvSpPr>
        <p:spPr/>
        <p:txBody>
          <a:bodyPr/>
          <a:lstStyle/>
          <a:p>
            <a:fld id="{F8D65222-B7E1-9D4E-9F64-FAD9282D3D36}" type="slidenum">
              <a:rPr lang="en-US" smtClean="0"/>
              <a:t>15</a:t>
            </a:fld>
            <a:endParaRPr lang="en-US"/>
          </a:p>
        </p:txBody>
      </p:sp>
    </p:spTree>
    <p:extLst>
      <p:ext uri="{BB962C8B-B14F-4D97-AF65-F5344CB8AC3E}">
        <p14:creationId xmlns:p14="http://schemas.microsoft.com/office/powerpoint/2010/main" val="3886580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incidental finding</a:t>
            </a:r>
          </a:p>
          <a:p>
            <a:endParaRPr lang="en-US" baseline="0" dirty="0" smtClean="0"/>
          </a:p>
          <a:p>
            <a:r>
              <a:rPr lang="en-US" sz="1200" b="0" i="0" kern="1200" dirty="0" smtClean="0">
                <a:solidFill>
                  <a:schemeClr val="tx1"/>
                </a:solidFill>
                <a:effectLst/>
                <a:latin typeface="+mn-lt"/>
                <a:ea typeface="+mn-ea"/>
                <a:cs typeface="+mn-cs"/>
              </a:rPr>
              <a:t>Downing NR, Williams JK, </a:t>
            </a:r>
            <a:r>
              <a:rPr lang="en-US" sz="1200" b="0" i="0" kern="1200" dirty="0" err="1" smtClean="0">
                <a:solidFill>
                  <a:schemeClr val="tx1"/>
                </a:solidFill>
                <a:effectLst/>
                <a:latin typeface="+mn-lt"/>
                <a:ea typeface="+mn-ea"/>
                <a:cs typeface="+mn-cs"/>
              </a:rPr>
              <a:t>Daack</a:t>
            </a:r>
            <a:r>
              <a:rPr lang="en-US" sz="1200" b="0" i="0" kern="1200" dirty="0" smtClean="0">
                <a:solidFill>
                  <a:schemeClr val="tx1"/>
                </a:solidFill>
                <a:effectLst/>
                <a:latin typeface="+mn-lt"/>
                <a:ea typeface="+mn-ea"/>
                <a:cs typeface="+mn-cs"/>
              </a:rPr>
              <a:t>-Hirsch S, </a:t>
            </a:r>
            <a:r>
              <a:rPr lang="en-US" sz="1200" b="0" i="0" kern="1200" dirty="0" err="1" smtClean="0">
                <a:solidFill>
                  <a:schemeClr val="tx1"/>
                </a:solidFill>
                <a:effectLst/>
                <a:latin typeface="+mn-lt"/>
                <a:ea typeface="+mn-ea"/>
                <a:cs typeface="+mn-cs"/>
              </a:rPr>
              <a:t>Driessnack</a:t>
            </a:r>
            <a:r>
              <a:rPr lang="en-US" sz="1200" b="0" i="0" kern="1200" dirty="0" smtClean="0">
                <a:solidFill>
                  <a:schemeClr val="tx1"/>
                </a:solidFill>
                <a:effectLst/>
                <a:latin typeface="+mn-lt"/>
                <a:ea typeface="+mn-ea"/>
                <a:cs typeface="+mn-cs"/>
              </a:rPr>
              <a:t> M, Simon CM. Genetics specialists’ perspectives on disclosure of genomic incidental findings in the clinical setting. </a:t>
            </a:r>
            <a:r>
              <a:rPr lang="en-US" sz="1200" b="0" i="1" kern="1200" dirty="0" smtClean="0">
                <a:solidFill>
                  <a:schemeClr val="tx1"/>
                </a:solidFill>
                <a:effectLst/>
                <a:latin typeface="+mn-lt"/>
                <a:ea typeface="+mn-ea"/>
                <a:cs typeface="+mn-cs"/>
              </a:rPr>
              <a:t>Patient education and counseling</a:t>
            </a:r>
            <a:r>
              <a:rPr lang="en-US" sz="1200" b="0" i="0" kern="1200" dirty="0" smtClean="0">
                <a:solidFill>
                  <a:schemeClr val="tx1"/>
                </a:solidFill>
                <a:effectLst/>
                <a:latin typeface="+mn-lt"/>
                <a:ea typeface="+mn-ea"/>
                <a:cs typeface="+mn-cs"/>
              </a:rPr>
              <a:t>. 2013;90(1):133-138. doi:10.1016/j.pec.2012.09.010.</a:t>
            </a:r>
            <a:endParaRPr lang="en-US" dirty="0"/>
          </a:p>
        </p:txBody>
      </p:sp>
      <p:sp>
        <p:nvSpPr>
          <p:cNvPr id="4" name="Slide Number Placeholder 3"/>
          <p:cNvSpPr>
            <a:spLocks noGrp="1"/>
          </p:cNvSpPr>
          <p:nvPr>
            <p:ph type="sldNum" sz="quarter" idx="10"/>
          </p:nvPr>
        </p:nvSpPr>
        <p:spPr/>
        <p:txBody>
          <a:bodyPr/>
          <a:lstStyle/>
          <a:p>
            <a:fld id="{F8D65222-B7E1-9D4E-9F64-FAD9282D3D36}" type="slidenum">
              <a:rPr lang="en-US" smtClean="0"/>
              <a:t>16</a:t>
            </a:fld>
            <a:endParaRPr lang="en-US"/>
          </a:p>
        </p:txBody>
      </p:sp>
    </p:spTree>
    <p:extLst>
      <p:ext uri="{BB962C8B-B14F-4D97-AF65-F5344CB8AC3E}">
        <p14:creationId xmlns:p14="http://schemas.microsoft.com/office/powerpoint/2010/main" val="2791347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Downing NR, Williams JK, </a:t>
            </a:r>
            <a:r>
              <a:rPr lang="en-US" sz="1200" b="0" i="0" kern="1200" dirty="0" err="1" smtClean="0">
                <a:solidFill>
                  <a:schemeClr val="tx1"/>
                </a:solidFill>
                <a:effectLst/>
                <a:latin typeface="+mn-lt"/>
                <a:ea typeface="+mn-ea"/>
                <a:cs typeface="+mn-cs"/>
              </a:rPr>
              <a:t>Daack</a:t>
            </a:r>
            <a:r>
              <a:rPr lang="en-US" sz="1200" b="0" i="0" kern="1200" dirty="0" smtClean="0">
                <a:solidFill>
                  <a:schemeClr val="tx1"/>
                </a:solidFill>
                <a:effectLst/>
                <a:latin typeface="+mn-lt"/>
                <a:ea typeface="+mn-ea"/>
                <a:cs typeface="+mn-cs"/>
              </a:rPr>
              <a:t>-Hirsch S, </a:t>
            </a:r>
            <a:r>
              <a:rPr lang="en-US" sz="1200" b="0" i="0" kern="1200" dirty="0" err="1" smtClean="0">
                <a:solidFill>
                  <a:schemeClr val="tx1"/>
                </a:solidFill>
                <a:effectLst/>
                <a:latin typeface="+mn-lt"/>
                <a:ea typeface="+mn-ea"/>
                <a:cs typeface="+mn-cs"/>
              </a:rPr>
              <a:t>Driessnack</a:t>
            </a:r>
            <a:r>
              <a:rPr lang="en-US" sz="1200" b="0" i="0" kern="1200" dirty="0" smtClean="0">
                <a:solidFill>
                  <a:schemeClr val="tx1"/>
                </a:solidFill>
                <a:effectLst/>
                <a:latin typeface="+mn-lt"/>
                <a:ea typeface="+mn-ea"/>
                <a:cs typeface="+mn-cs"/>
              </a:rPr>
              <a:t> M, Simon CM. Genetics specialists’ perspectives on disclosure of genomic incidental findings in the clinical setting. </a:t>
            </a:r>
            <a:r>
              <a:rPr lang="en-US" sz="1200" b="0" i="1" kern="1200" dirty="0" smtClean="0">
                <a:solidFill>
                  <a:schemeClr val="tx1"/>
                </a:solidFill>
                <a:effectLst/>
                <a:latin typeface="+mn-lt"/>
                <a:ea typeface="+mn-ea"/>
                <a:cs typeface="+mn-cs"/>
              </a:rPr>
              <a:t>Patient education and counseling</a:t>
            </a:r>
            <a:r>
              <a:rPr lang="en-US" sz="1200" b="0" i="0" kern="1200" dirty="0" smtClean="0">
                <a:solidFill>
                  <a:schemeClr val="tx1"/>
                </a:solidFill>
                <a:effectLst/>
                <a:latin typeface="+mn-lt"/>
                <a:ea typeface="+mn-ea"/>
                <a:cs typeface="+mn-cs"/>
              </a:rPr>
              <a:t>. 2013;90(1):133-138. doi:10.1016/j.pec.2012.09.010.</a:t>
            </a:r>
            <a:endParaRPr lang="en-US" dirty="0"/>
          </a:p>
        </p:txBody>
      </p:sp>
      <p:sp>
        <p:nvSpPr>
          <p:cNvPr id="4" name="Slide Number Placeholder 3"/>
          <p:cNvSpPr>
            <a:spLocks noGrp="1"/>
          </p:cNvSpPr>
          <p:nvPr>
            <p:ph type="sldNum" sz="quarter" idx="10"/>
          </p:nvPr>
        </p:nvSpPr>
        <p:spPr/>
        <p:txBody>
          <a:bodyPr/>
          <a:lstStyle/>
          <a:p>
            <a:fld id="{A49A9FA9-D7EA-4CE4-9436-15ECA635F06D}" type="slidenum">
              <a:rPr lang="en-US" smtClean="0"/>
              <a:t>17</a:t>
            </a:fld>
            <a:endParaRPr lang="en-US"/>
          </a:p>
        </p:txBody>
      </p:sp>
    </p:spTree>
    <p:extLst>
      <p:ext uri="{BB962C8B-B14F-4D97-AF65-F5344CB8AC3E}">
        <p14:creationId xmlns:p14="http://schemas.microsoft.com/office/powerpoint/2010/main" val="14954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 for tab</a:t>
            </a:r>
            <a:r>
              <a:rPr lang="en-US" baseline="0" dirty="0" smtClean="0"/>
              <a:t> interaction here: -AB</a:t>
            </a:r>
          </a:p>
          <a:p>
            <a:pPr marL="0" indent="0">
              <a:buFont typeface="Wingdings" charset="2"/>
              <a:buNone/>
            </a:pPr>
            <a:r>
              <a:rPr lang="en-US" baseline="0" dirty="0" smtClean="0"/>
              <a:t>“Consent:”</a:t>
            </a:r>
            <a:r>
              <a:rPr lang="en-US" dirty="0" smtClean="0"/>
              <a:t> </a:t>
            </a:r>
          </a:p>
          <a:p>
            <a:pPr marL="285750" indent="-285750">
              <a:buFont typeface="Wingdings" charset="2"/>
              <a:buChar char="§"/>
            </a:pPr>
            <a:r>
              <a:rPr lang="en-US" dirty="0" smtClean="0"/>
              <a:t>Genetic counseling inclusive of written documentation of consent</a:t>
            </a:r>
          </a:p>
          <a:p>
            <a:pPr marL="285750" indent="-285750">
              <a:buFont typeface="Wingdings" charset="2"/>
              <a:buChar char="§"/>
            </a:pPr>
            <a:r>
              <a:rPr lang="en-US" dirty="0" smtClean="0"/>
              <a:t>Informed consent should indicate that incidental/secondary findings for which interventions exist may be revealed in either children or family members</a:t>
            </a:r>
          </a:p>
          <a:p>
            <a:r>
              <a:rPr lang="en-US" dirty="0" smtClean="0"/>
              <a:t>“Counseling:”</a:t>
            </a:r>
          </a:p>
          <a:p>
            <a:pPr marL="285750" indent="-285750">
              <a:buFont typeface="Wingdings" charset="2"/>
              <a:buChar char="§"/>
            </a:pPr>
            <a:r>
              <a:rPr lang="en-US" dirty="0" smtClean="0"/>
              <a:t>Pretest counseling for expected outcomes, the likelihood and type of incidental results, and the types of results that will or will not be returned.</a:t>
            </a:r>
          </a:p>
          <a:p>
            <a:pPr marL="285750" indent="-285750">
              <a:buFont typeface="Wingdings" charset="2"/>
              <a:buChar char="§"/>
            </a:pPr>
            <a:r>
              <a:rPr lang="en-US" dirty="0" smtClean="0"/>
              <a:t>Counseling regarding the potential benefits and risks of GS/ES, limitations, potential implications for family members, and alternatives</a:t>
            </a:r>
          </a:p>
          <a:p>
            <a:r>
              <a:rPr lang="en-US" dirty="0" smtClean="0"/>
              <a:t>“Legal age:”</a:t>
            </a:r>
          </a:p>
          <a:p>
            <a:pPr marL="285750" indent="-285750">
              <a:buFont typeface="Wingdings" charset="2"/>
              <a:buChar char="§"/>
            </a:pPr>
            <a:r>
              <a:rPr lang="en-US" dirty="0" smtClean="0"/>
              <a:t>GS/ES is not recommended before the legal age except:</a:t>
            </a:r>
          </a:p>
          <a:p>
            <a:pPr marL="742950" lvl="1" indent="-285750">
              <a:buFont typeface="Wingdings" charset="2"/>
              <a:buChar char="§"/>
            </a:pPr>
            <a:r>
              <a:rPr lang="en-US" dirty="0" smtClean="0"/>
              <a:t>Phenotype-driven clinical diagnostics</a:t>
            </a:r>
          </a:p>
          <a:p>
            <a:pPr marL="742950" lvl="1" indent="-285750">
              <a:buFont typeface="Wingdings" charset="2"/>
              <a:buChar char="§"/>
            </a:pPr>
            <a:r>
              <a:rPr lang="en-US" dirty="0" smtClean="0"/>
              <a:t>Circumstances in which early monitoring or interventions are available and effective</a:t>
            </a:r>
          </a:p>
          <a:p>
            <a:pPr marL="742950" lvl="1" indent="-285750">
              <a:buFont typeface="Wingdings" charset="2"/>
              <a:buChar char="§"/>
            </a:pPr>
            <a:r>
              <a:rPr lang="en-US" dirty="0" smtClean="0"/>
              <a:t>Institutional review board–approved research.</a:t>
            </a:r>
          </a:p>
          <a:p>
            <a:r>
              <a:rPr lang="en-US" dirty="0" smtClean="0"/>
              <a:t>“Clear information:”</a:t>
            </a:r>
          </a:p>
          <a:p>
            <a:pPr marL="285750" indent="-285750">
              <a:buFont typeface="Wingdings" charset="2"/>
              <a:buChar char="§"/>
            </a:pPr>
            <a:r>
              <a:rPr lang="en-US" dirty="0" smtClean="0"/>
              <a:t>Clear distinction pre-testing between clinical and research testing</a:t>
            </a:r>
          </a:p>
          <a:p>
            <a:pPr marL="285750" indent="-285750">
              <a:buFont typeface="Wingdings" charset="2"/>
              <a:buChar char="§"/>
            </a:pPr>
            <a:r>
              <a:rPr lang="en-US" dirty="0" smtClean="0"/>
              <a:t>Informed whether identifiable results may be provided to databases, and be permitted to opt out </a:t>
            </a:r>
          </a:p>
          <a:p>
            <a:pPr marL="285750" indent="-285750">
              <a:buFont typeface="Wingdings" charset="2"/>
              <a:buChar char="§"/>
            </a:pPr>
            <a:r>
              <a:rPr lang="en-US" dirty="0" smtClean="0"/>
              <a:t>Informed of policies regarding re-contact as new knowledge is gained</a:t>
            </a:r>
          </a:p>
          <a:p>
            <a:endParaRPr lang="en-US" dirty="0"/>
          </a:p>
        </p:txBody>
      </p:sp>
      <p:sp>
        <p:nvSpPr>
          <p:cNvPr id="4" name="Slide Number Placeholder 3"/>
          <p:cNvSpPr>
            <a:spLocks noGrp="1"/>
          </p:cNvSpPr>
          <p:nvPr>
            <p:ph type="sldNum" sz="quarter" idx="10"/>
          </p:nvPr>
        </p:nvSpPr>
        <p:spPr/>
        <p:txBody>
          <a:bodyPr/>
          <a:lstStyle/>
          <a:p>
            <a:fld id="{F8D65222-B7E1-9D4E-9F64-FAD9282D3D36}" type="slidenum">
              <a:rPr lang="en-US" smtClean="0"/>
              <a:t>18</a:t>
            </a:fld>
            <a:endParaRPr lang="en-US"/>
          </a:p>
        </p:txBody>
      </p:sp>
    </p:spTree>
    <p:extLst>
      <p:ext uri="{BB962C8B-B14F-4D97-AF65-F5344CB8AC3E}">
        <p14:creationId xmlns:p14="http://schemas.microsoft.com/office/powerpoint/2010/main" val="19192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Malin</a:t>
            </a:r>
            <a:r>
              <a:rPr lang="en-US" sz="1200" b="0" i="0" kern="1200" dirty="0" smtClean="0">
                <a:solidFill>
                  <a:schemeClr val="tx1"/>
                </a:solidFill>
                <a:effectLst/>
                <a:latin typeface="+mn-lt"/>
                <a:ea typeface="+mn-ea"/>
                <a:cs typeface="+mn-cs"/>
              </a:rPr>
              <a:t> B, </a:t>
            </a:r>
            <a:r>
              <a:rPr lang="en-US" sz="1200" b="0" i="0" kern="1200" dirty="0" err="1" smtClean="0">
                <a:solidFill>
                  <a:schemeClr val="tx1"/>
                </a:solidFill>
                <a:effectLst/>
                <a:latin typeface="+mn-lt"/>
                <a:ea typeface="+mn-ea"/>
                <a:cs typeface="+mn-cs"/>
              </a:rPr>
              <a:t>Loukides</a:t>
            </a:r>
            <a:r>
              <a:rPr lang="en-US" sz="1200" b="0" i="0" kern="1200" dirty="0" smtClean="0">
                <a:solidFill>
                  <a:schemeClr val="tx1"/>
                </a:solidFill>
                <a:effectLst/>
                <a:latin typeface="+mn-lt"/>
                <a:ea typeface="+mn-ea"/>
                <a:cs typeface="+mn-cs"/>
              </a:rPr>
              <a:t> G, Benitez K, Clayton EW. Identifiability in biobanks: models, measures, and mitigation strategies. </a:t>
            </a:r>
            <a:r>
              <a:rPr lang="en-US" sz="1200" b="0" i="1" kern="1200" dirty="0" smtClean="0">
                <a:solidFill>
                  <a:schemeClr val="tx1"/>
                </a:solidFill>
                <a:effectLst/>
                <a:latin typeface="+mn-lt"/>
                <a:ea typeface="+mn-ea"/>
                <a:cs typeface="+mn-cs"/>
              </a:rPr>
              <a:t>Human genetics</a:t>
            </a:r>
            <a:r>
              <a:rPr lang="en-US" sz="1200" b="0" i="0" kern="1200" dirty="0" smtClean="0">
                <a:solidFill>
                  <a:schemeClr val="tx1"/>
                </a:solidFill>
                <a:effectLst/>
                <a:latin typeface="+mn-lt"/>
                <a:ea typeface="+mn-ea"/>
                <a:cs typeface="+mn-cs"/>
              </a:rPr>
              <a:t>. 2011;130(3):383-392. doi:10.1007/s00439-011-1042-5.</a:t>
            </a:r>
            <a:endParaRPr lang="en-US" dirty="0"/>
          </a:p>
        </p:txBody>
      </p:sp>
      <p:sp>
        <p:nvSpPr>
          <p:cNvPr id="4" name="Slide Number Placeholder 3"/>
          <p:cNvSpPr>
            <a:spLocks noGrp="1"/>
          </p:cNvSpPr>
          <p:nvPr>
            <p:ph type="sldNum" sz="quarter" idx="10"/>
          </p:nvPr>
        </p:nvSpPr>
        <p:spPr/>
        <p:txBody>
          <a:bodyPr/>
          <a:lstStyle/>
          <a:p>
            <a:fld id="{A49A9FA9-D7EA-4CE4-9436-15ECA635F06D}" type="slidenum">
              <a:rPr lang="en-US" smtClean="0"/>
              <a:t>25</a:t>
            </a:fld>
            <a:endParaRPr lang="en-US"/>
          </a:p>
        </p:txBody>
      </p:sp>
    </p:spTree>
    <p:extLst>
      <p:ext uri="{BB962C8B-B14F-4D97-AF65-F5344CB8AC3E}">
        <p14:creationId xmlns:p14="http://schemas.microsoft.com/office/powerpoint/2010/main" val="331585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Malin</a:t>
            </a:r>
            <a:r>
              <a:rPr lang="en-US" sz="1200" b="0" i="0" kern="1200" dirty="0" smtClean="0">
                <a:solidFill>
                  <a:schemeClr val="tx1"/>
                </a:solidFill>
                <a:effectLst/>
                <a:latin typeface="+mn-lt"/>
                <a:ea typeface="+mn-ea"/>
                <a:cs typeface="+mn-cs"/>
              </a:rPr>
              <a:t> B, </a:t>
            </a:r>
            <a:r>
              <a:rPr lang="en-US" sz="1200" b="0" i="0" kern="1200" dirty="0" err="1" smtClean="0">
                <a:solidFill>
                  <a:schemeClr val="tx1"/>
                </a:solidFill>
                <a:effectLst/>
                <a:latin typeface="+mn-lt"/>
                <a:ea typeface="+mn-ea"/>
                <a:cs typeface="+mn-cs"/>
              </a:rPr>
              <a:t>Loukides</a:t>
            </a:r>
            <a:r>
              <a:rPr lang="en-US" sz="1200" b="0" i="0" kern="1200" dirty="0" smtClean="0">
                <a:solidFill>
                  <a:schemeClr val="tx1"/>
                </a:solidFill>
                <a:effectLst/>
                <a:latin typeface="+mn-lt"/>
                <a:ea typeface="+mn-ea"/>
                <a:cs typeface="+mn-cs"/>
              </a:rPr>
              <a:t> G, Benitez K, Clayton EW. Identifiability in biobanks: models, measures, and mitigation strategies. </a:t>
            </a:r>
            <a:r>
              <a:rPr lang="en-US" sz="1200" b="0" i="1" kern="1200" dirty="0" smtClean="0">
                <a:solidFill>
                  <a:schemeClr val="tx1"/>
                </a:solidFill>
                <a:effectLst/>
                <a:latin typeface="+mn-lt"/>
                <a:ea typeface="+mn-ea"/>
                <a:cs typeface="+mn-cs"/>
              </a:rPr>
              <a:t>Human genetics</a:t>
            </a:r>
            <a:r>
              <a:rPr lang="en-US" sz="1200" b="0" i="0" kern="1200" dirty="0" smtClean="0">
                <a:solidFill>
                  <a:schemeClr val="tx1"/>
                </a:solidFill>
                <a:effectLst/>
                <a:latin typeface="+mn-lt"/>
                <a:ea typeface="+mn-ea"/>
                <a:cs typeface="+mn-cs"/>
              </a:rPr>
              <a:t>. 2011;130(3):383-392. doi:10.1007/s00439-011-1042-5.</a:t>
            </a:r>
            <a:endParaRPr lang="en-US" dirty="0"/>
          </a:p>
        </p:txBody>
      </p:sp>
      <p:sp>
        <p:nvSpPr>
          <p:cNvPr id="4" name="Slide Number Placeholder 3"/>
          <p:cNvSpPr>
            <a:spLocks noGrp="1"/>
          </p:cNvSpPr>
          <p:nvPr>
            <p:ph type="sldNum" sz="quarter" idx="10"/>
          </p:nvPr>
        </p:nvSpPr>
        <p:spPr/>
        <p:txBody>
          <a:bodyPr/>
          <a:lstStyle/>
          <a:p>
            <a:fld id="{A49A9FA9-D7EA-4CE4-9436-15ECA635F06D}" type="slidenum">
              <a:rPr lang="en-US" smtClean="0"/>
              <a:t>26</a:t>
            </a:fld>
            <a:endParaRPr lang="en-US"/>
          </a:p>
        </p:txBody>
      </p:sp>
    </p:spTree>
    <p:extLst>
      <p:ext uri="{BB962C8B-B14F-4D97-AF65-F5344CB8AC3E}">
        <p14:creationId xmlns:p14="http://schemas.microsoft.com/office/powerpoint/2010/main" val="273467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Malin</a:t>
            </a:r>
            <a:r>
              <a:rPr lang="en-US" sz="1200" b="0" i="0" kern="1200" dirty="0" smtClean="0">
                <a:solidFill>
                  <a:schemeClr val="tx1"/>
                </a:solidFill>
                <a:effectLst/>
                <a:latin typeface="+mn-lt"/>
                <a:ea typeface="+mn-ea"/>
                <a:cs typeface="+mn-cs"/>
              </a:rPr>
              <a:t> B, </a:t>
            </a:r>
            <a:r>
              <a:rPr lang="en-US" sz="1200" b="0" i="0" kern="1200" dirty="0" err="1" smtClean="0">
                <a:solidFill>
                  <a:schemeClr val="tx1"/>
                </a:solidFill>
                <a:effectLst/>
                <a:latin typeface="+mn-lt"/>
                <a:ea typeface="+mn-ea"/>
                <a:cs typeface="+mn-cs"/>
              </a:rPr>
              <a:t>Loukides</a:t>
            </a:r>
            <a:r>
              <a:rPr lang="en-US" sz="1200" b="0" i="0" kern="1200" dirty="0" smtClean="0">
                <a:solidFill>
                  <a:schemeClr val="tx1"/>
                </a:solidFill>
                <a:effectLst/>
                <a:latin typeface="+mn-lt"/>
                <a:ea typeface="+mn-ea"/>
                <a:cs typeface="+mn-cs"/>
              </a:rPr>
              <a:t> G, Benitez K, Clayton EW. Identifiability in biobanks: models, measures, and mitigation strategies. </a:t>
            </a:r>
            <a:r>
              <a:rPr lang="en-US" sz="1200" b="0" i="1" kern="1200" dirty="0" smtClean="0">
                <a:solidFill>
                  <a:schemeClr val="tx1"/>
                </a:solidFill>
                <a:effectLst/>
                <a:latin typeface="+mn-lt"/>
                <a:ea typeface="+mn-ea"/>
                <a:cs typeface="+mn-cs"/>
              </a:rPr>
              <a:t>Human genetics</a:t>
            </a:r>
            <a:r>
              <a:rPr lang="en-US" sz="1200" b="0" i="0" kern="1200" dirty="0" smtClean="0">
                <a:solidFill>
                  <a:schemeClr val="tx1"/>
                </a:solidFill>
                <a:effectLst/>
                <a:latin typeface="+mn-lt"/>
                <a:ea typeface="+mn-ea"/>
                <a:cs typeface="+mn-cs"/>
              </a:rPr>
              <a:t>. 2011;130(3):383-392. doi:10.1007/s00439-011-1042-5.</a:t>
            </a:r>
            <a:endParaRPr lang="en-US" dirty="0"/>
          </a:p>
        </p:txBody>
      </p:sp>
      <p:sp>
        <p:nvSpPr>
          <p:cNvPr id="4" name="Slide Number Placeholder 3"/>
          <p:cNvSpPr>
            <a:spLocks noGrp="1"/>
          </p:cNvSpPr>
          <p:nvPr>
            <p:ph type="sldNum" sz="quarter" idx="10"/>
          </p:nvPr>
        </p:nvSpPr>
        <p:spPr/>
        <p:txBody>
          <a:bodyPr/>
          <a:lstStyle/>
          <a:p>
            <a:fld id="{A49A9FA9-D7EA-4CE4-9436-15ECA635F06D}" type="slidenum">
              <a:rPr lang="en-US" smtClean="0"/>
              <a:t>27</a:t>
            </a:fld>
            <a:endParaRPr lang="en-US"/>
          </a:p>
        </p:txBody>
      </p:sp>
    </p:spTree>
    <p:extLst>
      <p:ext uri="{BB962C8B-B14F-4D97-AF65-F5344CB8AC3E}">
        <p14:creationId xmlns:p14="http://schemas.microsoft.com/office/powerpoint/2010/main" val="1927337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Adapted from Shannon </a:t>
            </a:r>
            <a:r>
              <a:rPr lang="en-US" sz="1200" dirty="0" err="1" smtClean="0"/>
              <a:t>Bohle</a:t>
            </a:r>
            <a:r>
              <a:rPr lang="en-US" sz="1200" dirty="0" smtClean="0"/>
              <a:t>: </a:t>
            </a:r>
            <a:r>
              <a:rPr lang="en-US" sz="1200" dirty="0" smtClean="0">
                <a:hlinkClick r:id="rId3"/>
              </a:rPr>
              <a:t>http://www.slideshare.net/01archivist/exploring-your-personal-genome-with-free-online-bioinformatics-tools-backup3</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49A9FA9-D7EA-4CE4-9436-15ECA635F06D}" type="slidenum">
              <a:rPr lang="en-US" smtClean="0"/>
              <a:t>32</a:t>
            </a:fld>
            <a:endParaRPr lang="en-US"/>
          </a:p>
        </p:txBody>
      </p:sp>
    </p:spTree>
    <p:extLst>
      <p:ext uri="{BB962C8B-B14F-4D97-AF65-F5344CB8AC3E}">
        <p14:creationId xmlns:p14="http://schemas.microsoft.com/office/powerpoint/2010/main" val="1171638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2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1.xml"/><Relationship Id="rId1" Type="http://schemas.openxmlformats.org/officeDocument/2006/relationships/tags" Target="../tags/tag24.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4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4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4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7.xml"/><Relationship Id="rId4" Type="http://schemas.openxmlformats.org/officeDocument/2006/relationships/image" Target="../media/image4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slideMaster" Target="../slideMasters/slideMaster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tags" Target="../tags/tag4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38.png"/><Relationship Id="rId2" Type="http://schemas.openxmlformats.org/officeDocument/2006/relationships/slideMaster" Target="../slideMasters/slideMaster2.xml"/><Relationship Id="rId1" Type="http://schemas.openxmlformats.org/officeDocument/2006/relationships/tags" Target="../tags/tag49.xml"/><Relationship Id="rId6" Type="http://schemas.openxmlformats.org/officeDocument/2006/relationships/image" Target="../media/image44.png"/><Relationship Id="rId11" Type="http://schemas.openxmlformats.org/officeDocument/2006/relationships/image" Target="../media/image48.png"/><Relationship Id="rId5" Type="http://schemas.openxmlformats.org/officeDocument/2006/relationships/image" Target="../media/image43.png"/><Relationship Id="rId10" Type="http://schemas.openxmlformats.org/officeDocument/2006/relationships/image" Target="../media/image47.png"/><Relationship Id="rId4" Type="http://schemas.openxmlformats.org/officeDocument/2006/relationships/image" Target="../media/image30.png"/><Relationship Id="rId9" Type="http://schemas.openxmlformats.org/officeDocument/2006/relationships/image" Target="../media/image46.png"/><Relationship Id="rId14" Type="http://schemas.openxmlformats.org/officeDocument/2006/relationships/image" Target="../media/image50.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3.png"/><Relationship Id="rId7" Type="http://schemas.openxmlformats.org/officeDocument/2006/relationships/image" Target="../media/image30.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36.png"/><Relationship Id="rId11" Type="http://schemas.openxmlformats.org/officeDocument/2006/relationships/image" Target="../media/image45.png"/><Relationship Id="rId5" Type="http://schemas.openxmlformats.org/officeDocument/2006/relationships/image" Target="../media/image35.png"/><Relationship Id="rId10" Type="http://schemas.openxmlformats.org/officeDocument/2006/relationships/image" Target="../media/image51.png"/><Relationship Id="rId4" Type="http://schemas.openxmlformats.org/officeDocument/2006/relationships/image" Target="../media/image34.png"/><Relationship Id="rId9" Type="http://schemas.openxmlformats.org/officeDocument/2006/relationships/image" Target="../media/image37.png"/></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accent5"/>
                </a:solidFill>
              </a:defRPr>
            </a:lvl1pPr>
          </a:lstStyle>
          <a:p>
            <a:r>
              <a:rPr lang="en-US" dirty="0" smtClean="0"/>
              <a:t>BD2K OER Module Title - Light</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userDrawn="1"/>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32607112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4509987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26485367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780517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Left Gree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0" y="0"/>
            <a:ext cx="9144000" cy="6858249"/>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22399355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Break Left Gree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userDrawn="1">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userDrawn="1">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3851082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eft Purple">
    <p:bg>
      <p:bgPr>
        <a:solidFill>
          <a:srgbClr val="4B5185"/>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522"/>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2654221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9589190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eft Blue">
    <p:bg>
      <p:bgPr>
        <a:solidFill>
          <a:srgbClr val="18496B"/>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3820" y="0"/>
            <a:ext cx="914018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8326889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9257448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eft Gol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658"/>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564552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userDrawn="1"/>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solidFill>
              </a:rPr>
              <a:t>BD2K Open Educational Resources | Oregon Health &amp; Science University</a:t>
            </a:r>
            <a:endParaRPr lang="en-US" dirty="0">
              <a:solidFill>
                <a:schemeClr val="accent5"/>
              </a:solidFill>
            </a:endParaRPr>
          </a:p>
        </p:txBody>
      </p:sp>
    </p:spTree>
    <p:custDataLst>
      <p:tags r:id="rId1"/>
    </p:custDataLst>
    <p:extLst>
      <p:ext uri="{BB962C8B-B14F-4D97-AF65-F5344CB8AC3E}">
        <p14:creationId xmlns:p14="http://schemas.microsoft.com/office/powerpoint/2010/main" val="28901445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Break Left Gold">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5646729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104744593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Light">
    <p:spTree>
      <p:nvGrpSpPr>
        <p:cNvPr id="1" name=""/>
        <p:cNvGrpSpPr/>
        <p:nvPr/>
      </p:nvGrpSpPr>
      <p:grpSpPr>
        <a:xfrm>
          <a:off x="0" y="0"/>
          <a:ext cx="0" cy="0"/>
          <a:chOff x="0" y="0"/>
          <a:chExt cx="0" cy="0"/>
        </a:xfrm>
      </p:grpSpPr>
      <p:sp>
        <p:nvSpPr>
          <p:cNvPr id="3" name="Title 1"/>
          <p:cNvSpPr txBox="1">
            <a:spLocks/>
          </p:cNvSpPr>
          <p:nvPr userDrawn="1"/>
        </p:nvSpPr>
        <p:spPr>
          <a:xfrm>
            <a:off x="224971" y="135350"/>
            <a:ext cx="8694058" cy="91124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a:lstStyle>
          <a:p>
            <a:r>
              <a:rPr lang="en-US" smtClean="0"/>
              <a:t>Icons for Use Throughout – Light Theme</a:t>
            </a:r>
            <a:endParaRPr lang="en-US" dirty="0"/>
          </a:p>
        </p:txBody>
      </p:sp>
      <p:pic>
        <p:nvPicPr>
          <p:cNvPr id="4" name="Picture 3"/>
          <p:cNvPicPr preferRelativeResize="0">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316737" y="2874941"/>
            <a:ext cx="914400" cy="914400"/>
          </a:xfrm>
          <a:prstGeom prst="rect">
            <a:avLst/>
          </a:prstGeom>
        </p:spPr>
      </p:pic>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20499" y="1981859"/>
            <a:ext cx="914400" cy="914400"/>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408" y="1947826"/>
            <a:ext cx="914400" cy="914400"/>
          </a:xfrm>
          <a:prstGeom prst="rect">
            <a:avLst/>
          </a:prstGeom>
        </p:spPr>
      </p:pic>
      <p:pic>
        <p:nvPicPr>
          <p:cNvPr id="15" name="Pictur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20499" y="1121017"/>
            <a:ext cx="914400" cy="914400"/>
          </a:xfrm>
          <a:prstGeom prst="rect">
            <a:avLst/>
          </a:prstGeom>
        </p:spPr>
      </p:pic>
      <p:pic>
        <p:nvPicPr>
          <p:cNvPr id="16" name="Pictur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99408" y="1086984"/>
            <a:ext cx="914400" cy="914400"/>
          </a:xfrm>
          <a:prstGeom prst="rect">
            <a:avLst/>
          </a:prstGeom>
        </p:spPr>
      </p:pic>
      <p:pic>
        <p:nvPicPr>
          <p:cNvPr id="17" name="Picture 1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26008252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mber Ligh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normAutofit/>
          </a:bodyPr>
          <a:lstStyle/>
          <a:p>
            <a:r>
              <a:rPr lang="en-US" dirty="0" smtClean="0"/>
              <a:t>Numbers for Use Throughout – Light Theme</a:t>
            </a:r>
            <a:endParaRPr lang="en-US" dirty="0"/>
          </a:p>
        </p:txBody>
      </p:sp>
      <p:sp>
        <p:nvSpPr>
          <p:cNvPr id="4" name="Oval 3"/>
          <p:cNvSpPr/>
          <p:nvPr userDrawn="1"/>
        </p:nvSpPr>
        <p:spPr>
          <a:xfrm>
            <a:off x="685800" y="17526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1</a:t>
            </a:r>
            <a:endParaRPr lang="en-US" sz="2800" dirty="0">
              <a:solidFill>
                <a:schemeClr val="tx1"/>
              </a:solidFill>
              <a:latin typeface="Cambria"/>
              <a:cs typeface="Cambria"/>
            </a:endParaRPr>
          </a:p>
        </p:txBody>
      </p:sp>
      <p:sp>
        <p:nvSpPr>
          <p:cNvPr id="5" name="Oval 4"/>
          <p:cNvSpPr/>
          <p:nvPr userDrawn="1"/>
        </p:nvSpPr>
        <p:spPr>
          <a:xfrm>
            <a:off x="685800" y="2743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2</a:t>
            </a:r>
            <a:endParaRPr lang="en-US" sz="2800" dirty="0">
              <a:solidFill>
                <a:schemeClr val="tx1"/>
              </a:solidFill>
              <a:latin typeface="Cambria"/>
              <a:cs typeface="Cambria"/>
            </a:endParaRPr>
          </a:p>
        </p:txBody>
      </p:sp>
      <p:sp>
        <p:nvSpPr>
          <p:cNvPr id="6" name="Oval 5"/>
          <p:cNvSpPr/>
          <p:nvPr userDrawn="1"/>
        </p:nvSpPr>
        <p:spPr>
          <a:xfrm>
            <a:off x="685800" y="37338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latin typeface="Cambria"/>
                <a:cs typeface="Cambria"/>
              </a:rPr>
              <a:t>3</a:t>
            </a:r>
          </a:p>
        </p:txBody>
      </p:sp>
      <p:sp>
        <p:nvSpPr>
          <p:cNvPr id="7" name="Oval 6"/>
          <p:cNvSpPr/>
          <p:nvPr userDrawn="1"/>
        </p:nvSpPr>
        <p:spPr>
          <a:xfrm>
            <a:off x="685800" y="4648200"/>
            <a:ext cx="533400" cy="533400"/>
          </a:xfrm>
          <a:prstGeom prst="ellipse">
            <a:avLst/>
          </a:prstGeom>
          <a:noFill/>
          <a:ln w="28575">
            <a:solidFill>
              <a:schemeClr val="tx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latin typeface="Cambria"/>
                <a:cs typeface="Cambria"/>
              </a:rPr>
              <a:t>4</a:t>
            </a:r>
            <a:endParaRPr lang="en-US" sz="2800" dirty="0">
              <a:solidFill>
                <a:schemeClr val="tx1"/>
              </a:solidFill>
              <a:latin typeface="Cambria"/>
              <a:cs typeface="Cambria"/>
            </a:endParaRPr>
          </a:p>
        </p:txBody>
      </p:sp>
      <p:sp>
        <p:nvSpPr>
          <p:cNvPr id="8" name="Oval 7"/>
          <p:cNvSpPr/>
          <p:nvPr userDrawn="1"/>
        </p:nvSpPr>
        <p:spPr>
          <a:xfrm>
            <a:off x="1796143" y="17526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1</a:t>
            </a:r>
            <a:endParaRPr lang="en-US" sz="2800" dirty="0">
              <a:solidFill>
                <a:schemeClr val="accent3"/>
              </a:solidFill>
              <a:latin typeface="Cambria"/>
              <a:cs typeface="Cambria"/>
            </a:endParaRPr>
          </a:p>
        </p:txBody>
      </p:sp>
      <p:sp>
        <p:nvSpPr>
          <p:cNvPr id="9" name="Oval 8"/>
          <p:cNvSpPr/>
          <p:nvPr userDrawn="1"/>
        </p:nvSpPr>
        <p:spPr>
          <a:xfrm>
            <a:off x="1796143" y="2743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2</a:t>
            </a:r>
            <a:endParaRPr lang="en-US" sz="2800" dirty="0">
              <a:solidFill>
                <a:schemeClr val="accent3"/>
              </a:solidFill>
              <a:latin typeface="Cambria"/>
              <a:cs typeface="Cambria"/>
            </a:endParaRPr>
          </a:p>
        </p:txBody>
      </p:sp>
      <p:sp>
        <p:nvSpPr>
          <p:cNvPr id="10" name="Oval 9"/>
          <p:cNvSpPr/>
          <p:nvPr userDrawn="1"/>
        </p:nvSpPr>
        <p:spPr>
          <a:xfrm>
            <a:off x="1796143" y="37338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solidFill>
                <a:latin typeface="Cambria"/>
                <a:cs typeface="Cambria"/>
              </a:rPr>
              <a:t>3</a:t>
            </a:r>
          </a:p>
        </p:txBody>
      </p:sp>
      <p:sp>
        <p:nvSpPr>
          <p:cNvPr id="11" name="Oval 10"/>
          <p:cNvSpPr/>
          <p:nvPr userDrawn="1"/>
        </p:nvSpPr>
        <p:spPr>
          <a:xfrm>
            <a:off x="1796143" y="4648200"/>
            <a:ext cx="533400" cy="533400"/>
          </a:xfrm>
          <a:prstGeom prst="ellipse">
            <a:avLst/>
          </a:prstGeom>
          <a:noFill/>
          <a:ln w="28575">
            <a:solidFill>
              <a:schemeClr val="accent3">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solidFill>
                <a:latin typeface="Cambria"/>
                <a:cs typeface="Cambria"/>
              </a:rPr>
              <a:t>4</a:t>
            </a:r>
            <a:endParaRPr lang="en-US" sz="2800" dirty="0">
              <a:solidFill>
                <a:schemeClr val="accent3"/>
              </a:solidFill>
              <a:latin typeface="Cambria"/>
              <a:cs typeface="Cambria"/>
            </a:endParaRPr>
          </a:p>
        </p:txBody>
      </p:sp>
      <p:sp>
        <p:nvSpPr>
          <p:cNvPr id="12" name="Oval 11"/>
          <p:cNvSpPr/>
          <p:nvPr userDrawn="1"/>
        </p:nvSpPr>
        <p:spPr>
          <a:xfrm>
            <a:off x="2906486" y="17616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1</a:t>
            </a:r>
            <a:endParaRPr lang="en-US" sz="2800" dirty="0">
              <a:solidFill>
                <a:schemeClr val="accent6"/>
              </a:solidFill>
              <a:latin typeface="Cambria"/>
              <a:cs typeface="Cambria"/>
            </a:endParaRPr>
          </a:p>
        </p:txBody>
      </p:sp>
      <p:sp>
        <p:nvSpPr>
          <p:cNvPr id="13" name="Oval 12"/>
          <p:cNvSpPr/>
          <p:nvPr userDrawn="1"/>
        </p:nvSpPr>
        <p:spPr>
          <a:xfrm>
            <a:off x="2906486" y="2752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2</a:t>
            </a:r>
            <a:endParaRPr lang="en-US" sz="2800" dirty="0">
              <a:solidFill>
                <a:schemeClr val="accent6"/>
              </a:solidFill>
              <a:latin typeface="Cambria"/>
              <a:cs typeface="Cambria"/>
            </a:endParaRPr>
          </a:p>
        </p:txBody>
      </p:sp>
      <p:sp>
        <p:nvSpPr>
          <p:cNvPr id="14" name="Oval 13"/>
          <p:cNvSpPr/>
          <p:nvPr userDrawn="1"/>
        </p:nvSpPr>
        <p:spPr>
          <a:xfrm>
            <a:off x="2906486" y="37428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solidFill>
                <a:latin typeface="Cambria"/>
                <a:cs typeface="Cambria"/>
              </a:rPr>
              <a:t>3</a:t>
            </a:r>
          </a:p>
        </p:txBody>
      </p:sp>
      <p:sp>
        <p:nvSpPr>
          <p:cNvPr id="15" name="Oval 14"/>
          <p:cNvSpPr/>
          <p:nvPr userDrawn="1"/>
        </p:nvSpPr>
        <p:spPr>
          <a:xfrm>
            <a:off x="2906486" y="4657271"/>
            <a:ext cx="533400" cy="533400"/>
          </a:xfrm>
          <a:prstGeom prst="ellipse">
            <a:avLst/>
          </a:prstGeom>
          <a:noFill/>
          <a:ln w="28575">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solidFill>
                <a:latin typeface="Cambria"/>
                <a:cs typeface="Cambria"/>
              </a:rPr>
              <a:t>4</a:t>
            </a:r>
            <a:endParaRPr lang="en-US" sz="2800" dirty="0">
              <a:solidFill>
                <a:schemeClr val="accent6"/>
              </a:solidFill>
              <a:latin typeface="Cambria"/>
              <a:cs typeface="Cambria"/>
            </a:endParaRPr>
          </a:p>
        </p:txBody>
      </p:sp>
    </p:spTree>
    <p:custDataLst>
      <p:tags r:id="rId1"/>
    </p:custDataLst>
    <p:extLst>
      <p:ext uri="{BB962C8B-B14F-4D97-AF65-F5344CB8AC3E}">
        <p14:creationId xmlns:p14="http://schemas.microsoft.com/office/powerpoint/2010/main" val="107688448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t>Shapes for Use Throughout – Light Theme </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152" y="1851640"/>
            <a:ext cx="640135" cy="45724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8152" y="2822060"/>
            <a:ext cx="640135" cy="45724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8152" y="3792480"/>
            <a:ext cx="640135" cy="457240"/>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8152" y="4762900"/>
            <a:ext cx="640135" cy="457240"/>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348795" y="1851640"/>
            <a:ext cx="1371719" cy="45724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348794" y="2807817"/>
            <a:ext cx="1371719" cy="451143"/>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348794" y="3792480"/>
            <a:ext cx="1371719" cy="457240"/>
          </a:xfrm>
          <a:prstGeom prst="rect">
            <a:avLst/>
          </a:prstGeom>
        </p:spPr>
      </p:pic>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48794" y="4759328"/>
            <a:ext cx="1371719" cy="451143"/>
          </a:xfrm>
          <a:prstGeom prst="rect">
            <a:avLst/>
          </a:prstGeom>
        </p:spPr>
      </p:pic>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348661" y="1829970"/>
            <a:ext cx="1554615" cy="457240"/>
          </a:xfrm>
          <a:prstGeom prst="rect">
            <a:avLst/>
          </a:prstGeom>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348661" y="2804390"/>
            <a:ext cx="1554615" cy="457240"/>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348661" y="3778810"/>
            <a:ext cx="1554615" cy="457240"/>
          </a:xfrm>
          <a:prstGeom prst="rect">
            <a:avLst/>
          </a:prstGeom>
        </p:spPr>
      </p:pic>
      <p:pic>
        <p:nvPicPr>
          <p:cNvPr id="15" name="Pictur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348661" y="4753231"/>
            <a:ext cx="1554615" cy="457240"/>
          </a:xfrm>
          <a:prstGeom prst="rect">
            <a:avLst/>
          </a:prstGeom>
        </p:spPr>
      </p:pic>
    </p:spTree>
    <p:custDataLst>
      <p:tags r:id="rId1"/>
    </p:custDataLst>
    <p:extLst>
      <p:ext uri="{BB962C8B-B14F-4D97-AF65-F5344CB8AC3E}">
        <p14:creationId xmlns:p14="http://schemas.microsoft.com/office/powerpoint/2010/main" val="29964819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91029" y="2973379"/>
            <a:ext cx="7772400" cy="911243"/>
          </a:xfrm>
        </p:spPr>
        <p:txBody>
          <a:bodyPr>
            <a:normAutofit/>
          </a:bodyPr>
          <a:lstStyle/>
          <a:p>
            <a:r>
              <a:rPr lang="en-US" dirty="0" smtClean="0"/>
              <a:t>Using Shapes as Side Flags, Tags, Banners</a:t>
            </a:r>
            <a:endParaRPr lang="en-US" dirty="0"/>
          </a:p>
        </p:txBody>
      </p:sp>
      <p:grpSp>
        <p:nvGrpSpPr>
          <p:cNvPr id="4" name="Group 3"/>
          <p:cNvGrpSpPr/>
          <p:nvPr userDrawn="1"/>
        </p:nvGrpSpPr>
        <p:grpSpPr>
          <a:xfrm>
            <a:off x="7094966" y="0"/>
            <a:ext cx="1371719" cy="457240"/>
            <a:chOff x="7094966" y="0"/>
            <a:chExt cx="1371719" cy="45724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6" name="TextBox 5"/>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7" name="Group 6"/>
          <p:cNvGrpSpPr/>
          <p:nvPr userDrawn="1"/>
        </p:nvGrpSpPr>
        <p:grpSpPr>
          <a:xfrm>
            <a:off x="5123903" y="-1159"/>
            <a:ext cx="1371719" cy="458399"/>
            <a:chOff x="5123903" y="-1159"/>
            <a:chExt cx="1371719" cy="458399"/>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9" name="TextBox 8"/>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0" name="Group 9"/>
          <p:cNvGrpSpPr/>
          <p:nvPr userDrawn="1"/>
        </p:nvGrpSpPr>
        <p:grpSpPr>
          <a:xfrm>
            <a:off x="2943880" y="-7255"/>
            <a:ext cx="1371719" cy="457240"/>
            <a:chOff x="2943880" y="-7255"/>
            <a:chExt cx="1371719" cy="457240"/>
          </a:xfrm>
        </p:grpSpPr>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2" name="TextBox 11"/>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3" name="Group 12"/>
          <p:cNvGrpSpPr/>
          <p:nvPr userDrawn="1"/>
        </p:nvGrpSpPr>
        <p:grpSpPr>
          <a:xfrm>
            <a:off x="886300" y="-1160"/>
            <a:ext cx="1371720" cy="451143"/>
            <a:chOff x="886300" y="-1160"/>
            <a:chExt cx="1371720" cy="451143"/>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5" name="TextBox 14"/>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6" name="Group 15"/>
          <p:cNvGrpSpPr/>
          <p:nvPr userDrawn="1"/>
        </p:nvGrpSpPr>
        <p:grpSpPr>
          <a:xfrm>
            <a:off x="0" y="1033087"/>
            <a:ext cx="640135" cy="457240"/>
            <a:chOff x="0" y="1033087"/>
            <a:chExt cx="640135" cy="457240"/>
          </a:xfrm>
        </p:grpSpPr>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8" name="TextBox 17"/>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19" name="Group 18"/>
          <p:cNvGrpSpPr/>
          <p:nvPr userDrawn="1"/>
        </p:nvGrpSpPr>
        <p:grpSpPr>
          <a:xfrm>
            <a:off x="-1" y="1944330"/>
            <a:ext cx="640135" cy="457240"/>
            <a:chOff x="-1" y="1944330"/>
            <a:chExt cx="640135" cy="457240"/>
          </a:xfrm>
        </p:grpSpPr>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1" name="TextBox 20"/>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2" name="Group 21"/>
          <p:cNvGrpSpPr/>
          <p:nvPr userDrawn="1"/>
        </p:nvGrpSpPr>
        <p:grpSpPr>
          <a:xfrm>
            <a:off x="7589385" y="1055266"/>
            <a:ext cx="1554615" cy="457240"/>
            <a:chOff x="7589385" y="1055266"/>
            <a:chExt cx="1554615" cy="457240"/>
          </a:xfrm>
        </p:grpSpPr>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4" name="TextBox 23"/>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5" name="Group 24"/>
          <p:cNvGrpSpPr/>
          <p:nvPr userDrawn="1"/>
        </p:nvGrpSpPr>
        <p:grpSpPr>
          <a:xfrm>
            <a:off x="7589385" y="2070065"/>
            <a:ext cx="1554615" cy="457240"/>
            <a:chOff x="7589385" y="2070065"/>
            <a:chExt cx="1554615" cy="457240"/>
          </a:xfrm>
        </p:grpSpPr>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7" name="TextBox 26"/>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8" name="Rectangle 27"/>
          <p:cNvSpPr/>
          <p:nvPr userDrawn="1"/>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Data 28"/>
          <p:cNvSpPr/>
          <p:nvPr userDrawn="1"/>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userDrawn="1"/>
        </p:nvSpPr>
        <p:spPr>
          <a:xfrm rot="10800000">
            <a:off x="42607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userDrawn="1"/>
        </p:nvSpPr>
        <p:spPr>
          <a:xfrm rot="10800000">
            <a:off x="-617901" y="5436311"/>
            <a:ext cx="3054096" cy="731520"/>
          </a:xfrm>
          <a:prstGeom prst="flowChartInputOutp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userDrawn="1"/>
        </p:nvSpPr>
        <p:spPr>
          <a:xfrm rot="10800000">
            <a:off x="6700356"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820846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18288"/>
            <a:ext cx="2895600" cy="329184"/>
          </a:xfrm>
          <a:prstGeom prst="rect">
            <a:avLst/>
          </a:prstGeom>
        </p:spPr>
        <p:txBody>
          <a:bodyPr/>
          <a:lstStyle/>
          <a:p>
            <a:fld id="{AF36F0FB-01D5-F24E-8AB8-9845E89A2B27}" type="datetimeFigureOut">
              <a:rPr lang="en-US" smtClean="0"/>
              <a:t>11/6/2015</a:t>
            </a:fld>
            <a:endParaRPr lang="en-US"/>
          </a:p>
        </p:txBody>
      </p:sp>
      <p:sp>
        <p:nvSpPr>
          <p:cNvPr id="4" name="Footer Placeholder 3"/>
          <p:cNvSpPr>
            <a:spLocks noGrp="1"/>
          </p:cNvSpPr>
          <p:nvPr>
            <p:ph type="ftr" sz="quarter" idx="11"/>
          </p:nvPr>
        </p:nvSpPr>
        <p:spPr>
          <a:xfrm>
            <a:off x="3429000" y="18288"/>
            <a:ext cx="4114800" cy="329184"/>
          </a:xfrm>
          <a:prstGeom prst="rect">
            <a:avLst/>
          </a:prstGeom>
        </p:spPr>
        <p:txBody>
          <a:bodyPr/>
          <a:lstStyle/>
          <a:p>
            <a:endParaRPr lang="en-US"/>
          </a:p>
        </p:txBody>
      </p:sp>
      <p:sp>
        <p:nvSpPr>
          <p:cNvPr id="5" name="Slide Number Placeholder 4"/>
          <p:cNvSpPr>
            <a:spLocks noGrp="1"/>
          </p:cNvSpPr>
          <p:nvPr>
            <p:ph type="sldNum" sz="quarter" idx="12"/>
          </p:nvPr>
        </p:nvSpPr>
        <p:spPr>
          <a:xfrm>
            <a:off x="7620000" y="18288"/>
            <a:ext cx="1066800" cy="329184"/>
          </a:xfrm>
          <a:prstGeom prst="rect">
            <a:avLst/>
          </a:prstGeom>
        </p:spPr>
        <p:txBody>
          <a:bodyPr/>
          <a:lstStyle/>
          <a:p>
            <a:fld id="{BB8B65C4-229B-4D4A-9D41-98BF80A8D0F4}" type="slidenum">
              <a:rPr lang="en-US" smtClean="0"/>
              <a:t>‹#›</a:t>
            </a:fld>
            <a:endParaRPr lang="en-US"/>
          </a:p>
        </p:txBody>
      </p:sp>
    </p:spTree>
    <p:extLst>
      <p:ext uri="{BB962C8B-B14F-4D97-AF65-F5344CB8AC3E}">
        <p14:creationId xmlns:p14="http://schemas.microsoft.com/office/powerpoint/2010/main" val="33782201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3029" y="1122363"/>
            <a:ext cx="8577943" cy="2387600"/>
          </a:xfrm>
        </p:spPr>
        <p:txBody>
          <a:bodyPr anchor="b"/>
          <a:lstStyle>
            <a:lvl1pPr algn="l">
              <a:defRPr sz="4500">
                <a:solidFill>
                  <a:schemeClr val="bg1"/>
                </a:solidFill>
              </a:defRPr>
            </a:lvl1pPr>
          </a:lstStyle>
          <a:p>
            <a:r>
              <a:rPr lang="en-US" dirty="0" smtClean="0"/>
              <a:t>BD2K OER Module Title - Dark</a:t>
            </a:r>
            <a:endParaRPr lang="en-US" dirty="0"/>
          </a:p>
        </p:txBody>
      </p:sp>
      <p:sp>
        <p:nvSpPr>
          <p:cNvPr id="3" name="Subtitle 2"/>
          <p:cNvSpPr>
            <a:spLocks noGrp="1"/>
          </p:cNvSpPr>
          <p:nvPr>
            <p:ph type="subTitle" idx="1" hasCustomPrompt="1"/>
          </p:nvPr>
        </p:nvSpPr>
        <p:spPr>
          <a:xfrm>
            <a:off x="283029" y="3602038"/>
            <a:ext cx="8577943" cy="1655762"/>
          </a:xfrm>
        </p:spPr>
        <p:txBody>
          <a:bodyPr/>
          <a:lstStyle>
            <a:lvl1pPr marL="0" indent="0" algn="l">
              <a:buNone/>
              <a:defRPr sz="1800" baseline="0">
                <a:ln>
                  <a:noFill/>
                </a:ln>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BD2K ##-# | Subtitle Name</a:t>
            </a:r>
          </a:p>
          <a:p>
            <a:r>
              <a:rPr lang="en-US" dirty="0" smtClean="0"/>
              <a:t>Author | Affiliation</a:t>
            </a:r>
            <a:endParaRPr lang="en-US" dirty="0"/>
          </a:p>
        </p:txBody>
      </p:sp>
      <p:sp>
        <p:nvSpPr>
          <p:cNvPr id="4" name="Rectangle 3"/>
          <p:cNvSpPr/>
          <p:nvPr userDrawn="1"/>
        </p:nvSpPr>
        <p:spPr>
          <a:xfrm>
            <a:off x="0" y="6019800"/>
            <a:ext cx="9144000" cy="838200"/>
          </a:xfrm>
          <a:prstGeom prst="rect">
            <a:avLst/>
          </a:prstGeom>
          <a:solidFill>
            <a:schemeClr val="accent5">
              <a:lumMod val="60000"/>
              <a:lumOff val="40000"/>
              <a:alpha val="58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5">
                    <a:lumMod val="50000"/>
                  </a:schemeClr>
                </a:solidFill>
              </a:rPr>
              <a:t>BD2K Open Educational Resources | Oregon Health &amp; Science University</a:t>
            </a:r>
            <a:endParaRPr lang="en-US" dirty="0">
              <a:solidFill>
                <a:schemeClr val="accent5">
                  <a:lumMod val="50000"/>
                </a:schemeClr>
              </a:solidFill>
            </a:endParaRPr>
          </a:p>
        </p:txBody>
      </p:sp>
    </p:spTree>
    <p:custDataLst>
      <p:tags r:id="rId1"/>
    </p:custDataLst>
    <p:extLst>
      <p:ext uri="{BB962C8B-B14F-4D97-AF65-F5344CB8AC3E}">
        <p14:creationId xmlns:p14="http://schemas.microsoft.com/office/powerpoint/2010/main" val="422066731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1300362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30631590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4972" y="1182915"/>
            <a:ext cx="8694058" cy="5256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84934902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n>
                  <a:noFill/>
                </a:ln>
              </a:defRPr>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ln>
                  <a:noFill/>
                </a:ln>
                <a:solidFill>
                  <a:schemeClr val="bg2">
                    <a:lumMod val="90000"/>
                  </a:schemeClr>
                </a:solidFill>
              </a:defRPr>
            </a:lvl1pPr>
            <a:lvl2pPr>
              <a:defRPr>
                <a:ln>
                  <a:noFill/>
                </a:ln>
                <a:solidFill>
                  <a:schemeClr val="bg2">
                    <a:lumMod val="90000"/>
                  </a:schemeClr>
                </a:solidFill>
              </a:defRPr>
            </a:lvl2pPr>
            <a:lvl3pPr>
              <a:defRPr>
                <a:ln>
                  <a:noFill/>
                </a:ln>
                <a:solidFill>
                  <a:schemeClr val="bg2">
                    <a:lumMod val="90000"/>
                  </a:schemeClr>
                </a:solidFill>
              </a:defRPr>
            </a:lvl3pPr>
            <a:lvl4pPr>
              <a:defRPr>
                <a:ln>
                  <a:noFill/>
                </a:ln>
                <a:solidFill>
                  <a:schemeClr val="bg2">
                    <a:lumMod val="90000"/>
                  </a:schemeClr>
                </a:solidFill>
              </a:defRPr>
            </a:lvl4pPr>
            <a:lvl5pPr>
              <a:defRPr>
                <a:ln>
                  <a:noFill/>
                </a:ln>
                <a:solidFill>
                  <a:schemeClr val="bg2">
                    <a:lumMod val="9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361259464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412863939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35751"/>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1447067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4964129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Break Center Purpl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Purple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8467967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1218720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Break Center Blue">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9852"/>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Blue</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9150660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05861736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Break Center Gold">
    <p:bg>
      <p:bgPr>
        <a:solidFill>
          <a:srgbClr val="CA913E"/>
        </a:solidFill>
        <a:effectLst/>
      </p:bgPr>
    </p:bg>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3">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87500"/>
            <a:ext cx="9144000" cy="6813630"/>
          </a:xfrm>
          <a:prstGeom prst="rect">
            <a:avLst/>
          </a:prstGeom>
        </p:spPr>
      </p:pic>
      <p:sp>
        <p:nvSpPr>
          <p:cNvPr id="3" name="Pentagon 2"/>
          <p:cNvSpPr/>
          <p:nvPr userDrawn="1"/>
        </p:nvSpPr>
        <p:spPr>
          <a:xfrm rot="5400000">
            <a:off x="1541721" y="-744281"/>
            <a:ext cx="6060560" cy="9144002"/>
          </a:xfrm>
          <a:prstGeom prst="homePlat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41719"/>
            <a:ext cx="6060560" cy="9144002"/>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Gold</a:t>
            </a:r>
            <a:endParaRPr lang="en-US" dirty="0"/>
          </a:p>
        </p:txBody>
      </p:sp>
      <p:sp>
        <p:nvSpPr>
          <p:cNvPr id="8" name="Text Placeholder 2"/>
          <p:cNvSpPr>
            <a:spLocks noGrp="1"/>
          </p:cNvSpPr>
          <p:nvPr>
            <p:ph type="body" idx="1" hasCustomPrompt="1"/>
          </p:nvPr>
        </p:nvSpPr>
        <p:spPr>
          <a:xfrm>
            <a:off x="283027" y="2013184"/>
            <a:ext cx="8577943" cy="635674"/>
          </a:xfrm>
        </p:spPr>
        <p:txBody>
          <a:bodyPr/>
          <a:lstStyle>
            <a:lvl1pPr marL="0" indent="0" algn="ctr">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79465183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 Left Gree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stretch>
            <a:fillRect/>
          </a:stretch>
        </p:blipFill>
        <p:spPr>
          <a:xfrm>
            <a:off x="0" y="0"/>
            <a:ext cx="9144000" cy="6858249"/>
          </a:xfrm>
          <a:prstGeom prst="rect">
            <a:avLst/>
          </a:prstGeom>
        </p:spPr>
      </p:pic>
      <p:sp>
        <p:nvSpPr>
          <p:cNvPr id="6"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5435547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71695641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 Left Purp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522"/>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76997933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Left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3820" y="0"/>
            <a:ext cx="914018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2668689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 Left Gol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stretch>
            <a:fillRect/>
          </a:stretch>
        </p:blipFill>
        <p:spPr>
          <a:xfrm>
            <a:off x="0" y="0"/>
            <a:ext cx="9144000" cy="6860658"/>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ln>
                  <a:noFill/>
                </a:ln>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55164190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Break Left Green">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userDrawn="1">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Green</a:t>
            </a:r>
            <a:endParaRPr lang="en-US" dirty="0"/>
          </a:p>
        </p:txBody>
      </p:sp>
      <p:sp>
        <p:nvSpPr>
          <p:cNvPr id="7" name="Text Placeholder 2"/>
          <p:cNvSpPr>
            <a:spLocks noGrp="1"/>
          </p:cNvSpPr>
          <p:nvPr userDrawn="1">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10608934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ection Break Left Purple">
    <p:bg>
      <p:bgPr>
        <a:solidFill>
          <a:srgbClr val="4B518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Purple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246010687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ction Break Left Blue">
    <p:bg>
      <p:bgPr>
        <a:solidFill>
          <a:srgbClr val="18496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Blue</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167148729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Break Left Gold">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p:cNvSpPr>
            <a:spLocks noGrp="1"/>
          </p:cNvSpPr>
          <p:nvPr>
            <p:ph type="title" hasCustomPrompt="1"/>
          </p:nvPr>
        </p:nvSpPr>
        <p:spPr>
          <a:xfrm>
            <a:off x="283029" y="3461647"/>
            <a:ext cx="7540172" cy="1013738"/>
          </a:xfrm>
        </p:spPr>
        <p:txBody>
          <a:bodyPr anchor="b"/>
          <a:lstStyle>
            <a:lvl1pPr algn="l">
              <a:defRPr sz="4000">
                <a:solidFill>
                  <a:schemeClr val="bg1"/>
                </a:solidFill>
              </a:defRPr>
            </a:lvl1pPr>
          </a:lstStyle>
          <a:p>
            <a:r>
              <a:rPr lang="en-US" dirty="0" smtClean="0"/>
              <a:t>BD2K Section Header - Gold</a:t>
            </a:r>
            <a:endParaRPr lang="en-US" dirty="0"/>
          </a:p>
        </p:txBody>
      </p:sp>
      <p:sp>
        <p:nvSpPr>
          <p:cNvPr id="7" name="Text Placeholder 2"/>
          <p:cNvSpPr>
            <a:spLocks noGrp="1"/>
          </p:cNvSpPr>
          <p:nvPr>
            <p:ph type="body" idx="1" hasCustomPrompt="1"/>
          </p:nvPr>
        </p:nvSpPr>
        <p:spPr>
          <a:xfrm>
            <a:off x="283028" y="4545916"/>
            <a:ext cx="7540172" cy="635674"/>
          </a:xfrm>
        </p:spPr>
        <p:txBody>
          <a:bodyPr/>
          <a:lstStyle>
            <a:lvl1pPr marL="0" indent="0" algn="l">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07445973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457200"/>
            <a:ext cx="4629150" cy="5403851"/>
          </a:xfrm>
        </p:spPr>
        <p:txBody>
          <a:bodyPr/>
          <a:lstStyle>
            <a:lvl1pPr marL="0" indent="0">
              <a:buNone/>
              <a:defRPr sz="2400">
                <a:ln>
                  <a:noFill/>
                </a:ln>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n>
                  <a:noFill/>
                </a:ln>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smtClean="0"/>
              <a:t>Click to edit Master text styles</a:t>
            </a:r>
          </a:p>
        </p:txBody>
      </p:sp>
      <p:sp>
        <p:nvSpPr>
          <p:cNvPr id="5" name="Content Placeholder 4"/>
          <p:cNvSpPr>
            <a:spLocks noGrp="1"/>
          </p:cNvSpPr>
          <p:nvPr>
            <p:ph sz="quarter" idx="14" hasCustomPrompt="1"/>
          </p:nvPr>
        </p:nvSpPr>
        <p:spPr>
          <a:xfrm>
            <a:off x="7221141" y="6565212"/>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46931862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con Dark">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Icons for Use Throughout – Dark Theme</a:t>
            </a:r>
            <a:endParaRPr lang="en-US" dirty="0">
              <a:solidFill>
                <a:schemeClr val="bg1"/>
              </a:solidFill>
            </a:endParaRPr>
          </a:p>
        </p:txBody>
      </p:sp>
      <p:pic>
        <p:nvPicPr>
          <p:cNvPr id="4" name="Picture 3"/>
          <p:cNvPicPr preferRelativeResize="0">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5573873" y="5617689"/>
            <a:ext cx="914400" cy="914400"/>
          </a:xfrm>
          <a:prstGeom prst="rect">
            <a:avLst/>
          </a:prstGeom>
        </p:spPr>
      </p:pic>
      <p:pic>
        <p:nvPicPr>
          <p:cNvPr id="5" name="Picture 4"/>
          <p:cNvPicPr preferRelativeResize="0">
            <a:picLocks noChangeAspect="1"/>
          </p:cNvPicPr>
          <p:nvPr userDrawn="1"/>
        </p:nvPicPr>
        <p:blipFill>
          <a:blip r:embed="rId4" cstate="print">
            <a:lum bright="70000" contrast="-70000"/>
            <a:extLst>
              <a:ext uri="{28A0092B-C50C-407E-A947-70E740481C1C}">
                <a14:useLocalDpi xmlns:a14="http://schemas.microsoft.com/office/drawing/2010/main" val="0"/>
              </a:ext>
            </a:extLst>
          </a:blip>
          <a:stretch>
            <a:fillRect/>
          </a:stretch>
        </p:blipFill>
        <p:spPr>
          <a:xfrm>
            <a:off x="6674756" y="5617689"/>
            <a:ext cx="914400" cy="914400"/>
          </a:xfrm>
          <a:prstGeom prst="rect">
            <a:avLst/>
          </a:prstGeom>
        </p:spPr>
      </p:pic>
      <p:pic>
        <p:nvPicPr>
          <p:cNvPr id="6" name="Picture 5"/>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4659637" y="1276349"/>
            <a:ext cx="914400" cy="914400"/>
          </a:xfrm>
          <a:prstGeom prst="rect">
            <a:avLst/>
          </a:prstGeom>
        </p:spPr>
      </p:pic>
      <p:pic>
        <p:nvPicPr>
          <p:cNvPr id="7" name="Picture 6"/>
          <p:cNvPicPr>
            <a:picLocks noChangeAspect="1"/>
          </p:cNvPicPr>
          <p:nvPr userDrawn="1"/>
        </p:nvPicPr>
        <p:blipFill>
          <a:blip r:embed="rId6">
            <a:lum bright="70000" contrast="-70000"/>
            <a:extLst>
              <a:ext uri="{28A0092B-C50C-407E-A947-70E740481C1C}">
                <a14:useLocalDpi xmlns:a14="http://schemas.microsoft.com/office/drawing/2010/main" val="0"/>
              </a:ext>
            </a:extLst>
          </a:blip>
          <a:stretch>
            <a:fillRect/>
          </a:stretch>
        </p:blipFill>
        <p:spPr>
          <a:xfrm>
            <a:off x="4617295" y="2019299"/>
            <a:ext cx="914400" cy="914400"/>
          </a:xfrm>
          <a:prstGeom prst="rect">
            <a:avLst/>
          </a:prstGeom>
        </p:spPr>
      </p:pic>
      <p:pic>
        <p:nvPicPr>
          <p:cNvPr id="8" name="Picture 7"/>
          <p:cNvPicPr>
            <a:picLocks noChangeAspect="1"/>
          </p:cNvPicPr>
          <p:nvPr userDrawn="1"/>
        </p:nvPicPr>
        <p:blipFill>
          <a:blip r:embed="rId7">
            <a:lum bright="70000" contrast="-70000"/>
            <a:extLst>
              <a:ext uri="{28A0092B-C50C-407E-A947-70E740481C1C}">
                <a14:useLocalDpi xmlns:a14="http://schemas.microsoft.com/office/drawing/2010/main" val="0"/>
              </a:ext>
            </a:extLst>
          </a:blip>
          <a:stretch>
            <a:fillRect/>
          </a:stretch>
        </p:blipFill>
        <p:spPr>
          <a:xfrm>
            <a:off x="2320499" y="3667993"/>
            <a:ext cx="914400" cy="914400"/>
          </a:xfrm>
          <a:prstGeom prst="rect">
            <a:avLst/>
          </a:prstGeom>
        </p:spPr>
      </p:pic>
      <p:pic>
        <p:nvPicPr>
          <p:cNvPr id="9" name="Picture 8"/>
          <p:cNvPicPr>
            <a:picLocks noChangeAspect="1"/>
          </p:cNvPicPr>
          <p:nvPr userDrawn="1"/>
        </p:nvPicPr>
        <p:blipFill>
          <a:blip r:embed="rId8">
            <a:lum bright="70000" contrast="-70000"/>
            <a:extLst>
              <a:ext uri="{28A0092B-C50C-407E-A947-70E740481C1C}">
                <a14:useLocalDpi xmlns:a14="http://schemas.microsoft.com/office/drawing/2010/main" val="0"/>
              </a:ext>
            </a:extLst>
          </a:blip>
          <a:stretch>
            <a:fillRect/>
          </a:stretch>
        </p:blipFill>
        <p:spPr>
          <a:xfrm>
            <a:off x="1099408" y="3633963"/>
            <a:ext cx="914400" cy="914400"/>
          </a:xfrm>
          <a:prstGeom prst="rect">
            <a:avLst/>
          </a:prstGeom>
        </p:spPr>
      </p:pic>
      <p:pic>
        <p:nvPicPr>
          <p:cNvPr id="10" name="Picture 9"/>
          <p:cNvPicPr>
            <a:picLocks noChangeAspect="1"/>
          </p:cNvPicPr>
          <p:nvPr userDrawn="1"/>
        </p:nvPicPr>
        <p:blipFill>
          <a:blip r:embed="rId9">
            <a:lum bright="70000" contrast="-70000"/>
            <a:extLst>
              <a:ext uri="{28A0092B-C50C-407E-A947-70E740481C1C}">
                <a14:useLocalDpi xmlns:a14="http://schemas.microsoft.com/office/drawing/2010/main" val="0"/>
              </a:ext>
            </a:extLst>
          </a:blip>
          <a:stretch>
            <a:fillRect/>
          </a:stretch>
        </p:blipFill>
        <p:spPr>
          <a:xfrm>
            <a:off x="2320499" y="2807151"/>
            <a:ext cx="914400" cy="914400"/>
          </a:xfrm>
          <a:prstGeom prst="rect">
            <a:avLst/>
          </a:prstGeom>
        </p:spPr>
      </p:pic>
      <p:pic>
        <p:nvPicPr>
          <p:cNvPr id="11" name="Picture 10"/>
          <p:cNvPicPr>
            <a:picLocks noChangeAspect="1"/>
          </p:cNvPicPr>
          <p:nvPr userDrawn="1"/>
        </p:nvPicPr>
        <p:blipFill>
          <a:blip r:embed="rId10">
            <a:lum bright="70000" contrast="-70000"/>
            <a:extLst>
              <a:ext uri="{28A0092B-C50C-407E-A947-70E740481C1C}">
                <a14:useLocalDpi xmlns:a14="http://schemas.microsoft.com/office/drawing/2010/main" val="0"/>
              </a:ext>
            </a:extLst>
          </a:blip>
          <a:stretch>
            <a:fillRect/>
          </a:stretch>
        </p:blipFill>
        <p:spPr>
          <a:xfrm>
            <a:off x="1099408" y="2773118"/>
            <a:ext cx="914400" cy="914400"/>
          </a:xfrm>
          <a:prstGeom prst="rect">
            <a:avLst/>
          </a:prstGeom>
        </p:spPr>
      </p:pic>
      <p:pic>
        <p:nvPicPr>
          <p:cNvPr id="12" name="Picture 11"/>
          <p:cNvPicPr>
            <a:picLocks noChangeAspect="1"/>
          </p:cNvPicPr>
          <p:nvPr userDrawn="1"/>
        </p:nvPicPr>
        <p:blipFill>
          <a:blip r:embed="rId11">
            <a:lum bright="70000" contrast="-70000"/>
            <a:extLst>
              <a:ext uri="{28A0092B-C50C-407E-A947-70E740481C1C}">
                <a14:useLocalDpi xmlns:a14="http://schemas.microsoft.com/office/drawing/2010/main" val="0"/>
              </a:ext>
            </a:extLst>
          </a:blip>
          <a:stretch>
            <a:fillRect/>
          </a:stretch>
        </p:blipFill>
        <p:spPr>
          <a:xfrm>
            <a:off x="6217556" y="1276349"/>
            <a:ext cx="914400" cy="914400"/>
          </a:xfrm>
          <a:prstGeom prst="rect">
            <a:avLst/>
          </a:prstGeom>
        </p:spPr>
      </p:pic>
      <p:pic>
        <p:nvPicPr>
          <p:cNvPr id="13" name="Picture 12"/>
          <p:cNvPicPr>
            <a:picLocks noChangeAspect="1"/>
          </p:cNvPicPr>
          <p:nvPr userDrawn="1"/>
        </p:nvPicPr>
        <p:blipFill>
          <a:blip r:embed="rId12">
            <a:lum bright="70000" contrast="-70000"/>
            <a:extLst>
              <a:ext uri="{28A0092B-C50C-407E-A947-70E740481C1C}">
                <a14:useLocalDpi xmlns:a14="http://schemas.microsoft.com/office/drawing/2010/main" val="0"/>
              </a:ext>
            </a:extLst>
          </a:blip>
          <a:stretch>
            <a:fillRect/>
          </a:stretch>
        </p:blipFill>
        <p:spPr>
          <a:xfrm>
            <a:off x="2320499" y="1946309"/>
            <a:ext cx="914400" cy="914400"/>
          </a:xfrm>
          <a:prstGeom prst="rect">
            <a:avLst/>
          </a:prstGeom>
        </p:spPr>
      </p:pic>
      <p:pic>
        <p:nvPicPr>
          <p:cNvPr id="14" name="Picture 13"/>
          <p:cNvPicPr>
            <a:picLocks noChangeAspect="1"/>
          </p:cNvPicPr>
          <p:nvPr userDrawn="1"/>
        </p:nvPicPr>
        <p:blipFill>
          <a:blip r:embed="rId13">
            <a:lum bright="70000" contrast="-70000"/>
            <a:extLst>
              <a:ext uri="{28A0092B-C50C-407E-A947-70E740481C1C}">
                <a14:useLocalDpi xmlns:a14="http://schemas.microsoft.com/office/drawing/2010/main" val="0"/>
              </a:ext>
            </a:extLst>
          </a:blip>
          <a:stretch>
            <a:fillRect/>
          </a:stretch>
        </p:blipFill>
        <p:spPr>
          <a:xfrm>
            <a:off x="1099408" y="1912276"/>
            <a:ext cx="914400" cy="914400"/>
          </a:xfrm>
          <a:prstGeom prst="rect">
            <a:avLst/>
          </a:prstGeom>
        </p:spPr>
      </p:pic>
      <p:pic>
        <p:nvPicPr>
          <p:cNvPr id="15" name="Picture 14"/>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2320499" y="1085467"/>
            <a:ext cx="914400" cy="914400"/>
          </a:xfrm>
          <a:prstGeom prst="rect">
            <a:avLst/>
          </a:prstGeom>
        </p:spPr>
      </p:pic>
      <p:pic>
        <p:nvPicPr>
          <p:cNvPr id="16" name="Picture 15"/>
          <p:cNvPicPr>
            <a:picLocks noChangeAspect="1"/>
          </p:cNvPicPr>
          <p:nvPr userDrawn="1"/>
        </p:nvPicPr>
        <p:blipFill>
          <a:blip r:embed="rId15">
            <a:lum bright="70000" contrast="-70000"/>
            <a:extLst>
              <a:ext uri="{28A0092B-C50C-407E-A947-70E740481C1C}">
                <a14:useLocalDpi xmlns:a14="http://schemas.microsoft.com/office/drawing/2010/main" val="0"/>
              </a:ext>
            </a:extLst>
          </a:blip>
          <a:stretch>
            <a:fillRect/>
          </a:stretch>
        </p:blipFill>
        <p:spPr>
          <a:xfrm>
            <a:off x="1099408" y="1051434"/>
            <a:ext cx="914400" cy="914400"/>
          </a:xfrm>
          <a:prstGeom prst="rect">
            <a:avLst/>
          </a:prstGeom>
        </p:spPr>
      </p:pic>
      <p:pic>
        <p:nvPicPr>
          <p:cNvPr id="17" name="Picture 16"/>
          <p:cNvPicPr>
            <a:picLocks noChangeAspect="1"/>
          </p:cNvPicPr>
          <p:nvPr userDrawn="1"/>
        </p:nvPicPr>
        <p:blipFill>
          <a:blip r:embed="rId16">
            <a:lum bright="70000" contrast="-70000"/>
            <a:extLst>
              <a:ext uri="{28A0092B-C50C-407E-A947-70E740481C1C}">
                <a14:useLocalDpi xmlns:a14="http://schemas.microsoft.com/office/drawing/2010/main" val="0"/>
              </a:ext>
            </a:extLst>
          </a:blip>
          <a:stretch>
            <a:fillRect/>
          </a:stretch>
        </p:blipFill>
        <p:spPr>
          <a:xfrm>
            <a:off x="4659637" y="2802115"/>
            <a:ext cx="914400" cy="914400"/>
          </a:xfrm>
          <a:prstGeom prst="rect">
            <a:avLst/>
          </a:prstGeom>
        </p:spPr>
      </p:pic>
      <p:pic>
        <p:nvPicPr>
          <p:cNvPr id="18" name="Picture 17"/>
          <p:cNvPicPr>
            <a:picLocks noChangeAspect="1"/>
          </p:cNvPicPr>
          <p:nvPr userDrawn="1"/>
        </p:nvPicPr>
        <p:blipFill>
          <a:blip r:embed="rId17">
            <a:lum bright="70000" contrast="-70000"/>
            <a:extLst>
              <a:ext uri="{28A0092B-C50C-407E-A947-70E740481C1C}">
                <a14:useLocalDpi xmlns:a14="http://schemas.microsoft.com/office/drawing/2010/main" val="0"/>
              </a:ext>
            </a:extLst>
          </a:blip>
          <a:stretch>
            <a:fillRect/>
          </a:stretch>
        </p:blipFill>
        <p:spPr>
          <a:xfrm>
            <a:off x="6236606" y="2053771"/>
            <a:ext cx="914400" cy="914400"/>
          </a:xfrm>
          <a:prstGeom prst="rect">
            <a:avLst/>
          </a:prstGeom>
        </p:spPr>
      </p:pic>
      <p:pic>
        <p:nvPicPr>
          <p:cNvPr id="19" name="Picture 18"/>
          <p:cNvPicPr preferRelativeResize="0">
            <a:picLocks noChangeAspect="1"/>
          </p:cNvPicPr>
          <p:nvPr userDrawn="1"/>
        </p:nvPicPr>
        <p:blipFill>
          <a:blip r:embed="rId18">
            <a:lum bright="70000" contrast="-70000"/>
            <a:extLst>
              <a:ext uri="{28A0092B-C50C-407E-A947-70E740481C1C}">
                <a14:useLocalDpi xmlns:a14="http://schemas.microsoft.com/office/drawing/2010/main" val="0"/>
              </a:ext>
            </a:extLst>
          </a:blip>
          <a:stretch>
            <a:fillRect/>
          </a:stretch>
        </p:blipFill>
        <p:spPr>
          <a:xfrm>
            <a:off x="4472989" y="5617689"/>
            <a:ext cx="914400" cy="914400"/>
          </a:xfrm>
          <a:prstGeom prst="rect">
            <a:avLst/>
          </a:prstGeom>
        </p:spPr>
      </p:pic>
      <p:pic>
        <p:nvPicPr>
          <p:cNvPr id="20" name="Picture 19"/>
          <p:cNvPicPr preferRelativeResize="0">
            <a:picLocks noChangeAspect="1"/>
          </p:cNvPicPr>
          <p:nvPr userDrawn="1"/>
        </p:nvPicPr>
        <p:blipFill>
          <a:blip r:embed="rId19">
            <a:lum bright="70000" contrast="-70000"/>
            <a:extLst>
              <a:ext uri="{28A0092B-C50C-407E-A947-70E740481C1C}">
                <a14:useLocalDpi xmlns:a14="http://schemas.microsoft.com/office/drawing/2010/main" val="0"/>
              </a:ext>
            </a:extLst>
          </a:blip>
          <a:stretch>
            <a:fillRect/>
          </a:stretch>
        </p:blipFill>
        <p:spPr>
          <a:xfrm>
            <a:off x="3372105" y="5617689"/>
            <a:ext cx="914400" cy="914400"/>
          </a:xfrm>
          <a:prstGeom prst="rect">
            <a:avLst/>
          </a:prstGeom>
        </p:spPr>
      </p:pic>
      <p:pic>
        <p:nvPicPr>
          <p:cNvPr id="21" name="Picture 20"/>
          <p:cNvPicPr preferRelativeResize="0">
            <a:picLocks noChangeAspect="1"/>
          </p:cNvPicPr>
          <p:nvPr userDrawn="1"/>
        </p:nvPicPr>
        <p:blipFill>
          <a:blip r:embed="rId20">
            <a:lum bright="70000" contrast="-70000"/>
            <a:extLst>
              <a:ext uri="{28A0092B-C50C-407E-A947-70E740481C1C}">
                <a14:useLocalDpi xmlns:a14="http://schemas.microsoft.com/office/drawing/2010/main" val="0"/>
              </a:ext>
            </a:extLst>
          </a:blip>
          <a:stretch>
            <a:fillRect/>
          </a:stretch>
        </p:blipFill>
        <p:spPr>
          <a:xfrm>
            <a:off x="2271221" y="5617689"/>
            <a:ext cx="914400" cy="914400"/>
          </a:xfrm>
          <a:prstGeom prst="rect">
            <a:avLst/>
          </a:prstGeom>
        </p:spPr>
      </p:pic>
    </p:spTree>
    <p:custDataLst>
      <p:tags r:id="rId1"/>
    </p:custDataLst>
    <p:extLst>
      <p:ext uri="{BB962C8B-B14F-4D97-AF65-F5344CB8AC3E}">
        <p14:creationId xmlns:p14="http://schemas.microsoft.com/office/powerpoint/2010/main" val="293646762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Numbers for Use Throughout – Dark Theme</a:t>
            </a:r>
            <a:endParaRPr lang="en-US" dirty="0">
              <a:solidFill>
                <a:schemeClr val="bg1"/>
              </a:solidFill>
            </a:endParaRPr>
          </a:p>
        </p:txBody>
      </p:sp>
      <p:sp>
        <p:nvSpPr>
          <p:cNvPr id="4" name="Oval 3"/>
          <p:cNvSpPr/>
          <p:nvPr userDrawn="1"/>
        </p:nvSpPr>
        <p:spPr>
          <a:xfrm>
            <a:off x="685800" y="17526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1</a:t>
            </a:r>
            <a:endParaRPr lang="en-US" sz="2800" dirty="0">
              <a:solidFill>
                <a:schemeClr val="tx1">
                  <a:lumMod val="40000"/>
                  <a:lumOff val="60000"/>
                </a:schemeClr>
              </a:solidFill>
              <a:latin typeface="Cambria"/>
              <a:cs typeface="Cambria"/>
            </a:endParaRPr>
          </a:p>
        </p:txBody>
      </p:sp>
      <p:sp>
        <p:nvSpPr>
          <p:cNvPr id="5" name="Oval 4"/>
          <p:cNvSpPr/>
          <p:nvPr userDrawn="1"/>
        </p:nvSpPr>
        <p:spPr>
          <a:xfrm>
            <a:off x="685800" y="2743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2</a:t>
            </a:r>
            <a:endParaRPr lang="en-US" sz="2800" dirty="0">
              <a:solidFill>
                <a:schemeClr val="tx1">
                  <a:lumMod val="40000"/>
                  <a:lumOff val="60000"/>
                </a:schemeClr>
              </a:solidFill>
              <a:latin typeface="Cambria"/>
              <a:cs typeface="Cambria"/>
            </a:endParaRPr>
          </a:p>
        </p:txBody>
      </p:sp>
      <p:sp>
        <p:nvSpPr>
          <p:cNvPr id="6" name="Oval 5"/>
          <p:cNvSpPr/>
          <p:nvPr userDrawn="1"/>
        </p:nvSpPr>
        <p:spPr>
          <a:xfrm>
            <a:off x="685800" y="37338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40000"/>
                    <a:lumOff val="60000"/>
                  </a:schemeClr>
                </a:solidFill>
                <a:latin typeface="Cambria"/>
                <a:cs typeface="Cambria"/>
              </a:rPr>
              <a:t>3</a:t>
            </a:r>
          </a:p>
        </p:txBody>
      </p:sp>
      <p:sp>
        <p:nvSpPr>
          <p:cNvPr id="7" name="Oval 6"/>
          <p:cNvSpPr/>
          <p:nvPr userDrawn="1"/>
        </p:nvSpPr>
        <p:spPr>
          <a:xfrm>
            <a:off x="685800" y="4648200"/>
            <a:ext cx="533400" cy="5334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lumMod val="40000"/>
                    <a:lumOff val="60000"/>
                  </a:schemeClr>
                </a:solidFill>
                <a:latin typeface="Cambria"/>
                <a:cs typeface="Cambria"/>
              </a:rPr>
              <a:t>4</a:t>
            </a:r>
            <a:endParaRPr lang="en-US" sz="2800" dirty="0">
              <a:solidFill>
                <a:schemeClr val="tx1">
                  <a:lumMod val="40000"/>
                  <a:lumOff val="60000"/>
                </a:schemeClr>
              </a:solidFill>
              <a:latin typeface="Cambria"/>
              <a:cs typeface="Cambria"/>
            </a:endParaRPr>
          </a:p>
        </p:txBody>
      </p:sp>
      <p:sp>
        <p:nvSpPr>
          <p:cNvPr id="8" name="Oval 7"/>
          <p:cNvSpPr/>
          <p:nvPr userDrawn="1"/>
        </p:nvSpPr>
        <p:spPr>
          <a:xfrm>
            <a:off x="1796143" y="17526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1</a:t>
            </a:r>
            <a:endParaRPr lang="en-US" sz="2800" dirty="0">
              <a:solidFill>
                <a:schemeClr val="accent3">
                  <a:lumMod val="40000"/>
                  <a:lumOff val="60000"/>
                </a:schemeClr>
              </a:solidFill>
              <a:latin typeface="Cambria"/>
              <a:cs typeface="Cambria"/>
            </a:endParaRPr>
          </a:p>
        </p:txBody>
      </p:sp>
      <p:sp>
        <p:nvSpPr>
          <p:cNvPr id="9" name="Oval 8"/>
          <p:cNvSpPr/>
          <p:nvPr userDrawn="1"/>
        </p:nvSpPr>
        <p:spPr>
          <a:xfrm>
            <a:off x="1796143" y="2743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2</a:t>
            </a:r>
            <a:endParaRPr lang="en-US" sz="2800" dirty="0">
              <a:solidFill>
                <a:schemeClr val="accent3">
                  <a:lumMod val="40000"/>
                  <a:lumOff val="60000"/>
                </a:schemeClr>
              </a:solidFill>
              <a:latin typeface="Cambria"/>
              <a:cs typeface="Cambria"/>
            </a:endParaRPr>
          </a:p>
        </p:txBody>
      </p:sp>
      <p:sp>
        <p:nvSpPr>
          <p:cNvPr id="10" name="Oval 9"/>
          <p:cNvSpPr/>
          <p:nvPr userDrawn="1"/>
        </p:nvSpPr>
        <p:spPr>
          <a:xfrm>
            <a:off x="1796143" y="37338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3">
                    <a:lumMod val="40000"/>
                    <a:lumOff val="60000"/>
                  </a:schemeClr>
                </a:solidFill>
                <a:latin typeface="Cambria"/>
                <a:cs typeface="Cambria"/>
              </a:rPr>
              <a:t>3</a:t>
            </a:r>
          </a:p>
        </p:txBody>
      </p:sp>
      <p:sp>
        <p:nvSpPr>
          <p:cNvPr id="11" name="Oval 10"/>
          <p:cNvSpPr/>
          <p:nvPr userDrawn="1"/>
        </p:nvSpPr>
        <p:spPr>
          <a:xfrm>
            <a:off x="1796143" y="4648200"/>
            <a:ext cx="533400" cy="533400"/>
          </a:xfrm>
          <a:prstGeom prst="ellipse">
            <a:avLst/>
          </a:prstGeom>
          <a:noFill/>
          <a:ln w="28575">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3">
                    <a:lumMod val="40000"/>
                    <a:lumOff val="60000"/>
                  </a:schemeClr>
                </a:solidFill>
                <a:latin typeface="Cambria"/>
                <a:cs typeface="Cambria"/>
              </a:rPr>
              <a:t>4</a:t>
            </a:r>
            <a:endParaRPr lang="en-US" sz="2800" dirty="0">
              <a:solidFill>
                <a:schemeClr val="accent3">
                  <a:lumMod val="40000"/>
                  <a:lumOff val="60000"/>
                </a:schemeClr>
              </a:solidFill>
              <a:latin typeface="Cambria"/>
              <a:cs typeface="Cambria"/>
            </a:endParaRPr>
          </a:p>
        </p:txBody>
      </p:sp>
      <p:sp>
        <p:nvSpPr>
          <p:cNvPr id="12" name="Oval 11"/>
          <p:cNvSpPr/>
          <p:nvPr userDrawn="1"/>
        </p:nvSpPr>
        <p:spPr>
          <a:xfrm>
            <a:off x="2906486" y="17616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1</a:t>
            </a:r>
            <a:endParaRPr lang="en-US" sz="2800" dirty="0">
              <a:solidFill>
                <a:schemeClr val="accent6">
                  <a:lumMod val="40000"/>
                  <a:lumOff val="60000"/>
                </a:schemeClr>
              </a:solidFill>
              <a:latin typeface="Cambria"/>
              <a:cs typeface="Cambria"/>
            </a:endParaRPr>
          </a:p>
        </p:txBody>
      </p:sp>
      <p:sp>
        <p:nvSpPr>
          <p:cNvPr id="13" name="Oval 12"/>
          <p:cNvSpPr/>
          <p:nvPr userDrawn="1"/>
        </p:nvSpPr>
        <p:spPr>
          <a:xfrm>
            <a:off x="2906486" y="2752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2</a:t>
            </a:r>
            <a:endParaRPr lang="en-US" sz="2800" dirty="0">
              <a:solidFill>
                <a:schemeClr val="accent6">
                  <a:lumMod val="40000"/>
                  <a:lumOff val="60000"/>
                </a:schemeClr>
              </a:solidFill>
              <a:latin typeface="Cambria"/>
              <a:cs typeface="Cambria"/>
            </a:endParaRPr>
          </a:p>
        </p:txBody>
      </p:sp>
      <p:sp>
        <p:nvSpPr>
          <p:cNvPr id="14" name="Oval 13"/>
          <p:cNvSpPr/>
          <p:nvPr userDrawn="1"/>
        </p:nvSpPr>
        <p:spPr>
          <a:xfrm>
            <a:off x="2906486" y="37428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accent6">
                    <a:lumMod val="40000"/>
                    <a:lumOff val="60000"/>
                  </a:schemeClr>
                </a:solidFill>
                <a:latin typeface="Cambria"/>
                <a:cs typeface="Cambria"/>
              </a:rPr>
              <a:t>3</a:t>
            </a:r>
          </a:p>
        </p:txBody>
      </p:sp>
      <p:sp>
        <p:nvSpPr>
          <p:cNvPr id="15" name="Oval 14"/>
          <p:cNvSpPr/>
          <p:nvPr userDrawn="1"/>
        </p:nvSpPr>
        <p:spPr>
          <a:xfrm>
            <a:off x="2906486" y="4657271"/>
            <a:ext cx="533400" cy="533400"/>
          </a:xfrm>
          <a:prstGeom prst="ellipse">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accent6">
                    <a:lumMod val="40000"/>
                    <a:lumOff val="60000"/>
                  </a:schemeClr>
                </a:solidFill>
                <a:latin typeface="Cambria"/>
                <a:cs typeface="Cambria"/>
              </a:rPr>
              <a:t>4</a:t>
            </a:r>
            <a:endParaRPr lang="en-US" sz="2800" dirty="0">
              <a:solidFill>
                <a:schemeClr val="accent6">
                  <a:lumMod val="40000"/>
                  <a:lumOff val="60000"/>
                </a:schemeClr>
              </a:solidFill>
              <a:latin typeface="Cambria"/>
              <a:cs typeface="Cambria"/>
            </a:endParaRPr>
          </a:p>
        </p:txBody>
      </p:sp>
    </p:spTree>
    <p:custDataLst>
      <p:tags r:id="rId1"/>
    </p:custDataLst>
    <p:extLst>
      <p:ext uri="{BB962C8B-B14F-4D97-AF65-F5344CB8AC3E}">
        <p14:creationId xmlns:p14="http://schemas.microsoft.com/office/powerpoint/2010/main" val="24689426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lvl1pPr>
          </a:lstStyle>
          <a:p>
            <a:r>
              <a:rPr lang="en-US" dirty="0" smtClean="0"/>
              <a:t>BD2K Section Header - Light</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41088078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323558"/>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24971" y="155556"/>
            <a:ext cx="8694058" cy="911243"/>
          </a:xfrm>
        </p:spPr>
        <p:txBody>
          <a:bodyPr/>
          <a:lstStyle/>
          <a:p>
            <a:r>
              <a:rPr lang="en-US" dirty="0" smtClean="0">
                <a:solidFill>
                  <a:schemeClr val="bg1"/>
                </a:solidFill>
              </a:rPr>
              <a:t>Shapes for Use Throughout – Dark Theme </a:t>
            </a:r>
            <a:endParaRPr lang="en-US" dirty="0">
              <a:solidFill>
                <a:schemeClr val="bg1"/>
              </a:solidFill>
            </a:endParaRP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758" y="1577320"/>
            <a:ext cx="640135" cy="457240"/>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85758" y="2664580"/>
            <a:ext cx="640135" cy="45724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5758" y="3751840"/>
            <a:ext cx="640135" cy="457240"/>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85758" y="4839100"/>
            <a:ext cx="640135" cy="457240"/>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pic>
        <p:nvPicPr>
          <p:cNvPr id="9" name="Picture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296880" y="2693629"/>
            <a:ext cx="1371719" cy="451143"/>
          </a:xfrm>
          <a:prstGeom prst="rect">
            <a:avLst/>
          </a:prstGeom>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296881" y="3751840"/>
            <a:ext cx="1371719" cy="457240"/>
          </a:xfrm>
          <a:prstGeom prst="rect">
            <a:avLst/>
          </a:prstGeom>
        </p:spPr>
      </p:pic>
      <p:pic>
        <p:nvPicPr>
          <p:cNvPr id="11" name="Picture 10"/>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296882" y="4845197"/>
            <a:ext cx="1371719" cy="451143"/>
          </a:xfrm>
          <a:prstGeom prst="rect">
            <a:avLst/>
          </a:prstGeom>
        </p:spPr>
      </p:pic>
      <p:pic>
        <p:nvPicPr>
          <p:cNvPr id="12" name="Picture 11"/>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428520" y="1597729"/>
            <a:ext cx="1554615" cy="457240"/>
          </a:xfrm>
          <a:prstGeom prst="rect">
            <a:avLst/>
          </a:prstGeom>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428520" y="2679012"/>
            <a:ext cx="1554615" cy="457240"/>
          </a:xfrm>
          <a:prstGeom prst="rect">
            <a:avLst/>
          </a:prstGeom>
        </p:spPr>
      </p:pic>
      <p:pic>
        <p:nvPicPr>
          <p:cNvPr id="14" name="Picture 1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428520" y="3760295"/>
            <a:ext cx="1554615" cy="457240"/>
          </a:xfrm>
          <a:prstGeom prst="rect">
            <a:avLst/>
          </a:prstGeom>
        </p:spPr>
      </p:pic>
      <p:pic>
        <p:nvPicPr>
          <p:cNvPr id="15" name="Picture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428520" y="4841577"/>
            <a:ext cx="1554615" cy="457240"/>
          </a:xfrm>
          <a:prstGeom prst="rect">
            <a:avLst/>
          </a:prstGeom>
        </p:spPr>
      </p:pic>
    </p:spTree>
    <p:custDataLst>
      <p:tags r:id="rId1"/>
    </p:custDataLst>
    <p:extLst>
      <p:ext uri="{BB962C8B-B14F-4D97-AF65-F5344CB8AC3E}">
        <p14:creationId xmlns:p14="http://schemas.microsoft.com/office/powerpoint/2010/main" val="1855967518"/>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791029" y="2973379"/>
            <a:ext cx="7772400" cy="911243"/>
          </a:xfrm>
        </p:spPr>
        <p:txBody>
          <a:bodyPr>
            <a:normAutofit/>
          </a:bodyPr>
          <a:lstStyle/>
          <a:p>
            <a:r>
              <a:rPr lang="en-US" dirty="0" smtClean="0"/>
              <a:t>Using Shapes as Side Flags, Tags, Banners</a:t>
            </a:r>
            <a:endParaRPr lang="en-US" dirty="0"/>
          </a:p>
        </p:txBody>
      </p:sp>
      <p:grpSp>
        <p:nvGrpSpPr>
          <p:cNvPr id="5" name="Group 4"/>
          <p:cNvGrpSpPr/>
          <p:nvPr userDrawn="1"/>
        </p:nvGrpSpPr>
        <p:grpSpPr>
          <a:xfrm>
            <a:off x="7094966" y="0"/>
            <a:ext cx="1371719" cy="457240"/>
            <a:chOff x="7094966" y="0"/>
            <a:chExt cx="1371719" cy="45724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7094966" y="0"/>
              <a:ext cx="1371719" cy="457240"/>
            </a:xfrm>
            <a:prstGeom prst="rect">
              <a:avLst/>
            </a:prstGeom>
          </p:spPr>
        </p:pic>
        <p:sp>
          <p:nvSpPr>
            <p:cNvPr id="7" name="TextBox 6"/>
            <p:cNvSpPr txBox="1"/>
            <p:nvPr/>
          </p:nvSpPr>
          <p:spPr>
            <a:xfrm>
              <a:off x="7094967" y="87240"/>
              <a:ext cx="1371718" cy="338554"/>
            </a:xfrm>
            <a:prstGeom prst="rect">
              <a:avLst/>
            </a:prstGeom>
            <a:noFill/>
          </p:spPr>
          <p:txBody>
            <a:bodyPr wrap="square" rtlCol="0">
              <a:spAutoFit/>
            </a:bodyPr>
            <a:lstStyle/>
            <a:p>
              <a:pPr algn="ctr"/>
              <a:r>
                <a:rPr lang="en-US" sz="1600" dirty="0" smtClean="0">
                  <a:solidFill>
                    <a:schemeClr val="bg1"/>
                  </a:solidFill>
                  <a:latin typeface="+mj-lt"/>
                </a:rPr>
                <a:t>Resources</a:t>
              </a:r>
              <a:endParaRPr lang="en-US" sz="1200" dirty="0">
                <a:solidFill>
                  <a:schemeClr val="bg1"/>
                </a:solidFill>
                <a:latin typeface="+mj-lt"/>
              </a:endParaRPr>
            </a:p>
          </p:txBody>
        </p:sp>
      </p:grpSp>
      <p:grpSp>
        <p:nvGrpSpPr>
          <p:cNvPr id="8" name="Group 7"/>
          <p:cNvGrpSpPr/>
          <p:nvPr userDrawn="1"/>
        </p:nvGrpSpPr>
        <p:grpSpPr>
          <a:xfrm>
            <a:off x="5123903" y="-1159"/>
            <a:ext cx="1371719" cy="458399"/>
            <a:chOff x="5123903" y="-1159"/>
            <a:chExt cx="1371719" cy="458399"/>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123903" y="-1159"/>
              <a:ext cx="1371719" cy="451143"/>
            </a:xfrm>
            <a:prstGeom prst="rect">
              <a:avLst/>
            </a:prstGeom>
          </p:spPr>
        </p:pic>
        <p:sp>
          <p:nvSpPr>
            <p:cNvPr id="10" name="TextBox 9"/>
            <p:cNvSpPr txBox="1"/>
            <p:nvPr/>
          </p:nvSpPr>
          <p:spPr>
            <a:xfrm>
              <a:off x="5123903" y="106689"/>
              <a:ext cx="1371719" cy="350551"/>
            </a:xfrm>
            <a:prstGeom prst="rect">
              <a:avLst/>
            </a:prstGeom>
            <a:noFill/>
          </p:spPr>
          <p:txBody>
            <a:bodyPr wrap="square" rtlCol="0">
              <a:spAutoFit/>
            </a:bodyPr>
            <a:lstStyle/>
            <a:p>
              <a:pPr algn="ctr"/>
              <a:r>
                <a:rPr lang="en-US" sz="1600" dirty="0" smtClean="0">
                  <a:solidFill>
                    <a:schemeClr val="bg1"/>
                  </a:solidFill>
                  <a:latin typeface="+mj-lt"/>
                </a:rPr>
                <a:t>References</a:t>
              </a:r>
              <a:endParaRPr lang="en-US" sz="1200" dirty="0">
                <a:solidFill>
                  <a:schemeClr val="bg1"/>
                </a:solidFill>
                <a:latin typeface="+mj-lt"/>
              </a:endParaRPr>
            </a:p>
          </p:txBody>
        </p:sp>
      </p:grpSp>
      <p:grpSp>
        <p:nvGrpSpPr>
          <p:cNvPr id="11" name="Group 10"/>
          <p:cNvGrpSpPr/>
          <p:nvPr userDrawn="1"/>
        </p:nvGrpSpPr>
        <p:grpSpPr>
          <a:xfrm>
            <a:off x="2943880" y="-7255"/>
            <a:ext cx="1371719" cy="457240"/>
            <a:chOff x="2943880" y="-7255"/>
            <a:chExt cx="1371719" cy="457240"/>
          </a:xfrm>
        </p:grpSpPr>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2943880" y="-7255"/>
              <a:ext cx="1371719" cy="457240"/>
            </a:xfrm>
            <a:prstGeom prst="rect">
              <a:avLst/>
            </a:prstGeom>
          </p:spPr>
        </p:pic>
        <p:sp>
          <p:nvSpPr>
            <p:cNvPr id="13" name="TextBox 12"/>
            <p:cNvSpPr txBox="1"/>
            <p:nvPr/>
          </p:nvSpPr>
          <p:spPr>
            <a:xfrm>
              <a:off x="2943880" y="97014"/>
              <a:ext cx="1371719" cy="350551"/>
            </a:xfrm>
            <a:prstGeom prst="rect">
              <a:avLst/>
            </a:prstGeom>
            <a:noFill/>
          </p:spPr>
          <p:txBody>
            <a:bodyPr wrap="square" rtlCol="0">
              <a:spAutoFit/>
            </a:bodyPr>
            <a:lstStyle/>
            <a:p>
              <a:pPr algn="ctr"/>
              <a:r>
                <a:rPr lang="en-US" sz="1600" dirty="0" smtClean="0">
                  <a:solidFill>
                    <a:schemeClr val="bg1"/>
                  </a:solidFill>
                  <a:latin typeface="+mj-lt"/>
                </a:rPr>
                <a:t>Case Study</a:t>
              </a:r>
              <a:endParaRPr lang="en-US" sz="1200" dirty="0">
                <a:solidFill>
                  <a:schemeClr val="bg1"/>
                </a:solidFill>
                <a:latin typeface="+mj-lt"/>
              </a:endParaRPr>
            </a:p>
          </p:txBody>
        </p:sp>
      </p:grpSp>
      <p:grpSp>
        <p:nvGrpSpPr>
          <p:cNvPr id="14" name="Group 13"/>
          <p:cNvGrpSpPr/>
          <p:nvPr userDrawn="1"/>
        </p:nvGrpSpPr>
        <p:grpSpPr>
          <a:xfrm>
            <a:off x="886300" y="-1160"/>
            <a:ext cx="1371720" cy="451143"/>
            <a:chOff x="886300" y="-1160"/>
            <a:chExt cx="1371720" cy="451143"/>
          </a:xfrm>
        </p:grpSpPr>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886301" y="-1160"/>
              <a:ext cx="1371719" cy="451143"/>
            </a:xfrm>
            <a:prstGeom prst="rect">
              <a:avLst/>
            </a:prstGeom>
          </p:spPr>
        </p:pic>
        <p:sp>
          <p:nvSpPr>
            <p:cNvPr id="16" name="TextBox 15"/>
            <p:cNvSpPr txBox="1"/>
            <p:nvPr/>
          </p:nvSpPr>
          <p:spPr>
            <a:xfrm>
              <a:off x="886300" y="89757"/>
              <a:ext cx="1371719" cy="350551"/>
            </a:xfrm>
            <a:prstGeom prst="rect">
              <a:avLst/>
            </a:prstGeom>
            <a:noFill/>
          </p:spPr>
          <p:txBody>
            <a:bodyPr wrap="square" rtlCol="0">
              <a:spAutoFit/>
            </a:bodyPr>
            <a:lstStyle/>
            <a:p>
              <a:pPr algn="ctr"/>
              <a:r>
                <a:rPr lang="en-US" sz="1600" dirty="0" smtClean="0">
                  <a:solidFill>
                    <a:schemeClr val="bg1"/>
                  </a:solidFill>
                  <a:latin typeface="+mj-lt"/>
                </a:rPr>
                <a:t>Glossary</a:t>
              </a:r>
              <a:endParaRPr lang="en-US" sz="1200" dirty="0">
                <a:solidFill>
                  <a:schemeClr val="bg1"/>
                </a:solidFill>
                <a:latin typeface="+mj-lt"/>
              </a:endParaRPr>
            </a:p>
          </p:txBody>
        </p:sp>
      </p:grpSp>
      <p:grpSp>
        <p:nvGrpSpPr>
          <p:cNvPr id="17" name="Group 16"/>
          <p:cNvGrpSpPr/>
          <p:nvPr userDrawn="1"/>
        </p:nvGrpSpPr>
        <p:grpSpPr>
          <a:xfrm>
            <a:off x="0" y="1033087"/>
            <a:ext cx="640135" cy="457240"/>
            <a:chOff x="0" y="1033087"/>
            <a:chExt cx="640135" cy="457240"/>
          </a:xfrm>
        </p:grpSpPr>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033087"/>
              <a:ext cx="640135" cy="457240"/>
            </a:xfrm>
            <a:prstGeom prst="rect">
              <a:avLst/>
            </a:prstGeom>
          </p:spPr>
        </p:pic>
        <p:sp>
          <p:nvSpPr>
            <p:cNvPr id="19" name="TextBox 18"/>
            <p:cNvSpPr txBox="1"/>
            <p:nvPr/>
          </p:nvSpPr>
          <p:spPr>
            <a:xfrm>
              <a:off x="150220" y="1098808"/>
              <a:ext cx="379552" cy="338554"/>
            </a:xfrm>
            <a:prstGeom prst="rect">
              <a:avLst/>
            </a:prstGeom>
            <a:noFill/>
          </p:spPr>
          <p:txBody>
            <a:bodyPr wrap="square" rtlCol="0">
              <a:spAutoFit/>
            </a:bodyPr>
            <a:lstStyle/>
            <a:p>
              <a:pPr algn="ctr"/>
              <a:r>
                <a:rPr lang="en-US" sz="1600" dirty="0" smtClean="0">
                  <a:solidFill>
                    <a:schemeClr val="bg1"/>
                  </a:solidFill>
                  <a:latin typeface="+mj-lt"/>
                </a:rPr>
                <a:t>#</a:t>
              </a:r>
              <a:endParaRPr lang="en-US" sz="1600" dirty="0">
                <a:solidFill>
                  <a:schemeClr val="bg1"/>
                </a:solidFill>
                <a:latin typeface="+mj-lt"/>
              </a:endParaRPr>
            </a:p>
          </p:txBody>
        </p:sp>
      </p:grpSp>
      <p:grpSp>
        <p:nvGrpSpPr>
          <p:cNvPr id="20" name="Group 19"/>
          <p:cNvGrpSpPr/>
          <p:nvPr userDrawn="1"/>
        </p:nvGrpSpPr>
        <p:grpSpPr>
          <a:xfrm>
            <a:off x="-1" y="1944330"/>
            <a:ext cx="640135" cy="457240"/>
            <a:chOff x="-1" y="1944330"/>
            <a:chExt cx="640135" cy="457240"/>
          </a:xfrm>
        </p:grpSpPr>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1944330"/>
              <a:ext cx="640135" cy="457240"/>
            </a:xfrm>
            <a:prstGeom prst="rect">
              <a:avLst/>
            </a:prstGeom>
          </p:spPr>
        </p:pic>
        <p:sp>
          <p:nvSpPr>
            <p:cNvPr id="22" name="TextBox 21"/>
            <p:cNvSpPr txBox="1"/>
            <p:nvPr/>
          </p:nvSpPr>
          <p:spPr>
            <a:xfrm>
              <a:off x="150220" y="2003673"/>
              <a:ext cx="379552" cy="338554"/>
            </a:xfrm>
            <a:prstGeom prst="rect">
              <a:avLst/>
            </a:prstGeom>
            <a:noFill/>
          </p:spPr>
          <p:txBody>
            <a:bodyPr wrap="square" rtlCol="0">
              <a:spAutoFit/>
            </a:bodyPr>
            <a:lstStyle/>
            <a:p>
              <a:pPr algn="ctr"/>
              <a:r>
                <a:rPr lang="en-US" sz="1600" dirty="0">
                  <a:solidFill>
                    <a:schemeClr val="bg1"/>
                  </a:solidFill>
                  <a:latin typeface="+mj-lt"/>
                </a:rPr>
                <a:t>#</a:t>
              </a:r>
              <a:endParaRPr lang="en-US" sz="1200" dirty="0">
                <a:solidFill>
                  <a:schemeClr val="bg1"/>
                </a:solidFill>
                <a:latin typeface="+mj-lt"/>
              </a:endParaRPr>
            </a:p>
          </p:txBody>
        </p:sp>
      </p:grpSp>
      <p:grpSp>
        <p:nvGrpSpPr>
          <p:cNvPr id="23" name="Group 22"/>
          <p:cNvGrpSpPr/>
          <p:nvPr userDrawn="1"/>
        </p:nvGrpSpPr>
        <p:grpSpPr>
          <a:xfrm>
            <a:off x="7589385" y="1055266"/>
            <a:ext cx="1554615" cy="457240"/>
            <a:chOff x="7589385" y="1055266"/>
            <a:chExt cx="1554615" cy="457240"/>
          </a:xfrm>
        </p:grpSpPr>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7589385" y="1055266"/>
              <a:ext cx="1554615" cy="457240"/>
            </a:xfrm>
            <a:prstGeom prst="rect">
              <a:avLst/>
            </a:prstGeom>
          </p:spPr>
        </p:pic>
        <p:sp>
          <p:nvSpPr>
            <p:cNvPr id="25" name="TextBox 24"/>
            <p:cNvSpPr txBox="1"/>
            <p:nvPr/>
          </p:nvSpPr>
          <p:spPr>
            <a:xfrm>
              <a:off x="7680832" y="1086713"/>
              <a:ext cx="1371719" cy="350551"/>
            </a:xfrm>
            <a:prstGeom prst="rect">
              <a:avLst/>
            </a:prstGeom>
            <a:noFill/>
          </p:spPr>
          <p:txBody>
            <a:bodyPr wrap="square" rtlCol="0">
              <a:spAutoFit/>
            </a:bodyPr>
            <a:lstStyle/>
            <a:p>
              <a:pPr algn="ctr"/>
              <a:r>
                <a:rPr lang="en-US" sz="1600" dirty="0" smtClean="0">
                  <a:solidFill>
                    <a:schemeClr val="bg1"/>
                  </a:solidFill>
                  <a:latin typeface="+mj-lt"/>
                </a:rPr>
                <a:t>Important!</a:t>
              </a:r>
              <a:endParaRPr lang="en-US" sz="1200" dirty="0">
                <a:solidFill>
                  <a:schemeClr val="bg1"/>
                </a:solidFill>
                <a:latin typeface="+mj-lt"/>
              </a:endParaRPr>
            </a:p>
          </p:txBody>
        </p:sp>
      </p:grpSp>
      <p:grpSp>
        <p:nvGrpSpPr>
          <p:cNvPr id="26" name="Group 25"/>
          <p:cNvGrpSpPr/>
          <p:nvPr userDrawn="1"/>
        </p:nvGrpSpPr>
        <p:grpSpPr>
          <a:xfrm>
            <a:off x="7589385" y="2070065"/>
            <a:ext cx="1554615" cy="457240"/>
            <a:chOff x="7589385" y="2070065"/>
            <a:chExt cx="1554615" cy="457240"/>
          </a:xfrm>
        </p:grpSpPr>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10800000">
              <a:off x="7589385" y="2070065"/>
              <a:ext cx="1554615" cy="457240"/>
            </a:xfrm>
            <a:prstGeom prst="rect">
              <a:avLst/>
            </a:prstGeom>
          </p:spPr>
        </p:pic>
        <p:sp>
          <p:nvSpPr>
            <p:cNvPr id="28" name="TextBox 27"/>
            <p:cNvSpPr txBox="1"/>
            <p:nvPr/>
          </p:nvSpPr>
          <p:spPr>
            <a:xfrm>
              <a:off x="7680831" y="2111412"/>
              <a:ext cx="1371719" cy="338554"/>
            </a:xfrm>
            <a:prstGeom prst="rect">
              <a:avLst/>
            </a:prstGeom>
            <a:noFill/>
          </p:spPr>
          <p:txBody>
            <a:bodyPr wrap="square" rtlCol="0">
              <a:spAutoFit/>
            </a:bodyPr>
            <a:lstStyle/>
            <a:p>
              <a:pPr algn="ctr"/>
              <a:r>
                <a:rPr lang="en-US" sz="1600" dirty="0" smtClean="0">
                  <a:solidFill>
                    <a:schemeClr val="bg1"/>
                  </a:solidFill>
                  <a:latin typeface="+mj-lt"/>
                </a:rPr>
                <a:t>Clinical</a:t>
              </a:r>
              <a:endParaRPr lang="en-US" sz="1200" dirty="0">
                <a:solidFill>
                  <a:schemeClr val="bg1"/>
                </a:solidFill>
                <a:latin typeface="+mj-lt"/>
              </a:endParaRPr>
            </a:p>
          </p:txBody>
        </p:sp>
      </p:grpSp>
      <p:sp>
        <p:nvSpPr>
          <p:cNvPr id="29" name="Rectangle 28"/>
          <p:cNvSpPr/>
          <p:nvPr userDrawn="1"/>
        </p:nvSpPr>
        <p:spPr>
          <a:xfrm>
            <a:off x="-1" y="4709130"/>
            <a:ext cx="914400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Data 29"/>
          <p:cNvSpPr/>
          <p:nvPr userDrawn="1"/>
        </p:nvSpPr>
        <p:spPr>
          <a:xfrm rot="10800000">
            <a:off x="1823123" y="5436311"/>
            <a:ext cx="3054096" cy="73152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Data 30"/>
          <p:cNvSpPr/>
          <p:nvPr userDrawn="1"/>
        </p:nvSpPr>
        <p:spPr>
          <a:xfrm rot="10800000">
            <a:off x="4222667" y="5436311"/>
            <a:ext cx="3054096" cy="731520"/>
          </a:xfrm>
          <a:prstGeom prst="flowChartInputOut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ata 31"/>
          <p:cNvSpPr/>
          <p:nvPr userDrawn="1"/>
        </p:nvSpPr>
        <p:spPr>
          <a:xfrm rot="10800000">
            <a:off x="-617901" y="5436311"/>
            <a:ext cx="3054096" cy="731520"/>
          </a:xfrm>
          <a:prstGeom prst="flowChartInputOutput">
            <a:avLst/>
          </a:prstGeom>
          <a:solidFill>
            <a:srgbClr val="75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ata 32"/>
          <p:cNvSpPr/>
          <p:nvPr userDrawn="1"/>
        </p:nvSpPr>
        <p:spPr>
          <a:xfrm rot="10800000">
            <a:off x="6667305" y="5436311"/>
            <a:ext cx="3054096" cy="731520"/>
          </a:xfrm>
          <a:prstGeom prst="flowChartInputOutp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296880" y="1577320"/>
            <a:ext cx="1371719" cy="457240"/>
          </a:xfrm>
          <a:prstGeom prst="rect">
            <a:avLst/>
          </a:prstGeom>
        </p:spPr>
      </p:pic>
      <p:sp>
        <p:nvSpPr>
          <p:cNvPr id="35" name="TextBox 34"/>
          <p:cNvSpPr txBox="1"/>
          <p:nvPr userDrawn="1"/>
        </p:nvSpPr>
        <p:spPr>
          <a:xfrm>
            <a:off x="2296880" y="1557397"/>
            <a:ext cx="1371720" cy="615553"/>
          </a:xfrm>
          <a:prstGeom prst="rect">
            <a:avLst/>
          </a:prstGeom>
          <a:noFill/>
        </p:spPr>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bg1"/>
                </a:solidFill>
                <a:latin typeface="+mj-lt"/>
                <a:ea typeface="+mn-ea"/>
                <a:cs typeface="+mn-cs"/>
              </a:rPr>
              <a:t>Glossary</a:t>
            </a:r>
          </a:p>
          <a:p>
            <a:pPr algn="ctr"/>
            <a:endParaRPr lang="en-US" dirty="0"/>
          </a:p>
        </p:txBody>
      </p:sp>
    </p:spTree>
    <p:custDataLst>
      <p:tags r:id="rId1"/>
    </p:custDataLst>
    <p:extLst>
      <p:ext uri="{BB962C8B-B14F-4D97-AF65-F5344CB8AC3E}">
        <p14:creationId xmlns:p14="http://schemas.microsoft.com/office/powerpoint/2010/main" val="14996066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3028" y="1666197"/>
            <a:ext cx="8577943" cy="2852737"/>
          </a:xfrm>
        </p:spPr>
        <p:txBody>
          <a:bodyPr anchor="b"/>
          <a:lstStyle>
            <a:lvl1pPr>
              <a:defRPr sz="4500">
                <a:solidFill>
                  <a:schemeClr val="bg1"/>
                </a:solidFill>
              </a:defRPr>
            </a:lvl1pPr>
          </a:lstStyle>
          <a:p>
            <a:r>
              <a:rPr lang="en-US" dirty="0" smtClean="0"/>
              <a:t>BD2K Section Header - Dark</a:t>
            </a:r>
            <a:endParaRPr lang="en-US" dirty="0"/>
          </a:p>
        </p:txBody>
      </p:sp>
      <p:sp>
        <p:nvSpPr>
          <p:cNvPr id="3" name="Text Placeholder 2"/>
          <p:cNvSpPr>
            <a:spLocks noGrp="1"/>
          </p:cNvSpPr>
          <p:nvPr>
            <p:ph type="body" idx="1" hasCustomPrompt="1"/>
          </p:nvPr>
        </p:nvSpPr>
        <p:spPr>
          <a:xfrm>
            <a:off x="283027" y="4589464"/>
            <a:ext cx="8577943" cy="1500187"/>
          </a:xfrm>
        </p:spPr>
        <p:txBody>
          <a:bodyPr/>
          <a:lstStyle>
            <a:lvl1pPr marL="0" indent="0">
              <a:buNone/>
              <a:defRPr sz="18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custDataLst>
      <p:tags r:id="rId1"/>
    </p:custDataLst>
    <p:extLst>
      <p:ext uri="{BB962C8B-B14F-4D97-AF65-F5344CB8AC3E}">
        <p14:creationId xmlns:p14="http://schemas.microsoft.com/office/powerpoint/2010/main" val="32503801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Tree>
    <p:custDataLst>
      <p:tags r:id="rId1"/>
    </p:custDataLst>
    <p:extLst>
      <p:ext uri="{BB962C8B-B14F-4D97-AF65-F5344CB8AC3E}">
        <p14:creationId xmlns:p14="http://schemas.microsoft.com/office/powerpoint/2010/main" val="26075695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Dark">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4"/>
          <p:cNvSpPr>
            <a:spLocks noGrp="1"/>
          </p:cNvSpPr>
          <p:nvPr>
            <p:ph sz="quarter" idx="14" hasCustomPrompt="1"/>
          </p:nvPr>
        </p:nvSpPr>
        <p:spPr>
          <a:xfrm>
            <a:off x="7623629" y="6555553"/>
            <a:ext cx="1295400" cy="228600"/>
          </a:xfrm>
        </p:spPr>
        <p:txBody>
          <a:bodyPr>
            <a:noAutofit/>
          </a:bodyPr>
          <a:lstStyle>
            <a:lvl1pPr marL="0" indent="0" algn="r">
              <a:buNone/>
              <a:defRPr sz="1100" i="1"/>
            </a:lvl1pPr>
          </a:lstStyle>
          <a:p>
            <a:pPr lvl="0"/>
            <a:r>
              <a:rPr lang="en-US" sz="1100" i="1" dirty="0" smtClean="0"/>
              <a:t>Citation</a:t>
            </a:r>
            <a:endParaRPr lang="en-US" dirty="0"/>
          </a:p>
        </p:txBody>
      </p:sp>
      <p:sp>
        <p:nvSpPr>
          <p:cNvPr id="4" name="Content Placeholder 2"/>
          <p:cNvSpPr>
            <a:spLocks noGrp="1"/>
          </p:cNvSpPr>
          <p:nvPr>
            <p:ph idx="1"/>
          </p:nvPr>
        </p:nvSpPr>
        <p:spPr>
          <a:xfrm>
            <a:off x="224972" y="1182915"/>
            <a:ext cx="8694058" cy="5256522"/>
          </a:xfrm>
        </p:spPr>
        <p:txBody>
          <a:bodyPr/>
          <a:lstStyle>
            <a:lvl1pPr>
              <a:defRPr>
                <a:solidFill>
                  <a:schemeClr val="bg2">
                    <a:lumMod val="90000"/>
                  </a:schemeClr>
                </a:solidFill>
              </a:defRPr>
            </a:lvl1pPr>
            <a:lvl2pPr>
              <a:defRPr>
                <a:solidFill>
                  <a:schemeClr val="bg2">
                    <a:lumMod val="90000"/>
                  </a:schemeClr>
                </a:solidFill>
              </a:defRPr>
            </a:lvl2pPr>
            <a:lvl3pPr>
              <a:defRPr>
                <a:solidFill>
                  <a:schemeClr val="bg2">
                    <a:lumMod val="90000"/>
                  </a:schemeClr>
                </a:solidFill>
              </a:defRPr>
            </a:lvl3pPr>
            <a:lvl4pPr>
              <a:defRPr>
                <a:solidFill>
                  <a:schemeClr val="bg2">
                    <a:lumMod val="90000"/>
                  </a:schemeClr>
                </a:solidFill>
              </a:defRPr>
            </a:lvl4pPr>
            <a:lvl5pPr>
              <a:defRPr>
                <a:solidFill>
                  <a:schemeClr val="bg2">
                    <a:lumMod val="9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ustDataLst>
      <p:tags r:id="rId1"/>
    </p:custDataLst>
    <p:extLst>
      <p:ext uri="{BB962C8B-B14F-4D97-AF65-F5344CB8AC3E}">
        <p14:creationId xmlns:p14="http://schemas.microsoft.com/office/powerpoint/2010/main" val="12860823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Center Green">
    <p:spTree>
      <p:nvGrpSpPr>
        <p:cNvPr id="1" name=""/>
        <p:cNvGrpSpPr/>
        <p:nvPr/>
      </p:nvGrpSpPr>
      <p:grpSpPr>
        <a:xfrm>
          <a:off x="0" y="0"/>
          <a:ext cx="0" cy="0"/>
          <a:chOff x="0" y="0"/>
          <a:chExt cx="0" cy="0"/>
        </a:xfrm>
      </p:grpSpPr>
      <p:pic>
        <p:nvPicPr>
          <p:cNvPr id="2050" name="Picture 2" descr="digital background"/>
          <p:cNvPicPr>
            <a:picLocks noChangeAspect="1" noChangeArrowheads="1"/>
          </p:cNvPicPr>
          <p:nvPr userDrawn="1"/>
        </p:nvPicPr>
        <p:blipFill rotWithShape="1">
          <a:blip r:embed="rId2">
            <a:grayscl/>
            <a:extLst>
              <a:ext uri="{28A0092B-C50C-407E-A947-70E740481C1C}">
                <a14:useLocalDpi xmlns:a14="http://schemas.microsoft.com/office/drawing/2010/main" val="0"/>
              </a:ext>
            </a:extLst>
          </a:blip>
          <a:srcRect t="4898" b="19986"/>
          <a:stretch/>
        </p:blipFill>
        <p:spPr bwMode="auto">
          <a:xfrm>
            <a:off x="0" y="-10633"/>
            <a:ext cx="9144000" cy="6868634"/>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userDrawn="1"/>
        </p:nvSpPr>
        <p:spPr>
          <a:xfrm rot="5400000">
            <a:off x="1541721" y="-744281"/>
            <a:ext cx="6060560" cy="9144002"/>
          </a:xfrm>
          <a:prstGeom prst="homePlat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userDrawn="1"/>
        </p:nvSpPr>
        <p:spPr>
          <a:xfrm rot="5400000">
            <a:off x="1541721" y="-1527205"/>
            <a:ext cx="6060560" cy="914400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283028" y="928915"/>
            <a:ext cx="8577943" cy="1013738"/>
          </a:xfrm>
        </p:spPr>
        <p:txBody>
          <a:bodyPr anchor="b"/>
          <a:lstStyle>
            <a:lvl1pPr algn="ctr">
              <a:defRPr sz="4000">
                <a:solidFill>
                  <a:schemeClr val="bg1"/>
                </a:solidFill>
              </a:defRPr>
            </a:lvl1pPr>
          </a:lstStyle>
          <a:p>
            <a:r>
              <a:rPr lang="en-US" dirty="0" smtClean="0"/>
              <a:t>BD2K Section Header - Green</a:t>
            </a:r>
            <a:endParaRPr lang="en-US" dirty="0"/>
          </a:p>
        </p:txBody>
      </p:sp>
      <p:sp>
        <p:nvSpPr>
          <p:cNvPr id="10" name="Text Placeholder 2"/>
          <p:cNvSpPr>
            <a:spLocks noGrp="1"/>
          </p:cNvSpPr>
          <p:nvPr>
            <p:ph type="body" idx="1" hasCustomPrompt="1"/>
          </p:nvPr>
        </p:nvSpPr>
        <p:spPr>
          <a:xfrm>
            <a:off x="283027" y="2013184"/>
            <a:ext cx="8577943" cy="635674"/>
          </a:xfrm>
        </p:spPr>
        <p:txBody>
          <a:bodyPr/>
          <a:lstStyle>
            <a:lvl1pPr marL="0" indent="0" algn="ctr">
              <a:buNone/>
              <a:defRPr sz="20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More Information</a:t>
            </a:r>
          </a:p>
        </p:txBody>
      </p:sp>
    </p:spTree>
    <p:extLst>
      <p:ext uri="{BB962C8B-B14F-4D97-AF65-F5344CB8AC3E}">
        <p14:creationId xmlns:p14="http://schemas.microsoft.com/office/powerpoint/2010/main" val="11623282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ags" Target="../tags/tag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Click to edit Master text styles</a:t>
            </a:r>
          </a:p>
          <a:p>
            <a:pPr marL="514350" marR="0" lvl="1"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Second level</a:t>
            </a:r>
          </a:p>
          <a:p>
            <a:pPr marL="857250" marR="0" lvl="2"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Third level</a:t>
            </a:r>
          </a:p>
          <a:p>
            <a: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Fourth level</a:t>
            </a:r>
          </a:p>
          <a:p>
            <a: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Fifth level</a:t>
            </a:r>
            <a:endParaRPr kumimoji="0" lang="en-US" sz="1350" b="0" i="0" u="none" strike="noStrike" kern="1200" cap="none" spc="0" normalizeH="0" baseline="0" noProof="0" dirty="0">
              <a:ln>
                <a:noFill/>
              </a:ln>
              <a:solidFill>
                <a:srgbClr val="383733"/>
              </a:solidFill>
              <a:effectLst/>
              <a:uLnTx/>
              <a:uFillTx/>
              <a:latin typeface="Arial" panose="020B0604020202020204" pitchFamily="34" charset="0"/>
              <a:ea typeface="+mn-ea"/>
              <a:cs typeface="Arial" panose="020B0604020202020204" pitchFamily="34" charset="0"/>
            </a:endParaRPr>
          </a:p>
        </p:txBody>
      </p:sp>
    </p:spTree>
    <p:custDataLst>
      <p:tags r:id="rId28"/>
    </p:custDataLst>
    <p:extLst>
      <p:ext uri="{BB962C8B-B14F-4D97-AF65-F5344CB8AC3E}">
        <p14:creationId xmlns:p14="http://schemas.microsoft.com/office/powerpoint/2010/main" val="2993968799"/>
      </p:ext>
    </p:extLst>
  </p:cSld>
  <p:clrMap bg1="lt1" tx1="dk1" bg2="lt2" tx2="dk2" accent1="accent1" accent2="accent2" accent3="accent3" accent4="accent4" accent5="accent5" accent6="accent6" hlink="hlink" folHlink="folHlink"/>
  <p:sldLayoutIdLst>
    <p:sldLayoutId id="2147483690" r:id="rId1"/>
    <p:sldLayoutId id="2147483711" r:id="rId2"/>
    <p:sldLayoutId id="2147483691" r:id="rId3"/>
    <p:sldLayoutId id="2147483695" r:id="rId4"/>
    <p:sldLayoutId id="2147483692" r:id="rId5"/>
    <p:sldLayoutId id="2147483712" r:id="rId6"/>
    <p:sldLayoutId id="2147483713" r:id="rId7"/>
    <p:sldLayoutId id="2147483714" r:id="rId8"/>
    <p:sldLayoutId id="2147483707" r:id="rId9"/>
    <p:sldLayoutId id="2147483708" r:id="rId10"/>
    <p:sldLayoutId id="2147483709" r:id="rId11"/>
    <p:sldLayoutId id="2147483710" r:id="rId12"/>
    <p:sldLayoutId id="2147483704" r:id="rId13"/>
    <p:sldLayoutId id="2147483749" r:id="rId14"/>
    <p:sldLayoutId id="2147483700" r:id="rId15"/>
    <p:sldLayoutId id="2147483750" r:id="rId16"/>
    <p:sldLayoutId id="2147483701" r:id="rId17"/>
    <p:sldLayoutId id="2147483751" r:id="rId18"/>
    <p:sldLayoutId id="2147483702" r:id="rId19"/>
    <p:sldLayoutId id="2147483752" r:id="rId20"/>
    <p:sldLayoutId id="2147483698" r:id="rId21"/>
    <p:sldLayoutId id="2147483715" r:id="rId22"/>
    <p:sldLayoutId id="2147483717" r:id="rId23"/>
    <p:sldLayoutId id="2147483741" r:id="rId24"/>
    <p:sldLayoutId id="2147483743" r:id="rId25"/>
    <p:sldLayoutId id="2147483757" r:id="rId26"/>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accent5"/>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55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4971" y="155556"/>
            <a:ext cx="8694058" cy="91124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4972" y="1182914"/>
            <a:ext cx="8694058" cy="5474363"/>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a:pPr>
            <a:r>
              <a:rPr kumimoji="0" lang="en-US" sz="21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Click to edit Master text styles</a:t>
            </a:r>
          </a:p>
          <a:p>
            <a:pPr marL="514350" marR="0" lvl="1"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Second level</a:t>
            </a:r>
          </a:p>
          <a:p>
            <a:pPr marL="857250" marR="0" lvl="2"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Third level</a:t>
            </a:r>
          </a:p>
          <a:p>
            <a:pPr marL="1200150" marR="0" lvl="3"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Fourth level</a:t>
            </a:r>
          </a:p>
          <a:p>
            <a:pPr marL="1543050" marR="0" lvl="4"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smtClean="0">
                <a:ln>
                  <a:noFill/>
                </a:ln>
                <a:solidFill>
                  <a:srgbClr val="383733"/>
                </a:solidFill>
                <a:effectLst/>
                <a:uLnTx/>
                <a:uFillTx/>
                <a:latin typeface="Arial" panose="020B0604020202020204" pitchFamily="34" charset="0"/>
                <a:ea typeface="+mn-ea"/>
                <a:cs typeface="Arial" panose="020B0604020202020204" pitchFamily="34" charset="0"/>
              </a:rPr>
              <a:t>Fifth level</a:t>
            </a:r>
            <a:endParaRPr kumimoji="0" lang="en-US" sz="1350" b="0" i="0" u="none" strike="noStrike" kern="1200" cap="none" spc="0" normalizeH="0" baseline="0" noProof="0" dirty="0">
              <a:ln>
                <a:noFill/>
              </a:ln>
              <a:solidFill>
                <a:srgbClr val="383733"/>
              </a:solidFill>
              <a:effectLst/>
              <a:uLnTx/>
              <a:uFillTx/>
              <a:latin typeface="Arial" panose="020B0604020202020204" pitchFamily="34" charset="0"/>
              <a:ea typeface="+mn-ea"/>
              <a:cs typeface="Arial" panose="020B0604020202020204" pitchFamily="34" charset="0"/>
            </a:endParaRPr>
          </a:p>
        </p:txBody>
      </p:sp>
    </p:spTree>
    <p:custDataLst>
      <p:tags r:id="rId27"/>
    </p:custDataLst>
    <p:extLst>
      <p:ext uri="{BB962C8B-B14F-4D97-AF65-F5344CB8AC3E}">
        <p14:creationId xmlns:p14="http://schemas.microsoft.com/office/powerpoint/2010/main" val="2505382995"/>
      </p:ext>
    </p:extLst>
  </p:cSld>
  <p:clrMap bg1="lt1" tx1="dk1" bg2="lt2" tx2="dk2" accent1="accent1" accent2="accent2" accent3="accent3" accent4="accent4" accent5="accent5" accent6="accent6" hlink="hlink" folHlink="folHlink"/>
  <p:sldLayoutIdLst>
    <p:sldLayoutId id="2147483721" r:id="rId1"/>
    <p:sldLayoutId id="2147483725" r:id="rId2"/>
    <p:sldLayoutId id="2147483726" r:id="rId3"/>
    <p:sldLayoutId id="2147483727" r:id="rId4"/>
    <p:sldLayoutId id="2147483728" r:id="rId5"/>
    <p:sldLayoutId id="2147483748" r:id="rId6"/>
    <p:sldLayoutId id="2147483729" r:id="rId7"/>
    <p:sldLayoutId id="2147483747" r:id="rId8"/>
    <p:sldLayoutId id="2147483730" r:id="rId9"/>
    <p:sldLayoutId id="2147483746" r:id="rId10"/>
    <p:sldLayoutId id="2147483731" r:id="rId11"/>
    <p:sldLayoutId id="2147483745" r:id="rId12"/>
    <p:sldLayoutId id="2147483732" r:id="rId13"/>
    <p:sldLayoutId id="2147483733" r:id="rId14"/>
    <p:sldLayoutId id="2147483734" r:id="rId15"/>
    <p:sldLayoutId id="2147483735" r:id="rId16"/>
    <p:sldLayoutId id="2147483753" r:id="rId17"/>
    <p:sldLayoutId id="2147483754" r:id="rId18"/>
    <p:sldLayoutId id="2147483755" r:id="rId19"/>
    <p:sldLayoutId id="2147483756" r:id="rId20"/>
    <p:sldLayoutId id="2147483736" r:id="rId21"/>
    <p:sldLayoutId id="2147483738" r:id="rId22"/>
    <p:sldLayoutId id="2147483740" r:id="rId23"/>
    <p:sldLayoutId id="2147483742" r:id="rId24"/>
    <p:sldLayoutId id="2147483744" r:id="rId25"/>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ln>
            <a:solidFill>
              <a:schemeClr val="tx1"/>
            </a:solidFill>
          </a:ln>
          <a:solidFill>
            <a:schemeClr val="bg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ln>
            <a:solidFill>
              <a:schemeClr val="tx1"/>
            </a:solidFill>
          </a:ln>
          <a:solidFill>
            <a:schemeClr val="bg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ln>
            <a:solidFill>
              <a:schemeClr val="tx1"/>
            </a:solidFill>
          </a:ln>
          <a:solidFill>
            <a:schemeClr val="bg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solidFill>
              <a:schemeClr val="tx1"/>
            </a:solidFill>
          </a:ln>
          <a:solidFill>
            <a:schemeClr val="bg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ln>
            <a:solidFill>
              <a:schemeClr val="tx1"/>
            </a:solidFill>
          </a:ln>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tags" Target="../tags/tag6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6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xml"/><Relationship Id="rId1" Type="http://schemas.openxmlformats.org/officeDocument/2006/relationships/tags" Target="../tags/tag6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6.xml"/><Relationship Id="rId1" Type="http://schemas.openxmlformats.org/officeDocument/2006/relationships/tags" Target="../tags/tag69.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6.xml"/><Relationship Id="rId1" Type="http://schemas.openxmlformats.org/officeDocument/2006/relationships/tags" Target="../tags/tag5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7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6.xml"/><Relationship Id="rId1" Type="http://schemas.openxmlformats.org/officeDocument/2006/relationships/tags" Target="../tags/tag7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6.xml"/><Relationship Id="rId1" Type="http://schemas.openxmlformats.org/officeDocument/2006/relationships/tags" Target="../tags/tag7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8.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6.xml"/><Relationship Id="rId1" Type="http://schemas.openxmlformats.org/officeDocument/2006/relationships/tags" Target="../tags/tag79.xm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ags" Target="../tags/tag5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8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83.xml"/></Relationships>
</file>

<file path=ppt/slides/_rels/slide34.xml.rels><?xml version="1.0" encoding="UTF-8" standalone="yes"?>
<Relationships xmlns="http://schemas.openxmlformats.org/package/2006/relationships"><Relationship Id="rId3" Type="http://schemas.openxmlformats.org/officeDocument/2006/relationships/hyperlink" Target="http://projectreporter.nih.gov/project_info_description.cfm?aid=8828784&amp;icde=22004384" TargetMode="External"/><Relationship Id="rId2" Type="http://schemas.openxmlformats.org/officeDocument/2006/relationships/slideLayout" Target="../slideLayouts/slideLayout3.xml"/><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tags" Target="../tags/tag55.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5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Balancing research, health </a:t>
            </a:r>
            <a:r>
              <a:rPr lang="en-US" sz="4400" dirty="0" smtClean="0"/>
              <a:t/>
            </a:r>
            <a:br>
              <a:rPr lang="en-US" sz="4400" dirty="0" smtClean="0"/>
            </a:br>
            <a:r>
              <a:rPr lang="en-US" sz="4400" dirty="0" smtClean="0"/>
              <a:t>and </a:t>
            </a:r>
            <a:r>
              <a:rPr lang="en-US" sz="4400" dirty="0"/>
              <a:t>patient privacy in the genomics </a:t>
            </a:r>
            <a:r>
              <a:rPr lang="en-US" sz="4400" dirty="0" smtClean="0"/>
              <a:t>era</a:t>
            </a:r>
            <a:endParaRPr lang="en-US" sz="4400" dirty="0"/>
          </a:p>
        </p:txBody>
      </p:sp>
      <p:sp>
        <p:nvSpPr>
          <p:cNvPr id="3" name="Subtitle 2"/>
          <p:cNvSpPr>
            <a:spLocks noGrp="1"/>
          </p:cNvSpPr>
          <p:nvPr>
            <p:ph type="subTitle" idx="1"/>
          </p:nvPr>
        </p:nvSpPr>
        <p:spPr/>
        <p:txBody>
          <a:bodyPr/>
          <a:lstStyle/>
          <a:p>
            <a:r>
              <a:rPr lang="en-US" dirty="0" smtClean="0"/>
              <a:t>BDK03-2 | Ethical Issues in Use of Big Data</a:t>
            </a:r>
          </a:p>
          <a:p>
            <a:r>
              <a:rPr lang="en-US" dirty="0" smtClean="0"/>
              <a:t>Melissa Haendel, PhD | </a:t>
            </a:r>
            <a:r>
              <a:rPr lang="en-US" dirty="0"/>
              <a:t>Department of Medical Informatics &amp; Clinical Epidemiology</a:t>
            </a:r>
          </a:p>
          <a:p>
            <a:endParaRPr lang="en-US" dirty="0"/>
          </a:p>
        </p:txBody>
      </p:sp>
    </p:spTree>
    <p:custDataLst>
      <p:tags r:id="rId1"/>
    </p:custDataLst>
    <p:extLst>
      <p:ext uri="{BB962C8B-B14F-4D97-AF65-F5344CB8AC3E}">
        <p14:creationId xmlns:p14="http://schemas.microsoft.com/office/powerpoint/2010/main" val="1395922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43776" y="820856"/>
            <a:ext cx="4470401" cy="2646878"/>
          </a:xfrm>
          <a:prstGeom prst="rect">
            <a:avLst/>
          </a:prstGeom>
          <a:noFill/>
        </p:spPr>
        <p:txBody>
          <a:bodyPr wrap="square" rtlCol="0">
            <a:spAutoFit/>
          </a:bodyPr>
          <a:lstStyle/>
          <a:p>
            <a:r>
              <a:rPr lang="en-US" sz="16600" dirty="0" smtClean="0">
                <a:latin typeface="+mj-lt"/>
              </a:rPr>
              <a:t>81%</a:t>
            </a:r>
            <a:endParaRPr lang="en-US" sz="16600" dirty="0">
              <a:latin typeface="+mj-lt"/>
            </a:endParaRPr>
          </a:p>
        </p:txBody>
      </p:sp>
      <p:sp>
        <p:nvSpPr>
          <p:cNvPr id="6" name="TextBox 5"/>
          <p:cNvSpPr txBox="1"/>
          <p:nvPr/>
        </p:nvSpPr>
        <p:spPr>
          <a:xfrm>
            <a:off x="829492" y="4070075"/>
            <a:ext cx="7908108" cy="830997"/>
          </a:xfrm>
          <a:prstGeom prst="rect">
            <a:avLst/>
          </a:prstGeom>
          <a:noFill/>
        </p:spPr>
        <p:txBody>
          <a:bodyPr wrap="square" rtlCol="0">
            <a:spAutoFit/>
          </a:bodyPr>
          <a:lstStyle/>
          <a:p>
            <a:pPr algn="ctr"/>
            <a:r>
              <a:rPr lang="en-US" sz="2400" dirty="0" smtClean="0">
                <a:latin typeface="+mj-lt"/>
              </a:rPr>
              <a:t>Of respondents would have their genome sequenced if they could afford it, according to an NPR survey.</a:t>
            </a:r>
            <a:endParaRPr lang="en-US" sz="2400" dirty="0">
              <a:latin typeface="+mj-lt"/>
            </a:endParaRPr>
          </a:p>
        </p:txBody>
      </p:sp>
    </p:spTree>
    <p:custDataLst>
      <p:tags r:id="rId1"/>
    </p:custDataLst>
    <p:extLst>
      <p:ext uri="{BB962C8B-B14F-4D97-AF65-F5344CB8AC3E}">
        <p14:creationId xmlns:p14="http://schemas.microsoft.com/office/powerpoint/2010/main" val="427077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you get informed consent when you don’t know what the risks are?</a:t>
            </a:r>
          </a:p>
        </p:txBody>
      </p:sp>
    </p:spTree>
    <p:custDataLst>
      <p:tags r:id="rId1"/>
    </p:custDataLst>
    <p:extLst>
      <p:ext uri="{BB962C8B-B14F-4D97-AF65-F5344CB8AC3E}">
        <p14:creationId xmlns:p14="http://schemas.microsoft.com/office/powerpoint/2010/main" val="152431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What are incidental findings?</a:t>
            </a:r>
          </a:p>
        </p:txBody>
      </p:sp>
    </p:spTree>
    <p:custDataLst>
      <p:tags r:id="rId1"/>
    </p:custDataLst>
    <p:extLst>
      <p:ext uri="{BB962C8B-B14F-4D97-AF65-F5344CB8AC3E}">
        <p14:creationId xmlns:p14="http://schemas.microsoft.com/office/powerpoint/2010/main" val="426346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en-US" dirty="0" smtClean="0"/>
              <a:t>eyond targeted gene sequencing</a:t>
            </a:r>
            <a:endParaRPr lang="en-US" dirty="0"/>
          </a:p>
        </p:txBody>
      </p:sp>
      <p:sp>
        <p:nvSpPr>
          <p:cNvPr id="3" name="TextBox 2"/>
          <p:cNvSpPr txBox="1"/>
          <p:nvPr/>
        </p:nvSpPr>
        <p:spPr>
          <a:xfrm>
            <a:off x="457200" y="1143000"/>
            <a:ext cx="8453466" cy="6278642"/>
          </a:xfrm>
          <a:prstGeom prst="rect">
            <a:avLst/>
          </a:prstGeom>
          <a:noFill/>
        </p:spPr>
        <p:txBody>
          <a:bodyPr wrap="square" rtlCol="0">
            <a:spAutoFit/>
          </a:bodyPr>
          <a:lstStyle/>
          <a:p>
            <a:pPr marL="283464" indent="-285750">
              <a:spcAft>
                <a:spcPts val="1200"/>
              </a:spcAft>
              <a:buFont typeface="Arial" panose="020B0604020202020204" pitchFamily="34" charset="0"/>
              <a:buChar char="•"/>
            </a:pPr>
            <a:r>
              <a:rPr lang="en-US" dirty="0" smtClean="0"/>
              <a:t>Clinical indications for sequencing specific genes provide answers for that limited set</a:t>
            </a:r>
          </a:p>
          <a:p>
            <a:pPr marL="283464" indent="-285750">
              <a:spcAft>
                <a:spcPts val="1200"/>
              </a:spcAft>
              <a:buFont typeface="Arial" panose="020B0604020202020204" pitchFamily="34" charset="0"/>
              <a:buChar char="•"/>
            </a:pPr>
            <a:r>
              <a:rPr lang="en-US" dirty="0" smtClean="0"/>
              <a:t>When whole genome/</a:t>
            </a:r>
            <a:r>
              <a:rPr lang="en-US" dirty="0" err="1" smtClean="0"/>
              <a:t>exome</a:t>
            </a:r>
            <a:r>
              <a:rPr lang="en-US" dirty="0" smtClean="0"/>
              <a:t> sequencing is performed, there are opportunities for many incidental findings</a:t>
            </a:r>
          </a:p>
          <a:p>
            <a:pPr marL="283464" indent="-285750">
              <a:spcAft>
                <a:spcPts val="1200"/>
              </a:spcAft>
              <a:buFont typeface="Arial" panose="020B0604020202020204" pitchFamily="34" charset="0"/>
              <a:buChar char="•"/>
            </a:pPr>
            <a:r>
              <a:rPr lang="en-US" dirty="0" smtClean="0"/>
              <a:t>Consent issues arise because both </a:t>
            </a:r>
            <a:r>
              <a:rPr lang="en-US" dirty="0"/>
              <a:t>health (current and future) and non–health </a:t>
            </a:r>
            <a:r>
              <a:rPr lang="en-US" dirty="0" smtClean="0"/>
              <a:t>findings are possible: </a:t>
            </a:r>
          </a:p>
          <a:p>
            <a:pPr marL="283464" lvl="1" indent="-285750">
              <a:spcAft>
                <a:spcPts val="1200"/>
              </a:spcAft>
              <a:buFont typeface="Arial" panose="020B0604020202020204" pitchFamily="34" charset="0"/>
              <a:buChar char="•"/>
            </a:pPr>
            <a:r>
              <a:rPr lang="en-US" dirty="0"/>
              <a:t>G</a:t>
            </a:r>
            <a:r>
              <a:rPr lang="en-US" dirty="0" smtClean="0"/>
              <a:t>ene</a:t>
            </a:r>
            <a:r>
              <a:rPr lang="en-US" dirty="0"/>
              <a:t>-variant carrier </a:t>
            </a:r>
            <a:r>
              <a:rPr lang="en-US" dirty="0" smtClean="0"/>
              <a:t>status</a:t>
            </a:r>
          </a:p>
          <a:p>
            <a:pPr marL="283464" lvl="1" indent="-285750">
              <a:spcAft>
                <a:spcPts val="1200"/>
              </a:spcAft>
              <a:buFont typeface="Arial" panose="020B0604020202020204" pitchFamily="34" charset="0"/>
              <a:buChar char="•"/>
            </a:pPr>
            <a:r>
              <a:rPr lang="en-US" dirty="0"/>
              <a:t>D</a:t>
            </a:r>
            <a:r>
              <a:rPr lang="en-US" dirty="0" smtClean="0"/>
              <a:t>isease </a:t>
            </a:r>
            <a:r>
              <a:rPr lang="en-US" dirty="0"/>
              <a:t>susceptibility or </a:t>
            </a:r>
            <a:r>
              <a:rPr lang="en-US" dirty="0" smtClean="0"/>
              <a:t>predisposition</a:t>
            </a:r>
          </a:p>
          <a:p>
            <a:pPr marL="283464" lvl="1" indent="-285750">
              <a:spcAft>
                <a:spcPts val="1200"/>
              </a:spcAft>
              <a:buFont typeface="Arial" panose="020B0604020202020204" pitchFamily="34" charset="0"/>
              <a:buChar char="•"/>
            </a:pPr>
            <a:r>
              <a:rPr lang="en-US" dirty="0" smtClean="0"/>
              <a:t>Ancestry</a:t>
            </a:r>
          </a:p>
          <a:p>
            <a:pPr marL="283464" lvl="1" indent="-285750">
              <a:spcAft>
                <a:spcPts val="1200"/>
              </a:spcAft>
              <a:buFont typeface="Arial" panose="020B0604020202020204" pitchFamily="34" charset="0"/>
              <a:buChar char="•"/>
            </a:pPr>
            <a:r>
              <a:rPr lang="en-US" dirty="0"/>
              <a:t>D</a:t>
            </a:r>
            <a:r>
              <a:rPr lang="en-US" dirty="0" smtClean="0"/>
              <a:t>iagnosis </a:t>
            </a:r>
            <a:r>
              <a:rPr lang="en-US" dirty="0"/>
              <a:t>of unsuspected disorders. </a:t>
            </a:r>
            <a:endParaRPr lang="en-US" dirty="0" smtClean="0"/>
          </a:p>
          <a:p>
            <a:pPr marL="283464" indent="-285750">
              <a:spcAft>
                <a:spcPts val="1200"/>
              </a:spcAft>
              <a:buFont typeface="Arial" panose="020B0604020202020204" pitchFamily="34" charset="0"/>
              <a:buChar char="•"/>
            </a:pPr>
            <a:r>
              <a:rPr lang="en-US" dirty="0" smtClean="0"/>
              <a:t>WG/WES are </a:t>
            </a:r>
            <a:r>
              <a:rPr lang="en-US" dirty="0"/>
              <a:t>being applied </a:t>
            </a:r>
            <a:r>
              <a:rPr lang="en-US" dirty="0" smtClean="0"/>
              <a:t>both postnatal </a:t>
            </a:r>
            <a:r>
              <a:rPr lang="en-US" dirty="0"/>
              <a:t>and </a:t>
            </a:r>
            <a:r>
              <a:rPr lang="en-US" dirty="0" smtClean="0"/>
              <a:t>prenatally, and for  somatic </a:t>
            </a:r>
            <a:r>
              <a:rPr lang="en-US" dirty="0"/>
              <a:t>and germ-line </a:t>
            </a:r>
            <a:r>
              <a:rPr lang="en-US" dirty="0" smtClean="0"/>
              <a:t>conditions</a:t>
            </a:r>
          </a:p>
          <a:p>
            <a:pPr marL="283464" indent="-285750">
              <a:spcAft>
                <a:spcPts val="1200"/>
              </a:spcAft>
              <a:buFont typeface="Arial" panose="020B0604020202020204" pitchFamily="34" charset="0"/>
              <a:buChar char="•"/>
            </a:pPr>
            <a:r>
              <a:rPr lang="en-US" dirty="0"/>
              <a:t>I</a:t>
            </a:r>
            <a:r>
              <a:rPr lang="en-US" dirty="0" smtClean="0"/>
              <a:t>ncidental </a:t>
            </a:r>
            <a:r>
              <a:rPr lang="en-US" dirty="0"/>
              <a:t>findings can be as important to a family as they are to the </a:t>
            </a:r>
            <a:r>
              <a:rPr lang="en-US" dirty="0" smtClean="0"/>
              <a:t>individual and can affect reproductive decision making</a:t>
            </a:r>
          </a:p>
          <a:p>
            <a:endParaRPr lang="en-US" sz="2000" dirty="0" smtClean="0"/>
          </a:p>
          <a:p>
            <a:endParaRPr lang="en-US" sz="2000" dirty="0"/>
          </a:p>
          <a:p>
            <a:endParaRPr lang="en-US" sz="2000" dirty="0"/>
          </a:p>
        </p:txBody>
      </p:sp>
    </p:spTree>
    <p:custDataLst>
      <p:tags r:id="rId1"/>
    </p:custDataLst>
    <p:extLst>
      <p:ext uri="{BB962C8B-B14F-4D97-AF65-F5344CB8AC3E}">
        <p14:creationId xmlns:p14="http://schemas.microsoft.com/office/powerpoint/2010/main" val="83047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does WGS/WES pose an especially difficult ethical situation?</a:t>
            </a:r>
            <a:endParaRPr lang="en-US" dirty="0"/>
          </a:p>
        </p:txBody>
      </p:sp>
      <p:sp>
        <p:nvSpPr>
          <p:cNvPr id="3" name="TextBox 2"/>
          <p:cNvSpPr txBox="1"/>
          <p:nvPr/>
        </p:nvSpPr>
        <p:spPr>
          <a:xfrm>
            <a:off x="1543041" y="2433388"/>
            <a:ext cx="184666" cy="369332"/>
          </a:xfrm>
          <a:prstGeom prst="rect">
            <a:avLst/>
          </a:prstGeom>
          <a:noFill/>
        </p:spPr>
        <p:txBody>
          <a:bodyPr wrap="none" rtlCol="0">
            <a:spAutoFit/>
          </a:bodyPr>
          <a:lstStyle/>
          <a:p>
            <a:endParaRPr lang="en-US" dirty="0"/>
          </a:p>
        </p:txBody>
      </p:sp>
      <p:sp>
        <p:nvSpPr>
          <p:cNvPr id="4" name="TextBox 3"/>
          <p:cNvSpPr txBox="1"/>
          <p:nvPr/>
        </p:nvSpPr>
        <p:spPr>
          <a:xfrm>
            <a:off x="457200" y="1371600"/>
            <a:ext cx="7945311" cy="375487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R</a:t>
            </a:r>
            <a:r>
              <a:rPr lang="en-US" dirty="0" smtClean="0"/>
              <a:t>isk </a:t>
            </a:r>
            <a:r>
              <a:rPr lang="en-US" dirty="0"/>
              <a:t>of providing patients with incomplete or incorrect </a:t>
            </a:r>
            <a:r>
              <a:rPr lang="en-US" dirty="0" smtClean="0"/>
              <a:t>information from an emerging technology</a:t>
            </a:r>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a:t>P</a:t>
            </a:r>
            <a:r>
              <a:rPr lang="en-US" dirty="0" smtClean="0"/>
              <a:t>roviding information/data for </a:t>
            </a:r>
            <a:r>
              <a:rPr lang="en-US" dirty="0"/>
              <a:t>which patients are not </a:t>
            </a:r>
            <a:r>
              <a:rPr lang="en-US" dirty="0" smtClean="0"/>
              <a:t>prepared</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Treatment of patients with potentially unnecessary, harmful, and/or ineffective therapies</a:t>
            </a: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Reporting of misattributed paternity or consanguinity</a:t>
            </a:r>
            <a:endParaRPr lang="en-US" dirty="0"/>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Reporting of carrier </a:t>
            </a:r>
            <a:r>
              <a:rPr lang="en-US" dirty="0"/>
              <a:t>status </a:t>
            </a:r>
          </a:p>
        </p:txBody>
      </p:sp>
    </p:spTree>
    <p:custDataLst>
      <p:tags r:id="rId1"/>
    </p:custDataLst>
    <p:extLst>
      <p:ext uri="{BB962C8B-B14F-4D97-AF65-F5344CB8AC3E}">
        <p14:creationId xmlns:p14="http://schemas.microsoft.com/office/powerpoint/2010/main" val="105716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navigate the risks?</a:t>
            </a:r>
            <a:endParaRPr lang="en-US" dirty="0"/>
          </a:p>
        </p:txBody>
      </p:sp>
      <p:sp>
        <p:nvSpPr>
          <p:cNvPr id="4" name="TextBox 3"/>
          <p:cNvSpPr txBox="1"/>
          <p:nvPr/>
        </p:nvSpPr>
        <p:spPr>
          <a:xfrm>
            <a:off x="457200" y="1143000"/>
            <a:ext cx="8115903" cy="332398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t>Limiting </a:t>
            </a:r>
            <a:r>
              <a:rPr lang="en-US" dirty="0"/>
              <a:t>disclosure to IFs with clinical utility </a:t>
            </a:r>
            <a:r>
              <a:rPr lang="en-US" dirty="0" smtClean="0"/>
              <a:t>can reduce potential </a:t>
            </a:r>
            <a:r>
              <a:rPr lang="en-US" dirty="0"/>
              <a:t>for reporting false positive findings </a:t>
            </a:r>
            <a:r>
              <a:rPr lang="en-US" dirty="0" smtClean="0"/>
              <a:t>or </a:t>
            </a:r>
            <a:r>
              <a:rPr lang="en-US" dirty="0"/>
              <a:t>overwhelming patients and clinicians with currently </a:t>
            </a:r>
            <a:r>
              <a:rPr lang="en-US" dirty="0" err="1"/>
              <a:t>uninterpretable</a:t>
            </a:r>
            <a:r>
              <a:rPr lang="en-US" dirty="0"/>
              <a:t> </a:t>
            </a:r>
            <a:r>
              <a:rPr lang="en-US" dirty="0" smtClean="0"/>
              <a:t>information</a:t>
            </a:r>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Menu </a:t>
            </a:r>
            <a:r>
              <a:rPr lang="en-US" dirty="0"/>
              <a:t>options </a:t>
            </a:r>
            <a:r>
              <a:rPr lang="en-US" dirty="0" smtClean="0"/>
              <a:t>can be provided on </a:t>
            </a:r>
            <a:r>
              <a:rPr lang="en-US" dirty="0"/>
              <a:t>informed consent documents </a:t>
            </a: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Blanket </a:t>
            </a:r>
            <a:r>
              <a:rPr lang="en-US" dirty="0"/>
              <a:t>disclosure policy to return all genomic </a:t>
            </a:r>
            <a:r>
              <a:rPr lang="en-US" dirty="0" smtClean="0"/>
              <a:t>findings</a:t>
            </a:r>
          </a:p>
          <a:p>
            <a:pPr marL="285750" indent="-285750">
              <a:spcAft>
                <a:spcPts val="600"/>
              </a:spcAft>
              <a:buFont typeface="Arial" panose="020B0604020202020204" pitchFamily="34" charset="0"/>
              <a:buChar char="•"/>
            </a:pPr>
            <a:endParaRPr lang="en-US" dirty="0" smtClean="0"/>
          </a:p>
          <a:p>
            <a:pPr marL="285750" indent="-285750">
              <a:spcAft>
                <a:spcPts val="600"/>
              </a:spcAft>
              <a:buFont typeface="Arial" panose="020B0604020202020204" pitchFamily="34" charset="0"/>
              <a:buChar char="•"/>
            </a:pPr>
            <a:r>
              <a:rPr lang="en-US" dirty="0" smtClean="0"/>
              <a:t>Consent documents can contain specific rules about who may or may not view various aspects of the findings</a:t>
            </a:r>
            <a:endParaRPr lang="en-US" dirty="0"/>
          </a:p>
        </p:txBody>
      </p:sp>
      <p:sp>
        <p:nvSpPr>
          <p:cNvPr id="5" name="TextBox 4"/>
          <p:cNvSpPr txBox="1"/>
          <p:nvPr/>
        </p:nvSpPr>
        <p:spPr>
          <a:xfrm>
            <a:off x="2257104" y="5816390"/>
            <a:ext cx="4735592" cy="584775"/>
          </a:xfrm>
          <a:prstGeom prst="rect">
            <a:avLst/>
          </a:prstGeom>
          <a:noFill/>
        </p:spPr>
        <p:txBody>
          <a:bodyPr wrap="none" rtlCol="0">
            <a:spAutoFit/>
          </a:bodyPr>
          <a:lstStyle/>
          <a:p>
            <a:r>
              <a:rPr lang="en-US" sz="3200" b="1" dirty="0" smtClean="0">
                <a:solidFill>
                  <a:schemeClr val="accent6"/>
                </a:solidFill>
              </a:rPr>
              <a:t>What would you want? </a:t>
            </a:r>
            <a:endParaRPr lang="en-US" sz="3200" b="1" dirty="0">
              <a:solidFill>
                <a:schemeClr val="accent6"/>
              </a:solidFill>
            </a:endParaRPr>
          </a:p>
        </p:txBody>
      </p:sp>
    </p:spTree>
    <p:custDataLst>
      <p:tags r:id="rId1"/>
    </p:custDataLst>
    <p:extLst>
      <p:ext uri="{BB962C8B-B14F-4D97-AF65-F5344CB8AC3E}">
        <p14:creationId xmlns:p14="http://schemas.microsoft.com/office/powerpoint/2010/main" val="400748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1" y="135678"/>
            <a:ext cx="8694058" cy="911243"/>
          </a:xfrm>
        </p:spPr>
        <p:txBody>
          <a:bodyPr/>
          <a:lstStyle/>
          <a:p>
            <a:r>
              <a:rPr lang="en-US" dirty="0" smtClean="0"/>
              <a:t>What do the clinical geneticists think?</a:t>
            </a:r>
            <a:endParaRPr lang="en-US" dirty="0"/>
          </a:p>
        </p:txBody>
      </p:sp>
      <p:sp>
        <p:nvSpPr>
          <p:cNvPr id="5" name="Content Placeholder 4"/>
          <p:cNvSpPr>
            <a:spLocks noGrp="1"/>
          </p:cNvSpPr>
          <p:nvPr>
            <p:ph idx="1"/>
          </p:nvPr>
        </p:nvSpPr>
        <p:spPr/>
        <p:txBody>
          <a:bodyPr/>
          <a:lstStyle/>
          <a:p>
            <a:endParaRPr lang="en-US"/>
          </a:p>
        </p:txBody>
      </p:sp>
      <p:sp>
        <p:nvSpPr>
          <p:cNvPr id="6" name="Content Placeholder 5"/>
          <p:cNvSpPr>
            <a:spLocks noGrp="1"/>
          </p:cNvSpPr>
          <p:nvPr>
            <p:ph sz="quarter" idx="14"/>
          </p:nvPr>
        </p:nvSpPr>
        <p:spPr>
          <a:xfrm>
            <a:off x="4671391" y="6555553"/>
            <a:ext cx="4247638" cy="228600"/>
          </a:xfrm>
        </p:spPr>
        <p:txBody>
          <a:bodyPr/>
          <a:lstStyle/>
          <a:p>
            <a:r>
              <a:rPr lang="en-US" dirty="0" smtClean="0"/>
              <a:t>(Downing </a:t>
            </a:r>
            <a:r>
              <a:rPr lang="en-US" dirty="0"/>
              <a:t>NR et </a:t>
            </a:r>
            <a:r>
              <a:rPr lang="en-US" dirty="0" smtClean="0"/>
              <a:t>al, 2013)</a:t>
            </a:r>
            <a:endParaRPr lang="en-US" dirty="0"/>
          </a:p>
        </p:txBody>
      </p:sp>
      <p:sp>
        <p:nvSpPr>
          <p:cNvPr id="4" name="TextBox 3"/>
          <p:cNvSpPr txBox="1"/>
          <p:nvPr/>
        </p:nvSpPr>
        <p:spPr>
          <a:xfrm>
            <a:off x="457200" y="1143000"/>
            <a:ext cx="8425669" cy="501675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94</a:t>
            </a:r>
            <a:r>
              <a:rPr lang="en-US" dirty="0" smtClean="0"/>
              <a:t>% encountered </a:t>
            </a:r>
            <a:r>
              <a:rPr lang="en-US" dirty="0"/>
              <a:t>at least one IF including misattributed paternity, consanguinity, chromosomal anomalies, variants assumed to be benign, and variants </a:t>
            </a:r>
            <a:r>
              <a:rPr lang="en-US" dirty="0" smtClean="0"/>
              <a:t>of unknown significance</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t>63</a:t>
            </a:r>
            <a:r>
              <a:rPr lang="en-US" dirty="0" smtClean="0"/>
              <a:t>% stated </a:t>
            </a:r>
            <a:r>
              <a:rPr lang="en-US" dirty="0"/>
              <a:t>patients did not </a:t>
            </a:r>
            <a:r>
              <a:rPr lang="en-US" dirty="0" smtClean="0"/>
              <a:t>understand the information</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t>14% of participants stated </a:t>
            </a:r>
            <a:r>
              <a:rPr lang="en-US" dirty="0" smtClean="0"/>
              <a:t>they </a:t>
            </a:r>
            <a:r>
              <a:rPr lang="en-US" dirty="0"/>
              <a:t>had IF procedures; </a:t>
            </a:r>
            <a:r>
              <a:rPr lang="en-US" dirty="0" smtClean="0"/>
              <a:t>48</a:t>
            </a:r>
            <a:r>
              <a:rPr lang="en-US" dirty="0"/>
              <a:t>% stated </a:t>
            </a:r>
            <a:r>
              <a:rPr lang="en-US" dirty="0" smtClean="0"/>
              <a:t>they </a:t>
            </a:r>
            <a:r>
              <a:rPr lang="en-US" dirty="0"/>
              <a:t>had no procedures for managing IFs</a:t>
            </a:r>
            <a:endParaRPr lang="en-US" dirty="0" smtClean="0"/>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40% did not think that opting-out was a good idea</a:t>
            </a:r>
          </a:p>
          <a:p>
            <a:pPr marL="742950" lvl="1" indent="-285750">
              <a:spcAft>
                <a:spcPts val="600"/>
              </a:spcAft>
              <a:buFont typeface="Courier New" panose="02070309020205020404" pitchFamily="49" charset="0"/>
              <a:buChar char="o"/>
            </a:pPr>
            <a:r>
              <a:rPr lang="en-US" dirty="0" smtClean="0"/>
              <a:t>Lack </a:t>
            </a:r>
            <a:r>
              <a:rPr lang="en-US" dirty="0"/>
              <a:t>of a common understanding of the term “incidental </a:t>
            </a:r>
            <a:r>
              <a:rPr lang="en-US" dirty="0" smtClean="0"/>
              <a:t>findings”</a:t>
            </a:r>
          </a:p>
          <a:p>
            <a:pPr marL="742950" lvl="1" indent="-285750">
              <a:spcAft>
                <a:spcPts val="600"/>
              </a:spcAft>
              <a:buFont typeface="Courier New" panose="02070309020205020404" pitchFamily="49" charset="0"/>
              <a:buChar char="o"/>
            </a:pPr>
            <a:r>
              <a:rPr lang="en-US" dirty="0"/>
              <a:t>E</a:t>
            </a:r>
            <a:r>
              <a:rPr lang="en-US" dirty="0" smtClean="0"/>
              <a:t>xtent </a:t>
            </a:r>
            <a:r>
              <a:rPr lang="en-US" dirty="0"/>
              <a:t>to which and how patients should be informed </a:t>
            </a:r>
            <a:endParaRPr lang="en-US" dirty="0" smtClean="0"/>
          </a:p>
          <a:p>
            <a:pPr marL="742950" lvl="1" indent="-285750">
              <a:spcAft>
                <a:spcPts val="600"/>
              </a:spcAft>
              <a:buFont typeface="Courier New" panose="02070309020205020404" pitchFamily="49" charset="0"/>
              <a:buChar char="o"/>
            </a:pPr>
            <a:r>
              <a:rPr lang="en-US" dirty="0" smtClean="0"/>
              <a:t>Risk </a:t>
            </a:r>
            <a:r>
              <a:rPr lang="en-US" dirty="0"/>
              <a:t>of causing psychological </a:t>
            </a:r>
            <a:r>
              <a:rPr lang="en-US" dirty="0" smtClean="0"/>
              <a:t>harm</a:t>
            </a:r>
          </a:p>
          <a:p>
            <a:pPr marL="742950" lvl="1" indent="-285750">
              <a:spcAft>
                <a:spcPts val="600"/>
              </a:spcAft>
              <a:buFont typeface="Courier New" panose="02070309020205020404" pitchFamily="49" charset="0"/>
              <a:buChar char="o"/>
            </a:pPr>
            <a:r>
              <a:rPr lang="en-US" dirty="0" smtClean="0"/>
              <a:t>Unclear whether IFs need </a:t>
            </a:r>
            <a:r>
              <a:rPr lang="en-US" dirty="0"/>
              <a:t>to be clinically significant and/or actionable in order to be </a:t>
            </a:r>
            <a:r>
              <a:rPr lang="en-US" dirty="0" smtClean="0"/>
              <a:t>disclosed</a:t>
            </a:r>
            <a:endParaRPr lang="en-US" dirty="0"/>
          </a:p>
        </p:txBody>
      </p:sp>
    </p:spTree>
    <p:custDataLst>
      <p:tags r:id="rId1"/>
    </p:custDataLst>
    <p:extLst>
      <p:ext uri="{BB962C8B-B14F-4D97-AF65-F5344CB8AC3E}">
        <p14:creationId xmlns:p14="http://schemas.microsoft.com/office/powerpoint/2010/main" val="134136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“Having a good database, and having relevant clinical information [that] people as a community can [use to] share our experiences … would be very helpful”  </a:t>
            </a:r>
          </a:p>
        </p:txBody>
      </p:sp>
      <p:sp>
        <p:nvSpPr>
          <p:cNvPr id="4" name="Text Placeholder 3"/>
          <p:cNvSpPr>
            <a:spLocks noGrp="1"/>
          </p:cNvSpPr>
          <p:nvPr>
            <p:ph type="body" idx="1"/>
          </p:nvPr>
        </p:nvSpPr>
        <p:spPr/>
        <p:txBody>
          <a:bodyPr/>
          <a:lstStyle/>
          <a:p>
            <a:r>
              <a:rPr lang="en-US" i="1" dirty="0" smtClean="0"/>
              <a:t>(Downing </a:t>
            </a:r>
            <a:r>
              <a:rPr lang="en-US" i="1" dirty="0"/>
              <a:t>NR et </a:t>
            </a:r>
            <a:r>
              <a:rPr lang="en-US" i="1" dirty="0" smtClean="0"/>
              <a:t>al, 2013)</a:t>
            </a:r>
            <a:endParaRPr lang="en-US" i="1" dirty="0"/>
          </a:p>
        </p:txBody>
      </p:sp>
    </p:spTree>
    <p:custDataLst>
      <p:tags r:id="rId1"/>
    </p:custDataLst>
    <p:extLst>
      <p:ext uri="{BB962C8B-B14F-4D97-AF65-F5344CB8AC3E}">
        <p14:creationId xmlns:p14="http://schemas.microsoft.com/office/powerpoint/2010/main" val="755142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American College of Medical Genetics and Genomics (ACMG) </a:t>
            </a:r>
            <a:r>
              <a:rPr lang="en-US" dirty="0" smtClean="0"/>
              <a:t>Recommendations</a:t>
            </a:r>
            <a:endParaRPr lang="en-US" dirty="0"/>
          </a:p>
        </p:txBody>
      </p:sp>
      <p:sp>
        <p:nvSpPr>
          <p:cNvPr id="3" name="TextBox 2"/>
          <p:cNvSpPr txBox="1"/>
          <p:nvPr/>
        </p:nvSpPr>
        <p:spPr>
          <a:xfrm>
            <a:off x="457200" y="1371600"/>
            <a:ext cx="8593665" cy="564770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t>Genetic counseling inclusive of written </a:t>
            </a:r>
            <a:r>
              <a:rPr lang="en-US" dirty="0"/>
              <a:t>documentation of </a:t>
            </a:r>
            <a:r>
              <a:rPr lang="en-US" dirty="0" smtClean="0"/>
              <a:t>consent</a:t>
            </a:r>
          </a:p>
          <a:p>
            <a:pPr marL="285750" indent="-285750">
              <a:spcAft>
                <a:spcPts val="600"/>
              </a:spcAft>
              <a:buFont typeface="Arial" panose="020B0604020202020204" pitchFamily="34" charset="0"/>
              <a:buChar char="•"/>
            </a:pPr>
            <a:r>
              <a:rPr lang="en-US" dirty="0" smtClean="0"/>
              <a:t>Informed consent should indicate that incidental</a:t>
            </a:r>
            <a:r>
              <a:rPr lang="en-US" dirty="0"/>
              <a:t>/secondary </a:t>
            </a:r>
            <a:r>
              <a:rPr lang="en-US" dirty="0" smtClean="0"/>
              <a:t>findings for which interventions exist may be revealed </a:t>
            </a:r>
            <a:r>
              <a:rPr lang="en-US" dirty="0"/>
              <a:t>in either children or </a:t>
            </a:r>
            <a:r>
              <a:rPr lang="en-US" dirty="0" smtClean="0"/>
              <a:t>family members</a:t>
            </a:r>
          </a:p>
          <a:p>
            <a:pPr marL="285750" indent="-285750">
              <a:spcAft>
                <a:spcPts val="600"/>
              </a:spcAft>
              <a:buFont typeface="Arial" panose="020B0604020202020204" pitchFamily="34" charset="0"/>
              <a:buChar char="•"/>
            </a:pPr>
            <a:r>
              <a:rPr lang="en-US" dirty="0" smtClean="0"/>
              <a:t>Pretest </a:t>
            </a:r>
            <a:r>
              <a:rPr lang="en-US" dirty="0"/>
              <a:t>counseling </a:t>
            </a:r>
            <a:r>
              <a:rPr lang="en-US" dirty="0" smtClean="0"/>
              <a:t>for expected outcomes, </a:t>
            </a:r>
            <a:r>
              <a:rPr lang="en-US" dirty="0"/>
              <a:t>the likelihood and type of incidental </a:t>
            </a:r>
            <a:r>
              <a:rPr lang="en-US" dirty="0" smtClean="0"/>
              <a:t>results, </a:t>
            </a:r>
            <a:r>
              <a:rPr lang="en-US" dirty="0"/>
              <a:t>and the types of results that will or will not be </a:t>
            </a:r>
            <a:r>
              <a:rPr lang="en-US" dirty="0" smtClean="0"/>
              <a:t>returned.</a:t>
            </a:r>
          </a:p>
          <a:p>
            <a:pPr marL="285750" indent="-285750">
              <a:spcAft>
                <a:spcPts val="600"/>
              </a:spcAft>
              <a:buFont typeface="Arial" panose="020B0604020202020204" pitchFamily="34" charset="0"/>
              <a:buChar char="•"/>
            </a:pPr>
            <a:r>
              <a:rPr lang="en-US" dirty="0" smtClean="0"/>
              <a:t>Counseling regarding </a:t>
            </a:r>
            <a:r>
              <a:rPr lang="en-US" dirty="0"/>
              <a:t>the potential benefits and risks of GS/ES, </a:t>
            </a:r>
            <a:r>
              <a:rPr lang="en-US" dirty="0" smtClean="0"/>
              <a:t>limitations, </a:t>
            </a:r>
            <a:r>
              <a:rPr lang="en-US" dirty="0"/>
              <a:t>potential implications for family members, and </a:t>
            </a:r>
            <a:r>
              <a:rPr lang="en-US" dirty="0" smtClean="0"/>
              <a:t>alternatives</a:t>
            </a:r>
            <a:endParaRPr lang="en-US" dirty="0"/>
          </a:p>
          <a:p>
            <a:pPr marL="285750" indent="-285750">
              <a:spcAft>
                <a:spcPts val="600"/>
              </a:spcAft>
              <a:buFont typeface="Arial" panose="020B0604020202020204" pitchFamily="34" charset="0"/>
              <a:buChar char="•"/>
            </a:pPr>
            <a:r>
              <a:rPr lang="en-US" dirty="0"/>
              <a:t>GS/ES is not recommended before the legal age </a:t>
            </a:r>
            <a:r>
              <a:rPr lang="en-US" dirty="0" smtClean="0"/>
              <a:t>except:</a:t>
            </a:r>
            <a:endParaRPr lang="en-US" dirty="0"/>
          </a:p>
          <a:p>
            <a:pPr marL="742950" lvl="2" indent="-285750">
              <a:spcAft>
                <a:spcPts val="600"/>
              </a:spcAft>
              <a:buFont typeface="Courier New" panose="02070309020205020404" pitchFamily="49" charset="0"/>
              <a:buChar char="o"/>
            </a:pPr>
            <a:r>
              <a:rPr lang="en-US" dirty="0"/>
              <a:t>Phenotype-driven clinical </a:t>
            </a:r>
            <a:r>
              <a:rPr lang="en-US" dirty="0" smtClean="0"/>
              <a:t>diagnostics</a:t>
            </a:r>
            <a:endParaRPr lang="en-US" dirty="0"/>
          </a:p>
          <a:p>
            <a:pPr marL="742950" lvl="2" indent="-285750">
              <a:spcAft>
                <a:spcPts val="600"/>
              </a:spcAft>
              <a:buFont typeface="Courier New" panose="02070309020205020404" pitchFamily="49" charset="0"/>
              <a:buChar char="o"/>
            </a:pPr>
            <a:r>
              <a:rPr lang="en-US" dirty="0"/>
              <a:t>Circumstances in which early monitoring or interventions are available and </a:t>
            </a:r>
            <a:r>
              <a:rPr lang="en-US" dirty="0" smtClean="0"/>
              <a:t>effective</a:t>
            </a:r>
          </a:p>
          <a:p>
            <a:pPr marL="742950" lvl="2" indent="-285750">
              <a:spcAft>
                <a:spcPts val="600"/>
              </a:spcAft>
              <a:buFont typeface="Courier New" panose="02070309020205020404" pitchFamily="49" charset="0"/>
              <a:buChar char="o"/>
            </a:pPr>
            <a:r>
              <a:rPr lang="en-US" dirty="0" smtClean="0"/>
              <a:t>Institutional </a:t>
            </a:r>
            <a:r>
              <a:rPr lang="en-US" dirty="0"/>
              <a:t>review board–approved research.</a:t>
            </a:r>
          </a:p>
          <a:p>
            <a:pPr marL="285750" indent="-285750">
              <a:spcAft>
                <a:spcPts val="600"/>
              </a:spcAft>
              <a:buFont typeface="Arial" panose="020B0604020202020204" pitchFamily="34" charset="0"/>
              <a:buChar char="•"/>
            </a:pPr>
            <a:r>
              <a:rPr lang="en-US" dirty="0"/>
              <a:t>C</a:t>
            </a:r>
            <a:r>
              <a:rPr lang="en-US" dirty="0" smtClean="0"/>
              <a:t>lear </a:t>
            </a:r>
            <a:r>
              <a:rPr lang="en-US" dirty="0"/>
              <a:t>distinction </a:t>
            </a:r>
            <a:r>
              <a:rPr lang="en-US" dirty="0" smtClean="0"/>
              <a:t>pre-testing between </a:t>
            </a:r>
            <a:r>
              <a:rPr lang="en-US" dirty="0"/>
              <a:t>clinical and </a:t>
            </a:r>
            <a:r>
              <a:rPr lang="en-US" dirty="0" smtClean="0"/>
              <a:t>research</a:t>
            </a:r>
            <a:r>
              <a:rPr lang="en-US" dirty="0"/>
              <a:t> </a:t>
            </a:r>
            <a:r>
              <a:rPr lang="en-US" dirty="0" smtClean="0"/>
              <a:t>testing</a:t>
            </a:r>
            <a:endParaRPr lang="en-US" dirty="0"/>
          </a:p>
          <a:p>
            <a:pPr marL="285750" indent="-285750">
              <a:spcAft>
                <a:spcPts val="600"/>
              </a:spcAft>
              <a:buFont typeface="Arial" panose="020B0604020202020204" pitchFamily="34" charset="0"/>
              <a:buChar char="•"/>
            </a:pPr>
            <a:r>
              <a:rPr lang="en-US" dirty="0"/>
              <a:t>I</a:t>
            </a:r>
            <a:r>
              <a:rPr lang="en-US" dirty="0" smtClean="0"/>
              <a:t>nformed whether identifiable </a:t>
            </a:r>
            <a:r>
              <a:rPr lang="en-US" dirty="0"/>
              <a:t>results may be provided to databases, and </a:t>
            </a:r>
            <a:r>
              <a:rPr lang="en-US" dirty="0" smtClean="0"/>
              <a:t>be </a:t>
            </a:r>
            <a:r>
              <a:rPr lang="en-US" dirty="0"/>
              <a:t>permitted to opt out </a:t>
            </a:r>
            <a:endParaRPr lang="en-US" dirty="0" smtClean="0"/>
          </a:p>
          <a:p>
            <a:pPr marL="285750" indent="-285750">
              <a:spcAft>
                <a:spcPts val="600"/>
              </a:spcAft>
              <a:buFont typeface="Arial" panose="020B0604020202020204" pitchFamily="34" charset="0"/>
              <a:buChar char="•"/>
            </a:pPr>
            <a:r>
              <a:rPr lang="en-US" dirty="0" smtClean="0"/>
              <a:t>Informed of </a:t>
            </a:r>
            <a:r>
              <a:rPr lang="en-US" dirty="0"/>
              <a:t>policies regarding re-contact </a:t>
            </a:r>
            <a:r>
              <a:rPr lang="en-US" dirty="0" smtClean="0"/>
              <a:t>as </a:t>
            </a:r>
            <a:r>
              <a:rPr lang="en-US" dirty="0"/>
              <a:t>new knowledge is </a:t>
            </a:r>
            <a:r>
              <a:rPr lang="en-US" dirty="0" smtClean="0"/>
              <a:t>gained</a:t>
            </a:r>
            <a:endParaRPr lang="en-US" dirty="0"/>
          </a:p>
          <a:p>
            <a:endParaRPr lang="en-US" dirty="0"/>
          </a:p>
        </p:txBody>
      </p:sp>
    </p:spTree>
    <p:custDataLst>
      <p:tags r:id="rId1"/>
    </p:custDataLst>
    <p:extLst>
      <p:ext uri="{BB962C8B-B14F-4D97-AF65-F5344CB8AC3E}">
        <p14:creationId xmlns:p14="http://schemas.microsoft.com/office/powerpoint/2010/main" val="2152598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are all mutants</a:t>
            </a:r>
            <a:endParaRPr lang="en-US" dirty="0"/>
          </a:p>
        </p:txBody>
      </p:sp>
      <p:sp>
        <p:nvSpPr>
          <p:cNvPr id="8" name="TextBox 7"/>
          <p:cNvSpPr txBox="1"/>
          <p:nvPr/>
        </p:nvSpPr>
        <p:spPr>
          <a:xfrm>
            <a:off x="0" y="6320264"/>
            <a:ext cx="9144000" cy="523220"/>
          </a:xfrm>
          <a:prstGeom prst="rect">
            <a:avLst/>
          </a:prstGeom>
          <a:noFill/>
        </p:spPr>
        <p:txBody>
          <a:bodyPr wrap="square" rtlCol="0">
            <a:spAutoFit/>
          </a:bodyPr>
          <a:lstStyle/>
          <a:p>
            <a:pPr algn="ctr"/>
            <a:r>
              <a:rPr lang="en-US" sz="1400" dirty="0" smtClean="0"/>
              <a:t>Insert a figure from “Variation </a:t>
            </a:r>
            <a:r>
              <a:rPr lang="en-US" sz="1400" dirty="0"/>
              <a:t>in genome-wide mutation rates within and between human families</a:t>
            </a:r>
            <a:r>
              <a:rPr lang="en-US" sz="1400" dirty="0" smtClean="0"/>
              <a:t>.”</a:t>
            </a:r>
            <a:endParaRPr lang="en-US" sz="1400" dirty="0"/>
          </a:p>
          <a:p>
            <a:pPr algn="ctr"/>
            <a:r>
              <a:rPr lang="en-US" sz="1400" dirty="0" smtClean="0"/>
              <a:t>1000 </a:t>
            </a:r>
            <a:r>
              <a:rPr lang="en-US" sz="1400" dirty="0"/>
              <a:t>Genomes </a:t>
            </a:r>
            <a:r>
              <a:rPr lang="en-US" sz="1400" dirty="0" smtClean="0"/>
              <a:t>Project. Nature </a:t>
            </a:r>
            <a:r>
              <a:rPr lang="en-US" sz="1400" dirty="0"/>
              <a:t>genetics 2011;43;7;712-4</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61" y="1372942"/>
            <a:ext cx="914400"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460" y="1372942"/>
            <a:ext cx="914400" cy="914400"/>
          </a:xfrm>
          <a:prstGeom prst="rect">
            <a:avLst/>
          </a:prstGeom>
        </p:spPr>
      </p:pic>
      <p:sp>
        <p:nvSpPr>
          <p:cNvPr id="11" name="TextBox 10"/>
          <p:cNvSpPr txBox="1"/>
          <p:nvPr/>
        </p:nvSpPr>
        <p:spPr>
          <a:xfrm>
            <a:off x="5476860" y="1598686"/>
            <a:ext cx="2819352" cy="1754326"/>
          </a:xfrm>
          <a:prstGeom prst="rect">
            <a:avLst/>
          </a:prstGeom>
          <a:noFill/>
        </p:spPr>
        <p:txBody>
          <a:bodyPr wrap="square" rtlCol="0">
            <a:spAutoFit/>
          </a:bodyPr>
          <a:lstStyle/>
          <a:p>
            <a:r>
              <a:rPr lang="en-US" dirty="0" smtClean="0"/>
              <a:t>We each get approximately 60 new mutations in our genome from our parents. </a:t>
            </a:r>
          </a:p>
          <a:p>
            <a:endParaRPr lang="en-US" dirty="0"/>
          </a:p>
          <a:p>
            <a:r>
              <a:rPr lang="en-US" dirty="0" smtClean="0"/>
              <a:t>Thanks mom and dad!</a:t>
            </a:r>
            <a:endParaRPr lang="en-US" dirty="0"/>
          </a:p>
        </p:txBody>
      </p:sp>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1820245" y="1598686"/>
            <a:ext cx="2359046" cy="2359046"/>
          </a:xfrm>
          <a:prstGeom prst="rect">
            <a:avLst/>
          </a:prstGeom>
        </p:spPr>
      </p:pic>
    </p:spTree>
    <p:custDataLst>
      <p:tags r:id="rId1"/>
    </p:custDataLst>
    <p:extLst>
      <p:ext uri="{BB962C8B-B14F-4D97-AF65-F5344CB8AC3E}">
        <p14:creationId xmlns:p14="http://schemas.microsoft.com/office/powerpoint/2010/main" val="231647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5" name="TextBox 4"/>
          <p:cNvSpPr txBox="1"/>
          <p:nvPr/>
        </p:nvSpPr>
        <p:spPr>
          <a:xfrm>
            <a:off x="807785" y="1433046"/>
            <a:ext cx="7609540" cy="3970318"/>
          </a:xfrm>
          <a:prstGeom prst="rect">
            <a:avLst/>
          </a:prstGeom>
          <a:noFill/>
        </p:spPr>
        <p:txBody>
          <a:bodyPr wrap="square" rtlCol="0">
            <a:spAutoFit/>
          </a:bodyPr>
          <a:lstStyle/>
          <a:p>
            <a:r>
              <a:rPr lang="en-US" dirty="0" smtClean="0"/>
              <a:t>To have a brief overview of why ethical dilemmas in genomics are a big issue:</a:t>
            </a:r>
            <a:endParaRPr lang="en-US" dirty="0"/>
          </a:p>
          <a:p>
            <a:pPr lvl="1"/>
            <a:endParaRPr lang="en-US" dirty="0"/>
          </a:p>
          <a:p>
            <a:pPr marL="742950" lvl="1" indent="-285750">
              <a:buFont typeface="Wingdings" charset="2"/>
              <a:buChar char="§"/>
            </a:pPr>
            <a:r>
              <a:rPr lang="en-US" dirty="0" smtClean="0">
                <a:solidFill>
                  <a:schemeClr val="tx2"/>
                </a:solidFill>
              </a:rPr>
              <a:t>What is genomic medicine?</a:t>
            </a:r>
          </a:p>
          <a:p>
            <a:pPr marL="742950" lvl="1" indent="-285750">
              <a:buFont typeface="Wingdings" charset="2"/>
              <a:buChar char="§"/>
            </a:pPr>
            <a:r>
              <a:rPr lang="en-US" dirty="0" smtClean="0">
                <a:solidFill>
                  <a:schemeClr val="tx2"/>
                </a:solidFill>
              </a:rPr>
              <a:t>Legal </a:t>
            </a:r>
            <a:r>
              <a:rPr lang="en-US" dirty="0">
                <a:solidFill>
                  <a:schemeClr val="tx2"/>
                </a:solidFill>
              </a:rPr>
              <a:t>implications</a:t>
            </a:r>
          </a:p>
          <a:p>
            <a:pPr marL="742950" lvl="1" indent="-285750">
              <a:buFont typeface="Wingdings" charset="2"/>
              <a:buChar char="§"/>
            </a:pPr>
            <a:r>
              <a:rPr lang="en-US" dirty="0" smtClean="0">
                <a:solidFill>
                  <a:schemeClr val="tx2"/>
                </a:solidFill>
              </a:rPr>
              <a:t>Research vs. clinical care</a:t>
            </a:r>
            <a:endParaRPr lang="en-US" dirty="0">
              <a:solidFill>
                <a:schemeClr val="tx2"/>
              </a:solidFill>
            </a:endParaRPr>
          </a:p>
          <a:p>
            <a:pPr marL="742950" lvl="1" indent="-285750">
              <a:buFont typeface="Wingdings" charset="2"/>
              <a:buChar char="§"/>
            </a:pPr>
            <a:r>
              <a:rPr lang="en-US" dirty="0" smtClean="0">
                <a:solidFill>
                  <a:schemeClr val="tx2"/>
                </a:solidFill>
              </a:rPr>
              <a:t>Data privacy</a:t>
            </a:r>
          </a:p>
          <a:p>
            <a:endParaRPr lang="en-US" dirty="0"/>
          </a:p>
          <a:p>
            <a:r>
              <a:rPr lang="en-US" dirty="0" smtClean="0"/>
              <a:t>To </a:t>
            </a:r>
            <a:r>
              <a:rPr lang="en-US" dirty="0"/>
              <a:t>critically think about ethical, legal, and social </a:t>
            </a:r>
            <a:r>
              <a:rPr lang="en-US" dirty="0" smtClean="0"/>
              <a:t>issues surrounding the genomics data:</a:t>
            </a:r>
            <a:endParaRPr lang="en-US" dirty="0"/>
          </a:p>
          <a:p>
            <a:endParaRPr lang="en-US" dirty="0"/>
          </a:p>
          <a:p>
            <a:pPr marL="742950" lvl="1" indent="-285750">
              <a:buFont typeface="Wingdings" charset="2"/>
              <a:buChar char="§"/>
            </a:pPr>
            <a:r>
              <a:rPr lang="en-US" dirty="0" smtClean="0">
                <a:solidFill>
                  <a:schemeClr val="tx2"/>
                </a:solidFill>
              </a:rPr>
              <a:t>Read </a:t>
            </a:r>
            <a:r>
              <a:rPr lang="en-US" dirty="0">
                <a:solidFill>
                  <a:schemeClr val="tx2"/>
                </a:solidFill>
              </a:rPr>
              <a:t>reports and articles that reflect </a:t>
            </a:r>
            <a:r>
              <a:rPr lang="en-US" dirty="0" smtClean="0">
                <a:solidFill>
                  <a:schemeClr val="tx2"/>
                </a:solidFill>
              </a:rPr>
              <a:t>these issues</a:t>
            </a:r>
          </a:p>
          <a:p>
            <a:pPr marL="742950" lvl="1" indent="-285750">
              <a:buFont typeface="Wingdings" charset="2"/>
              <a:buChar char="§"/>
            </a:pPr>
            <a:r>
              <a:rPr lang="en-US" dirty="0" smtClean="0">
                <a:solidFill>
                  <a:schemeClr val="tx2"/>
                </a:solidFill>
              </a:rPr>
              <a:t>Peruse a few relevant websites</a:t>
            </a:r>
            <a:endParaRPr lang="en-US" dirty="0">
              <a:solidFill>
                <a:schemeClr val="tx2"/>
              </a:solidFill>
            </a:endParaRPr>
          </a:p>
          <a:p>
            <a:pPr marL="742950" lvl="1" indent="-285750">
              <a:buFont typeface="Wingdings" charset="2"/>
              <a:buChar char="§"/>
            </a:pPr>
            <a:r>
              <a:rPr lang="en-US" dirty="0" smtClean="0">
                <a:solidFill>
                  <a:schemeClr val="tx2"/>
                </a:solidFill>
              </a:rPr>
              <a:t>Watch NPR and YouTube videos</a:t>
            </a:r>
            <a:endParaRPr lang="en-US" dirty="0">
              <a:solidFill>
                <a:schemeClr val="tx2"/>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97" y="1394574"/>
            <a:ext cx="457200" cy="457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697" y="3581666"/>
            <a:ext cx="457200" cy="457200"/>
          </a:xfrm>
          <a:prstGeom prst="rect">
            <a:avLst/>
          </a:prstGeom>
        </p:spPr>
      </p:pic>
    </p:spTree>
    <p:custDataLst>
      <p:tags r:id="rId1"/>
    </p:custDataLst>
    <p:extLst>
      <p:ext uri="{BB962C8B-B14F-4D97-AF65-F5344CB8AC3E}">
        <p14:creationId xmlns:p14="http://schemas.microsoft.com/office/powerpoint/2010/main" val="4266678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57313"/>
            <a:ext cx="9144000" cy="2725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You are identifiable by your DNA</a:t>
            </a:r>
            <a:endParaRPr lang="en-US" dirty="0"/>
          </a:p>
        </p:txBody>
      </p:sp>
      <p:sp>
        <p:nvSpPr>
          <p:cNvPr id="7" name="Content Placeholder 6"/>
          <p:cNvSpPr>
            <a:spLocks noGrp="1"/>
          </p:cNvSpPr>
          <p:nvPr>
            <p:ph sz="quarter" idx="14"/>
          </p:nvPr>
        </p:nvSpPr>
        <p:spPr/>
        <p:txBody>
          <a:bodyPr/>
          <a:lstStyle/>
          <a:p>
            <a:r>
              <a:rPr lang="en-US" dirty="0" smtClean="0"/>
              <a:t>(Lin </a:t>
            </a:r>
            <a:r>
              <a:rPr lang="en-US" dirty="0"/>
              <a:t>et al., </a:t>
            </a:r>
            <a:r>
              <a:rPr lang="en-US" dirty="0" smtClean="0"/>
              <a:t>2006)</a:t>
            </a:r>
            <a:endParaRPr lang="en-US" dirty="0"/>
          </a:p>
        </p:txBody>
      </p:sp>
      <p:sp>
        <p:nvSpPr>
          <p:cNvPr id="3" name="TextBox 2"/>
          <p:cNvSpPr txBox="1"/>
          <p:nvPr/>
        </p:nvSpPr>
        <p:spPr>
          <a:xfrm>
            <a:off x="377372" y="2204167"/>
            <a:ext cx="8389257" cy="2031325"/>
          </a:xfrm>
          <a:prstGeom prst="rect">
            <a:avLst/>
          </a:prstGeom>
          <a:noFill/>
        </p:spPr>
        <p:txBody>
          <a:bodyPr wrap="square" rtlCol="0">
            <a:spAutoFit/>
          </a:bodyPr>
          <a:lstStyle/>
          <a:p>
            <a:pPr algn="ctr">
              <a:lnSpc>
                <a:spcPct val="150000"/>
              </a:lnSpc>
            </a:pPr>
            <a:r>
              <a:rPr lang="en-US" sz="2800" b="1" dirty="0" smtClean="0">
                <a:solidFill>
                  <a:schemeClr val="accent6"/>
                </a:solidFill>
              </a:rPr>
              <a:t>It has been estimated </a:t>
            </a:r>
            <a:r>
              <a:rPr lang="en-US" sz="2800" b="1" dirty="0">
                <a:solidFill>
                  <a:schemeClr val="accent6"/>
                </a:solidFill>
              </a:rPr>
              <a:t>that </a:t>
            </a:r>
            <a:r>
              <a:rPr lang="en-US" sz="2800" b="1" dirty="0" smtClean="0">
                <a:solidFill>
                  <a:schemeClr val="accent6"/>
                </a:solidFill>
              </a:rPr>
              <a:t>only </a:t>
            </a:r>
            <a:r>
              <a:rPr lang="en-US" sz="2800" b="1" dirty="0">
                <a:solidFill>
                  <a:schemeClr val="accent6"/>
                </a:solidFill>
              </a:rPr>
              <a:t>about 100 single nucleotide polymorphisms (SNP) are required to distinguish an individual’s DNA record  </a:t>
            </a:r>
            <a:endParaRPr lang="en-US" sz="2800" b="1" dirty="0" smtClean="0">
              <a:solidFill>
                <a:schemeClr val="accent6"/>
              </a:solidFill>
            </a:endParaRPr>
          </a:p>
        </p:txBody>
      </p:sp>
    </p:spTree>
    <p:custDataLst>
      <p:tags r:id="rId1"/>
    </p:custDataLst>
    <p:extLst>
      <p:ext uri="{BB962C8B-B14F-4D97-AF65-F5344CB8AC3E}">
        <p14:creationId xmlns:p14="http://schemas.microsoft.com/office/powerpoint/2010/main" val="410360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How can we possibly learn how the genome works without sharing all the data?</a:t>
            </a:r>
          </a:p>
        </p:txBody>
      </p:sp>
    </p:spTree>
    <p:custDataLst>
      <p:tags r:id="rId1"/>
    </p:custDataLst>
    <p:extLst>
      <p:ext uri="{BB962C8B-B14F-4D97-AF65-F5344CB8AC3E}">
        <p14:creationId xmlns:p14="http://schemas.microsoft.com/office/powerpoint/2010/main" val="3022059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And how can we possibly share data if all of it is identifiable?</a:t>
            </a:r>
          </a:p>
        </p:txBody>
      </p:sp>
    </p:spTree>
    <p:custDataLst>
      <p:tags r:id="rId1"/>
    </p:custDataLst>
    <p:extLst>
      <p:ext uri="{BB962C8B-B14F-4D97-AF65-F5344CB8AC3E}">
        <p14:creationId xmlns:p14="http://schemas.microsoft.com/office/powerpoint/2010/main" val="315912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Ambiguation</a:t>
            </a:r>
            <a:r>
              <a:rPr lang="en-US" dirty="0" smtClean="0"/>
              <a:t> of the very personal genome</a:t>
            </a:r>
            <a:endParaRPr lang="en-US" dirty="0"/>
          </a:p>
        </p:txBody>
      </p:sp>
      <p:sp>
        <p:nvSpPr>
          <p:cNvPr id="3" name="TextBox 2"/>
          <p:cNvSpPr txBox="1"/>
          <p:nvPr/>
        </p:nvSpPr>
        <p:spPr>
          <a:xfrm>
            <a:off x="1056389" y="2385907"/>
            <a:ext cx="184666" cy="369332"/>
          </a:xfrm>
          <a:prstGeom prst="rect">
            <a:avLst/>
          </a:prstGeom>
          <a:noFill/>
        </p:spPr>
        <p:txBody>
          <a:bodyPr wrap="none" rtlCol="0">
            <a:spAutoFit/>
          </a:bodyPr>
          <a:lstStyle/>
          <a:p>
            <a:endParaRPr lang="en-US" dirty="0"/>
          </a:p>
        </p:txBody>
      </p:sp>
      <p:sp>
        <p:nvSpPr>
          <p:cNvPr id="5" name="TextBox 4"/>
          <p:cNvSpPr txBox="1"/>
          <p:nvPr/>
        </p:nvSpPr>
        <p:spPr>
          <a:xfrm>
            <a:off x="457199" y="1371600"/>
            <a:ext cx="7863351" cy="387798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t>NIH dictates that clinical data </a:t>
            </a:r>
            <a:r>
              <a:rPr lang="en-US" dirty="0"/>
              <a:t>should be disseminated in a manner that is devoid of </a:t>
            </a:r>
            <a:r>
              <a:rPr lang="en-US" dirty="0" smtClean="0"/>
              <a:t>identifiers. What to do when the data is itself an identifier?</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Distinguishing </a:t>
            </a:r>
            <a:r>
              <a:rPr lang="en-US" dirty="0"/>
              <a:t>records, whether genomic or clinical, </a:t>
            </a:r>
            <a:r>
              <a:rPr lang="en-US" dirty="0" smtClean="0"/>
              <a:t>is </a:t>
            </a:r>
            <a:r>
              <a:rPr lang="en-US" dirty="0"/>
              <a:t>not the same as the ability to identify from whom they </a:t>
            </a:r>
            <a:r>
              <a:rPr lang="en-US" dirty="0" smtClean="0"/>
              <a:t>came</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Difference </a:t>
            </a:r>
            <a:r>
              <a:rPr lang="en-US" dirty="0"/>
              <a:t>between </a:t>
            </a:r>
            <a:r>
              <a:rPr lang="en-US" dirty="0" smtClean="0"/>
              <a:t>describing path for re</a:t>
            </a:r>
            <a:r>
              <a:rPr lang="en-US" dirty="0"/>
              <a:t>-</a:t>
            </a:r>
            <a:r>
              <a:rPr lang="en-US" dirty="0" smtClean="0"/>
              <a:t>identification </a:t>
            </a:r>
            <a:r>
              <a:rPr lang="en-US" dirty="0"/>
              <a:t>and </a:t>
            </a:r>
            <a:r>
              <a:rPr lang="en-US" dirty="0" smtClean="0"/>
              <a:t>likelihood </a:t>
            </a:r>
            <a:r>
              <a:rPr lang="en-US" dirty="0"/>
              <a:t>that </a:t>
            </a:r>
            <a:r>
              <a:rPr lang="en-US" dirty="0" smtClean="0"/>
              <a:t>path </a:t>
            </a:r>
            <a:r>
              <a:rPr lang="en-US" dirty="0"/>
              <a:t>would be leveraged by an </a:t>
            </a:r>
            <a:r>
              <a:rPr lang="en-US" dirty="0" smtClean="0"/>
              <a:t>adversary </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t>HIPAA Privacy </a:t>
            </a:r>
            <a:r>
              <a:rPr lang="en-US" dirty="0" smtClean="0"/>
              <a:t>Rule</a:t>
            </a:r>
            <a:r>
              <a:rPr lang="en-US" dirty="0"/>
              <a:t> </a:t>
            </a:r>
            <a:r>
              <a:rPr lang="en-US" dirty="0" smtClean="0"/>
              <a:t>states that health </a:t>
            </a:r>
            <a:r>
              <a:rPr lang="en-US" dirty="0"/>
              <a:t>information </a:t>
            </a:r>
            <a:r>
              <a:rPr lang="en-US" dirty="0" smtClean="0"/>
              <a:t>designated </a:t>
            </a:r>
            <a:r>
              <a:rPr lang="en-US" dirty="0"/>
              <a:t>as de-identified must account for the context of the anticipated </a:t>
            </a:r>
            <a:r>
              <a:rPr lang="en-US" dirty="0" smtClean="0"/>
              <a:t>recipients, not that the data can never be re-identified</a:t>
            </a:r>
          </a:p>
        </p:txBody>
      </p:sp>
      <p:sp>
        <p:nvSpPr>
          <p:cNvPr id="4" name="Rectangle 3"/>
          <p:cNvSpPr/>
          <p:nvPr/>
        </p:nvSpPr>
        <p:spPr>
          <a:xfrm>
            <a:off x="1982189" y="5951247"/>
            <a:ext cx="5179623" cy="523220"/>
          </a:xfrm>
          <a:prstGeom prst="rect">
            <a:avLst/>
          </a:prstGeom>
        </p:spPr>
        <p:txBody>
          <a:bodyPr wrap="none">
            <a:spAutoFit/>
          </a:bodyPr>
          <a:lstStyle/>
          <a:p>
            <a:pPr algn="ctr"/>
            <a:r>
              <a:rPr lang="en-US" sz="2800" b="1" dirty="0">
                <a:solidFill>
                  <a:schemeClr val="accent6"/>
                </a:solidFill>
              </a:rPr>
              <a:t>=&gt; Risk Based </a:t>
            </a:r>
            <a:r>
              <a:rPr lang="en-US" sz="2800" b="1" dirty="0" smtClean="0">
                <a:solidFill>
                  <a:schemeClr val="accent6"/>
                </a:solidFill>
              </a:rPr>
              <a:t>Framework &lt;=</a:t>
            </a:r>
            <a:endParaRPr lang="en-US" sz="2800" b="1" dirty="0">
              <a:solidFill>
                <a:schemeClr val="accent6"/>
              </a:solidFill>
            </a:endParaRPr>
          </a:p>
        </p:txBody>
      </p:sp>
    </p:spTree>
    <p:custDataLst>
      <p:tags r:id="rId1"/>
    </p:custDataLst>
    <p:extLst>
      <p:ext uri="{BB962C8B-B14F-4D97-AF65-F5344CB8AC3E}">
        <p14:creationId xmlns:p14="http://schemas.microsoft.com/office/powerpoint/2010/main" val="33417120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Principles to determine identifiability</a:t>
            </a:r>
            <a:endParaRPr lang="en-US" dirty="0"/>
          </a:p>
        </p:txBody>
      </p:sp>
    </p:spTree>
    <p:custDataLst>
      <p:tags r:id="rId1"/>
    </p:custDataLst>
    <p:extLst>
      <p:ext uri="{BB962C8B-B14F-4D97-AF65-F5344CB8AC3E}">
        <p14:creationId xmlns:p14="http://schemas.microsoft.com/office/powerpoint/2010/main" val="131913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Replication</a:t>
            </a:r>
            <a:endParaRPr lang="en-US" dirty="0"/>
          </a:p>
        </p:txBody>
      </p:sp>
      <p:sp>
        <p:nvSpPr>
          <p:cNvPr id="3" name="Content Placeholder 2"/>
          <p:cNvSpPr>
            <a:spLocks noGrp="1"/>
          </p:cNvSpPr>
          <p:nvPr>
            <p:ph idx="1"/>
          </p:nvPr>
        </p:nvSpPr>
        <p:spPr/>
        <p:txBody>
          <a:bodyPr/>
          <a:lstStyle/>
          <a:p>
            <a:endParaRPr lang="en-US"/>
          </a:p>
        </p:txBody>
      </p:sp>
      <p:sp>
        <p:nvSpPr>
          <p:cNvPr id="4" name="Content Placeholder 3"/>
          <p:cNvSpPr>
            <a:spLocks noGrp="1"/>
          </p:cNvSpPr>
          <p:nvPr>
            <p:ph sz="quarter" idx="14"/>
          </p:nvPr>
        </p:nvSpPr>
        <p:spPr>
          <a:xfrm>
            <a:off x="7275443" y="6555553"/>
            <a:ext cx="1643586" cy="228600"/>
          </a:xfrm>
        </p:spPr>
        <p:txBody>
          <a:bodyPr/>
          <a:lstStyle/>
          <a:p>
            <a:r>
              <a:rPr lang="en-US" dirty="0" smtClean="0"/>
              <a:t>(</a:t>
            </a:r>
            <a:r>
              <a:rPr lang="en-US" dirty="0" err="1" smtClean="0"/>
              <a:t>Malin</a:t>
            </a:r>
            <a:r>
              <a:rPr lang="en-US" dirty="0" smtClean="0"/>
              <a:t> </a:t>
            </a:r>
            <a:r>
              <a:rPr lang="en-US" dirty="0"/>
              <a:t>et al</a:t>
            </a:r>
            <a:r>
              <a:rPr lang="en-US" dirty="0" smtClean="0"/>
              <a:t>., 2011)</a:t>
            </a:r>
            <a:endParaRPr lang="en-US" dirty="0"/>
          </a:p>
        </p:txBody>
      </p:sp>
      <p:sp>
        <p:nvSpPr>
          <p:cNvPr id="6" name="TextBox 5"/>
          <p:cNvSpPr txBox="1"/>
          <p:nvPr/>
        </p:nvSpPr>
        <p:spPr>
          <a:xfrm>
            <a:off x="457199" y="1371600"/>
            <a:ext cx="7863351" cy="206210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t>Prioritize health information features into levels of risk according to the chance it will consistently occur in relation to the individual</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Examples:</a:t>
            </a:r>
          </a:p>
          <a:p>
            <a:pPr marL="742950" lvl="1" indent="-285750">
              <a:spcAft>
                <a:spcPts val="600"/>
              </a:spcAft>
              <a:buFont typeface="Arial" panose="020B0604020202020204" pitchFamily="34" charset="0"/>
              <a:buChar char="•"/>
            </a:pPr>
            <a:r>
              <a:rPr lang="en-US" dirty="0" smtClean="0"/>
              <a:t>Low: results of a patient’s blood glucose test will vary</a:t>
            </a:r>
          </a:p>
          <a:p>
            <a:pPr marL="742950" lvl="1" indent="-285750">
              <a:spcAft>
                <a:spcPts val="600"/>
              </a:spcAft>
              <a:buFont typeface="Arial" panose="020B0604020202020204" pitchFamily="34" charset="0"/>
              <a:buChar char="•"/>
            </a:pPr>
            <a:r>
              <a:rPr lang="en-US" dirty="0" smtClean="0"/>
              <a:t>High: Demographics of a patient (e.g. birthdate) are relatively static</a:t>
            </a:r>
          </a:p>
        </p:txBody>
      </p:sp>
    </p:spTree>
    <p:custDataLst>
      <p:tags r:id="rId1"/>
    </p:custDataLst>
    <p:extLst>
      <p:ext uri="{BB962C8B-B14F-4D97-AF65-F5344CB8AC3E}">
        <p14:creationId xmlns:p14="http://schemas.microsoft.com/office/powerpoint/2010/main" val="1503273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 availability</a:t>
            </a:r>
            <a:endParaRPr lang="en-US" dirty="0"/>
          </a:p>
        </p:txBody>
      </p:sp>
      <p:sp>
        <p:nvSpPr>
          <p:cNvPr id="6" name="TextBox 5"/>
          <p:cNvSpPr txBox="1"/>
          <p:nvPr/>
        </p:nvSpPr>
        <p:spPr>
          <a:xfrm>
            <a:off x="457199" y="1371600"/>
            <a:ext cx="7863351" cy="317009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t>Determine which external resources contain the patients’ identifiers and the replicable features in the health information, as well as who is permitted to access to these resources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Examples:</a:t>
            </a:r>
          </a:p>
          <a:p>
            <a:pPr marL="742950" lvl="1" indent="-285750">
              <a:spcAft>
                <a:spcPts val="600"/>
              </a:spcAft>
              <a:buFont typeface="Arial" panose="020B0604020202020204" pitchFamily="34" charset="0"/>
              <a:buChar char="•"/>
            </a:pPr>
            <a:r>
              <a:rPr lang="en-US" dirty="0" smtClean="0"/>
              <a:t>Low: The results of lab reports are not often disclosed with identify beyond healthcare environments</a:t>
            </a:r>
          </a:p>
          <a:p>
            <a:pPr marL="742950" lvl="1" indent="-285750">
              <a:spcAft>
                <a:spcPts val="600"/>
              </a:spcAft>
              <a:buFont typeface="Arial" panose="020B0604020202020204" pitchFamily="34" charset="0"/>
              <a:buChar char="•"/>
            </a:pPr>
            <a:r>
              <a:rPr lang="en-US" dirty="0" smtClean="0"/>
              <a:t>High: Patient identity and demographics are often in public resources, such as vital records (birth, death and marriage registries)</a:t>
            </a:r>
          </a:p>
        </p:txBody>
      </p:sp>
      <p:sp>
        <p:nvSpPr>
          <p:cNvPr id="5" name="Content Placeholder 3"/>
          <p:cNvSpPr txBox="1">
            <a:spLocks/>
          </p:cNvSpPr>
          <p:nvPr/>
        </p:nvSpPr>
        <p:spPr>
          <a:xfrm>
            <a:off x="7275443" y="6555553"/>
            <a:ext cx="1643586" cy="228600"/>
          </a:xfrm>
          <a:prstGeom prst="rect">
            <a:avLst/>
          </a:prstGeom>
        </p:spPr>
        <p:txBody>
          <a:bodyPr/>
          <a:lst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100" i="1" smtClean="0"/>
              <a:t>(Malin et al., 2011)</a:t>
            </a:r>
            <a:endParaRPr lang="en-US" sz="1100" i="1" dirty="0"/>
          </a:p>
        </p:txBody>
      </p:sp>
    </p:spTree>
    <p:custDataLst>
      <p:tags r:id="rId1"/>
    </p:custDataLst>
    <p:extLst>
      <p:ext uri="{BB962C8B-B14F-4D97-AF65-F5344CB8AC3E}">
        <p14:creationId xmlns:p14="http://schemas.microsoft.com/office/powerpoint/2010/main" val="3126429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Distinguishability</a:t>
            </a:r>
            <a:endParaRPr lang="en-US" dirty="0"/>
          </a:p>
        </p:txBody>
      </p:sp>
      <p:sp>
        <p:nvSpPr>
          <p:cNvPr id="6" name="TextBox 5"/>
          <p:cNvSpPr txBox="1"/>
          <p:nvPr/>
        </p:nvSpPr>
        <p:spPr>
          <a:xfrm>
            <a:off x="457199" y="1371600"/>
            <a:ext cx="7863351" cy="317009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smtClean="0"/>
              <a:t>Determine the extent to which the subject’s data can be distinguished if health data is disseminated</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smtClean="0"/>
              <a:t>Examples:</a:t>
            </a:r>
          </a:p>
          <a:p>
            <a:pPr marL="742950" lvl="1" indent="-285750">
              <a:spcAft>
                <a:spcPts val="600"/>
              </a:spcAft>
              <a:buFont typeface="Arial" panose="020B0604020202020204" pitchFamily="34" charset="0"/>
              <a:buChar char="•"/>
            </a:pPr>
            <a:r>
              <a:rPr lang="en-US" dirty="0" smtClean="0"/>
              <a:t>Low: It has been estimated that the combination of </a:t>
            </a:r>
            <a:r>
              <a:rPr lang="en-US" i="1" dirty="0" smtClean="0"/>
              <a:t>Year of Birth, Gender</a:t>
            </a:r>
            <a:r>
              <a:rPr lang="en-US" dirty="0" smtClean="0"/>
              <a:t>, and </a:t>
            </a:r>
            <a:r>
              <a:rPr lang="en-US" i="1" dirty="0" smtClean="0"/>
              <a:t>3-Digit ZIP Code</a:t>
            </a:r>
            <a:r>
              <a:rPr lang="en-US" dirty="0" smtClean="0"/>
              <a:t> is unique for approximately 0.04% of residents in the United States.</a:t>
            </a:r>
          </a:p>
          <a:p>
            <a:pPr marL="742950" lvl="1" indent="-285750">
              <a:spcAft>
                <a:spcPts val="600"/>
              </a:spcAft>
              <a:buFont typeface="Arial" panose="020B0604020202020204" pitchFamily="34" charset="0"/>
              <a:buChar char="•"/>
            </a:pPr>
            <a:r>
              <a:rPr lang="en-US" dirty="0" smtClean="0"/>
              <a:t>High: It has been established that the combination of a patient’s </a:t>
            </a:r>
            <a:r>
              <a:rPr lang="en-US" i="1" dirty="0" smtClean="0"/>
              <a:t>Date of Birth, Gender</a:t>
            </a:r>
            <a:r>
              <a:rPr lang="en-US" dirty="0" smtClean="0"/>
              <a:t> and </a:t>
            </a:r>
            <a:r>
              <a:rPr lang="en-US" i="1" dirty="0" smtClean="0"/>
              <a:t>5-Digit ZIP Code</a:t>
            </a:r>
            <a:r>
              <a:rPr lang="en-US" dirty="0" smtClean="0"/>
              <a:t> is unique for over 50% of residents in the United States.</a:t>
            </a:r>
          </a:p>
        </p:txBody>
      </p:sp>
      <p:sp>
        <p:nvSpPr>
          <p:cNvPr id="5" name="Content Placeholder 3"/>
          <p:cNvSpPr txBox="1">
            <a:spLocks/>
          </p:cNvSpPr>
          <p:nvPr/>
        </p:nvSpPr>
        <p:spPr>
          <a:xfrm>
            <a:off x="7275443" y="6555553"/>
            <a:ext cx="1643586" cy="228600"/>
          </a:xfrm>
          <a:prstGeom prst="rect">
            <a:avLst/>
          </a:prstGeom>
        </p:spPr>
        <p:txBody>
          <a:bodyPr/>
          <a:lst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100" i="1" smtClean="0"/>
              <a:t>(Malin et al., 2011)</a:t>
            </a:r>
            <a:endParaRPr lang="en-US" sz="1100" i="1" dirty="0"/>
          </a:p>
        </p:txBody>
      </p:sp>
    </p:spTree>
    <p:custDataLst>
      <p:tags r:id="rId1"/>
    </p:custDataLst>
    <p:extLst>
      <p:ext uri="{BB962C8B-B14F-4D97-AF65-F5344CB8AC3E}">
        <p14:creationId xmlns:p14="http://schemas.microsoft.com/office/powerpoint/2010/main" val="19020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How to assess and mitigate </a:t>
            </a:r>
            <a:br>
              <a:rPr lang="en-US" dirty="0" smtClean="0"/>
            </a:br>
            <a:r>
              <a:rPr lang="en-US" dirty="0" smtClean="0"/>
              <a:t>re-identification risks </a:t>
            </a:r>
            <a:endParaRPr lang="en-US" dirty="0"/>
          </a:p>
        </p:txBody>
      </p:sp>
    </p:spTree>
    <p:custDataLst>
      <p:tags r:id="rId1"/>
    </p:custDataLst>
    <p:extLst>
      <p:ext uri="{BB962C8B-B14F-4D97-AF65-F5344CB8AC3E}">
        <p14:creationId xmlns:p14="http://schemas.microsoft.com/office/powerpoint/2010/main" val="3462994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861" y="1372942"/>
            <a:ext cx="914400"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460" y="1372942"/>
            <a:ext cx="914400" cy="914400"/>
          </a:xfrm>
          <a:prstGeom prst="rect">
            <a:avLst/>
          </a:prstGeom>
        </p:spPr>
      </p:pic>
      <p:sp>
        <p:nvSpPr>
          <p:cNvPr id="11" name="TextBox 10"/>
          <p:cNvSpPr txBox="1"/>
          <p:nvPr/>
        </p:nvSpPr>
        <p:spPr>
          <a:xfrm>
            <a:off x="5476860" y="1598686"/>
            <a:ext cx="2819352" cy="2585323"/>
          </a:xfrm>
          <a:prstGeom prst="rect">
            <a:avLst/>
          </a:prstGeom>
          <a:noFill/>
        </p:spPr>
        <p:txBody>
          <a:bodyPr wrap="square" rtlCol="0">
            <a:spAutoFit/>
          </a:bodyPr>
          <a:lstStyle/>
          <a:p>
            <a:r>
              <a:rPr lang="en-US" dirty="0" smtClean="0"/>
              <a:t>Please insert Figure 1 from </a:t>
            </a:r>
            <a:r>
              <a:rPr lang="en-US" dirty="0" err="1" smtClean="0"/>
              <a:t>Malin</a:t>
            </a:r>
            <a:r>
              <a:rPr lang="en-US" dirty="0" smtClean="0"/>
              <a:t> et.al</a:t>
            </a:r>
            <a:r>
              <a:rPr lang="en-US" dirty="0"/>
              <a:t>. Hum Genet. 2011 Sep; 130(3): 383–392.</a:t>
            </a:r>
            <a:endParaRPr lang="en-US" dirty="0" smtClean="0"/>
          </a:p>
          <a:p>
            <a:endParaRPr lang="en-US" dirty="0"/>
          </a:p>
          <a:p>
            <a:r>
              <a:rPr lang="en-US" dirty="0"/>
              <a:t>http://www.ncbi.nlm.nih.gov/pmc/articles/PMC3621020/figure/F1/</a:t>
            </a:r>
          </a:p>
          <a:p>
            <a:endParaRPr lang="en-US" dirty="0"/>
          </a:p>
        </p:txBody>
      </p:sp>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1820245" y="1598686"/>
            <a:ext cx="2359046" cy="2359046"/>
          </a:xfrm>
          <a:prstGeom prst="rect">
            <a:avLst/>
          </a:prstGeom>
        </p:spPr>
      </p:pic>
      <p:sp>
        <p:nvSpPr>
          <p:cNvPr id="7" name="Content Placeholder 3"/>
          <p:cNvSpPr txBox="1">
            <a:spLocks/>
          </p:cNvSpPr>
          <p:nvPr/>
        </p:nvSpPr>
        <p:spPr>
          <a:xfrm>
            <a:off x="7275443" y="6555553"/>
            <a:ext cx="1643586" cy="228600"/>
          </a:xfrm>
          <a:prstGeom prst="rect">
            <a:avLst/>
          </a:prstGeom>
        </p:spPr>
        <p:txBody>
          <a:bodyPr/>
          <a:lstStyle>
            <a:lvl1pPr marL="171450" marR="0" indent="-171450" algn="l" defTabSz="685800" rtl="0" eaLnBrk="1" fontAlgn="auto" latinLnBrk="0" hangingPunct="1">
              <a:lnSpc>
                <a:spcPct val="90000"/>
              </a:lnSpc>
              <a:spcBef>
                <a:spcPts val="900"/>
              </a:spcBef>
              <a:spcAft>
                <a:spcPts val="900"/>
              </a:spcAft>
              <a:buClrTx/>
              <a:buSzTx/>
              <a:buFont typeface="Arial" panose="020B0604020202020204" pitchFamily="34" charset="0"/>
              <a:buChar char="•"/>
              <a:tabLst/>
              <a:defRPr sz="2100" kern="1200">
                <a:solidFill>
                  <a:schemeClr val="tx2"/>
                </a:solidFill>
                <a:latin typeface="+mn-lt"/>
                <a:ea typeface="+mn-ea"/>
                <a:cs typeface="+mn-cs"/>
              </a:defRPr>
            </a:lvl1pPr>
            <a:lvl2pPr marL="514350" marR="0" indent="-171450" algn="l" defTabSz="685800" rtl="0" eaLnBrk="1" fontAlgn="auto" latinLnBrk="0" hangingPunct="1">
              <a:lnSpc>
                <a:spcPct val="100000"/>
              </a:lnSpc>
              <a:spcBef>
                <a:spcPts val="375"/>
              </a:spcBef>
              <a:spcAft>
                <a:spcPts val="450"/>
              </a:spcAft>
              <a:buClrTx/>
              <a:buSzTx/>
              <a:buFont typeface="Arial" panose="020B0604020202020204" pitchFamily="34" charset="0"/>
              <a:buChar char="•"/>
              <a:tabLst/>
              <a:defRPr sz="1800" kern="1200">
                <a:solidFill>
                  <a:schemeClr val="tx2"/>
                </a:solidFill>
                <a:latin typeface="+mn-lt"/>
                <a:ea typeface="+mn-ea"/>
                <a:cs typeface="+mn-cs"/>
              </a:defRPr>
            </a:lvl2pPr>
            <a:lvl3pPr marL="857250" marR="0" indent="-171450" algn="l" defTabSz="685800" rtl="0" eaLnBrk="1" fontAlgn="auto" latinLnBrk="0" hangingPunct="1">
              <a:lnSpc>
                <a:spcPct val="100000"/>
              </a:lnSpc>
              <a:spcBef>
                <a:spcPts val="375"/>
              </a:spcBef>
              <a:spcAft>
                <a:spcPts val="0"/>
              </a:spcAft>
              <a:buClrTx/>
              <a:buSzTx/>
              <a:buFont typeface="Arial" panose="020B0604020202020204" pitchFamily="34" charset="0"/>
              <a:buChar char="•"/>
              <a:tabLst/>
              <a:defRPr sz="1500" kern="1200">
                <a:solidFill>
                  <a:schemeClr val="tx2"/>
                </a:solidFill>
                <a:latin typeface="+mn-lt"/>
                <a:ea typeface="+mn-ea"/>
                <a:cs typeface="+mn-cs"/>
              </a:defRPr>
            </a:lvl3pPr>
            <a:lvl4pPr marL="12001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4pPr>
            <a:lvl5pPr marL="15430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en-US" sz="1100" i="1" smtClean="0"/>
              <a:t>(Malin et al., 2011)</a:t>
            </a:r>
            <a:endParaRPr lang="en-US" sz="1100" i="1" dirty="0"/>
          </a:p>
        </p:txBody>
      </p:sp>
    </p:spTree>
    <p:custDataLst>
      <p:tags r:id="rId1"/>
    </p:custDataLst>
    <p:extLst>
      <p:ext uri="{BB962C8B-B14F-4D97-AF65-F5344CB8AC3E}">
        <p14:creationId xmlns:p14="http://schemas.microsoft.com/office/powerpoint/2010/main" val="3602854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011916"/>
            <a:ext cx="9143999" cy="523220"/>
          </a:xfrm>
          <a:prstGeom prst="rect">
            <a:avLst/>
          </a:prstGeom>
          <a:noFill/>
        </p:spPr>
        <p:txBody>
          <a:bodyPr wrap="square" rtlCol="0">
            <a:spAutoFit/>
          </a:bodyPr>
          <a:lstStyle/>
          <a:p>
            <a:pPr algn="ctr"/>
            <a:r>
              <a:rPr lang="en-US" sz="1400" dirty="0" smtClean="0">
                <a:solidFill>
                  <a:schemeClr val="bg2">
                    <a:lumMod val="90000"/>
                  </a:schemeClr>
                </a:solidFill>
              </a:rPr>
              <a:t>The Slurry of Life</a:t>
            </a:r>
          </a:p>
          <a:p>
            <a:pPr algn="ctr"/>
            <a:r>
              <a:rPr lang="en-US" sz="1400" dirty="0" smtClean="0">
                <a:solidFill>
                  <a:schemeClr val="bg2">
                    <a:lumMod val="90000"/>
                  </a:schemeClr>
                </a:solidFill>
              </a:rPr>
              <a:t>Introduction to Genomics, Arthur </a:t>
            </a:r>
            <a:r>
              <a:rPr lang="en-US" sz="1400" dirty="0" err="1" smtClean="0">
                <a:solidFill>
                  <a:schemeClr val="bg2">
                    <a:lumMod val="90000"/>
                  </a:schemeClr>
                </a:solidFill>
              </a:rPr>
              <a:t>Lesk</a:t>
            </a:r>
            <a:r>
              <a:rPr lang="en-US" sz="1400" dirty="0" smtClean="0">
                <a:solidFill>
                  <a:schemeClr val="bg2">
                    <a:lumMod val="90000"/>
                  </a:schemeClr>
                </a:solidFill>
              </a:rPr>
              <a:t>, 2</a:t>
            </a:r>
            <a:r>
              <a:rPr lang="en-US" sz="1400" baseline="30000" dirty="0" smtClean="0">
                <a:solidFill>
                  <a:schemeClr val="bg2">
                    <a:lumMod val="90000"/>
                  </a:schemeClr>
                </a:solidFill>
              </a:rPr>
              <a:t>nd</a:t>
            </a:r>
            <a:r>
              <a:rPr lang="en-US" sz="1400" dirty="0" smtClean="0">
                <a:solidFill>
                  <a:schemeClr val="bg2">
                    <a:lumMod val="90000"/>
                  </a:schemeClr>
                </a:solidFill>
              </a:rPr>
              <a:t> Edition, 2012</a:t>
            </a:r>
            <a:endParaRPr lang="en-US" sz="1400" dirty="0">
              <a:solidFill>
                <a:schemeClr val="bg2">
                  <a:lumMod val="90000"/>
                </a:schemeClr>
              </a:solidFill>
            </a:endParaRPr>
          </a:p>
        </p:txBody>
      </p:sp>
      <p:sp>
        <p:nvSpPr>
          <p:cNvPr id="3" name="Rectangle 2"/>
          <p:cNvSpPr/>
          <p:nvPr/>
        </p:nvSpPr>
        <p:spPr>
          <a:xfrm>
            <a:off x="938623" y="278225"/>
            <a:ext cx="7478702" cy="3520772"/>
          </a:xfrm>
          <a:prstGeom prst="rect">
            <a:avLst/>
          </a:prstGeom>
        </p:spPr>
        <p:txBody>
          <a:bodyPr wrap="square">
            <a:spAutoFit/>
          </a:bodyPr>
          <a:lstStyle/>
          <a:p>
            <a:pPr lvl="0" algn="ctr">
              <a:lnSpc>
                <a:spcPct val="125000"/>
              </a:lnSpc>
              <a:spcAft>
                <a:spcPts val="600"/>
              </a:spcAft>
            </a:pPr>
            <a:r>
              <a:rPr lang="en-US" dirty="0">
                <a:solidFill>
                  <a:srgbClr val="FFFFFF"/>
                </a:solidFill>
                <a:latin typeface="+mj-lt"/>
              </a:rPr>
              <a:t>Collect a sample of your cells by rinsing out your mouth with dilute salt water. Add some detergent to dissolve the cell and nuclear membranes, releasing the contents. Precipitate out the proteins by adding alcohol; stir, and let settle. In a few minutes, ﬁbers will rise out of the murk to the top of the vessel. These ﬁbers are your DNA (plus that of some bacteria that were living in your mouth). The sequence of your DNA is your lifelong endowment. It determined that you are human, that you are male or female, that you are brown- or blue-eyed, that you are right- or left-handed. But think of these fragile cables not as a leash that constrains you but as the cords that raise the curtains on the drama of your life.</a:t>
            </a:r>
          </a:p>
        </p:txBody>
      </p:sp>
    </p:spTree>
    <p:custDataLst>
      <p:tags r:id="rId1"/>
    </p:custDataLst>
    <p:extLst>
      <p:ext uri="{BB962C8B-B14F-4D97-AF65-F5344CB8AC3E}">
        <p14:creationId xmlns:p14="http://schemas.microsoft.com/office/powerpoint/2010/main" val="1129101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dbGAP</a:t>
            </a:r>
            <a:r>
              <a:rPr lang="en-US" dirty="0" smtClean="0"/>
              <a:t> – The NCBI database of Genotypes and Phenotypes</a:t>
            </a:r>
            <a:endParaRPr lang="en-US" dirty="0"/>
          </a:p>
        </p:txBody>
      </p:sp>
      <p:sp>
        <p:nvSpPr>
          <p:cNvPr id="3" name="TextBox 2"/>
          <p:cNvSpPr txBox="1"/>
          <p:nvPr/>
        </p:nvSpPr>
        <p:spPr>
          <a:xfrm>
            <a:off x="457200" y="1828800"/>
            <a:ext cx="8284970" cy="258532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Had put online aggregate </a:t>
            </a:r>
            <a:r>
              <a:rPr lang="en-US" dirty="0"/>
              <a:t>case–control information for each SNP in a study (i.e., the likelihood a person from the case group </a:t>
            </a:r>
            <a:r>
              <a:rPr lang="en-US" dirty="0" smtClean="0"/>
              <a:t>had </a:t>
            </a:r>
            <a:r>
              <a:rPr lang="en-US" dirty="0"/>
              <a:t>a </a:t>
            </a:r>
            <a:r>
              <a:rPr lang="en-US" dirty="0" smtClean="0"/>
              <a:t>SNP </a:t>
            </a:r>
            <a:r>
              <a:rPr lang="en-US" dirty="0"/>
              <a:t>variant, and similarly for the control group). </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a:t>E</a:t>
            </a:r>
            <a:r>
              <a:rPr lang="en-US" dirty="0" smtClean="0"/>
              <a:t>ven though aggregated, one could </a:t>
            </a:r>
            <a:r>
              <a:rPr lang="en-US" dirty="0"/>
              <a:t>determine if </a:t>
            </a:r>
            <a:r>
              <a:rPr lang="en-US" dirty="0" smtClean="0"/>
              <a:t>a given person was </a:t>
            </a:r>
            <a:r>
              <a:rPr lang="en-US" dirty="0"/>
              <a:t>in the case group, control group, or neither </a:t>
            </a:r>
            <a:r>
              <a:rPr lang="en-US" dirty="0" smtClean="0"/>
              <a:t>group if you had their DNA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In 2008, NIH </a:t>
            </a:r>
            <a:r>
              <a:rPr lang="en-US" dirty="0"/>
              <a:t>and </a:t>
            </a:r>
            <a:r>
              <a:rPr lang="en-US" dirty="0" err="1"/>
              <a:t>Wellcome</a:t>
            </a:r>
            <a:r>
              <a:rPr lang="en-US" dirty="0"/>
              <a:t> Trust removed </a:t>
            </a:r>
            <a:r>
              <a:rPr lang="en-US" dirty="0" smtClean="0"/>
              <a:t>these summaries from </a:t>
            </a:r>
            <a:r>
              <a:rPr lang="en-US" dirty="0"/>
              <a:t>the public section of databanks, including </a:t>
            </a:r>
            <a:r>
              <a:rPr lang="en-US" dirty="0" err="1" smtClean="0"/>
              <a:t>dbGaP</a:t>
            </a:r>
            <a:endParaRPr lang="en-US" dirty="0"/>
          </a:p>
        </p:txBody>
      </p:sp>
    </p:spTree>
    <p:custDataLst>
      <p:tags r:id="rId1"/>
    </p:custDataLst>
    <p:extLst>
      <p:ext uri="{BB962C8B-B14F-4D97-AF65-F5344CB8AC3E}">
        <p14:creationId xmlns:p14="http://schemas.microsoft.com/office/powerpoint/2010/main" val="3409516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857313"/>
            <a:ext cx="9144000" cy="2725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eMERGE</a:t>
            </a:r>
            <a:endParaRPr lang="en-US" dirty="0"/>
          </a:p>
        </p:txBody>
      </p:sp>
      <p:sp>
        <p:nvSpPr>
          <p:cNvPr id="3" name="TextBox 2"/>
          <p:cNvSpPr txBox="1"/>
          <p:nvPr/>
        </p:nvSpPr>
        <p:spPr>
          <a:xfrm>
            <a:off x="607285" y="2219007"/>
            <a:ext cx="7823095" cy="1569660"/>
          </a:xfrm>
          <a:prstGeom prst="rect">
            <a:avLst/>
          </a:prstGeom>
          <a:noFill/>
        </p:spPr>
        <p:txBody>
          <a:bodyPr wrap="square" rtlCol="0">
            <a:spAutoFit/>
          </a:bodyPr>
          <a:lstStyle/>
          <a:p>
            <a:pPr algn="ctr"/>
            <a:r>
              <a:rPr lang="en-US" sz="2400" dirty="0" smtClean="0"/>
              <a:t>A consortium </a:t>
            </a:r>
            <a:r>
              <a:rPr lang="en-US" sz="2400" dirty="0"/>
              <a:t>of medical centers </a:t>
            </a:r>
            <a:r>
              <a:rPr lang="en-US" sz="2400" dirty="0" smtClean="0"/>
              <a:t>performing </a:t>
            </a:r>
            <a:r>
              <a:rPr lang="en-US" sz="2400" dirty="0"/>
              <a:t>genome–</a:t>
            </a:r>
            <a:r>
              <a:rPr lang="en-US" sz="2400" dirty="0" err="1"/>
              <a:t>phenome</a:t>
            </a:r>
            <a:r>
              <a:rPr lang="en-US" sz="2400" dirty="0"/>
              <a:t> association studies </a:t>
            </a:r>
            <a:r>
              <a:rPr lang="en-US" sz="2400" dirty="0" smtClean="0"/>
              <a:t>using with </a:t>
            </a:r>
            <a:r>
              <a:rPr lang="en-US" sz="2400" dirty="0"/>
              <a:t>clinical phenotypes derived from medical information systems </a:t>
            </a:r>
            <a:r>
              <a:rPr lang="en-US" sz="2400" dirty="0" smtClean="0"/>
              <a:t>and </a:t>
            </a:r>
            <a:r>
              <a:rPr lang="en-US" sz="2400" dirty="0" err="1" smtClean="0"/>
              <a:t>biobank</a:t>
            </a:r>
            <a:r>
              <a:rPr lang="en-US" sz="2400" dirty="0" smtClean="0"/>
              <a:t> DNA.</a:t>
            </a:r>
            <a:endParaRPr lang="en-US" sz="2400" dirty="0"/>
          </a:p>
        </p:txBody>
      </p:sp>
      <p:sp>
        <p:nvSpPr>
          <p:cNvPr id="4" name="TextBox 3"/>
          <p:cNvSpPr txBox="1"/>
          <p:nvPr/>
        </p:nvSpPr>
        <p:spPr>
          <a:xfrm>
            <a:off x="2030116" y="5412366"/>
            <a:ext cx="5083769" cy="1200329"/>
          </a:xfrm>
          <a:prstGeom prst="rect">
            <a:avLst/>
          </a:prstGeom>
          <a:noFill/>
        </p:spPr>
        <p:txBody>
          <a:bodyPr wrap="none" rtlCol="0">
            <a:spAutoFit/>
          </a:bodyPr>
          <a:lstStyle/>
          <a:p>
            <a:pPr algn="ctr"/>
            <a:r>
              <a:rPr lang="en-US" sz="3600" b="1" dirty="0" smtClean="0">
                <a:solidFill>
                  <a:schemeClr val="accent6"/>
                </a:solidFill>
              </a:rPr>
              <a:t>How can they do this?</a:t>
            </a:r>
          </a:p>
          <a:p>
            <a:endParaRPr lang="en-US" sz="3600" b="1" dirty="0">
              <a:solidFill>
                <a:srgbClr val="726056"/>
              </a:solidFill>
            </a:endParaRPr>
          </a:p>
        </p:txBody>
      </p:sp>
    </p:spTree>
    <p:custDataLst>
      <p:tags r:id="rId1"/>
    </p:custDataLst>
    <p:extLst>
      <p:ext uri="{BB962C8B-B14F-4D97-AF65-F5344CB8AC3E}">
        <p14:creationId xmlns:p14="http://schemas.microsoft.com/office/powerpoint/2010/main" val="5352506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Corporate genomics</a:t>
            </a:r>
            <a:endParaRPr lang="en-US" dirty="0"/>
          </a:p>
        </p:txBody>
      </p:sp>
      <p:sp>
        <p:nvSpPr>
          <p:cNvPr id="4" name="Content Placeholder 3"/>
          <p:cNvSpPr>
            <a:spLocks noGrp="1"/>
          </p:cNvSpPr>
          <p:nvPr>
            <p:ph idx="1"/>
          </p:nvPr>
        </p:nvSpPr>
        <p:spPr/>
        <p:txBody>
          <a:bodyPr/>
          <a:lstStyle/>
          <a:p>
            <a:pPr marL="0" lvl="0" indent="0" defTabSz="914400">
              <a:lnSpc>
                <a:spcPct val="100000"/>
              </a:lnSpc>
              <a:spcBef>
                <a:spcPts val="0"/>
              </a:spcBef>
              <a:spcAft>
                <a:spcPts val="600"/>
              </a:spcAft>
              <a:buNone/>
            </a:pPr>
            <a:r>
              <a:rPr lang="en-US" sz="1800" b="1" dirty="0">
                <a:solidFill>
                  <a:srgbClr val="CC3300"/>
                </a:solidFill>
              </a:rPr>
              <a:t>“Reduced cost: The $1,000 genome </a:t>
            </a:r>
          </a:p>
          <a:p>
            <a:pPr marL="0" indent="396875" defTabSz="914400">
              <a:spcBef>
                <a:spcPts val="0"/>
              </a:spcBef>
              <a:spcAft>
                <a:spcPts val="600"/>
              </a:spcAft>
              <a:buNone/>
            </a:pPr>
            <a:r>
              <a:rPr lang="en-US" sz="1400" dirty="0">
                <a:solidFill>
                  <a:srgbClr val="18496B"/>
                </a:solidFill>
              </a:rPr>
              <a:t>“Illumina’s DNA Supercomputer Ushers in the $1,000 Human Genome” </a:t>
            </a:r>
          </a:p>
          <a:p>
            <a:pPr marL="0" indent="396875" defTabSz="914400">
              <a:spcBef>
                <a:spcPts val="0"/>
              </a:spcBef>
              <a:spcAft>
                <a:spcPts val="600"/>
              </a:spcAft>
              <a:buNone/>
            </a:pPr>
            <a:r>
              <a:rPr lang="en-US" sz="1200" dirty="0">
                <a:solidFill>
                  <a:srgbClr val="18496B"/>
                </a:solidFill>
              </a:rPr>
              <a:t>(Ashlee Vance, Bloomberg Business, January 14, 2014)</a:t>
            </a:r>
          </a:p>
          <a:p>
            <a:pPr marL="0" indent="396875" defTabSz="914400">
              <a:spcBef>
                <a:spcPts val="0"/>
              </a:spcBef>
              <a:spcAft>
                <a:spcPts val="600"/>
              </a:spcAft>
              <a:buNone/>
            </a:pPr>
            <a:r>
              <a:rPr lang="en-US" sz="1400" dirty="0">
                <a:solidFill>
                  <a:srgbClr val="18496B"/>
                </a:solidFill>
              </a:rPr>
              <a:t>“Veritas Genetics Breaks $1,000 Whole Genome Barrier” </a:t>
            </a:r>
          </a:p>
          <a:p>
            <a:pPr marL="0" indent="396875" defTabSz="914400">
              <a:spcBef>
                <a:spcPts val="0"/>
              </a:spcBef>
              <a:spcAft>
                <a:spcPts val="600"/>
              </a:spcAft>
              <a:buNone/>
            </a:pPr>
            <a:r>
              <a:rPr lang="en-US" sz="1200" dirty="0">
                <a:solidFill>
                  <a:srgbClr val="18496B"/>
                </a:solidFill>
              </a:rPr>
              <a:t>(Veritas Genetics, Sept. 29, 2015)</a:t>
            </a:r>
          </a:p>
          <a:p>
            <a:pPr marL="0" lvl="0" indent="0" defTabSz="914400">
              <a:lnSpc>
                <a:spcPct val="100000"/>
              </a:lnSpc>
              <a:spcBef>
                <a:spcPts val="0"/>
              </a:spcBef>
              <a:spcAft>
                <a:spcPts val="600"/>
              </a:spcAft>
              <a:buNone/>
            </a:pPr>
            <a:endParaRPr lang="en-US" sz="1400" dirty="0">
              <a:solidFill>
                <a:srgbClr val="18496B"/>
              </a:solidFill>
            </a:endParaRPr>
          </a:p>
          <a:p>
            <a:pPr marL="0" lvl="0" indent="0" defTabSz="914400">
              <a:lnSpc>
                <a:spcPct val="100000"/>
              </a:lnSpc>
              <a:spcBef>
                <a:spcPts val="0"/>
              </a:spcBef>
              <a:spcAft>
                <a:spcPts val="600"/>
              </a:spcAft>
              <a:buNone/>
            </a:pPr>
            <a:r>
              <a:rPr lang="en-US" sz="2000" b="1" dirty="0">
                <a:solidFill>
                  <a:srgbClr val="4B5185"/>
                </a:solidFill>
              </a:rPr>
              <a:t>+ </a:t>
            </a:r>
            <a:r>
              <a:rPr lang="en-US" sz="1800" b="1" dirty="0">
                <a:solidFill>
                  <a:srgbClr val="4B5185"/>
                </a:solidFill>
              </a:rPr>
              <a:t>Genome sequencing at birth</a:t>
            </a:r>
          </a:p>
          <a:p>
            <a:pPr marL="0" lvl="0" indent="396875" defTabSz="914400">
              <a:lnSpc>
                <a:spcPct val="100000"/>
              </a:lnSpc>
              <a:spcBef>
                <a:spcPts val="0"/>
              </a:spcBef>
              <a:spcAft>
                <a:spcPts val="600"/>
              </a:spcAft>
              <a:buNone/>
            </a:pPr>
            <a:r>
              <a:rPr lang="en-US" sz="1400" dirty="0">
                <a:solidFill>
                  <a:srgbClr val="18496B"/>
                </a:solidFill>
              </a:rPr>
              <a:t>“Baby DNA Analysis Ushers in Brave New World of Treatment” </a:t>
            </a:r>
          </a:p>
          <a:p>
            <a:pPr marL="0" lvl="0" indent="396875" defTabSz="914400">
              <a:lnSpc>
                <a:spcPct val="100000"/>
              </a:lnSpc>
              <a:spcBef>
                <a:spcPts val="0"/>
              </a:spcBef>
              <a:spcAft>
                <a:spcPts val="600"/>
              </a:spcAft>
              <a:buNone/>
            </a:pPr>
            <a:r>
              <a:rPr lang="en-US" sz="1200" dirty="0">
                <a:solidFill>
                  <a:srgbClr val="18496B"/>
                </a:solidFill>
              </a:rPr>
              <a:t>(John </a:t>
            </a:r>
            <a:r>
              <a:rPr lang="en-US" sz="1200" dirty="0" err="1">
                <a:solidFill>
                  <a:srgbClr val="18496B"/>
                </a:solidFill>
              </a:rPr>
              <a:t>Lauerman</a:t>
            </a:r>
            <a:r>
              <a:rPr lang="en-US" sz="1200" dirty="0">
                <a:solidFill>
                  <a:srgbClr val="18496B"/>
                </a:solidFill>
              </a:rPr>
              <a:t>, Bloomberg Business, January 16, 2014)</a:t>
            </a:r>
          </a:p>
          <a:p>
            <a:pPr marL="0" lvl="0" indent="396875" defTabSz="914400">
              <a:lnSpc>
                <a:spcPct val="100000"/>
              </a:lnSpc>
              <a:spcBef>
                <a:spcPts val="0"/>
              </a:spcBef>
              <a:spcAft>
                <a:spcPts val="600"/>
              </a:spcAft>
              <a:buNone/>
            </a:pPr>
            <a:r>
              <a:rPr lang="en-US" sz="1400" dirty="0">
                <a:solidFill>
                  <a:srgbClr val="18496B"/>
                </a:solidFill>
              </a:rPr>
              <a:t>“Genome Sequencing in Babies to Begin as Part of Study” </a:t>
            </a:r>
          </a:p>
          <a:p>
            <a:pPr marL="0" lvl="0" indent="396875" defTabSz="914400">
              <a:lnSpc>
                <a:spcPct val="100000"/>
              </a:lnSpc>
              <a:spcBef>
                <a:spcPts val="0"/>
              </a:spcBef>
              <a:spcAft>
                <a:spcPts val="600"/>
              </a:spcAft>
              <a:buNone/>
            </a:pPr>
            <a:r>
              <a:rPr lang="en-US" sz="1200" dirty="0">
                <a:solidFill>
                  <a:srgbClr val="18496B"/>
                </a:solidFill>
              </a:rPr>
              <a:t>(Amy </a:t>
            </a:r>
            <a:r>
              <a:rPr lang="en-US" sz="1200" dirty="0" err="1">
                <a:solidFill>
                  <a:srgbClr val="18496B"/>
                </a:solidFill>
              </a:rPr>
              <a:t>Dockser</a:t>
            </a:r>
            <a:r>
              <a:rPr lang="en-US" sz="1200" dirty="0">
                <a:solidFill>
                  <a:srgbClr val="18496B"/>
                </a:solidFill>
              </a:rPr>
              <a:t> Marcus, The Wall Street Journal, December 29, 2014)</a:t>
            </a:r>
          </a:p>
          <a:p>
            <a:pPr marL="0" lvl="0" indent="0" defTabSz="914400">
              <a:lnSpc>
                <a:spcPct val="100000"/>
              </a:lnSpc>
              <a:spcBef>
                <a:spcPts val="0"/>
              </a:spcBef>
              <a:spcAft>
                <a:spcPts val="600"/>
              </a:spcAft>
              <a:buNone/>
            </a:pPr>
            <a:endParaRPr lang="en-US" sz="1800" dirty="0">
              <a:solidFill>
                <a:srgbClr val="18496B"/>
              </a:solidFill>
            </a:endParaRPr>
          </a:p>
          <a:p>
            <a:pPr marL="0" lvl="0" indent="0" defTabSz="914400">
              <a:lnSpc>
                <a:spcPct val="100000"/>
              </a:lnSpc>
              <a:spcBef>
                <a:spcPts val="0"/>
              </a:spcBef>
              <a:spcAft>
                <a:spcPts val="600"/>
              </a:spcAft>
              <a:buNone/>
            </a:pPr>
            <a:r>
              <a:rPr lang="en-US" sz="1800" b="1" dirty="0">
                <a:solidFill>
                  <a:srgbClr val="AD8F67"/>
                </a:solidFill>
              </a:rPr>
              <a:t> </a:t>
            </a:r>
            <a:r>
              <a:rPr lang="en-US" sz="2000" b="1" dirty="0">
                <a:solidFill>
                  <a:srgbClr val="AD8F67"/>
                </a:solidFill>
              </a:rPr>
              <a:t>= </a:t>
            </a:r>
            <a:r>
              <a:rPr lang="en-US" sz="1800" b="1" dirty="0">
                <a:solidFill>
                  <a:srgbClr val="AD8F67"/>
                </a:solidFill>
              </a:rPr>
              <a:t>Big industry”</a:t>
            </a:r>
          </a:p>
          <a:p>
            <a:pPr marL="0" lvl="0" indent="396875" defTabSz="914400">
              <a:lnSpc>
                <a:spcPct val="100000"/>
              </a:lnSpc>
              <a:spcBef>
                <a:spcPts val="0"/>
              </a:spcBef>
              <a:spcAft>
                <a:spcPts val="600"/>
              </a:spcAft>
              <a:buNone/>
            </a:pPr>
            <a:r>
              <a:rPr lang="en-US" sz="1400" dirty="0">
                <a:solidFill>
                  <a:srgbClr val="18496B"/>
                </a:solidFill>
              </a:rPr>
              <a:t>“Illumina and a Billionaire Want to Jump-Start Genomics Upstarts” </a:t>
            </a:r>
          </a:p>
          <a:p>
            <a:pPr marL="0" lvl="0" indent="396875" defTabSz="914400">
              <a:lnSpc>
                <a:spcPct val="100000"/>
              </a:lnSpc>
              <a:spcBef>
                <a:spcPts val="0"/>
              </a:spcBef>
              <a:spcAft>
                <a:spcPts val="600"/>
              </a:spcAft>
              <a:buNone/>
            </a:pPr>
            <a:r>
              <a:rPr lang="en-US" sz="1200" dirty="0">
                <a:solidFill>
                  <a:srgbClr val="18496B"/>
                </a:solidFill>
              </a:rPr>
              <a:t>(Ashlee Vance, Bloomberg Business, February 17, 2014)</a:t>
            </a:r>
          </a:p>
          <a:p>
            <a:pPr marL="0" lvl="0" indent="396875" defTabSz="914400">
              <a:lnSpc>
                <a:spcPct val="100000"/>
              </a:lnSpc>
              <a:spcBef>
                <a:spcPts val="0"/>
              </a:spcBef>
              <a:spcAft>
                <a:spcPts val="600"/>
              </a:spcAft>
              <a:buNone/>
            </a:pPr>
            <a:r>
              <a:rPr lang="en-US" sz="1400" dirty="0">
                <a:solidFill>
                  <a:srgbClr val="18496B"/>
                </a:solidFill>
              </a:rPr>
              <a:t>“Global Genomics Market Is Forecasted To Be Worth $22.1 Billion By 2020” </a:t>
            </a:r>
          </a:p>
          <a:p>
            <a:pPr marL="0" lvl="0" indent="396875" defTabSz="914400">
              <a:lnSpc>
                <a:spcPct val="100000"/>
              </a:lnSpc>
              <a:spcBef>
                <a:spcPts val="0"/>
              </a:spcBef>
              <a:spcAft>
                <a:spcPts val="600"/>
              </a:spcAft>
              <a:buNone/>
            </a:pPr>
            <a:r>
              <a:rPr lang="en-US" sz="1200" dirty="0">
                <a:solidFill>
                  <a:srgbClr val="18496B"/>
                </a:solidFill>
              </a:rPr>
              <a:t>(Grand View, November 12, 2014)</a:t>
            </a:r>
            <a:endParaRPr lang="en-US" sz="1800" dirty="0">
              <a:solidFill>
                <a:srgbClr val="18496B"/>
              </a:solidFill>
            </a:endParaRPr>
          </a:p>
        </p:txBody>
      </p:sp>
      <p:sp>
        <p:nvSpPr>
          <p:cNvPr id="6" name="Content Placeholder 5"/>
          <p:cNvSpPr>
            <a:spLocks noGrp="1"/>
          </p:cNvSpPr>
          <p:nvPr>
            <p:ph sz="quarter" idx="14"/>
          </p:nvPr>
        </p:nvSpPr>
        <p:spPr>
          <a:xfrm>
            <a:off x="6679096" y="6555553"/>
            <a:ext cx="2239933" cy="228600"/>
          </a:xfrm>
        </p:spPr>
        <p:txBody>
          <a:bodyPr/>
          <a:lstStyle/>
          <a:p>
            <a:r>
              <a:rPr lang="en-US" dirty="0" smtClean="0"/>
              <a:t>Adapted from </a:t>
            </a:r>
            <a:r>
              <a:rPr lang="en-US" dirty="0" err="1" smtClean="0"/>
              <a:t>Bohl</a:t>
            </a:r>
            <a:r>
              <a:rPr lang="en-US" dirty="0" smtClean="0"/>
              <a:t>, 2014</a:t>
            </a:r>
            <a:endParaRPr lang="en-US" dirty="0"/>
          </a:p>
        </p:txBody>
      </p:sp>
    </p:spTree>
    <p:custDataLst>
      <p:tags r:id="rId1"/>
    </p:custDataLst>
    <p:extLst>
      <p:ext uri="{BB962C8B-B14F-4D97-AF65-F5344CB8AC3E}">
        <p14:creationId xmlns:p14="http://schemas.microsoft.com/office/powerpoint/2010/main" val="2205098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By now you know the answers to my questions</a:t>
            </a:r>
            <a:endParaRPr lang="en-US" dirty="0"/>
          </a:p>
        </p:txBody>
      </p:sp>
      <p:sp>
        <p:nvSpPr>
          <p:cNvPr id="3" name="TextBox 2"/>
          <p:cNvSpPr txBox="1"/>
          <p:nvPr/>
        </p:nvSpPr>
        <p:spPr>
          <a:xfrm>
            <a:off x="645886" y="1637520"/>
            <a:ext cx="8171542" cy="4770537"/>
          </a:xfrm>
          <a:prstGeom prst="rect">
            <a:avLst/>
          </a:prstGeom>
          <a:noFill/>
        </p:spPr>
        <p:txBody>
          <a:bodyPr wrap="square" rtlCol="0">
            <a:spAutoFit/>
          </a:bodyPr>
          <a:lstStyle/>
          <a:p>
            <a:r>
              <a:rPr lang="en-US" sz="2800" b="1" dirty="0" smtClean="0"/>
              <a:t>How </a:t>
            </a:r>
            <a:r>
              <a:rPr lang="en-US" sz="2800" b="1" dirty="0"/>
              <a:t>can you </a:t>
            </a:r>
            <a:r>
              <a:rPr lang="en-US" sz="2800" b="1" dirty="0" err="1"/>
              <a:t>anonymize</a:t>
            </a:r>
            <a:r>
              <a:rPr lang="en-US" sz="2800" b="1" dirty="0"/>
              <a:t> genomic data</a:t>
            </a:r>
            <a:r>
              <a:rPr lang="en-US" sz="2800" b="1" dirty="0" smtClean="0"/>
              <a:t>?</a:t>
            </a:r>
          </a:p>
          <a:p>
            <a:endParaRPr lang="en-US" sz="2800" dirty="0"/>
          </a:p>
          <a:p>
            <a:pPr marL="285750" indent="-285750">
              <a:buFont typeface="Symbol" charset="0"/>
              <a:buChar char=""/>
            </a:pPr>
            <a:r>
              <a:rPr lang="en-US" sz="2800" dirty="0" smtClean="0"/>
              <a:t>  You can’t. Your DNA is a like a fingerprint. </a:t>
            </a:r>
          </a:p>
          <a:p>
            <a:pPr lvl="1"/>
            <a:r>
              <a:rPr lang="en-US" sz="2800" dirty="0"/>
              <a:t> </a:t>
            </a:r>
            <a:r>
              <a:rPr lang="en-US" sz="2800" dirty="0" smtClean="0"/>
              <a:t>It is uniquely identifying.</a:t>
            </a:r>
          </a:p>
          <a:p>
            <a:endParaRPr lang="en-US" sz="2800" dirty="0" smtClean="0"/>
          </a:p>
          <a:p>
            <a:endParaRPr lang="en-US" sz="2800" dirty="0"/>
          </a:p>
          <a:p>
            <a:r>
              <a:rPr lang="en-US" sz="2800" b="1" dirty="0" smtClean="0"/>
              <a:t>What </a:t>
            </a:r>
            <a:r>
              <a:rPr lang="en-US" sz="2800" b="1" dirty="0"/>
              <a:t>proportion of the human population is carrying at least one known deleterious allele</a:t>
            </a:r>
            <a:r>
              <a:rPr lang="en-US" sz="2800" b="1" dirty="0" smtClean="0"/>
              <a:t>?</a:t>
            </a:r>
          </a:p>
          <a:p>
            <a:endParaRPr lang="en-US" sz="2800" dirty="0"/>
          </a:p>
          <a:p>
            <a:pPr marL="285750" indent="-285750">
              <a:buFont typeface="Symbol" charset="0"/>
              <a:buChar char=""/>
            </a:pPr>
            <a:r>
              <a:rPr lang="en-US" sz="2800" dirty="0" smtClean="0"/>
              <a:t>  All of us. We are all mutants!</a:t>
            </a:r>
          </a:p>
          <a:p>
            <a:endParaRPr lang="en-US" sz="2400" dirty="0"/>
          </a:p>
        </p:txBody>
      </p:sp>
    </p:spTree>
    <p:custDataLst>
      <p:tags r:id="rId1"/>
    </p:custDataLst>
    <p:extLst>
      <p:ext uri="{BB962C8B-B14F-4D97-AF65-F5344CB8AC3E}">
        <p14:creationId xmlns:p14="http://schemas.microsoft.com/office/powerpoint/2010/main" val="1737013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This </a:t>
            </a:r>
            <a:r>
              <a:rPr lang="en-US" dirty="0"/>
              <a:t>course was made possible under a grant from the NIH (# </a:t>
            </a:r>
            <a:r>
              <a:rPr lang="en-US" dirty="0">
                <a:hlinkClick r:id="rId3"/>
              </a:rPr>
              <a:t>1R25GM114820-01</a:t>
            </a:r>
            <a:r>
              <a:rPr lang="en-US" dirty="0"/>
              <a:t>)</a:t>
            </a:r>
          </a:p>
          <a:p>
            <a:endParaRPr lang="en-US" dirty="0"/>
          </a:p>
        </p:txBody>
      </p:sp>
      <p:sp>
        <p:nvSpPr>
          <p:cNvPr id="5" name="Content Placeholder 4"/>
          <p:cNvSpPr>
            <a:spLocks noGrp="1"/>
          </p:cNvSpPr>
          <p:nvPr>
            <p:ph sz="quarter" idx="14"/>
          </p:nvPr>
        </p:nvSpPr>
        <p:spPr/>
        <p:txBody>
          <a:bodyPr/>
          <a:lstStyle/>
          <a:p>
            <a:endParaRPr lang="en-US"/>
          </a:p>
        </p:txBody>
      </p:sp>
    </p:spTree>
    <p:custDataLst>
      <p:tags r:id="rId1"/>
    </p:custDataLst>
    <p:extLst>
      <p:ext uri="{BB962C8B-B14F-4D97-AF65-F5344CB8AC3E}">
        <p14:creationId xmlns:p14="http://schemas.microsoft.com/office/powerpoint/2010/main" val="211427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71" y="101056"/>
            <a:ext cx="8694058" cy="911243"/>
          </a:xfrm>
        </p:spPr>
        <p:txBody>
          <a:bodyPr/>
          <a:lstStyle/>
          <a:p>
            <a:r>
              <a:rPr lang="en-US" dirty="0" smtClean="0"/>
              <a:t>The basic premise</a:t>
            </a:r>
            <a:endParaRPr lang="en-US" dirty="0"/>
          </a:p>
        </p:txBody>
      </p:sp>
      <p:sp>
        <p:nvSpPr>
          <p:cNvPr id="7" name="Rectangle 6"/>
          <p:cNvSpPr/>
          <p:nvPr/>
        </p:nvSpPr>
        <p:spPr>
          <a:xfrm>
            <a:off x="944678" y="1465462"/>
            <a:ext cx="7399979" cy="27250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13923" y="2511868"/>
            <a:ext cx="2158733" cy="523220"/>
          </a:xfrm>
          <a:prstGeom prst="rect">
            <a:avLst/>
          </a:prstGeom>
          <a:noFill/>
        </p:spPr>
        <p:txBody>
          <a:bodyPr wrap="square" rtlCol="0">
            <a:spAutoFit/>
          </a:bodyPr>
          <a:lstStyle/>
          <a:p>
            <a:r>
              <a:rPr lang="en-US" sz="2800" b="1" dirty="0"/>
              <a:t>p</a:t>
            </a:r>
            <a:r>
              <a:rPr lang="en-US" sz="2800" b="1" dirty="0" smtClean="0"/>
              <a:t>henotype </a:t>
            </a:r>
          </a:p>
        </p:txBody>
      </p:sp>
      <p:sp>
        <p:nvSpPr>
          <p:cNvPr id="4" name="TextBox 3"/>
          <p:cNvSpPr txBox="1"/>
          <p:nvPr/>
        </p:nvSpPr>
        <p:spPr>
          <a:xfrm>
            <a:off x="699524" y="4892842"/>
            <a:ext cx="7928520" cy="1200328"/>
          </a:xfrm>
          <a:prstGeom prst="rect">
            <a:avLst/>
          </a:prstGeom>
          <a:noFill/>
        </p:spPr>
        <p:txBody>
          <a:bodyPr wrap="square" rtlCol="0">
            <a:spAutoFit/>
          </a:bodyPr>
          <a:lstStyle/>
          <a:p>
            <a:pPr algn="ctr"/>
            <a:r>
              <a:rPr lang="en-US" sz="2400" b="1" dirty="0" smtClean="0">
                <a:solidFill>
                  <a:schemeClr val="accent6"/>
                </a:solidFill>
              </a:rPr>
              <a:t>Genomics research attempts to correlate these components with phenotypic outcomes - diseases, malfunction, traits</a:t>
            </a:r>
            <a:endParaRPr lang="en-US" sz="2400" b="1" dirty="0">
              <a:solidFill>
                <a:schemeClr val="accent6"/>
              </a:solidFill>
            </a:endParaRPr>
          </a:p>
        </p:txBody>
      </p:sp>
      <p:sp>
        <p:nvSpPr>
          <p:cNvPr id="5" name="Rectangle 4"/>
          <p:cNvSpPr/>
          <p:nvPr/>
        </p:nvSpPr>
        <p:spPr>
          <a:xfrm>
            <a:off x="4974699" y="1865537"/>
            <a:ext cx="2758339" cy="1815882"/>
          </a:xfrm>
          <a:prstGeom prst="rect">
            <a:avLst/>
          </a:prstGeom>
        </p:spPr>
        <p:txBody>
          <a:bodyPr wrap="square">
            <a:spAutoFit/>
          </a:bodyPr>
          <a:lstStyle/>
          <a:p>
            <a:pPr algn="ctr"/>
            <a:r>
              <a:rPr lang="en-US" sz="2800" b="1" dirty="0"/>
              <a:t>genotype + environment + life history + </a:t>
            </a:r>
            <a:r>
              <a:rPr lang="en-US" sz="2800" b="1" dirty="0" smtClean="0"/>
              <a:t>epigenetics…</a:t>
            </a:r>
            <a:endParaRPr lang="en-US" sz="2800" b="1" dirty="0"/>
          </a:p>
        </p:txBody>
      </p:sp>
      <p:sp>
        <p:nvSpPr>
          <p:cNvPr id="6" name="TextBox 5"/>
          <p:cNvSpPr txBox="1"/>
          <p:nvPr/>
        </p:nvSpPr>
        <p:spPr>
          <a:xfrm>
            <a:off x="4148154" y="2511868"/>
            <a:ext cx="451046" cy="523220"/>
          </a:xfrm>
          <a:prstGeom prst="rect">
            <a:avLst/>
          </a:prstGeom>
          <a:noFill/>
        </p:spPr>
        <p:txBody>
          <a:bodyPr wrap="square" rtlCol="0">
            <a:spAutoFit/>
          </a:bodyPr>
          <a:lstStyle/>
          <a:p>
            <a:r>
              <a:rPr lang="en-US" sz="2800" b="1" dirty="0" smtClean="0"/>
              <a:t>=</a:t>
            </a:r>
          </a:p>
        </p:txBody>
      </p:sp>
    </p:spTree>
    <p:custDataLst>
      <p:tags r:id="rId1"/>
    </p:custDataLst>
    <p:extLst>
      <p:ext uri="{BB962C8B-B14F-4D97-AF65-F5344CB8AC3E}">
        <p14:creationId xmlns:p14="http://schemas.microsoft.com/office/powerpoint/2010/main" val="257022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30858" y="1660377"/>
            <a:ext cx="3431484" cy="2862322"/>
          </a:xfrm>
          <a:prstGeom prst="rect">
            <a:avLst/>
          </a:prstGeom>
          <a:noFill/>
        </p:spPr>
        <p:txBody>
          <a:bodyPr wrap="square" rtlCol="0">
            <a:spAutoFit/>
          </a:bodyPr>
          <a:lstStyle/>
          <a:p>
            <a:pPr>
              <a:lnSpc>
                <a:spcPct val="150000"/>
              </a:lnSpc>
            </a:pPr>
            <a:r>
              <a:rPr lang="en-US" sz="2400" b="1" dirty="0" smtClean="0">
                <a:solidFill>
                  <a:schemeClr val="tx2"/>
                </a:solidFill>
              </a:rPr>
              <a:t>Privacy</a:t>
            </a:r>
          </a:p>
          <a:p>
            <a:pPr>
              <a:lnSpc>
                <a:spcPct val="150000"/>
              </a:lnSpc>
            </a:pPr>
            <a:r>
              <a:rPr lang="en-US" sz="2400" b="1" dirty="0" smtClean="0">
                <a:solidFill>
                  <a:schemeClr val="tx2"/>
                </a:solidFill>
              </a:rPr>
              <a:t>Inaccuracy</a:t>
            </a:r>
          </a:p>
          <a:p>
            <a:pPr>
              <a:lnSpc>
                <a:spcPct val="150000"/>
              </a:lnSpc>
            </a:pPr>
            <a:r>
              <a:rPr lang="en-US" sz="2400" b="1" dirty="0" smtClean="0">
                <a:solidFill>
                  <a:schemeClr val="tx2"/>
                </a:solidFill>
              </a:rPr>
              <a:t>Discrimination</a:t>
            </a:r>
          </a:p>
          <a:p>
            <a:pPr>
              <a:lnSpc>
                <a:spcPct val="150000"/>
              </a:lnSpc>
            </a:pPr>
            <a:r>
              <a:rPr lang="en-US" sz="2400" b="1" dirty="0" smtClean="0">
                <a:solidFill>
                  <a:schemeClr val="tx2"/>
                </a:solidFill>
              </a:rPr>
              <a:t>Eugenics</a:t>
            </a:r>
          </a:p>
          <a:p>
            <a:pPr>
              <a:lnSpc>
                <a:spcPct val="150000"/>
              </a:lnSpc>
            </a:pPr>
            <a:r>
              <a:rPr lang="en-US" sz="2400" b="1" dirty="0">
                <a:solidFill>
                  <a:schemeClr val="tx2"/>
                </a:solidFill>
              </a:rPr>
              <a:t>R</a:t>
            </a:r>
            <a:r>
              <a:rPr lang="en-US" sz="2400" b="1" dirty="0" smtClean="0">
                <a:solidFill>
                  <a:schemeClr val="tx2"/>
                </a:solidFill>
              </a:rPr>
              <a:t>esource allocation</a:t>
            </a:r>
            <a:endParaRPr lang="en-US" sz="2400" dirty="0">
              <a:solidFill>
                <a:schemeClr val="tx2"/>
              </a:solidFill>
            </a:endParaRPr>
          </a:p>
        </p:txBody>
      </p:sp>
      <p:sp>
        <p:nvSpPr>
          <p:cNvPr id="6" name="Title 5"/>
          <p:cNvSpPr>
            <a:spLocks noGrp="1"/>
          </p:cNvSpPr>
          <p:nvPr>
            <p:ph type="title"/>
          </p:nvPr>
        </p:nvSpPr>
        <p:spPr/>
        <p:txBody>
          <a:bodyPr>
            <a:normAutofit fontScale="90000"/>
          </a:bodyPr>
          <a:lstStyle/>
          <a:p>
            <a:r>
              <a:rPr lang="en-US" dirty="0" smtClean="0"/>
              <a:t>What are some ethical considerations of genetic screening?</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948" y="1660377"/>
            <a:ext cx="685800" cy="685800"/>
          </a:xfrm>
          <a:prstGeom prst="rect">
            <a:avLst/>
          </a:prstGeom>
        </p:spPr>
      </p:pic>
    </p:spTree>
    <p:custDataLst>
      <p:tags r:id="rId1"/>
    </p:custDataLst>
    <p:extLst>
      <p:ext uri="{BB962C8B-B14F-4D97-AF65-F5344CB8AC3E}">
        <p14:creationId xmlns:p14="http://schemas.microsoft.com/office/powerpoint/2010/main" val="178761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Screening Case Study</a:t>
            </a:r>
            <a:endParaRPr lang="en-US" dirty="0"/>
          </a:p>
        </p:txBody>
      </p:sp>
      <p:sp>
        <p:nvSpPr>
          <p:cNvPr id="5" name="Text Placeholder 4"/>
          <p:cNvSpPr>
            <a:spLocks noGrp="1"/>
          </p:cNvSpPr>
          <p:nvPr>
            <p:ph type="body" idx="1"/>
          </p:nvPr>
        </p:nvSpPr>
        <p:spPr/>
        <p:txBody>
          <a:bodyPr/>
          <a:lstStyle/>
          <a:p>
            <a:r>
              <a:rPr lang="en-US" dirty="0" smtClean="0"/>
              <a:t>BNSF</a:t>
            </a:r>
            <a:endParaRPr lang="en-US" dirty="0"/>
          </a:p>
        </p:txBody>
      </p:sp>
    </p:spTree>
    <p:custDataLst>
      <p:tags r:id="rId1"/>
    </p:custDataLst>
    <p:extLst>
      <p:ext uri="{BB962C8B-B14F-4D97-AF65-F5344CB8AC3E}">
        <p14:creationId xmlns:p14="http://schemas.microsoft.com/office/powerpoint/2010/main" val="46521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Burlington Northern Santa Fe Railroad </a:t>
            </a:r>
            <a:endParaRPr lang="en-US" dirty="0"/>
          </a:p>
        </p:txBody>
      </p:sp>
      <p:sp>
        <p:nvSpPr>
          <p:cNvPr id="3" name="TextBox 2"/>
          <p:cNvSpPr txBox="1"/>
          <p:nvPr/>
        </p:nvSpPr>
        <p:spPr>
          <a:xfrm>
            <a:off x="457200" y="1143000"/>
            <a:ext cx="8034435" cy="56323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Obtained blood samples from </a:t>
            </a:r>
            <a:r>
              <a:rPr lang="en-US" dirty="0"/>
              <a:t>employees who were seeking disability compensation as a result of carpal tunnel syndrome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E</a:t>
            </a:r>
            <a:r>
              <a:rPr lang="en-US" dirty="0" smtClean="0"/>
              <a:t>mployees </a:t>
            </a:r>
            <a:r>
              <a:rPr lang="en-US" dirty="0"/>
              <a:t>were </a:t>
            </a:r>
            <a:r>
              <a:rPr lang="en-US" dirty="0" smtClean="0"/>
              <a:t>not </a:t>
            </a:r>
            <a:r>
              <a:rPr lang="en-US" dirty="0"/>
              <a:t>told the purpose of the </a:t>
            </a:r>
            <a:r>
              <a:rPr lang="en-US" dirty="0" smtClean="0"/>
              <a:t>tests (and therefore did not consent), </a:t>
            </a:r>
            <a:r>
              <a:rPr lang="en-US" dirty="0"/>
              <a:t>which was to </a:t>
            </a:r>
            <a:r>
              <a:rPr lang="en-US" dirty="0" smtClean="0"/>
              <a:t>perform genetic testing for </a:t>
            </a:r>
            <a:r>
              <a:rPr lang="en-US" dirty="0"/>
              <a:t>a </a:t>
            </a:r>
            <a:r>
              <a:rPr lang="en-US" dirty="0" smtClean="0"/>
              <a:t>mutation on Chromosome 17 that had been </a:t>
            </a:r>
            <a:r>
              <a:rPr lang="en-US" dirty="0"/>
              <a:t>associated with hereditary neuropathy with liability to pressure </a:t>
            </a:r>
            <a:r>
              <a:rPr lang="en-US" dirty="0" smtClean="0"/>
              <a:t>palsies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Workers were threatened with discharge if they did not provide the sample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Lewin</a:t>
            </a:r>
            <a:r>
              <a:rPr lang="en-US" dirty="0"/>
              <a:t> T. Commission sues railroad to end genetic testing in work injury cases. New York Times. February 10, 2001:A7</a:t>
            </a:r>
            <a:r>
              <a:rPr lang="en-US" dirty="0" smtClean="0"/>
              <a:t>. =&gt; violation </a:t>
            </a:r>
            <a:r>
              <a:rPr lang="en-US" dirty="0"/>
              <a:t>of </a:t>
            </a:r>
            <a:r>
              <a:rPr lang="en-US" dirty="0" smtClean="0"/>
              <a:t>the </a:t>
            </a:r>
            <a:r>
              <a:rPr lang="en-US" dirty="0"/>
              <a:t>Americans With Disabilities </a:t>
            </a:r>
            <a:r>
              <a:rPr lang="en-US" dirty="0" smtClean="0"/>
              <a:t>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Girion</a:t>
            </a:r>
            <a:r>
              <a:rPr lang="en-US" dirty="0"/>
              <a:t> </a:t>
            </a:r>
            <a:r>
              <a:rPr lang="en-US" dirty="0" smtClean="0"/>
              <a:t>L. Railroad </a:t>
            </a:r>
            <a:r>
              <a:rPr lang="en-US" dirty="0"/>
              <a:t>Settles Suit Over Genetic </a:t>
            </a:r>
            <a:r>
              <a:rPr lang="en-US" dirty="0" smtClean="0"/>
              <a:t>Testing. LA Times. May 9, 2002. =&gt; Workers </a:t>
            </a:r>
            <a:r>
              <a:rPr lang="en-US" dirty="0"/>
              <a:t>paid between $5,900 to $</a:t>
            </a:r>
            <a:r>
              <a:rPr lang="en-US" dirty="0" smtClean="0"/>
              <a:t>75,000, depending on whether they were tested</a:t>
            </a:r>
            <a:endParaRPr lang="en-US" dirty="0"/>
          </a:p>
          <a:p>
            <a:pPr marL="285750" indent="-285750">
              <a:buFont typeface="Wingdings" charset="2"/>
              <a:buChar char="§"/>
            </a:pPr>
            <a:endParaRPr lang="en-US" dirty="0" smtClean="0"/>
          </a:p>
          <a:p>
            <a:endParaRPr lang="en-US" dirty="0"/>
          </a:p>
          <a:p>
            <a:pPr marL="285750" indent="-285750">
              <a:buFont typeface="Wingdings" charset="2"/>
              <a:buChar char="§"/>
            </a:pPr>
            <a:endParaRPr lang="en-US" dirty="0"/>
          </a:p>
        </p:txBody>
      </p:sp>
    </p:spTree>
    <p:custDataLst>
      <p:tags r:id="rId1"/>
    </p:custDataLst>
    <p:extLst>
      <p:ext uri="{BB962C8B-B14F-4D97-AF65-F5344CB8AC3E}">
        <p14:creationId xmlns:p14="http://schemas.microsoft.com/office/powerpoint/2010/main" val="180607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law against discrimination</a:t>
            </a:r>
            <a:endParaRPr lang="en-US" dirty="0"/>
          </a:p>
        </p:txBody>
      </p:sp>
      <p:sp>
        <p:nvSpPr>
          <p:cNvPr id="3" name="TextBox 2"/>
          <p:cNvSpPr txBox="1"/>
          <p:nvPr/>
        </p:nvSpPr>
        <p:spPr>
          <a:xfrm>
            <a:off x="457200" y="1143000"/>
            <a:ext cx="8166016" cy="535531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presence </a:t>
            </a:r>
            <a:r>
              <a:rPr lang="en-US" dirty="0"/>
              <a:t>of certain </a:t>
            </a:r>
            <a:r>
              <a:rPr lang="en-US" dirty="0" smtClean="0"/>
              <a:t>gene variations could be used against someone in their employment, as we have seen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2008 federal law signed by George Bush: </a:t>
            </a:r>
            <a:r>
              <a:rPr lang="en-US" b="1" dirty="0" smtClean="0"/>
              <a:t>The </a:t>
            </a:r>
            <a:r>
              <a:rPr lang="en-US" b="1" dirty="0"/>
              <a:t>Genetic Information Nondiscrimination Act</a:t>
            </a:r>
            <a:r>
              <a:rPr lang="en-US" dirty="0"/>
              <a:t> (GINA) </a:t>
            </a:r>
            <a:endParaRPr lang="en-US" dirty="0" smtClean="0"/>
          </a:p>
          <a:p>
            <a:pPr marL="742950" lvl="1" indent="-285750">
              <a:buFont typeface="Arial" panose="020B0604020202020204" pitchFamily="34" charset="0"/>
              <a:buChar char="•"/>
            </a:pPr>
            <a:r>
              <a:rPr lang="en-US" dirty="0" smtClean="0"/>
              <a:t>Bill passed Senate </a:t>
            </a:r>
            <a:r>
              <a:rPr lang="en-US" dirty="0"/>
              <a:t>unanimously and </a:t>
            </a:r>
            <a:r>
              <a:rPr lang="en-US" dirty="0" smtClean="0"/>
              <a:t>House </a:t>
            </a:r>
            <a:r>
              <a:rPr lang="en-US" dirty="0"/>
              <a:t>by </a:t>
            </a:r>
            <a:r>
              <a:rPr lang="en-US" dirty="0" smtClean="0"/>
              <a:t>vote </a:t>
            </a:r>
            <a:r>
              <a:rPr lang="en-US" dirty="0"/>
              <a:t>of 414 </a:t>
            </a:r>
            <a:r>
              <a:rPr lang="en-US" dirty="0" smtClean="0"/>
              <a:t>to 1 </a:t>
            </a:r>
            <a:endParaRPr lang="en-US" dirty="0"/>
          </a:p>
          <a:p>
            <a:pPr lvl="1"/>
            <a:endParaRPr lang="en-US" dirty="0"/>
          </a:p>
          <a:p>
            <a:pPr marL="285750" indent="-285750">
              <a:buFont typeface="Arial" panose="020B0604020202020204" pitchFamily="34" charset="0"/>
              <a:buChar char="•"/>
            </a:pPr>
            <a:r>
              <a:rPr lang="en-US" dirty="0" smtClean="0"/>
              <a:t>GINA bans health insurance companies and employers from requesting or requiring genetic testing; using it for decisions regarding </a:t>
            </a:r>
            <a:r>
              <a:rPr lang="en-US" dirty="0"/>
              <a:t>coverage, rates, or preexisting </a:t>
            </a:r>
            <a:r>
              <a:rPr lang="en-US" dirty="0" smtClean="0"/>
              <a:t>conditions; hiring, firing, or promotion or terms of employment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States have genetic discrimination laws, some are weaker, some stronger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law </a:t>
            </a:r>
            <a:r>
              <a:rPr lang="en-US" dirty="0"/>
              <a:t>doesn't apply to life insurance or long-term care </a:t>
            </a:r>
            <a:r>
              <a:rPr lang="en-US" dirty="0" smtClean="0"/>
              <a:t>insurance, or </a:t>
            </a:r>
            <a:r>
              <a:rPr lang="en-US" dirty="0"/>
              <a:t>to employers with fewer </a:t>
            </a:r>
            <a:r>
              <a:rPr lang="en-US" dirty="0" smtClean="0"/>
              <a:t>than </a:t>
            </a:r>
            <a:r>
              <a:rPr lang="en-US" dirty="0"/>
              <a:t>15 employees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Does </a:t>
            </a:r>
            <a:r>
              <a:rPr lang="en-US" dirty="0"/>
              <a:t>not prohibit health insurers or health plan administrators from </a:t>
            </a:r>
            <a:r>
              <a:rPr lang="en-US" dirty="0" smtClean="0"/>
              <a:t>obtaining </a:t>
            </a:r>
            <a:r>
              <a:rPr lang="en-US" dirty="0"/>
              <a:t>and using genetic test results in making health insurance payment </a:t>
            </a:r>
            <a:r>
              <a:rPr lang="en-US" dirty="0" smtClean="0"/>
              <a:t> determinations</a:t>
            </a:r>
            <a:r>
              <a:rPr lang="en-US" dirty="0"/>
              <a:t>.</a:t>
            </a:r>
          </a:p>
        </p:txBody>
      </p:sp>
    </p:spTree>
    <p:custDataLst>
      <p:tags r:id="rId1"/>
    </p:custDataLst>
    <p:extLst>
      <p:ext uri="{BB962C8B-B14F-4D97-AF65-F5344CB8AC3E}">
        <p14:creationId xmlns:p14="http://schemas.microsoft.com/office/powerpoint/2010/main" val="141015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get your genome sequenced?</a:t>
            </a:r>
            <a:endParaRPr lang="en-US" dirty="0"/>
          </a:p>
        </p:txBody>
      </p:sp>
    </p:spTree>
    <p:custDataLst>
      <p:tags r:id="rId1"/>
    </p:custDataLst>
    <p:extLst>
      <p:ext uri="{BB962C8B-B14F-4D97-AF65-F5344CB8AC3E}">
        <p14:creationId xmlns:p14="http://schemas.microsoft.com/office/powerpoint/2010/main" val="9012014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7bd8a93a-c6d9-4cc7-8fc2-2caa61294c55"/>
  <p:tag name="TAG_BACKING_FORM_KEY" val="526068-c:\wamp\www\box sync\bd2k\oer content\themeideas\bd2k working.pptx"/>
  <p:tag name="ARTICULATE_PRESENTER_VERSION" val="7"/>
  <p:tag name="ARTICULATE_USED_PAGE_ORIENTATION" val="1"/>
  <p:tag name="ARTICULATE_USED_PAGE_SIZE" val="1"/>
  <p:tag name="ARTICULATE_SLIDE_THUMBNAIL_REFRESH" val="1"/>
  <p:tag name="ARTICULATE_SLIDE_COUNT" val="3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UDIO_ID" val="257"/>
  <p:tag name="ARTICULATE_USED_LAYOUT" val="1"/>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UDIO_ID" val="367"/>
  <p:tag name="ARTICULATE_NAV_LEVEL" val="1"/>
  <p:tag name="ARTICULATE_SLIDE_PRESENTER_GUID" val="5eb620a9-ec36-496c-ad0a-c95020a123d2"/>
  <p:tag name="ARTICULATE_SLIDE_PAUSE" val="1"/>
  <p:tag name="ARTICULATE_LOCK_SLIDE" val="0"/>
  <p:tag name="ARTICULATE_HIDE_SLIDE" val="1"/>
  <p:tag name="ARTICULATE_PLAYER_CONTROL_PREVIOUS" val="True"/>
  <p:tag name="ARTICULATE_PLAYER_CONTROL_NEXT" val="True"/>
  <p:tag name="ARTICULATE_PLAYER_CONTROL_NOTES" val="False"/>
  <p:tag name="ARTICULATE_PLAYER_CONTROL_RESOURCES" val="True"/>
  <p:tag name="ARTICULATE_PLAYER_SEEKBAR" val="False"/>
  <p:tag name="ARTICULATE_PLAYER_CONTROL_PLAYPAUSE" val="False"/>
  <p:tag name="ARTICULATE_NEXT_BUTTON_ID" val="287"/>
  <p:tag name="ARTICULATE_PREV_BUTTON_ID" val="332"/>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D2K OER Dark">
  <a:themeElements>
    <a:clrScheme name="BD2K">
      <a:dk1>
        <a:srgbClr val="18496B"/>
      </a:dk1>
      <a:lt1>
        <a:srgbClr val="FFFFFF"/>
      </a:lt1>
      <a:dk2>
        <a:srgbClr val="757070"/>
      </a:dk2>
      <a:lt2>
        <a:srgbClr val="E7E6E6"/>
      </a:lt2>
      <a:accent1>
        <a:srgbClr val="095457"/>
      </a:accent1>
      <a:accent2>
        <a:srgbClr val="CC3300"/>
      </a:accent2>
      <a:accent3>
        <a:srgbClr val="323558"/>
      </a:accent3>
      <a:accent4>
        <a:srgbClr val="B6D2D1"/>
      </a:accent4>
      <a:accent5>
        <a:srgbClr val="4B5185"/>
      </a:accent5>
      <a:accent6>
        <a:srgbClr val="CA913E"/>
      </a:accent6>
      <a:hlink>
        <a:srgbClr val="0563C1"/>
      </a:hlink>
      <a:folHlink>
        <a:srgbClr val="954F72"/>
      </a:folHlink>
    </a:clrScheme>
    <a:fontScheme name="BD2K">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994</TotalTime>
  <Words>2173</Words>
  <Application>Microsoft Office PowerPoint</Application>
  <PresentationFormat>On-screen Show (4:3)</PresentationFormat>
  <Paragraphs>239</Paragraphs>
  <Slides>34</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Cambria</vt:lpstr>
      <vt:lpstr>Courier New</vt:lpstr>
      <vt:lpstr>Symbol</vt:lpstr>
      <vt:lpstr>Wingdings</vt:lpstr>
      <vt:lpstr>Office Theme</vt:lpstr>
      <vt:lpstr>BD2K OER Dark</vt:lpstr>
      <vt:lpstr>Balancing research, health  and patient privacy in the genomics era</vt:lpstr>
      <vt:lpstr>Objectives</vt:lpstr>
      <vt:lpstr>PowerPoint Presentation</vt:lpstr>
      <vt:lpstr>The basic premise</vt:lpstr>
      <vt:lpstr>What are some ethical considerations of genetic screening?</vt:lpstr>
      <vt:lpstr>Screening Case Study</vt:lpstr>
      <vt:lpstr>The Burlington Northern Santa Fe Railroad </vt:lpstr>
      <vt:lpstr>Federal law against discrimination</vt:lpstr>
      <vt:lpstr>Why get your genome sequenced?</vt:lpstr>
      <vt:lpstr>PowerPoint Presentation</vt:lpstr>
      <vt:lpstr>How do you get informed consent when you don’t know what the risks are?</vt:lpstr>
      <vt:lpstr>What are incidental findings?</vt:lpstr>
      <vt:lpstr>Beyond targeted gene sequencing</vt:lpstr>
      <vt:lpstr>Why does WGS/WES pose an especially difficult ethical situation?</vt:lpstr>
      <vt:lpstr>How to navigate the risks?</vt:lpstr>
      <vt:lpstr>What do the clinical geneticists think?</vt:lpstr>
      <vt:lpstr>“Having a good database, and having relevant clinical information [that] people as a community can [use to] share our experiences … would be very helpful”  </vt:lpstr>
      <vt:lpstr>American College of Medical Genetics and Genomics (ACMG) Recommendations</vt:lpstr>
      <vt:lpstr>We are all mutants</vt:lpstr>
      <vt:lpstr>You are identifiable by your DNA</vt:lpstr>
      <vt:lpstr>How can we possibly learn how the genome works without sharing all the data?</vt:lpstr>
      <vt:lpstr>And how can we possibly share data if all of it is identifiable?</vt:lpstr>
      <vt:lpstr>Ambiguation of the very personal genome</vt:lpstr>
      <vt:lpstr>Principles to determine identifiability</vt:lpstr>
      <vt:lpstr>Replication</vt:lpstr>
      <vt:lpstr>Resource availability</vt:lpstr>
      <vt:lpstr>Distinguishability</vt:lpstr>
      <vt:lpstr>How to assess and mitigate  re-identification risks </vt:lpstr>
      <vt:lpstr>PowerPoint Presentation</vt:lpstr>
      <vt:lpstr>dbGAP – The NCBI database of Genotypes and Phenotypes</vt:lpstr>
      <vt:lpstr>eMERGE</vt:lpstr>
      <vt:lpstr>Corporate genomics</vt:lpstr>
      <vt:lpstr>By now you know the answers to my 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jackie wirz</dc:creator>
  <cp:lastModifiedBy>Bjorn Pederson</cp:lastModifiedBy>
  <cp:revision>84</cp:revision>
  <dcterms:created xsi:type="dcterms:W3CDTF">2015-08-13T23:46:14Z</dcterms:created>
  <dcterms:modified xsi:type="dcterms:W3CDTF">2015-11-06T21:42:20Z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BD2K WORKING</vt:lpwstr>
  </property>
  <property fmtid="{D5CDD505-2E9C-101B-9397-08002B2CF9AE}" pid="3" name="ArticulateProjectVersion">
    <vt:lpwstr>7</vt:lpwstr>
  </property>
  <property fmtid="{D5CDD505-2E9C-101B-9397-08002B2CF9AE}" pid="4" name="ArticulateUseProject">
    <vt:lpwstr>1</vt:lpwstr>
  </property>
  <property fmtid="{D5CDD505-2E9C-101B-9397-08002B2CF9AE}" pid="5" name="ArticulateGUID">
    <vt:lpwstr>8E9ED277-96E9-4C41-AF14-DCDB053C6D60</vt:lpwstr>
  </property>
  <property fmtid="{D5CDD505-2E9C-101B-9397-08002B2CF9AE}" pid="6" name="ArticulateProjectFull">
    <vt:lpwstr>C:\wamp\www\Box Sync\BD2K\OER Content\BDK03\Staged\BDK03-2.ppta</vt:lpwstr>
  </property>
</Properties>
</file>