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79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3" r:id="rId4"/>
    <p:sldId id="298" r:id="rId5"/>
    <p:sldId id="292" r:id="rId6"/>
    <p:sldId id="260" r:id="rId7"/>
    <p:sldId id="293" r:id="rId8"/>
    <p:sldId id="258" r:id="rId9"/>
    <p:sldId id="259" r:id="rId10"/>
    <p:sldId id="261" r:id="rId11"/>
    <p:sldId id="299" r:id="rId12"/>
    <p:sldId id="269" r:id="rId13"/>
    <p:sldId id="271" r:id="rId14"/>
    <p:sldId id="278" r:id="rId15"/>
    <p:sldId id="284" r:id="rId16"/>
    <p:sldId id="294" r:id="rId17"/>
    <p:sldId id="285" r:id="rId18"/>
    <p:sldId id="300" r:id="rId19"/>
    <p:sldId id="277" r:id="rId20"/>
    <p:sldId id="295" r:id="rId21"/>
    <p:sldId id="296" r:id="rId22"/>
    <p:sldId id="272" r:id="rId23"/>
    <p:sldId id="297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91" d="100"/>
          <a:sy n="91" d="100"/>
        </p:scale>
        <p:origin x="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defTabSz="966642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algn="r" defTabSz="966642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defTabSz="966642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3" rIns="96646" bIns="4832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charset="0"/>
              </a:defRPr>
            </a:lvl1pPr>
          </a:lstStyle>
          <a:p>
            <a:fld id="{B5561433-7808-3D44-950E-104BA614F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4E24DB0-02DB-BC48-B5B6-15F616751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44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AF667-846B-1C47-B3C1-6D37072A3717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5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08EBC6-CE15-484B-AFDF-281526EB74C2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5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1E11E8-63E0-AD46-BFDF-4DBB5238DAC8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0D0CBF-B438-3548-9033-1C22D0710871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9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84F9E-7587-0D45-856C-A80F48C935F6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5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4A9311-9058-F641-9150-E295374DCB51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15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3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F7843-CF6E-2146-B2EB-8513E46DC819}" type="slidenum">
              <a:rPr lang="en-US">
                <a:latin typeface="Tahoma" charset="0"/>
              </a:rPr>
              <a:pPr eaLnBrk="1" hangingPunct="1"/>
              <a:t>21</a:t>
            </a:fld>
            <a:endParaRPr lang="en-US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D2D98-E99A-554C-A75A-6BE6F298A790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6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47E962-1B69-C546-A599-8004F600851A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7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DB0-02DB-BC48-B5B6-15F616751D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DFAB7F-A139-4940-9339-4AD37A9FDF44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0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4F61B1-B8F8-9D40-AEBF-35E3B2D9D277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3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8C2DF3-0E52-A04E-834C-C19D55A56FC0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9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C8313-7807-7F4D-A6ED-E492991FBE88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 anchor="t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3429000" cy="2743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05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0352"/>
            <a:ext cx="2949178" cy="11612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1640"/>
            <a:ext cx="2949178" cy="448056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886200" y="530352"/>
            <a:ext cx="4626864" cy="564184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27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BD2K Skills Course</a:t>
            </a:r>
          </a:p>
          <a:p>
            <a:r>
              <a:rPr lang="en-US" smtClean="0"/>
              <a:t>Day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0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55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66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 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94" y="2209799"/>
            <a:ext cx="7375812" cy="406946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84093" y="749301"/>
            <a:ext cx="7375814" cy="1239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620000" y="32636"/>
            <a:ext cx="914400" cy="348364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709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66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1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0206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45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3089"/>
            <a:ext cx="7886700" cy="4436175"/>
          </a:xfr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375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6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86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270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651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85291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7934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24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602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52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4585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39A116-8513-1143-A820-B8E53AAAD1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99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18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168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06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62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909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5625"/>
            <a:ext cx="37909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38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ouc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51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1825625"/>
            <a:ext cx="251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00750" y="1828800"/>
            <a:ext cx="2514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16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47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8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1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0352"/>
            <a:ext cx="2949178" cy="11612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30352"/>
            <a:ext cx="4629150" cy="564184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1640"/>
            <a:ext cx="2949178" cy="448056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696200" y="6400800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6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ags" Target="../tags/tag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ontent Frame"/>
          <p:cNvGrpSpPr/>
          <p:nvPr/>
        </p:nvGrpSpPr>
        <p:grpSpPr>
          <a:xfrm>
            <a:off x="76200" y="114300"/>
            <a:ext cx="8991600" cy="6629400"/>
            <a:chOff x="76200" y="114300"/>
            <a:chExt cx="8991600" cy="6629400"/>
          </a:xfrm>
        </p:grpSpPr>
        <p:sp>
          <p:nvSpPr>
            <p:cNvPr id="5" name="Rectangle 4"/>
            <p:cNvSpPr/>
            <p:nvPr/>
          </p:nvSpPr>
          <p:spPr>
            <a:xfrm>
              <a:off x="76200" y="114300"/>
              <a:ext cx="8991600" cy="662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714" y="191386"/>
              <a:ext cx="8836572" cy="64752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course code"/>
          <p:cNvGrpSpPr/>
          <p:nvPr/>
        </p:nvGrpSpPr>
        <p:grpSpPr>
          <a:xfrm>
            <a:off x="7239000" y="-152400"/>
            <a:ext cx="1676400" cy="604698"/>
            <a:chOff x="7391400" y="-76200"/>
            <a:chExt cx="1676400" cy="604698"/>
          </a:xfrm>
        </p:grpSpPr>
        <p:sp>
          <p:nvSpPr>
            <p:cNvPr id="8" name="Rectangle 7"/>
            <p:cNvSpPr/>
            <p:nvPr/>
          </p:nvSpPr>
          <p:spPr>
            <a:xfrm>
              <a:off x="7391400" y="-76200"/>
              <a:ext cx="1676400" cy="60469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-64688"/>
              <a:ext cx="1524000" cy="5218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6598"/>
            <a:ext cx="7886700" cy="112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06056" y="0"/>
            <a:ext cx="1524000" cy="38100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BDK06-1</a:t>
            </a:r>
            <a:endParaRPr lang="en-US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31718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837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80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837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837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837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val="5835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it.gov/commitment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Standards </a:t>
            </a:r>
            <a:r>
              <a:rPr lang="en-US" dirty="0"/>
              <a:t>and </a:t>
            </a:r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BDK04-1 | Clinical </a:t>
            </a:r>
            <a:r>
              <a:rPr lang="en-US" sz="1700" dirty="0"/>
              <a:t>Data Standards Related to Big </a:t>
            </a:r>
            <a:r>
              <a:rPr lang="en-US" sz="1700" dirty="0" smtClean="0"/>
              <a:t>Data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Standards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processes and organizations (Marshall, 2009)</a:t>
            </a:r>
          </a:p>
          <a:p>
            <a:r>
              <a:rPr lang="en-US" dirty="0"/>
              <a:t>Health IT Standards 101 – another overview (Boone)</a:t>
            </a:r>
          </a:p>
          <a:p>
            <a:pPr lvl="1"/>
            <a:r>
              <a:rPr lang="en-US" dirty="0"/>
              <a:t>http://motorcycleguy.blogspot.com/2012/04/healthit-standards-101.html </a:t>
            </a:r>
          </a:p>
          <a:p>
            <a:r>
              <a:rPr lang="en-US" dirty="0"/>
              <a:t>Stages of development (Hammond, 2014)</a:t>
            </a:r>
          </a:p>
          <a:p>
            <a:pPr lvl="1"/>
            <a:r>
              <a:rPr lang="en-US" dirty="0"/>
              <a:t>Identification</a:t>
            </a:r>
          </a:p>
          <a:p>
            <a:pPr lvl="1"/>
            <a:r>
              <a:rPr lang="en-US" dirty="0"/>
              <a:t>Conceptualization</a:t>
            </a:r>
          </a:p>
          <a:p>
            <a:pPr lvl="1"/>
            <a:r>
              <a:rPr lang="en-US" dirty="0"/>
              <a:t>Discussion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Early implementation</a:t>
            </a:r>
          </a:p>
          <a:p>
            <a:pPr lvl="1"/>
            <a:r>
              <a:rPr lang="en-US" dirty="0"/>
              <a:t>Conformance</a:t>
            </a:r>
          </a:p>
          <a:p>
            <a:pPr lvl="1"/>
            <a:r>
              <a:rPr lang="en-US" dirty="0"/>
              <a:t>Certification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58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 standards bodies (private, non-profit)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American National Standards Institute (ANSI) that accredits standards development organizations (SDOs), including in healthcare</a:t>
            </a:r>
          </a:p>
          <a:p>
            <a:pPr lvl="1"/>
            <a:r>
              <a:rPr lang="en-US" dirty="0" smtClean="0"/>
              <a:t>Accredited Standards Committee (ASC) X12</a:t>
            </a:r>
          </a:p>
          <a:p>
            <a:pPr lvl="1"/>
            <a:r>
              <a:rPr lang="en-US" dirty="0" smtClean="0"/>
              <a:t>Health Level 7 (HL7)</a:t>
            </a:r>
          </a:p>
          <a:p>
            <a:pPr lvl="1"/>
            <a:r>
              <a:rPr lang="en-US" dirty="0" smtClean="0"/>
              <a:t>American Society for Testing and Materials (ASTM), which has a Committee E31 on Healthcare Informatics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standards bodies</a:t>
            </a:r>
            <a:endParaRPr lang="en-US" dirty="0"/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Organization for Standardization (ISO)</a:t>
            </a:r>
          </a:p>
          <a:p>
            <a:pPr lvl="1"/>
            <a:r>
              <a:rPr lang="en-US" dirty="0" smtClean="0"/>
              <a:t>Technical Committee 215 (TC 215) focuses on health informatics standards</a:t>
            </a:r>
          </a:p>
          <a:p>
            <a:r>
              <a:rPr lang="en-US" dirty="0" smtClean="0"/>
              <a:t>European Committee for Standardization (CEN)</a:t>
            </a:r>
          </a:p>
          <a:p>
            <a:pPr lvl="1"/>
            <a:r>
              <a:rPr lang="en-US" dirty="0" smtClean="0"/>
              <a:t>CEN/TC 251 is health informatics standards body for Europe</a:t>
            </a:r>
          </a:p>
          <a:p>
            <a:r>
              <a:rPr lang="en-US" dirty="0" smtClean="0"/>
              <a:t>International Telecommunication Union (ITU) – UN agency focused on telecommunications standards (general, not medical)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US government health information standards leadership efforts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A number of approaches over last decade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Consolidated Health Informatics (CHI) initiative – effort to adopt ready standards by health-related US government agencies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Healthcare Information Technology Standards Panel (HITSP) of the Office of the National Coordinator for Health IT (ONC) – effort to identify ready standards and gaps needing to be filled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National Institute for Standards and Technology (NIST) – focused on </a:t>
            </a:r>
            <a:r>
              <a:rPr lang="en-US" dirty="0">
                <a:ea typeface="+mn-ea"/>
              </a:rPr>
              <a:t>efforts supporting </a:t>
            </a:r>
            <a:r>
              <a:rPr lang="en-US" dirty="0" smtClean="0">
                <a:ea typeface="+mn-ea"/>
              </a:rPr>
              <a:t>ONC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National Library of Medicine (NLM) – efforts mostly around insuring terminology standards support messaging standards efforts (e.g., HL7)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All standards work now being led by ONC Health IT Standards Committee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IT Standards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Charged with making recommendations to ONC on “standards, implementation specifications, and certification criteria for electronic exchange and use of health information”</a:t>
            </a:r>
          </a:p>
          <a:p>
            <a:r>
              <a:rPr lang="en-US" dirty="0" smtClean="0"/>
              <a:t>Timeline of recent activities</a:t>
            </a:r>
          </a:p>
          <a:p>
            <a:pPr lvl="1"/>
            <a:r>
              <a:rPr lang="en-US" dirty="0" smtClean="0"/>
              <a:t>JASON report calls for move to more “modern” API-based approaches to interoperability </a:t>
            </a:r>
          </a:p>
          <a:p>
            <a:pPr lvl="2"/>
            <a:r>
              <a:rPr lang="en-US" dirty="0" smtClean="0"/>
              <a:t>ONC establishes JASON Task Force to respond to recommendations and develops evolving plans and documents</a:t>
            </a:r>
          </a:p>
          <a:p>
            <a:pPr lvl="1"/>
            <a:r>
              <a:rPr lang="en-US" dirty="0" smtClean="0"/>
              <a:t>Interoperability Vision (2014) – vision and framework</a:t>
            </a:r>
          </a:p>
          <a:p>
            <a:pPr lvl="1"/>
            <a:r>
              <a:rPr lang="en-US" dirty="0"/>
              <a:t>Interoperability </a:t>
            </a:r>
            <a:r>
              <a:rPr lang="en-US" dirty="0" smtClean="0"/>
              <a:t>Roadmap (2015) – how to get there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7696200" y="6431664"/>
            <a:ext cx="1295400" cy="197736"/>
          </a:xfrm>
        </p:spPr>
        <p:txBody>
          <a:bodyPr/>
          <a:lstStyle/>
          <a:p>
            <a:r>
              <a:rPr lang="en-US" dirty="0"/>
              <a:t>(MITRE, 2014)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/>
              <a:t>I</a:t>
            </a:r>
            <a:r>
              <a:rPr lang="en-US" dirty="0" smtClean="0"/>
              <a:t>nteroperability Roadmap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7876" y="1478872"/>
            <a:ext cx="7468247" cy="4663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7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 HIT standards activities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2398485"/>
          </a:xfrm>
        </p:spPr>
        <p:txBody>
          <a:bodyPr/>
          <a:lstStyle/>
          <a:p>
            <a:r>
              <a:rPr lang="en-US" dirty="0"/>
              <a:t>Argonaut Project – charter (2014) and use cases (2015)</a:t>
            </a:r>
          </a:p>
          <a:p>
            <a:pPr lvl="1"/>
            <a:r>
              <a:rPr lang="en-US" dirty="0"/>
              <a:t>Implementation guide – http://argonautwiki.hl7.org/index.php?title=Implementation_Guide </a:t>
            </a:r>
          </a:p>
          <a:p>
            <a:r>
              <a:rPr lang="en-US" dirty="0"/>
              <a:t>Standards Advisory – annual release of list of standards ready for widespread adoption</a:t>
            </a:r>
          </a:p>
          <a:p>
            <a:pPr lvl="1"/>
            <a:r>
              <a:rPr lang="en-US" dirty="0"/>
              <a:t>Latest version at https://www.healthit.gov/isa/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96" y="3579571"/>
            <a:ext cx="4379009" cy="31101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perspectives on HIT standards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standards mature and adoptable (Baker, 2015)?</a:t>
            </a:r>
          </a:p>
          <a:p>
            <a:r>
              <a:rPr lang="en-US" dirty="0"/>
              <a:t>What are use cases to establish an EHR is open and interoperable (</a:t>
            </a:r>
            <a:r>
              <a:rPr lang="en-US" dirty="0" err="1"/>
              <a:t>Sittig</a:t>
            </a:r>
            <a:r>
              <a:rPr lang="en-US" dirty="0"/>
              <a:t>, 2015)?</a:t>
            </a:r>
          </a:p>
          <a:p>
            <a:r>
              <a:rPr lang="en-US" dirty="0"/>
              <a:t>Data blocking – report to ONC raising concern (2015), though some dispute existence (</a:t>
            </a:r>
            <a:r>
              <a:rPr lang="en-US" dirty="0" err="1"/>
              <a:t>Halamka</a:t>
            </a:r>
            <a:r>
              <a:rPr lang="en-US" dirty="0"/>
              <a:t>, 2015)</a:t>
            </a:r>
          </a:p>
          <a:p>
            <a:r>
              <a:rPr lang="en-US" dirty="0"/>
              <a:t>Interoperability Pledge – initiative of leading health systems and vendors to implement consumer access to data, lack of blocking, and adoption of recognized standards and security</a:t>
            </a:r>
          </a:p>
          <a:p>
            <a:pPr lvl="1"/>
            <a:r>
              <a:rPr lang="en-US" dirty="0">
                <a:hlinkClick r:id="rId3"/>
              </a:rPr>
              <a:t>https://www.healthit.gov/commitment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83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Integrating the Health Enterprise (IHE)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Non-federal effort that identifies and demonstrates solutions to real-world interoperability problems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Organizes interoperability </a:t>
            </a:r>
            <a:r>
              <a:rPr lang="en-US" dirty="0" smtClean="0">
                <a:ea typeface="+mn-ea"/>
              </a:rPr>
              <a:t>showcases to demonstrate solutions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Organized across various clinical and operational domains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Each domain produces own set of Technical Framework documents in coordination with other domains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Committees in each domain review and republish these documents annually, often expanding with supplements that expand existing or define new profiles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Profiles eventually republished for trial implementation; if criteria for successful testing achieved, profile is published in final </a:t>
            </a:r>
            <a:r>
              <a:rPr lang="en-US" dirty="0" smtClean="0">
                <a:ea typeface="+mn-ea"/>
              </a:rPr>
              <a:t>form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7696200" y="6431664"/>
            <a:ext cx="1295400" cy="197736"/>
          </a:xfrm>
        </p:spPr>
        <p:txBody>
          <a:bodyPr/>
          <a:lstStyle/>
          <a:p>
            <a:r>
              <a:rPr lang="en-US" dirty="0" smtClean="0"/>
              <a:t>(Samarth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/>
              <a:t>IHE </a:t>
            </a:r>
            <a:r>
              <a:rPr lang="en-US" dirty="0" smtClean="0"/>
              <a:t>profiles from domain: </a:t>
            </a:r>
            <a:r>
              <a:rPr lang="en-US" dirty="0"/>
              <a:t>Patient Care </a:t>
            </a:r>
            <a:r>
              <a:rPr lang="en-US" dirty="0" smtClean="0"/>
              <a:t>Coordination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/>
              <a:t>[MS] Medical Summaries describes the content and format of Discharge Summaries and Referral Notes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[XPHR] Exchange of Personal Health Record describes the content and format of summary information extracted from a PHR system for import into an EHR system, and visa versa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[FSA] Functional Status Assessments describes the content and format of Functional Status Assessments that appear within summary documents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[QED] Query for Existing Data queries data repositories for clinical information on vital signs, problems, medications, immunizations, and diagnostic results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[IC] Immunization Content exchanges immunization data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[CM] Care Management exchanges information between HIT systems and applications used to manage care for specific conditions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[PPOC] Patient Plan of Care exchanges data related to creating and managing individualized patient care between and among HIT systems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[RCG] Request for Clinical Guidance obtains decision support when ordering medications, determining appropriate immunizations, diagnostic tests, etc.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[EDR] Emergency Department Referral communicates medical summary data from an EHR System to an EDIS System</a:t>
            </a:r>
            <a:endParaRPr lang="en-US"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3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Why are standards important in big data science?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Promote consistent naming of individuals, events, diagnoses, treatments, etc.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Allow better use of data for patient care as well as secondary uses, such as quality assurance, </a:t>
            </a:r>
            <a:r>
              <a:rPr lang="en-US" dirty="0" smtClean="0">
                <a:ea typeface="+mn-ea"/>
              </a:rPr>
              <a:t>clinical research</a:t>
            </a:r>
            <a:r>
              <a:rPr lang="en-US" dirty="0">
                <a:ea typeface="+mn-ea"/>
              </a:rPr>
              <a:t>, </a:t>
            </a:r>
            <a:r>
              <a:rPr lang="en-US" dirty="0" smtClean="0">
                <a:ea typeface="+mn-ea"/>
              </a:rPr>
              <a:t>public health, etc</a:t>
            </a:r>
            <a:r>
              <a:rPr lang="en-US" dirty="0">
                <a:ea typeface="+mn-ea"/>
              </a:rPr>
              <a:t>.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Enhance ability to transfer data among applications, allowing better system </a:t>
            </a:r>
            <a:r>
              <a:rPr lang="en-US" dirty="0" smtClean="0">
                <a:ea typeface="+mn-ea"/>
              </a:rPr>
              <a:t>integration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Facilitate interoperability among information systems and users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Banking can do worldwide standards; why not healthcare?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from </a:t>
            </a:r>
            <a:r>
              <a:rPr lang="en-US" dirty="0" err="1"/>
              <a:t>Bernstam</a:t>
            </a:r>
            <a:r>
              <a:rPr lang="en-US" dirty="0"/>
              <a:t>, EV and Johnson, TR (2009). Why health information technology doesn't work. Frontiers of Engineering. 39(4): 30-35.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306056" y="6431664"/>
            <a:ext cx="1685544" cy="1977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2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Biomedical and health data standards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Identifiers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 smtClean="0"/>
              <a:t>Transactions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Message </a:t>
            </a:r>
            <a:r>
              <a:rPr lang="en-US" dirty="0" smtClean="0"/>
              <a:t>exchange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 smtClean="0"/>
              <a:t>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4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is ripe for standards and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massive investment in electronic health records (EHRs), the “blame game” </a:t>
            </a:r>
            <a:r>
              <a:rPr lang="en-US"/>
              <a:t>should </a:t>
            </a:r>
            <a:r>
              <a:rPr lang="en-US" smtClean="0"/>
              <a:t>end.</a:t>
            </a:r>
            <a:endParaRPr lang="en-US" dirty="0"/>
          </a:p>
          <a:p>
            <a:r>
              <a:rPr lang="en-US" dirty="0"/>
              <a:t>Lack of interoperability compromises coordination of </a:t>
            </a:r>
            <a:r>
              <a:rPr lang="en-US" dirty="0" smtClean="0"/>
              <a:t>care.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143000" y="6555553"/>
            <a:ext cx="7776029" cy="228600"/>
          </a:xfrm>
        </p:spPr>
        <p:txBody>
          <a:bodyPr/>
          <a:lstStyle/>
          <a:p>
            <a:r>
              <a:rPr lang="en-US" dirty="0"/>
              <a:t>(Adler-Milstein, </a:t>
            </a:r>
            <a:r>
              <a:rPr lang="en-US" dirty="0"/>
              <a:t>2017; </a:t>
            </a:r>
            <a:r>
              <a:rPr lang="en-US" dirty="0" err="1"/>
              <a:t>Samal</a:t>
            </a:r>
            <a:r>
              <a:rPr lang="en-US" dirty="0"/>
              <a:t>, 2016)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92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standard for that!</a:t>
            </a:r>
          </a:p>
          <a:p>
            <a:r>
              <a:rPr lang="en-US" dirty="0" smtClean="0"/>
              <a:t>From ISO, 2004 (underlined by Benson, 2012)</a:t>
            </a:r>
          </a:p>
          <a:p>
            <a:pPr lvl="1"/>
            <a:r>
              <a:rPr lang="en-US" dirty="0" smtClean="0"/>
              <a:t>A standard </a:t>
            </a:r>
            <a:r>
              <a:rPr lang="en-US" u="sng" dirty="0" smtClean="0"/>
              <a:t>document</a:t>
            </a:r>
            <a:r>
              <a:rPr lang="en-US" dirty="0" smtClean="0"/>
              <a:t> established by </a:t>
            </a:r>
            <a:r>
              <a:rPr lang="en-US" u="sng" dirty="0" smtClean="0"/>
              <a:t>consensus</a:t>
            </a:r>
            <a:r>
              <a:rPr lang="en-US" dirty="0" smtClean="0"/>
              <a:t> and approved by a </a:t>
            </a:r>
            <a:r>
              <a:rPr lang="en-US" u="sng" dirty="0" smtClean="0"/>
              <a:t>recognized body </a:t>
            </a:r>
            <a:r>
              <a:rPr lang="en-US" dirty="0" smtClean="0"/>
              <a:t>that provides for common and repeated use, rules, guidelines or characteristics for activities or their results, </a:t>
            </a:r>
            <a:r>
              <a:rPr lang="en-US" u="sng" dirty="0" smtClean="0"/>
              <a:t>aimed at the optimum degree of order in a given context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facilitate interoperability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original definition, widely cited (1990)</a:t>
            </a:r>
          </a:p>
          <a:p>
            <a:pPr lvl="1"/>
            <a:r>
              <a:rPr lang="en-US" dirty="0" smtClean="0"/>
              <a:t>“The ability of two or more systems or components to exchange information and to use the information that has been exchanged.”</a:t>
            </a:r>
          </a:p>
          <a:p>
            <a:r>
              <a:rPr lang="en-US" dirty="0" smtClean="0"/>
              <a:t>Extended for healthcare in 2005 by NAHIT (2005) and endorsed by 40 other healthcare organizations</a:t>
            </a:r>
          </a:p>
          <a:p>
            <a:pPr lvl="1"/>
            <a:r>
              <a:rPr lang="en-US" dirty="0" smtClean="0"/>
              <a:t>“The ability of different information technology systems and software applications to communicate; to exchange data accurately, effectively, and consistently; and to use the information that has been exchanged.”</a:t>
            </a:r>
          </a:p>
          <a:p>
            <a:r>
              <a:rPr lang="en-US" dirty="0" smtClean="0"/>
              <a:t>Current IEEE definition</a:t>
            </a:r>
          </a:p>
          <a:p>
            <a:pPr lvl="1"/>
            <a:r>
              <a:rPr lang="en-US" dirty="0" smtClean="0"/>
              <a:t>“Ability </a:t>
            </a:r>
            <a:r>
              <a:rPr lang="en-US" dirty="0"/>
              <a:t>of a system or a product to work with other systems or products without special effort on the part of the customer. Interoperability is made possible by the implementation of </a:t>
            </a:r>
            <a:r>
              <a:rPr lang="en-US" dirty="0" smtClean="0"/>
              <a:t>standards”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interoperability for healthcare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– no interoperability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mail, fax, phone, etc.</a:t>
            </a:r>
          </a:p>
          <a:p>
            <a:r>
              <a:rPr lang="en-US" dirty="0" smtClean="0"/>
              <a:t>Level 2 – machine-transportable (structural)</a:t>
            </a:r>
          </a:p>
          <a:p>
            <a:pPr lvl="1"/>
            <a:r>
              <a:rPr lang="en-US" dirty="0" smtClean="0"/>
              <a:t>Information cannot be manipulated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scanned document, image, PDF</a:t>
            </a:r>
          </a:p>
          <a:p>
            <a:r>
              <a:rPr lang="en-US" dirty="0" smtClean="0"/>
              <a:t>Level 3 – machine-</a:t>
            </a:r>
            <a:r>
              <a:rPr lang="en-US" dirty="0" err="1" smtClean="0"/>
              <a:t>organizable</a:t>
            </a:r>
            <a:r>
              <a:rPr lang="en-US" dirty="0" smtClean="0"/>
              <a:t> (syntactic)</a:t>
            </a:r>
          </a:p>
          <a:p>
            <a:pPr lvl="1"/>
            <a:r>
              <a:rPr lang="en-US" dirty="0" smtClean="0"/>
              <a:t>Sender and receiver must understand vocabulary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email, files in proprietary format</a:t>
            </a:r>
          </a:p>
          <a:p>
            <a:r>
              <a:rPr lang="en-US" dirty="0" smtClean="0"/>
              <a:t>Level 4 – machine-interpretable (semantic)</a:t>
            </a:r>
          </a:p>
          <a:p>
            <a:pPr lvl="1"/>
            <a:r>
              <a:rPr lang="en-US" dirty="0" smtClean="0"/>
              <a:t>Structured messages with standardized and coded 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coded results from structured notes, lab, problem list, etc.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781800" y="6555553"/>
            <a:ext cx="2137229" cy="228600"/>
          </a:xfrm>
        </p:spPr>
        <p:txBody>
          <a:bodyPr/>
          <a:lstStyle/>
          <a:p>
            <a:r>
              <a:rPr lang="en-US" dirty="0"/>
              <a:t>(Walker, 2005)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7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Value of standards throughout history</a:t>
            </a:r>
            <a:endParaRPr lang="en-US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Roman chariots</a:t>
            </a:r>
          </a:p>
          <a:p>
            <a:r>
              <a:rPr lang="en-US" dirty="0">
                <a:latin typeface="+mn-lt"/>
              </a:rPr>
              <a:t>Railroad tracks</a:t>
            </a:r>
          </a:p>
          <a:p>
            <a:r>
              <a:rPr lang="en-US" dirty="0">
                <a:latin typeface="+mn-lt"/>
              </a:rPr>
              <a:t>Telephones</a:t>
            </a:r>
          </a:p>
          <a:p>
            <a:r>
              <a:rPr lang="en-US" dirty="0">
                <a:latin typeface="+mn-lt"/>
              </a:rPr>
              <a:t>ASCII text in computers</a:t>
            </a:r>
          </a:p>
          <a:p>
            <a:r>
              <a:rPr lang="en-US" dirty="0">
                <a:latin typeface="+mn-lt"/>
              </a:rPr>
              <a:t>Wi-Fi to connect </a:t>
            </a:r>
            <a:r>
              <a:rPr lang="en-US" dirty="0" smtClean="0">
                <a:latin typeface="+mn-lt"/>
              </a:rPr>
              <a:t>computers, </a:t>
            </a:r>
            <a:r>
              <a:rPr lang="en-US" dirty="0">
                <a:latin typeface="+mn-lt"/>
              </a:rPr>
              <a:t>smartphones, </a:t>
            </a:r>
            <a:r>
              <a:rPr lang="en-US" dirty="0" smtClean="0">
                <a:latin typeface="+mn-lt"/>
              </a:rPr>
              <a:t>tablets, etc</a:t>
            </a:r>
            <a:r>
              <a:rPr lang="en-US" dirty="0">
                <a:latin typeface="+mn-lt"/>
              </a:rPr>
              <a:t>. wirelessly to the </a:t>
            </a:r>
            <a:r>
              <a:rPr lang="en-US" dirty="0" smtClean="0">
                <a:latin typeface="+mn-lt"/>
              </a:rPr>
              <a:t>Internet</a:t>
            </a:r>
          </a:p>
          <a:p>
            <a:r>
              <a:rPr lang="en-US" dirty="0" smtClean="0">
                <a:latin typeface="+mn-lt"/>
              </a:rPr>
              <a:t>Global financial transactions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Other examples?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limitations of standards</a:t>
            </a:r>
            <a:endParaRPr lang="en-US" dirty="0"/>
          </a:p>
        </p:txBody>
      </p:sp>
      <p:sp>
        <p:nvSpPr>
          <p:cNvPr id="1229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May allow innovation based on common foundation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Dominance by one segment of industry</a:t>
            </a:r>
          </a:p>
          <a:p>
            <a:pPr lvl="1"/>
            <a:r>
              <a:rPr lang="en-US" dirty="0" smtClean="0"/>
              <a:t>May stifle innovation</a:t>
            </a:r>
          </a:p>
          <a:p>
            <a:r>
              <a:rPr lang="en-US" dirty="0" smtClean="0"/>
              <a:t>May be a mixed bag</a:t>
            </a:r>
          </a:p>
          <a:p>
            <a:pPr lvl="1"/>
            <a:r>
              <a:rPr lang="en-US" dirty="0" smtClean="0"/>
              <a:t>Microsoft </a:t>
            </a:r>
            <a:r>
              <a:rPr lang="en-US" altLang="ja-JP" dirty="0" smtClean="0"/>
              <a:t>“</a:t>
            </a:r>
            <a:r>
              <a:rPr lang="en-US" dirty="0" smtClean="0"/>
              <a:t>standards,</a:t>
            </a:r>
            <a:r>
              <a:rPr lang="en-US" altLang="ja-JP" dirty="0" smtClean="0"/>
              <a:t>”</a:t>
            </a:r>
            <a:r>
              <a:rPr lang="en-US" dirty="0" smtClean="0"/>
              <a:t> e.g., Windows, Office, etc.</a:t>
            </a:r>
          </a:p>
          <a:p>
            <a:pPr lvl="1"/>
            <a:r>
              <a:rPr lang="en-US" dirty="0" smtClean="0"/>
              <a:t>Ever hear of Esperanto? Why did English prevail?  (Patterson, 1999)</a:t>
            </a:r>
          </a:p>
          <a:p>
            <a:pPr lvl="1"/>
            <a:r>
              <a:rPr lang="en-US" dirty="0" smtClean="0"/>
              <a:t>“The nice thing about standards is that there are so many of them to choose from.” (</a:t>
            </a:r>
            <a:r>
              <a:rPr lang="en-US" dirty="0" err="1" smtClean="0"/>
              <a:t>Tanenbaum</a:t>
            </a:r>
            <a:r>
              <a:rPr lang="en-US" dirty="0" smtClean="0"/>
              <a:t>, 2010 – disputed)</a:t>
            </a:r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96000" y="6555553"/>
            <a:ext cx="2823029" cy="228600"/>
          </a:xfrm>
        </p:spPr>
        <p:txBody>
          <a:bodyPr/>
          <a:lstStyle/>
          <a:p>
            <a:r>
              <a:rPr lang="en-US" dirty="0"/>
              <a:t>(Patterson, 1999)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The standards development process – four </a:t>
            </a:r>
            <a:r>
              <a:rPr lang="en-US" sz="4000" dirty="0" smtClean="0"/>
              <a:t>approaches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Ad hoc – groups agree to informal specifications</a:t>
            </a:r>
            <a:endParaRPr lang="en-US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De facto – single vendor controls industry</a:t>
            </a:r>
            <a:endParaRPr lang="en-US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Government mandate – government agency creates standard and mandates its use</a:t>
            </a:r>
            <a:endParaRPr lang="en-US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Consensus – interested parties work in open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7543800" y="6431664"/>
            <a:ext cx="1447800" cy="197736"/>
          </a:xfrm>
        </p:spPr>
        <p:txBody>
          <a:bodyPr/>
          <a:lstStyle/>
          <a:p>
            <a:r>
              <a:rPr lang="en-US" dirty="0"/>
              <a:t>(Hammond,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1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1\player.html"/>
  <p:tag name="ARTICULATE_LOGO" val="ohsu-logo.jpg"/>
  <p:tag name="ARTICULATE_PRESENTER" val="William Hersh, MD"/>
  <p:tag name="ARTICULATE_PRESENTER_GUID" val="2C78E8ED6413"/>
  <p:tag name="ARTICULATE_LMS" val="0"/>
  <p:tag name="ARTICULATE_META_COURSE_VERSION_SET" val="True"/>
  <p:tag name="ARTICULATE_REFERENCE_ID" val="7f5080aa-74a1-4600-a936-f4622e74cc63"/>
  <p:tag name="ARTICULATE_REFERENCE_TYPE_1" val="1"/>
  <p:tag name="ARTICULATE_REFERENCE_1" val="C:\wamp\www\Box Sync\OER\BDK06\List of Resources for Standards and Interoperability.pdf"/>
  <p:tag name="ARTICULATE_REFERENCE_TITLE_1" val="List of Resources for Standards and Interoperability"/>
  <p:tag name="ARTICULATE_REFERENCE_ID_1" val="af50f08b-0dde-4e12-9724-8533fce3be4b"/>
  <p:tag name="ARTICULATE_REFERENCE_COUNT" val="1"/>
  <p:tag name="ARTICULATE_REFERENCE_DESCRIPTION" val="List of Resources for Standards and Interoperability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365948-c:\wamp\www\box sync\bd2k\oer content\bdk06\staged\bdk04-1.pptx"/>
  <p:tag name="ARTICULATE_PRESENTER_VERSION" val="7"/>
  <p:tag name="ARTICULATE_USED_PAGE_ORIENTATION" val="1"/>
  <p:tag name="ARTICULATE_USED_PAGE_SIZE" val="1"/>
  <p:tag name="ARTICULATE_META_COURSE_ID" val="4pH6A5hgTlU_course_id"/>
  <p:tag name="ARTICULATE_META_NAME_SET" val="True"/>
  <p:tag name="ARTICULATE_SLIDE_COUNT" val="2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6d96e99-cee8-4e10-82e8-cee3a98b1783"/>
  <p:tag name="ARTICULATE_SLIDE_NAV" val="1"/>
  <p:tag name="AUDIO_ID" val="256"/>
  <p:tag name="ARTICULATE_AUDIO_RECORDED" val="1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ORIGINAL_AUDIO_FILEPATH" val="C:\wamp\www\Box Sync\OER\BDK06\BDK06-1audio\BDK06-1-01.mp3"/>
  <p:tag name="ELAPSEDTIME" val="16.692"/>
  <p:tag name="ARTICULATE_USED_LAYOUT" val="1"/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41c623c-7ecd-4261-bdb5-afe6b9b12686"/>
  <p:tag name="ARTICULATE_SLIDE_NAV" val="2"/>
  <p:tag name="AUDIO_ID" val="273"/>
  <p:tag name="ARTICULATE_AUDIO_RECORDED" val="1"/>
  <p:tag name="ORIGINAL_AUDIO_FILEPATH" val="C:\wamp\www\Box Sync\OER\BDK06\BDK06-1audio\BDK06-1-02.mp3"/>
  <p:tag name="ELAPSEDTIME" val="41.43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3"/>
  <p:tag name="ARTICULATE_SLIDE_GUID" val="8deb4fb7-ed31-4bf9-901c-9a65fb50627c"/>
  <p:tag name="AUDIO_ID" val="292"/>
  <p:tag name="ARTICULATE_AUDIO_RECORDED" val="1"/>
  <p:tag name="ORIGINAL_AUDIO_FILEPATH" val="C:\wamp\www\Box Sync\OER\BDK06\BDK06-1audio\BDK06-1-03.mp3"/>
  <p:tag name="ELAPSEDTIME" val="52.89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2e55aa6-18cb-4308-aabf-52a8ddc307be"/>
  <p:tag name="ARTICULATE_SLIDE_NAV" val="4"/>
  <p:tag name="AUDIO_ID" val="260"/>
  <p:tag name="ARTICULATE_AUDIO_RECORDED" val="1"/>
  <p:tag name="ORIGINAL_AUDIO_FILEPATH" val="C:\wamp\www\Box Sync\OER\BDK06\BDK06-1audio\BDK06-1-04.mp3"/>
  <p:tag name="ELAPSEDTIME" val="102.37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5"/>
  <p:tag name="ARTICULATE_SLIDE_GUID" val="a3d58425-83bf-43a3-96c6-c34e64266d18"/>
  <p:tag name="AUDIO_ID" val="293"/>
  <p:tag name="ARTICULATE_AUDIO_RECORDED" val="1"/>
  <p:tag name="ORIGINAL_AUDIO_FILEPATH" val="C:\wamp\www\Box Sync\OER\BDK06\BDK06-1audio\BDK06-1-05.mp3"/>
  <p:tag name="ELAPSEDTIME" val="146.46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f8d9e5c-055c-4dcb-aceb-0271453844e2"/>
  <p:tag name="ARTICULATE_SLIDE_NAV" val="6"/>
  <p:tag name="AUDIO_ID" val="258"/>
  <p:tag name="ARTICULATE_AUDIO_RECORDED" val="1"/>
  <p:tag name="ORIGINAL_AUDIO_FILEPATH" val="C:\wamp\www\Box Sync\OER\BDK06\BDK06-1audio\BDK06-1-06.mp3"/>
  <p:tag name="ELAPSEDTIME" val="125.10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fb8eb9-e547-41d0-8c3c-6b879ee708f3"/>
  <p:tag name="ARTICULATE_SLIDE_NAV" val="7"/>
  <p:tag name="AUDIO_ID" val="259"/>
  <p:tag name="ARTICULATE_AUDIO_RECORDED" val="1"/>
  <p:tag name="ORIGINAL_AUDIO_FILEPATH" val="C:\wamp\www\Box Sync\OER\BDK06\BDK06-1audio\BDK06-1-07.mp3"/>
  <p:tag name="ELAPSEDTIME" val="134.32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df00dd-54cf-493c-acca-aa01e3abcbb2"/>
  <p:tag name="ARTICULATE_SLIDE_NAV" val="8"/>
  <p:tag name="AUDIO_ID" val="261"/>
  <p:tag name="ARTICULATE_AUDIO_RECORDED" val="1"/>
  <p:tag name="ORIGINAL_AUDIO_FILEPATH" val="C:\wamp\www\Box Sync\OER\BDK06\BDK06-1audio\BDK06-1-08.mp3"/>
  <p:tag name="ELAPSEDTIME" val="70.89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44640bf-c08c-4987-b993-7c51b7ee251d"/>
  <p:tag name="ARTICULATE_SLIDE_NAV" val="10"/>
  <p:tag name="AUDIO_ID" val="269"/>
  <p:tag name="ARTICULATE_AUDIO_RECORDED" val="1"/>
  <p:tag name="ORIGINAL_AUDIO_FILEPATH" val="C:\wamp\www\Box Sync\OER\BDK06\BDK06-1audio\BDK06-1-09.mp3"/>
  <p:tag name="ELAPSEDTIME" val="70.2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ecfd429-efbb-4c0a-8c93-0d85f0bd799d"/>
  <p:tag name="ARTICULATE_SLIDE_NAV" val="11"/>
  <p:tag name="AUDIO_ID" val="271"/>
  <p:tag name="ARTICULATE_AUDIO_RECORDED" val="1"/>
  <p:tag name="ORIGINAL_AUDIO_FILEPATH" val="C:\wamp\www\Box Sync\OER\BDK06\BDK06-1audio\BDK06-1-10.mp3"/>
  <p:tag name="ELAPSEDTIME" val="79.88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6a7edb-fad1-4cfd-a2cb-b6ef5e9d119c"/>
  <p:tag name="ARTICULATE_SLIDE_NAV" val="12"/>
  <p:tag name="AUDIO_ID" val="278"/>
  <p:tag name="ARTICULATE_AUDIO_RECORDED" val="1"/>
  <p:tag name="ORIGINAL_AUDIO_FILEPATH" val="C:\wamp\www\Box Sync\OER\BDK06\BDK06-1audio\BDK06-1-11.mp3"/>
  <p:tag name="ELAPSEDTIME" val="155.0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7fee46-6dd7-4e9c-a448-44ba042664ea"/>
  <p:tag name="ARTICULATE_SLIDE_NAV" val="15"/>
  <p:tag name="AUDIO_ID" val="284"/>
  <p:tag name="ARTICULATE_AUDIO_RECORDED" val="1"/>
  <p:tag name="ORIGINAL_AUDIO_FILEPATH" val="C:\wamp\www\Box Sync\OER\BDK06\BDK06-1audio\BDK06-1-12.mp3"/>
  <p:tag name="ELAPSEDTIME" val="164.9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6"/>
  <p:tag name="ARTICULATE_SLIDE_GUID" val="ce377399-f650-4291-b9a8-3a5d511725d4"/>
  <p:tag name="AUDIO_ID" val="294"/>
  <p:tag name="ARTICULATE_AUDIO_RECORDED" val="1"/>
  <p:tag name="ORIGINAL_AUDIO_FILEPATH" val="C:\wamp\www\Box Sync\OER\BDK06\BDK06-1audio\BDK06-1-13.mp3"/>
  <p:tag name="ELAPSEDTIME" val="53.78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5a545cb-b125-48c6-a582-b846cd5b8c54"/>
  <p:tag name="ARTICULATE_SLIDE_NAV" val="17"/>
  <p:tag name="AUDIO_ID" val="285"/>
  <p:tag name="ARTICULATE_AUDIO_RECORDED" val="1"/>
  <p:tag name="ORIGINAL_AUDIO_FILEPATH" val="C:\wamp\www\Box Sync\OER\BDK06\BDK06-1audio\BDK06-1-14.mp3"/>
  <p:tag name="ELAPSEDTIME" val="60.76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2883b4-20b5-488d-91b5-9cb33fb7b4f0"/>
  <p:tag name="ARTICULATE_SLIDE_NAV" val="19"/>
  <p:tag name="AUDIO_ID" val="277"/>
  <p:tag name="ARTICULATE_AUDIO_RECORDED" val="1"/>
  <p:tag name="ORIGINAL_AUDIO_FILEPATH" val="C:\wamp\www\Box Sync\OER\BDK06\BDK06-1audio\BDK06-1-15.mp3"/>
  <p:tag name="ELAPSEDTIME" val="94.06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20"/>
  <p:tag name="ARTICULATE_SLIDE_GUID" val="e1c72071-03ff-41ba-a13e-45139ddec6a8"/>
  <p:tag name="AUDIO_ID" val="295"/>
  <p:tag name="ARTICULATE_AUDIO_RECORDED" val="1"/>
  <p:tag name="ORIGINAL_AUDIO_FILEPATH" val="C:\wamp\www\Box Sync\OER\BDK06\BDK06-1audio\BDK06-1-16.mp3"/>
  <p:tag name="ELAPSEDTIME" val="23.43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6"/>
  <p:tag name="ARTICULATE_AUDIO_RECORDED" val="1"/>
  <p:tag name="ORIGINAL_AUDIO_FILEPATH" val="C:\wamp\www\Box Sync\OER\BDK06\BDK06-1audio\BDK06-1-17.mp3"/>
  <p:tag name="ELAPSEDTIME" val="90.01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a86b45-843f-4cf5-98c9-5d1cd4728858"/>
  <p:tag name="ARTICULATE_SLIDE_NAV" val="22"/>
  <p:tag name="AUDIO_ID" val="272"/>
  <p:tag name="ARTICULATE_AUDIO_RECORDED" val="1"/>
  <p:tag name="ORIGINAL_AUDIO_FILEPATH" val="C:\wamp\www\Box Sync\OER\BDK06\BDK06-1audio\BDK06-1-19.mp3"/>
  <p:tag name="ELAPSEDTIME" val="26.352"/>
  <p:tag name="ARTICULATE_NAV_LEVEL" val="1"/>
  <p:tag name="ARTICULATE_SLIDE_PRESENTER_GUID" val="a188f16f-5c86-472f-bb80-2b341762e95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7"/>
  <p:tag name="ARTICULATE_NAV_LEVEL" val="1"/>
  <p:tag name="ARTICULATE_SLIDE_PRESENTER_GUID" val="a188f16f-5c86-472f-bb80-2b341762e951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72"/>
  <p:tag name="ARTICULATE_USED_LAYOUT" val="3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ver4Theme">
  <a:themeElements>
    <a:clrScheme name="BD2K_human">
      <a:dk1>
        <a:srgbClr val="000000"/>
      </a:dk1>
      <a:lt1>
        <a:srgbClr val="000000"/>
      </a:lt1>
      <a:dk2>
        <a:srgbClr val="F2D6A2"/>
      </a:dk2>
      <a:lt2>
        <a:srgbClr val="A58D5E"/>
      </a:lt2>
      <a:accent1>
        <a:srgbClr val="BFB36D"/>
      </a:accent1>
      <a:accent2>
        <a:srgbClr val="92B627"/>
      </a:accent2>
      <a:accent3>
        <a:srgbClr val="FFEAC4"/>
      </a:accent3>
      <a:accent4>
        <a:srgbClr val="FFC000"/>
      </a:accent4>
      <a:accent5>
        <a:srgbClr val="D9AE89"/>
      </a:accent5>
      <a:accent6>
        <a:srgbClr val="8C6F56"/>
      </a:accent6>
      <a:hlink>
        <a:srgbClr val="000000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ver4Theme" id="{0CC359EF-1B41-42AF-B4B7-B2655AB4F3D8}" vid="{C750A343-F8DB-4EA7-98AC-89FCCCF0F83D}"/>
    </a:ext>
  </a:extLst>
</a:theme>
</file>

<file path=ppt/theme/theme2.xml><?xml version="1.0" encoding="utf-8"?>
<a:theme xmlns:a="http://schemas.openxmlformats.org/drawingml/2006/main" name="BD2K_WORKING_jackie_ThemeV1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1" id="{C33D5FCA-5EBD-43ED-A914-A254AF6E5DB8}" vid="{C3190F54-E46B-4AF6-B162-4702E7E886E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BD2Kver4Theme</Template>
  <TotalTime>1597</TotalTime>
  <Words>1465</Words>
  <Application>Microsoft Office PowerPoint</Application>
  <PresentationFormat>On-screen Show (4:3)</PresentationFormat>
  <Paragraphs>159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Arial Rounded MT Bold</vt:lpstr>
      <vt:lpstr>Calibri</vt:lpstr>
      <vt:lpstr>Cambria</vt:lpstr>
      <vt:lpstr>Tahoma</vt:lpstr>
      <vt:lpstr>Times New Roman</vt:lpstr>
      <vt:lpstr>BD2Kver4Theme</vt:lpstr>
      <vt:lpstr>BD2K_WORKING_jackie_ThemeV1</vt:lpstr>
      <vt:lpstr>Standards and Interoperability</vt:lpstr>
      <vt:lpstr>Why are standards important in big data science?</vt:lpstr>
      <vt:lpstr>Time is ripe for standards and interoperability</vt:lpstr>
      <vt:lpstr>What is a standard?</vt:lpstr>
      <vt:lpstr>Standards facilitate interoperability</vt:lpstr>
      <vt:lpstr>Levels of interoperability for healthcare</vt:lpstr>
      <vt:lpstr>Value of standards throughout history</vt:lpstr>
      <vt:lpstr>Benefits and limitations of standards</vt:lpstr>
      <vt:lpstr>The standards development process – four approaches</vt:lpstr>
      <vt:lpstr>Standards development</vt:lpstr>
      <vt:lpstr>Some US standards bodies (private, non-profit)</vt:lpstr>
      <vt:lpstr>International standards bodies</vt:lpstr>
      <vt:lpstr>US government health information standards leadership efforts</vt:lpstr>
      <vt:lpstr>Health IT Standards Committee</vt:lpstr>
      <vt:lpstr>Overview of Interoperability Roadmap</vt:lpstr>
      <vt:lpstr>Current US HIT standards activities</vt:lpstr>
      <vt:lpstr>Some perspectives on HIT standards efforts</vt:lpstr>
      <vt:lpstr>Integrating the Health Enterprise (IHE)</vt:lpstr>
      <vt:lpstr>Example IHE profiles from domain: Patient Care Coordination</vt:lpstr>
      <vt:lpstr>Banking can do worldwide standards; why not healthcare?</vt:lpstr>
      <vt:lpstr>Biomedical and health data standards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254</cp:revision>
  <cp:lastPrinted>2012-04-07T23:58:39Z</cp:lastPrinted>
  <dcterms:created xsi:type="dcterms:W3CDTF">2003-03-15T13:17:24Z</dcterms:created>
  <dcterms:modified xsi:type="dcterms:W3CDTF">2017-05-31T16:39:00Z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4.1</vt:lpwstr>
  </property>
  <property fmtid="{D5CDD505-2E9C-101B-9397-08002B2CF9AE}" pid="5" name="ArticulateProjectVersion">
    <vt:lpwstr>7</vt:lpwstr>
  </property>
  <property fmtid="{D5CDD505-2E9C-101B-9397-08002B2CF9AE}" pid="6" name="ArticulateGUID">
    <vt:lpwstr>560FD777-5619-452B-ADFF-9AE0C5A8221A</vt:lpwstr>
  </property>
  <property fmtid="{D5CDD505-2E9C-101B-9397-08002B2CF9AE}" pid="7" name="ArticulateProjectFull">
    <vt:lpwstr>C:\wamp\www\Box Sync\BD2K\Hersh 2017 Updates\BDK04\BDK04-1_May2017.ppta</vt:lpwstr>
  </property>
</Properties>
</file>