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notesSlides/notesSlide3.xml" ContentType="application/vnd.openxmlformats-officedocument.presentationml.notesSlide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tags/tag57.xml" ContentType="application/vnd.openxmlformats-officedocument.presentationml.tags+xml"/>
  <Override PartName="/ppt/notesSlides/notesSlide10.xml" ContentType="application/vnd.openxmlformats-officedocument.presentationml.notesSlide+xml"/>
  <Override PartName="/ppt/tags/tag58.xml" ContentType="application/vnd.openxmlformats-officedocument.presentationml.tags+xml"/>
  <Override PartName="/ppt/notesSlides/notesSlide11.xml" ContentType="application/vnd.openxmlformats-officedocument.presentationml.notesSlide+xml"/>
  <Override PartName="/ppt/tags/tag59.xml" ContentType="application/vnd.openxmlformats-officedocument.presentationml.tags+xml"/>
  <Override PartName="/ppt/notesSlides/notesSlide12.xml" ContentType="application/vnd.openxmlformats-officedocument.presentationml.notesSlide+xml"/>
  <Override PartName="/ppt/tags/tag60.xml" ContentType="application/vnd.openxmlformats-officedocument.presentationml.tags+xml"/>
  <Override PartName="/ppt/notesSlides/notesSlide13.xml" ContentType="application/vnd.openxmlformats-officedocument.presentationml.notesSlide+xml"/>
  <Override PartName="/ppt/tags/tag61.xml" ContentType="application/vnd.openxmlformats-officedocument.presentationml.tags+xml"/>
  <Override PartName="/ppt/notesSlides/notesSlide14.xml" ContentType="application/vnd.openxmlformats-officedocument.presentationml.notesSlide+xml"/>
  <Override PartName="/ppt/tags/tag62.xml" ContentType="application/vnd.openxmlformats-officedocument.presentationml.tags+xml"/>
  <Override PartName="/ppt/notesSlides/notesSlide15.xml" ContentType="application/vnd.openxmlformats-officedocument.presentationml.notesSlide+xml"/>
  <Override PartName="/ppt/tags/tag63.xml" ContentType="application/vnd.openxmlformats-officedocument.presentationml.tags+xml"/>
  <Override PartName="/ppt/notesSlides/notesSlide16.xml" ContentType="application/vnd.openxmlformats-officedocument.presentationml.notesSlide+xml"/>
  <Override PartName="/ppt/tags/tag64.xml" ContentType="application/vnd.openxmlformats-officedocument.presentationml.tags+xml"/>
  <Override PartName="/ppt/notesSlides/notesSlide17.xml" ContentType="application/vnd.openxmlformats-officedocument.presentationml.notesSlide+xml"/>
  <Override PartName="/ppt/tags/tag65.xml" ContentType="application/vnd.openxmlformats-officedocument.presentationml.tags+xml"/>
  <Override PartName="/ppt/notesSlides/notesSlide18.xml" ContentType="application/vnd.openxmlformats-officedocument.presentationml.notesSlide+xml"/>
  <Override PartName="/ppt/tags/tag66.xml" ContentType="application/vnd.openxmlformats-officedocument.presentationml.tags+xml"/>
  <Override PartName="/ppt/notesSlides/notesSlide19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0.xml" ContentType="application/vnd.openxmlformats-officedocument.presentationml.notesSlide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89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4" r:id="rId4"/>
    <p:sldId id="265" r:id="rId5"/>
    <p:sldId id="293" r:id="rId6"/>
    <p:sldId id="295" r:id="rId7"/>
    <p:sldId id="266" r:id="rId8"/>
    <p:sldId id="303" r:id="rId9"/>
    <p:sldId id="267" r:id="rId10"/>
    <p:sldId id="272" r:id="rId11"/>
    <p:sldId id="288" r:id="rId12"/>
    <p:sldId id="302" r:id="rId13"/>
    <p:sldId id="304" r:id="rId14"/>
    <p:sldId id="307" r:id="rId15"/>
    <p:sldId id="308" r:id="rId16"/>
    <p:sldId id="305" r:id="rId17"/>
    <p:sldId id="271" r:id="rId18"/>
    <p:sldId id="284" r:id="rId19"/>
    <p:sldId id="297" r:id="rId20"/>
    <p:sldId id="287" r:id="rId21"/>
    <p:sldId id="301" r:id="rId22"/>
    <p:sldId id="306" r:id="rId23"/>
  </p:sldIdLst>
  <p:sldSz cx="9144000" cy="6858000" type="screen4x3"/>
  <p:notesSz cx="7315200" cy="96012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6" autoAdjust="0"/>
    <p:restoredTop sz="94606" autoAdjust="0"/>
  </p:normalViewPr>
  <p:slideViewPr>
    <p:cSldViewPr>
      <p:cViewPr varScale="1">
        <p:scale>
          <a:sx n="91" d="100"/>
          <a:sy n="91" d="100"/>
        </p:scale>
        <p:origin x="3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A6DD13DA-9FBB-E845-A160-A4CB4E6626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74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F02C7F3C-7738-E64B-9E48-095B9D47FE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144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8B9BD-404F-0242-B87C-B393C4526894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54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7911AE-5A82-634A-B09B-515C49D98FF0}" type="slidenum">
              <a:rPr lang="en-US">
                <a:latin typeface="Tahoma" charset="0"/>
              </a:rPr>
              <a:pPr eaLnBrk="1" hangingPunct="1"/>
              <a:t>10</a:t>
            </a:fld>
            <a:endParaRPr lang="en-US">
              <a:latin typeface="Tahom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61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C7F3C-7738-E64B-9E48-095B9D47FE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01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C7F3C-7738-E64B-9E48-095B9D47FE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51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C7F3C-7738-E64B-9E48-095B9D47FEA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48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C7F3C-7738-E64B-9E48-095B9D47FEA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51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C7F3C-7738-E64B-9E48-095B9D47FEA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52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276FE4-D6C8-674F-91B7-6A008C456AA0}" type="slidenum">
              <a:rPr lang="en-US">
                <a:latin typeface="Tahoma" charset="0"/>
              </a:rPr>
              <a:pPr eaLnBrk="1" hangingPunct="1"/>
              <a:t>16</a:t>
            </a:fld>
            <a:endParaRPr lang="en-US">
              <a:latin typeface="Tahoma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73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64BCDF-05BD-254D-90FE-55B8B7D41C9A}" type="slidenum">
              <a:rPr lang="en-US">
                <a:latin typeface="Tahoma" charset="0"/>
              </a:rPr>
              <a:pPr eaLnBrk="1" hangingPunct="1"/>
              <a:t>17</a:t>
            </a:fld>
            <a:endParaRPr lang="en-US">
              <a:latin typeface="Tahoma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25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C7F3C-7738-E64B-9E48-095B9D47FEA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37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013CBF-B543-4546-9D4E-D710E8B2BD5D}" type="slidenum">
              <a:rPr lang="en-US">
                <a:latin typeface="Tahoma" charset="0"/>
              </a:rPr>
              <a:pPr eaLnBrk="1" hangingPunct="1"/>
              <a:t>19</a:t>
            </a:fld>
            <a:endParaRPr lang="en-US">
              <a:latin typeface="Tahoma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51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CFF788-F8D8-9F4E-8382-911DA40BFD7A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42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C7F3C-7738-E64B-9E48-095B9D47FEA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24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EA3130-7593-6741-B6F8-15820EA7E373}" type="slidenum">
              <a:rPr lang="en-US">
                <a:latin typeface="Tahoma" charset="0"/>
              </a:rPr>
              <a:pPr eaLnBrk="1" hangingPunct="1"/>
              <a:t>3</a:t>
            </a:fld>
            <a:endParaRPr lang="en-US">
              <a:latin typeface="Tahoma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52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F68D03-FFB8-504C-A690-3F3752666C5F}" type="slidenum">
              <a:rPr lang="en-US">
                <a:latin typeface="Tahoma" charset="0"/>
              </a:rPr>
              <a:pPr eaLnBrk="1" hangingPunct="1"/>
              <a:t>4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5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EC2FA2-7345-4244-90BF-AC3B1C60E79C}" type="slidenum">
              <a:rPr lang="en-US">
                <a:latin typeface="Tahoma" charset="0"/>
              </a:rPr>
              <a:pPr eaLnBrk="1" hangingPunct="1"/>
              <a:t>5</a:t>
            </a:fld>
            <a:endParaRPr lang="en-US">
              <a:latin typeface="Tahoma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9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08F1C6-7181-5047-8320-7EFC1CB94CD4}" type="slidenum">
              <a:rPr lang="en-US">
                <a:latin typeface="Tahoma" charset="0"/>
              </a:rPr>
              <a:pPr eaLnBrk="1" hangingPunct="1"/>
              <a:t>6</a:t>
            </a:fld>
            <a:endParaRPr lang="en-US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59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C7F3C-7738-E64B-9E48-095B9D47FE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8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63BE27-BCEF-C24E-B6E6-0789F0E0A8E6}" type="slidenum">
              <a:rPr lang="en-US">
                <a:latin typeface="Tahoma" charset="0"/>
              </a:rPr>
              <a:pPr eaLnBrk="1" hangingPunct="1"/>
              <a:t>8</a:t>
            </a:fld>
            <a:endParaRPr lang="en-US">
              <a:latin typeface="Tahom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539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1E689C-C8BC-DC43-8DB2-BEB92163C8C5}" type="slidenum">
              <a:rPr lang="en-US">
                <a:latin typeface="Tahoma" charset="0"/>
              </a:rPr>
              <a:pPr eaLnBrk="1" hangingPunct="1"/>
              <a:t>9</a:t>
            </a:fld>
            <a:endParaRPr lang="en-US">
              <a:latin typeface="Tahoma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27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66461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92682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92345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267021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11003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9666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1839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47046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4873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0476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65009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6942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2603940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69872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BDK06-3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06157C2-E7D6-284D-B605-6E45CDD364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1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BDK06-3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4CF530B-50E0-D441-870D-7956DA1B66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42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BDK06-3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389E6B-24E9-9345-81CA-F05692B7D2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9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18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25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9013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8623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6489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78529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100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3376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32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887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853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359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58092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22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65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0823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92336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524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30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485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0695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122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8983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222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497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59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97976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5329121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40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610985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651313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68353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7054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6"/>
    </p:custDataLst>
    <p:extLst>
      <p:ext uri="{BB962C8B-B14F-4D97-AF65-F5344CB8AC3E}">
        <p14:creationId xmlns:p14="http://schemas.microsoft.com/office/powerpoint/2010/main" val="224816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  <p:sldLayoutId id="2147483882" r:id="rId18"/>
    <p:sldLayoutId id="2147483883" r:id="rId19"/>
    <p:sldLayoutId id="2147483884" r:id="rId20"/>
    <p:sldLayoutId id="2147483885" r:id="rId21"/>
    <p:sldLayoutId id="2147483886" r:id="rId22"/>
    <p:sldLayoutId id="2147483887" r:id="rId23"/>
    <p:sldLayoutId id="2147483888" r:id="rId2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186323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  <p:sldLayoutId id="2147483907" r:id="rId18"/>
    <p:sldLayoutId id="2147483908" r:id="rId19"/>
    <p:sldLayoutId id="2147483909" r:id="rId20"/>
    <p:sldLayoutId id="2147483910" r:id="rId21"/>
    <p:sldLayoutId id="2147483911" r:id="rId22"/>
    <p:sldLayoutId id="2147483912" r:id="rId23"/>
    <p:sldLayoutId id="2147483913" r:id="rId24"/>
    <p:sldLayoutId id="2147483914" r:id="rId25"/>
    <p:sldLayoutId id="2147483915" r:id="rId2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6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3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Message </a:t>
            </a:r>
            <a:r>
              <a:rPr lang="en-US" dirty="0">
                <a:latin typeface="Calibri" charset="0"/>
              </a:rPr>
              <a:t>Exchange </a:t>
            </a:r>
            <a:r>
              <a:rPr lang="en-US" dirty="0" smtClean="0">
                <a:latin typeface="Calibri" charset="0"/>
              </a:rPr>
              <a:t>Standards 1/2</a:t>
            </a:r>
            <a:endParaRPr lang="en-US" dirty="0">
              <a:latin typeface="Calibri" charset="0"/>
            </a:endParaRPr>
          </a:p>
        </p:txBody>
      </p:sp>
      <p:sp>
        <p:nvSpPr>
          <p:cNvPr id="29705" name="Rectangle 1033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810000"/>
            <a:ext cx="8577943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BDK04-3 | Clinical </a:t>
            </a:r>
            <a:r>
              <a:rPr lang="en-US" dirty="0"/>
              <a:t>Data Standards Related to Big Data</a:t>
            </a:r>
          </a:p>
          <a:p>
            <a:r>
              <a:rPr lang="en-US" dirty="0" smtClean="0"/>
              <a:t>William </a:t>
            </a:r>
            <a:r>
              <a:rPr lang="en-US" dirty="0"/>
              <a:t>Hersh, </a:t>
            </a:r>
            <a:r>
              <a:rPr lang="en-US" dirty="0" smtClean="0"/>
              <a:t>MD | Department </a:t>
            </a:r>
            <a:r>
              <a:rPr lang="en-US" dirty="0"/>
              <a:t>of Medical Informatics &amp; Clinical Epidemiology</a:t>
            </a:r>
          </a:p>
          <a:p>
            <a:r>
              <a:rPr lang="en-US" dirty="0"/>
              <a:t>Oregon Health &amp; Science </a:t>
            </a:r>
            <a:r>
              <a:rPr lang="en-US" dirty="0" smtClean="0"/>
              <a:t>University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Calibri" charset="0"/>
              </a:rPr>
              <a:t>HL7 </a:t>
            </a:r>
            <a:r>
              <a:rPr lang="en-US" sz="4000" dirty="0" smtClean="0">
                <a:latin typeface="Calibri" charset="0"/>
              </a:rPr>
              <a:t>version 3 </a:t>
            </a:r>
            <a:r>
              <a:rPr lang="en-US" sz="4000" dirty="0">
                <a:latin typeface="Calibri" charset="0"/>
              </a:rPr>
              <a:t>instance of pulse measured </a:t>
            </a:r>
            <a:r>
              <a:rPr lang="en-US" sz="4000" dirty="0" smtClean="0">
                <a:latin typeface="Calibri" charset="0"/>
              </a:rPr>
              <a:t>at </a:t>
            </a:r>
            <a:r>
              <a:rPr lang="en-US" sz="4000" dirty="0">
                <a:latin typeface="Calibri" charset="0"/>
              </a:rPr>
              <a:t>physician office visit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838200" y="2590800"/>
            <a:ext cx="9175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Person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286000" y="2590800"/>
            <a:ext cx="904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Patient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838200" y="1828800"/>
            <a:ext cx="7651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Entity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362200" y="1828800"/>
            <a:ext cx="6635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Role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219200" y="3352800"/>
            <a:ext cx="1844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Patient-Instance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962400" y="3352800"/>
            <a:ext cx="1374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Doctor-Visit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581400" y="2590800"/>
            <a:ext cx="20224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Patient-Encounter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267200" y="1828800"/>
            <a:ext cx="523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Act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400800" y="1828800"/>
            <a:ext cx="523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Act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019800" y="2590800"/>
            <a:ext cx="14255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Observation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172200" y="3352800"/>
            <a:ext cx="1323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Pulse-Rate</a:t>
            </a:r>
          </a:p>
        </p:txBody>
      </p:sp>
      <p:cxnSp>
        <p:nvCxnSpPr>
          <p:cNvPr id="16400" name="AutoShape 16"/>
          <p:cNvCxnSpPr>
            <a:cxnSpLocks noChangeShapeType="1"/>
            <a:stCxn id="16389" idx="0"/>
            <a:endCxn id="16391" idx="2"/>
          </p:cNvCxnSpPr>
          <p:nvPr/>
        </p:nvCxnSpPr>
        <p:spPr bwMode="auto">
          <a:xfrm rot="16200000" flipV="1">
            <a:off x="1066007" y="2359819"/>
            <a:ext cx="385762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AutoShape 17"/>
          <p:cNvCxnSpPr>
            <a:cxnSpLocks noChangeShapeType="1"/>
            <a:stCxn id="16390" idx="0"/>
            <a:endCxn id="16392" idx="2"/>
          </p:cNvCxnSpPr>
          <p:nvPr/>
        </p:nvCxnSpPr>
        <p:spPr bwMode="auto">
          <a:xfrm rot="16200000" flipV="1">
            <a:off x="2523332" y="2375694"/>
            <a:ext cx="385762" cy="44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18"/>
          <p:cNvCxnSpPr>
            <a:cxnSpLocks noChangeShapeType="1"/>
            <a:stCxn id="16393" idx="0"/>
            <a:endCxn id="16389" idx="2"/>
          </p:cNvCxnSpPr>
          <p:nvPr/>
        </p:nvCxnSpPr>
        <p:spPr bwMode="auto">
          <a:xfrm rot="16200000" flipV="1">
            <a:off x="1526382" y="2737644"/>
            <a:ext cx="385762" cy="8445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19"/>
          <p:cNvCxnSpPr>
            <a:cxnSpLocks noChangeShapeType="1"/>
            <a:stCxn id="16393" idx="0"/>
            <a:endCxn id="16390" idx="2"/>
          </p:cNvCxnSpPr>
          <p:nvPr/>
        </p:nvCxnSpPr>
        <p:spPr bwMode="auto">
          <a:xfrm rot="5400000" flipH="1" flipV="1">
            <a:off x="2247107" y="2861469"/>
            <a:ext cx="385762" cy="5969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20"/>
          <p:cNvCxnSpPr>
            <a:cxnSpLocks noChangeShapeType="1"/>
            <a:stCxn id="16395" idx="0"/>
            <a:endCxn id="16396" idx="2"/>
          </p:cNvCxnSpPr>
          <p:nvPr/>
        </p:nvCxnSpPr>
        <p:spPr bwMode="auto">
          <a:xfrm rot="16200000" flipV="1">
            <a:off x="4368007" y="2366169"/>
            <a:ext cx="385762" cy="635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21"/>
          <p:cNvCxnSpPr>
            <a:cxnSpLocks noChangeShapeType="1"/>
            <a:stCxn id="16394" idx="0"/>
            <a:endCxn id="16395" idx="2"/>
          </p:cNvCxnSpPr>
          <p:nvPr/>
        </p:nvCxnSpPr>
        <p:spPr bwMode="auto">
          <a:xfrm rot="16200000" flipV="1">
            <a:off x="4428332" y="3131344"/>
            <a:ext cx="385762" cy="571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22"/>
          <p:cNvCxnSpPr>
            <a:cxnSpLocks noChangeShapeType="1"/>
            <a:stCxn id="16399" idx="0"/>
            <a:endCxn id="16398" idx="2"/>
          </p:cNvCxnSpPr>
          <p:nvPr/>
        </p:nvCxnSpPr>
        <p:spPr bwMode="auto">
          <a:xfrm rot="16200000" flipV="1">
            <a:off x="6590507" y="3109119"/>
            <a:ext cx="385762" cy="101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23"/>
          <p:cNvCxnSpPr>
            <a:cxnSpLocks noChangeShapeType="1"/>
            <a:stCxn id="16398" idx="0"/>
            <a:endCxn id="16397" idx="2"/>
          </p:cNvCxnSpPr>
          <p:nvPr/>
        </p:nvCxnSpPr>
        <p:spPr bwMode="auto">
          <a:xfrm rot="16200000" flipV="1">
            <a:off x="6504782" y="2362994"/>
            <a:ext cx="385762" cy="698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743200" y="3810000"/>
            <a:ext cx="1450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Participation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4800600" y="3810000"/>
            <a:ext cx="185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Act-Relationship</a:t>
            </a:r>
          </a:p>
        </p:txBody>
      </p:sp>
      <p:cxnSp>
        <p:nvCxnSpPr>
          <p:cNvPr id="16410" name="AutoShape 26"/>
          <p:cNvCxnSpPr>
            <a:cxnSpLocks noChangeShapeType="1"/>
            <a:stCxn id="16393" idx="3"/>
            <a:endCxn id="16394" idx="1"/>
          </p:cNvCxnSpPr>
          <p:nvPr/>
        </p:nvCxnSpPr>
        <p:spPr bwMode="auto">
          <a:xfrm>
            <a:off x="3063875" y="3541713"/>
            <a:ext cx="898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27"/>
          <p:cNvCxnSpPr>
            <a:cxnSpLocks noChangeShapeType="1"/>
            <a:stCxn id="16394" idx="3"/>
            <a:endCxn id="16399" idx="1"/>
          </p:cNvCxnSpPr>
          <p:nvPr/>
        </p:nvCxnSpPr>
        <p:spPr bwMode="auto">
          <a:xfrm>
            <a:off x="5337175" y="3541713"/>
            <a:ext cx="8350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2" name="AutoShape 28"/>
          <p:cNvSpPr>
            <a:spLocks noChangeArrowheads="1"/>
          </p:cNvSpPr>
          <p:nvPr/>
        </p:nvSpPr>
        <p:spPr bwMode="auto">
          <a:xfrm>
            <a:off x="7620000" y="2667000"/>
            <a:ext cx="762000" cy="2971800"/>
          </a:xfrm>
          <a:prstGeom prst="curvedLeftArrow">
            <a:avLst>
              <a:gd name="adj1" fmla="val 29214"/>
              <a:gd name="adj2" fmla="val 110464"/>
              <a:gd name="adj3" fmla="val 29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1676400" y="4800600"/>
            <a:ext cx="5845175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u="sng" dirty="0"/>
              <a:t>Observations</a:t>
            </a:r>
            <a:r>
              <a:rPr lang="en-US" dirty="0"/>
              <a:t> modeled as Entity-Attribute-Value (EAV)</a:t>
            </a:r>
          </a:p>
          <a:p>
            <a:pPr eaLnBrk="1" hangingPunct="1"/>
            <a:r>
              <a:rPr lang="en-US" dirty="0"/>
              <a:t>and ideally are based on standard terminology, e.g., pulse (palpated at wrist) – rate 50 beats/minute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Backward and forward: Fast Health Interoperability Resources (FHIR)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Response to complexity of HL7 version 3, but maintaining compatibility with other HL7 standards, e.g., </a:t>
            </a:r>
            <a:r>
              <a:rPr lang="en-US" dirty="0" smtClean="0"/>
              <a:t>Clinical </a:t>
            </a:r>
            <a:r>
              <a:rPr lang="en-US" dirty="0" smtClean="0"/>
              <a:t>Document Architecture (CDA)</a:t>
            </a:r>
          </a:p>
          <a:p>
            <a:r>
              <a:rPr lang="en-US" dirty="0" smtClean="0"/>
              <a:t>What is really needed is an API</a:t>
            </a:r>
          </a:p>
          <a:p>
            <a:r>
              <a:rPr lang="en-US" dirty="0"/>
              <a:t>Uses “modern” application programming interface (API) approach but less detailed semantics than HL7 version 3 </a:t>
            </a:r>
            <a:endParaRPr lang="en-US" dirty="0" smtClean="0"/>
          </a:p>
          <a:p>
            <a:r>
              <a:rPr lang="en-US" dirty="0" smtClean="0"/>
              <a:t>Substantial </a:t>
            </a:r>
            <a:r>
              <a:rPr lang="en-US" dirty="0"/>
              <a:t>backing, including via Argonaut Project</a:t>
            </a:r>
          </a:p>
          <a:p>
            <a:r>
              <a:rPr lang="en-US" dirty="0"/>
              <a:t>Key component is Resource, which defines and represents data elements, building them from data types that define common reusable patterns of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800600" y="6555553"/>
            <a:ext cx="4118429" cy="228600"/>
          </a:xfrm>
        </p:spPr>
        <p:txBody>
          <a:bodyPr/>
          <a:lstStyle/>
          <a:p>
            <a:r>
              <a:rPr lang="en-US" dirty="0"/>
              <a:t>(Boone, 2012; Bender, 2013)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57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FHIR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types (patterns) of use</a:t>
            </a:r>
          </a:p>
          <a:p>
            <a:pPr lvl="1"/>
            <a:r>
              <a:rPr lang="en-US" dirty="0"/>
              <a:t>Documents – sharing notes, summaries, letters, etc.</a:t>
            </a:r>
          </a:p>
          <a:p>
            <a:pPr lvl="1"/>
            <a:r>
              <a:rPr lang="en-US" dirty="0"/>
              <a:t>Messages – sharing structured data, e.g., laboratory test results</a:t>
            </a:r>
          </a:p>
          <a:p>
            <a:pPr lvl="1"/>
            <a:r>
              <a:rPr lang="en-US" dirty="0"/>
              <a:t>API – exposing functionality and data across applications, e.g., decision support on a mobile device</a:t>
            </a:r>
          </a:p>
          <a:p>
            <a:pPr lvl="1"/>
            <a:r>
              <a:rPr lang="en-US" dirty="0"/>
              <a:t>Operations – extending API to expose logic, e.g., a decision support service accessed by a prescribing app</a:t>
            </a:r>
          </a:p>
          <a:p>
            <a:r>
              <a:rPr lang="en-US" dirty="0"/>
              <a:t>Resources provide the building blocks of profiles, which define their use in a specific clinical context</a:t>
            </a:r>
          </a:p>
          <a:p>
            <a:r>
              <a:rPr lang="en-US" dirty="0"/>
              <a:t>Semantics are standardized via common terminology</a:t>
            </a:r>
          </a:p>
          <a:p>
            <a:pPr lvl="1"/>
            <a:r>
              <a:rPr lang="en-US" dirty="0"/>
              <a:t>Based on standard code systems</a:t>
            </a:r>
          </a:p>
          <a:p>
            <a:pPr lvl="1"/>
            <a:r>
              <a:rPr lang="en-US" dirty="0"/>
              <a:t>Value sets for specific uses of codes in a given clinical context, with value defined (and constrained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(Hay, 2016)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27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Overview: </a:t>
            </a:r>
            <a:r>
              <a:rPr lang="en-US" dirty="0" smtClean="0"/>
              <a:t>FHIR for Clinical Users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like accessing a file cabinet</a:t>
            </a:r>
          </a:p>
          <a:p>
            <a:pPr lvl="1"/>
            <a:r>
              <a:rPr lang="en-US" dirty="0" smtClean="0"/>
              <a:t>Search – search </a:t>
            </a:r>
            <a:r>
              <a:rPr lang="en-US" dirty="0"/>
              <a:t>through </a:t>
            </a:r>
            <a:r>
              <a:rPr lang="en-US" dirty="0" smtClean="0"/>
              <a:t>folders </a:t>
            </a:r>
            <a:r>
              <a:rPr lang="en-US" dirty="0"/>
              <a:t>for ones that meet </a:t>
            </a:r>
            <a:r>
              <a:rPr lang="en-US" dirty="0" smtClean="0"/>
              <a:t>set </a:t>
            </a:r>
            <a:r>
              <a:rPr lang="en-US" dirty="0"/>
              <a:t>of search criteria</a:t>
            </a:r>
          </a:p>
          <a:p>
            <a:pPr lvl="1"/>
            <a:r>
              <a:rPr lang="en-US" dirty="0" smtClean="0"/>
              <a:t>Read – get copy </a:t>
            </a:r>
            <a:r>
              <a:rPr lang="en-US" dirty="0"/>
              <a:t>of one of </a:t>
            </a:r>
            <a:r>
              <a:rPr lang="en-US" dirty="0" smtClean="0"/>
              <a:t>specific </a:t>
            </a:r>
            <a:r>
              <a:rPr lang="en-US" dirty="0"/>
              <a:t>folders in </a:t>
            </a:r>
            <a:r>
              <a:rPr lang="en-US" dirty="0" smtClean="0"/>
              <a:t>drawer</a:t>
            </a:r>
            <a:endParaRPr lang="en-US" dirty="0"/>
          </a:p>
          <a:p>
            <a:pPr lvl="1"/>
            <a:r>
              <a:rPr lang="en-US" dirty="0" smtClean="0"/>
              <a:t>Create – add new </a:t>
            </a:r>
            <a:r>
              <a:rPr lang="en-US" dirty="0"/>
              <a:t>folder to the appropriate drawer (with a new number)</a:t>
            </a:r>
          </a:p>
          <a:p>
            <a:pPr lvl="1"/>
            <a:r>
              <a:rPr lang="en-US" dirty="0" smtClean="0"/>
              <a:t>Update – alter contents </a:t>
            </a:r>
            <a:r>
              <a:rPr lang="en-US" dirty="0"/>
              <a:t>of </a:t>
            </a:r>
            <a:r>
              <a:rPr lang="en-US" dirty="0" smtClean="0"/>
              <a:t>specific </a:t>
            </a:r>
            <a:r>
              <a:rPr lang="en-US" dirty="0"/>
              <a:t>folder</a:t>
            </a:r>
          </a:p>
          <a:p>
            <a:pPr lvl="1"/>
            <a:r>
              <a:rPr lang="en-US" dirty="0" smtClean="0"/>
              <a:t>Delete – remove </a:t>
            </a:r>
            <a:r>
              <a:rPr lang="en-US" dirty="0"/>
              <a:t>a folder from the </a:t>
            </a:r>
            <a:r>
              <a:rPr lang="en-US" dirty="0" smtClean="0"/>
              <a:t>cabinet</a:t>
            </a:r>
          </a:p>
          <a:p>
            <a:pPr lvl="1"/>
            <a:r>
              <a:rPr lang="en-US" dirty="0" smtClean="0"/>
              <a:t>History – get history </a:t>
            </a:r>
            <a:r>
              <a:rPr lang="en-US" dirty="0"/>
              <a:t>for one of the folders, or an entire drawer, or </a:t>
            </a:r>
            <a:r>
              <a:rPr lang="en-US" dirty="0" smtClean="0"/>
              <a:t>entire system</a:t>
            </a:r>
          </a:p>
          <a:p>
            <a:pPr lvl="1"/>
            <a:r>
              <a:rPr lang="en-US" dirty="0" smtClean="0"/>
              <a:t>Transaction – give server </a:t>
            </a:r>
            <a:r>
              <a:rPr lang="en-US" dirty="0"/>
              <a:t>a bunch of folders all at once to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88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Growing development of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800350"/>
            <a:ext cx="1257300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1037325"/>
            <a:ext cx="7848600" cy="52495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13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resources: patient and medication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Image </a:t>
            </a:r>
            <a:r>
              <a:rPr lang="en-US" dirty="0"/>
              <a:t>of http://</a:t>
            </a:r>
            <a:r>
              <a:rPr lang="en-US" dirty="0" smtClean="0"/>
              <a:t>wiki.hl7.org/index.php?title=File:Fhir-clinical-uml.png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800350"/>
            <a:ext cx="1257300" cy="1257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677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Some additional activities of HL7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EHR System Functional </a:t>
            </a:r>
            <a:r>
              <a:rPr lang="en-US" dirty="0" smtClean="0"/>
              <a:t>Standard</a:t>
            </a:r>
            <a:endParaRPr lang="en-US" dirty="0" smtClean="0">
              <a:latin typeface="Calibri" charset="0"/>
            </a:endParaRPr>
          </a:p>
          <a:p>
            <a:pPr eaLnBrk="1" hangingPunct="1"/>
            <a:r>
              <a:rPr lang="en-US" dirty="0" smtClean="0">
                <a:latin typeface="Calibri" charset="0"/>
              </a:rPr>
              <a:t>Clinical </a:t>
            </a:r>
            <a:r>
              <a:rPr lang="en-US" dirty="0">
                <a:latin typeface="Calibri" charset="0"/>
              </a:rPr>
              <a:t>Context Object Workgroup</a:t>
            </a:r>
            <a:endParaRPr lang="en-US" dirty="0">
              <a:solidFill>
                <a:srgbClr val="7F7F7F"/>
              </a:solidFill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Clinical Decision Support </a:t>
            </a:r>
            <a:r>
              <a:rPr lang="en-US" dirty="0" smtClean="0">
                <a:latin typeface="Calibri" charset="0"/>
              </a:rPr>
              <a:t>Workgroup</a:t>
            </a:r>
            <a:endParaRPr lang="en-US" dirty="0">
              <a:solidFill>
                <a:srgbClr val="7F7F7F"/>
              </a:solidFill>
              <a:latin typeface="Calibri" charset="0"/>
            </a:endParaRPr>
          </a:p>
          <a:p>
            <a:pPr eaLnBrk="1" hangingPunct="1"/>
            <a:r>
              <a:rPr lang="en-US" dirty="0" smtClean="0">
                <a:latin typeface="Calibri" charset="0"/>
              </a:rPr>
              <a:t>Clinical </a:t>
            </a:r>
            <a:r>
              <a:rPr lang="en-US" dirty="0">
                <a:latin typeface="Calibri" charset="0"/>
              </a:rPr>
              <a:t>Document Architecture</a:t>
            </a:r>
            <a:endParaRPr lang="en-US" dirty="0">
              <a:solidFill>
                <a:srgbClr val="7F7F7F"/>
              </a:solidFill>
              <a:latin typeface="Calibri" charset="0"/>
            </a:endParaRPr>
          </a:p>
          <a:p>
            <a:pPr eaLnBrk="1" hangingPunct="1"/>
            <a:endParaRPr lang="en-US" dirty="0" smtClean="0">
              <a:latin typeface="Calibri" charset="0"/>
            </a:endParaRPr>
          </a:p>
          <a:p>
            <a:pPr eaLnBrk="1" hangingPunct="1"/>
            <a:r>
              <a:rPr lang="en-US" dirty="0" smtClean="0">
                <a:latin typeface="Calibri" charset="0"/>
              </a:rPr>
              <a:t>(many more)</a:t>
            </a:r>
            <a:endParaRPr lang="en-US" dirty="0">
              <a:latin typeface="Calibri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Clinical Document Architecture (CDA)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Much healthcare information is in </a:t>
            </a:r>
            <a:r>
              <a:rPr lang="en-US" altLang="ja-JP" dirty="0" smtClean="0"/>
              <a:t>“</a:t>
            </a:r>
            <a:r>
              <a:rPr lang="en-US" dirty="0" smtClean="0"/>
              <a:t>documents</a:t>
            </a:r>
            <a:r>
              <a:rPr lang="en-US" altLang="ja-JP" dirty="0" smtClean="0"/>
              <a:t>”</a:t>
            </a:r>
            <a:r>
              <a:rPr lang="en-US" dirty="0" smtClean="0"/>
              <a:t> required for human reading, but still want computable structure</a:t>
            </a:r>
          </a:p>
          <a:p>
            <a:r>
              <a:rPr lang="en-US" dirty="0" smtClean="0"/>
              <a:t>CDA defines XML-based standard structure and metadata for clinical documents</a:t>
            </a:r>
          </a:p>
          <a:p>
            <a:pPr lvl="1"/>
            <a:r>
              <a:rPr lang="en-US" altLang="ja-JP" dirty="0" smtClean="0"/>
              <a:t>Templates are reusable, computable components of CDA documents</a:t>
            </a:r>
          </a:p>
          <a:p>
            <a:pPr lvl="1"/>
            <a:r>
              <a:rPr lang="en-US" altLang="ja-JP" dirty="0" smtClean="0"/>
              <a:t>“</a:t>
            </a:r>
            <a:r>
              <a:rPr lang="en-US" dirty="0" smtClean="0"/>
              <a:t>Unstructured</a:t>
            </a:r>
            <a:r>
              <a:rPr lang="en-US" altLang="ja-JP" dirty="0" smtClean="0"/>
              <a:t>”</a:t>
            </a:r>
            <a:r>
              <a:rPr lang="en-US" dirty="0" smtClean="0"/>
              <a:t> documents can be </a:t>
            </a:r>
            <a:r>
              <a:rPr lang="en-US" altLang="ja-JP" dirty="0" smtClean="0"/>
              <a:t>“</a:t>
            </a:r>
            <a:r>
              <a:rPr lang="en-US" dirty="0" smtClean="0"/>
              <a:t>wrapped</a:t>
            </a:r>
            <a:r>
              <a:rPr lang="en-US" altLang="ja-JP" dirty="0" smtClean="0"/>
              <a:t>”</a:t>
            </a:r>
            <a:r>
              <a:rPr lang="en-US" dirty="0" smtClean="0"/>
              <a:t> in CDA framework</a:t>
            </a:r>
          </a:p>
          <a:p>
            <a:pPr lvl="1"/>
            <a:r>
              <a:rPr lang="en-US" dirty="0" smtClean="0"/>
              <a:t>Current release is version 2</a:t>
            </a:r>
          </a:p>
          <a:p>
            <a:r>
              <a:rPr lang="en-US" dirty="0" smtClean="0"/>
              <a:t>Three </a:t>
            </a:r>
            <a:r>
              <a:rPr lang="en-US" altLang="ja-JP" dirty="0" smtClean="0"/>
              <a:t>“</a:t>
            </a:r>
            <a:r>
              <a:rPr lang="en-US" dirty="0" smtClean="0"/>
              <a:t>levels” of CDA</a:t>
            </a:r>
          </a:p>
          <a:p>
            <a:pPr lvl="1"/>
            <a:r>
              <a:rPr lang="en-US" dirty="0" smtClean="0"/>
              <a:t>Level 1 – general document specification</a:t>
            </a:r>
          </a:p>
          <a:p>
            <a:pPr lvl="1"/>
            <a:r>
              <a:rPr lang="en-US" dirty="0" smtClean="0"/>
              <a:t>Level 2 – adds document types with allowable structures</a:t>
            </a:r>
          </a:p>
          <a:p>
            <a:pPr lvl="1"/>
            <a:r>
              <a:rPr lang="en-US" dirty="0" smtClean="0"/>
              <a:t>Level 3 – adds mark-up expressible in RIM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181600" y="6555553"/>
            <a:ext cx="3737429" cy="228600"/>
          </a:xfrm>
        </p:spPr>
        <p:txBody>
          <a:bodyPr/>
          <a:lstStyle/>
          <a:p>
            <a:r>
              <a:rPr lang="en-US" dirty="0"/>
              <a:t>(Dolin, 2006; Boone, 2011)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 Story – structuring CDA where cost-effective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 from http://</a:t>
            </a:r>
            <a:r>
              <a:rPr lang="en-US" dirty="0" smtClean="0"/>
              <a:t>s3.amazonaws.com/rdcms-himss/files/production/public/HealthStoryProject/downloads/IHE%20NA%20Connectathon%20Conference%202014%20Presentation_Illustrations%20of%20Community%20HIEs%20and%20Interoperability.pdf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800350"/>
            <a:ext cx="1257300" cy="1257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002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 Consolidated CDA</a:t>
            </a:r>
            <a:endParaRPr 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series of </a:t>
            </a:r>
            <a:r>
              <a:rPr lang="en-US" altLang="ja-JP" dirty="0" smtClean="0"/>
              <a:t>“</a:t>
            </a:r>
            <a:r>
              <a:rPr lang="en-US" dirty="0" smtClean="0"/>
              <a:t>reusable templates</a:t>
            </a:r>
            <a:r>
              <a:rPr lang="en-US" altLang="ja-JP" dirty="0" smtClean="0"/>
              <a:t>” consisting of</a:t>
            </a:r>
            <a:endParaRPr lang="en-US" altLang="ja-JP" dirty="0"/>
          </a:p>
          <a:p>
            <a:pPr lvl="1"/>
            <a:r>
              <a:rPr lang="en-US" dirty="0" smtClean="0"/>
              <a:t>Document templates – from Health Story Project, guides for specific types of common clinical notes, which are based 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ection templates – describe basic elements of notes, which are based on</a:t>
            </a:r>
          </a:p>
          <a:p>
            <a:pPr lvl="1"/>
            <a:r>
              <a:rPr lang="en-US" dirty="0" smtClean="0"/>
              <a:t>Entry templates – contain the actual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exchange standards</a:t>
            </a:r>
            <a:endParaRPr 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Health Level 7 (HL7</a:t>
            </a:r>
            <a:r>
              <a:rPr lang="en-US" dirty="0" smtClean="0"/>
              <a:t>)</a:t>
            </a:r>
          </a:p>
          <a:p>
            <a:r>
              <a:rPr lang="en-US" dirty="0"/>
              <a:t>Fast Healthcare Interoperability Resources (FHIR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Images: Digital Imaging and Communications (DICOM)</a:t>
            </a:r>
          </a:p>
          <a:p>
            <a:r>
              <a:rPr lang="en-US" dirty="0" smtClean="0"/>
              <a:t>Devices: IEEE 1073 / ISO 11073 and others</a:t>
            </a:r>
          </a:p>
          <a:p>
            <a:r>
              <a:rPr lang="en-US" dirty="0" err="1" smtClean="0"/>
              <a:t>ePrescribing</a:t>
            </a:r>
            <a:r>
              <a:rPr lang="en-US" dirty="0" smtClean="0"/>
              <a:t>: NCPDP and SCRIPT</a:t>
            </a:r>
          </a:p>
          <a:p>
            <a:r>
              <a:rPr lang="en-US" dirty="0" smtClean="0"/>
              <a:t>Laboratory: ELINCS</a:t>
            </a:r>
          </a:p>
          <a:p>
            <a:r>
              <a:rPr lang="en-US" dirty="0" smtClean="0"/>
              <a:t>Patient summaries: CCR, CCD, and ABBI</a:t>
            </a:r>
          </a:p>
          <a:p>
            <a:r>
              <a:rPr lang="en-US" dirty="0" smtClean="0"/>
              <a:t>Platforms: Substitutable Medical Apps, reusable technologies (</a:t>
            </a:r>
            <a:r>
              <a:rPr lang="en-US" dirty="0" err="1" smtClean="0"/>
              <a:t>SMArt</a:t>
            </a:r>
            <a:r>
              <a:rPr lang="en-US" dirty="0" smtClean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CCDA document and section templates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(ONC, 2012)</a:t>
            </a:r>
          </a:p>
        </p:txBody>
      </p:sp>
      <p:grpSp>
        <p:nvGrpSpPr>
          <p:cNvPr id="5" name="Group 4"/>
          <p:cNvGrpSpPr/>
          <p:nvPr>
            <p:custDataLst>
              <p:tags r:id="rId2"/>
            </p:custDataLst>
          </p:nvPr>
        </p:nvGrpSpPr>
        <p:grpSpPr>
          <a:xfrm>
            <a:off x="76200" y="1524000"/>
            <a:ext cx="3645410" cy="4800600"/>
            <a:chOff x="152400" y="1523998"/>
            <a:chExt cx="3014474" cy="3945021"/>
          </a:xfrm>
        </p:grpSpPr>
        <p:sp>
          <p:nvSpPr>
            <p:cNvPr id="6" name="Flowchart: Document 9"/>
            <p:cNvSpPr/>
            <p:nvPr>
              <p:custDataLst>
                <p:tags r:id="rId5"/>
              </p:custDataLst>
            </p:nvPr>
          </p:nvSpPr>
          <p:spPr>
            <a:xfrm>
              <a:off x="152400" y="1523998"/>
              <a:ext cx="3014474" cy="3945021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19823"/>
                <a:gd name="connsiteX1" fmla="*/ 21600 w 21600"/>
                <a:gd name="connsiteY1" fmla="*/ 0 h 19823"/>
                <a:gd name="connsiteX2" fmla="*/ 21600 w 21600"/>
                <a:gd name="connsiteY2" fmla="*/ 17322 h 19823"/>
                <a:gd name="connsiteX3" fmla="*/ 0 w 21600"/>
                <a:gd name="connsiteY3" fmla="*/ 18396 h 19823"/>
                <a:gd name="connsiteX4" fmla="*/ 0 w 21600"/>
                <a:gd name="connsiteY4" fmla="*/ 0 h 1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19823">
                  <a:moveTo>
                    <a:pt x="0" y="0"/>
                  </a:moveTo>
                  <a:lnTo>
                    <a:pt x="21600" y="0"/>
                  </a:lnTo>
                  <a:lnTo>
                    <a:pt x="21600" y="17322"/>
                  </a:lnTo>
                  <a:cubicBezTo>
                    <a:pt x="10800" y="17322"/>
                    <a:pt x="10800" y="22146"/>
                    <a:pt x="0" y="183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2000" dirty="0"/>
            </a:p>
          </p:txBody>
        </p:sp>
        <p:sp>
          <p:nvSpPr>
            <p:cNvPr id="7" name="TextBox 11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5412" y="1575239"/>
              <a:ext cx="2898532" cy="946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57150" indent="0" algn="ctr">
                <a:buNone/>
              </a:pPr>
              <a:endParaRPr lang="en-US" sz="1400" b="1" i="1" dirty="0" smtClean="0">
                <a:solidFill>
                  <a:srgbClr val="002060"/>
                </a:solidFill>
                <a:latin typeface="Calibri (Body)"/>
              </a:endParaRPr>
            </a:p>
            <a:p>
              <a:pPr marL="57150" indent="0" algn="ctr">
                <a:buNone/>
              </a:pPr>
              <a:r>
                <a:rPr lang="en-US" sz="1400" b="1" i="1" dirty="0" smtClean="0">
                  <a:solidFill>
                    <a:srgbClr val="002060"/>
                  </a:solidFill>
                  <a:latin typeface="Calibri (Body)"/>
                </a:rPr>
                <a:t>HL7 </a:t>
              </a:r>
              <a:r>
                <a:rPr lang="en-US" sz="1400" b="1" i="1" dirty="0">
                  <a:solidFill>
                    <a:srgbClr val="002060"/>
                  </a:solidFill>
                  <a:latin typeface="Calibri (Body)"/>
                </a:rPr>
                <a:t>Implementation Guide for CDA® Release 2: IHE Health Story Consolidation, Release 1.1 - US Realm </a:t>
              </a:r>
              <a:endParaRPr lang="en-US" sz="1400" b="1" i="1" dirty="0" smtClean="0">
                <a:solidFill>
                  <a:srgbClr val="002060"/>
                </a:solidFill>
                <a:latin typeface="Calibri (Body)"/>
              </a:endParaRPr>
            </a:p>
            <a:p>
              <a:pPr marL="57150" indent="0" algn="ctr">
                <a:buNone/>
              </a:pPr>
              <a:endParaRPr lang="en-US" sz="1400" b="1" i="1" dirty="0">
                <a:solidFill>
                  <a:srgbClr val="002060"/>
                </a:solidFill>
                <a:latin typeface="Calibri (Body)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5412" y="2572657"/>
              <a:ext cx="2898530" cy="2603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Document Templates: </a:t>
              </a:r>
              <a:r>
                <a:rPr lang="en-US" sz="1400" b="1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9</a:t>
              </a:r>
            </a:p>
            <a:p>
              <a:pPr marL="341313" lvl="1" indent="-109538">
                <a:buFont typeface="Arial" pitchFamily="34" charset="0"/>
                <a:buChar char="•"/>
                <a:defRPr/>
              </a:pPr>
              <a:r>
                <a:rPr lang="en-US" sz="1400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Continuity of Care Document (CCD)</a:t>
              </a:r>
            </a:p>
            <a:p>
              <a:pPr marL="341313" lvl="1" indent="-109538">
                <a:buFont typeface="Arial" pitchFamily="34" charset="0"/>
                <a:buChar char="•"/>
                <a:defRPr/>
              </a:pPr>
              <a:r>
                <a:rPr lang="en-US" sz="1400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Consultation Note</a:t>
              </a:r>
            </a:p>
            <a:p>
              <a:pPr marL="341313" lvl="1" indent="-109538">
                <a:buFont typeface="Arial" pitchFamily="34" charset="0"/>
                <a:buChar char="•"/>
                <a:defRPr/>
              </a:pPr>
              <a:r>
                <a:rPr lang="en-US" sz="1400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Diagnostic Imaging Report (DIR)</a:t>
              </a:r>
            </a:p>
            <a:p>
              <a:pPr marL="341313" lvl="1" indent="-109538">
                <a:buFont typeface="Arial" pitchFamily="34" charset="0"/>
                <a:buChar char="•"/>
                <a:defRPr/>
              </a:pPr>
              <a:r>
                <a:rPr lang="en-US" sz="1400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Discharge Summary</a:t>
              </a:r>
            </a:p>
            <a:p>
              <a:pPr marL="341313" lvl="1" indent="-109538">
                <a:buFont typeface="Arial" pitchFamily="34" charset="0"/>
                <a:buChar char="•"/>
                <a:defRPr/>
              </a:pPr>
              <a:r>
                <a:rPr lang="en-US" sz="1400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History and Physical (H&amp;P)</a:t>
              </a:r>
            </a:p>
            <a:p>
              <a:pPr marL="341313" lvl="1" indent="-109538">
                <a:buFont typeface="Arial" pitchFamily="34" charset="0"/>
                <a:buChar char="•"/>
                <a:defRPr/>
              </a:pPr>
              <a:r>
                <a:rPr lang="en-US" sz="1400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Operative Note</a:t>
              </a:r>
            </a:p>
            <a:p>
              <a:pPr marL="341313" lvl="1" indent="-109538">
                <a:buFont typeface="Arial" pitchFamily="34" charset="0"/>
                <a:buChar char="•"/>
                <a:defRPr/>
              </a:pPr>
              <a:r>
                <a:rPr lang="en-US" sz="1400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Procedure Note</a:t>
              </a:r>
            </a:p>
            <a:p>
              <a:pPr marL="341313" lvl="1" indent="-109538">
                <a:buFont typeface="Arial" pitchFamily="34" charset="0"/>
                <a:buChar char="•"/>
                <a:defRPr/>
              </a:pPr>
              <a:r>
                <a:rPr lang="en-US" sz="1400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Progress Note</a:t>
              </a:r>
            </a:p>
            <a:p>
              <a:pPr marL="341313" lvl="1" indent="-109538">
                <a:buFont typeface="Arial" pitchFamily="34" charset="0"/>
                <a:buChar char="•"/>
                <a:defRPr/>
              </a:pPr>
              <a:r>
                <a:rPr lang="en-US" sz="1400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Unstructured Document</a:t>
              </a:r>
            </a:p>
            <a:p>
              <a:pPr marL="341313" lvl="1" indent="-109538">
                <a:buFont typeface="Arial" pitchFamily="34" charset="0"/>
                <a:buChar char="•"/>
                <a:defRPr/>
              </a:pPr>
              <a:endParaRPr lang="en-US" sz="1400" dirty="0">
                <a:solidFill>
                  <a:srgbClr val="002060"/>
                </a:solidFill>
                <a:latin typeface="Calibri (Body)"/>
                <a:cs typeface="Calibri" pitchFamily="34" charset="0"/>
              </a:endParaRPr>
            </a:p>
            <a:p>
              <a:pPr>
                <a:defRPr/>
              </a:pPr>
              <a:r>
                <a:rPr lang="en-US" sz="1400" b="1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Section </a:t>
              </a:r>
              <a:r>
                <a:rPr lang="en-US" sz="1400" b="1" dirty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Templates: 60</a:t>
              </a:r>
            </a:p>
            <a:p>
              <a:pPr marL="111125" indent="-111125">
                <a:buFont typeface="Arial" pitchFamily="34" charset="0"/>
                <a:buChar char="•"/>
                <a:defRPr/>
              </a:pPr>
              <a:endParaRPr lang="en-US" sz="700" b="1" dirty="0">
                <a:solidFill>
                  <a:srgbClr val="002060"/>
                </a:solidFill>
                <a:latin typeface="Calibri (Body)"/>
                <a:cs typeface="Calibri" pitchFamily="34" charset="0"/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Entry Templates: </a:t>
              </a:r>
              <a:r>
                <a:rPr lang="en-US" sz="1400" b="1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82</a:t>
              </a:r>
              <a:endParaRPr lang="en-US" sz="1400" b="1" dirty="0">
                <a:solidFill>
                  <a:srgbClr val="002060"/>
                </a:solidFill>
                <a:latin typeface="Calibri (Body)"/>
                <a:cs typeface="Calibri" pitchFamily="34" charset="0"/>
              </a:endParaRPr>
            </a:p>
            <a:p>
              <a:pPr marL="285750" indent="-285750">
                <a:buFont typeface="Arial" pitchFamily="34" charset="0"/>
                <a:buChar char="•"/>
                <a:defRPr/>
              </a:pPr>
              <a:endParaRPr lang="en-US" sz="1400" b="1" dirty="0">
                <a:solidFill>
                  <a:srgbClr val="002060"/>
                </a:solidFill>
                <a:latin typeface="Calibri (Body)"/>
                <a:cs typeface="Calibri" pitchFamily="34" charset="0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56783"/>
              </p:ext>
            </p:extLst>
          </p:nvPr>
        </p:nvGraphicFramePr>
        <p:xfrm>
          <a:off x="3810000" y="2055129"/>
          <a:ext cx="3737786" cy="17230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93611"/>
                <a:gridCol w="1203998"/>
                <a:gridCol w="1440177"/>
              </a:tblGrid>
              <a:tr h="1723032">
                <a:tc>
                  <a:txBody>
                    <a:bodyPr/>
                    <a:lstStyle/>
                    <a:p>
                      <a:pPr marL="45720" marR="0"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Continuity</a:t>
                      </a:r>
                      <a:r>
                        <a:rPr lang="en-US" sz="1400" b="1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0f Care Document </a:t>
                      </a:r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(CCD)</a:t>
                      </a:r>
                      <a:endParaRPr lang="en-US" sz="1400" b="1" u="non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u="sng" strike="noStrike" dirty="0" smtClean="0">
                        <a:solidFill>
                          <a:schemeClr val="bg1"/>
                        </a:solidFill>
                        <a:effectLst/>
                        <a:hlinkClick r:id="" action="ppaction://hlinkfile"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Allergies</a:t>
                      </a:r>
                      <a:endParaRPr lang="en-US" sz="1200" b="1" u="none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Medications</a:t>
                      </a:r>
                      <a:endParaRPr lang="en-US" sz="1200" b="1" u="none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Problem List</a:t>
                      </a:r>
                      <a:endParaRPr lang="en-US" sz="1200" b="1" u="none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Procedures</a:t>
                      </a:r>
                      <a:r>
                        <a:rPr lang="en-US" sz="1200" b="1" u="none" dirty="0">
                          <a:solidFill>
                            <a:srgbClr val="FFFF00"/>
                          </a:solidFill>
                          <a:effectLst/>
                        </a:rPr>
                        <a:t> </a:t>
                      </a: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Results</a:t>
                      </a: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Advance Directives</a:t>
                      </a:r>
                      <a:endParaRPr lang="en-US" sz="1200" b="1" u="none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Encounters</a:t>
                      </a:r>
                      <a:endParaRPr lang="en-US" sz="1200" b="1" u="none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u="sng" strike="noStrike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Family History</a:t>
                      </a:r>
                      <a:endParaRPr lang="en-US" sz="1200" b="1" u="none" dirty="0" smtClean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Functional </a:t>
                      </a: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en-US" sz="1200" b="1" u="non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Immunizations</a:t>
                      </a:r>
                      <a:endParaRPr lang="en-US" sz="1200" b="1" u="none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Medical Equipment</a:t>
                      </a:r>
                      <a:endParaRPr lang="en-US" sz="1200" b="1" u="non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Payers</a:t>
                      </a:r>
                      <a:endParaRPr lang="en-US" sz="1200" b="1" u="non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Plan of </a:t>
                      </a: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Care</a:t>
                      </a:r>
                      <a:endParaRPr lang="en-US" sz="1200" b="1" u="none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77667"/>
              </p:ext>
            </p:extLst>
          </p:nvPr>
        </p:nvGraphicFramePr>
        <p:xfrm>
          <a:off x="3810000" y="1493289"/>
          <a:ext cx="5159992" cy="5015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93611"/>
                <a:gridCol w="4066381"/>
              </a:tblGrid>
              <a:tr h="501560">
                <a:tc>
                  <a:txBody>
                    <a:bodyPr/>
                    <a:lstStyle/>
                    <a:p>
                      <a:pPr marL="45720" marR="0"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Document Template</a:t>
                      </a:r>
                      <a:endParaRPr lang="en-US" sz="1400" u="none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Section </a:t>
                      </a:r>
                      <a:r>
                        <a:rPr lang="en-US" sz="14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Template(s)</a:t>
                      </a:r>
                      <a:endParaRPr lang="en-US" sz="1400" u="none" dirty="0">
                        <a:solidFill>
                          <a:srgbClr val="FFFF00"/>
                        </a:solidFill>
                        <a:effectLst/>
                        <a:latin typeface="Bookman Old Styl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>
            <p:custDataLst>
              <p:tags r:id="rId3"/>
            </p:custDataLst>
          </p:nvPr>
        </p:nvGrpSpPr>
        <p:grpSpPr>
          <a:xfrm>
            <a:off x="7576784" y="2079257"/>
            <a:ext cx="1379560" cy="1668192"/>
            <a:chOff x="3886200" y="5614768"/>
            <a:chExt cx="2759120" cy="1668192"/>
          </a:xfrm>
        </p:grpSpPr>
        <p:sp>
          <p:nvSpPr>
            <p:cNvPr id="12" name="Rectangle 11"/>
            <p:cNvSpPr/>
            <p:nvPr/>
          </p:nvSpPr>
          <p:spPr>
            <a:xfrm>
              <a:off x="3886200" y="5614768"/>
              <a:ext cx="2743200" cy="1668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>
              <p:custDataLst>
                <p:tags r:id="rId4"/>
              </p:custDataLst>
            </p:nvPr>
          </p:nvSpPr>
          <p:spPr>
            <a:xfrm>
              <a:off x="3902120" y="5851228"/>
              <a:ext cx="2743200" cy="12003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Section templates in YELLOW demonstrate CDA’s interoperability and reusability.</a:t>
              </a: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01807"/>
              </p:ext>
            </p:extLst>
          </p:nvPr>
        </p:nvGraphicFramePr>
        <p:xfrm>
          <a:off x="3816528" y="3835445"/>
          <a:ext cx="5148387" cy="20701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91151"/>
                <a:gridCol w="1201290"/>
                <a:gridCol w="1436938"/>
                <a:gridCol w="1419008"/>
              </a:tblGrid>
              <a:tr h="1879555">
                <a:tc>
                  <a:txBody>
                    <a:bodyPr/>
                    <a:lstStyle/>
                    <a:p>
                      <a:pPr marL="45720" marR="0"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u="none" strike="noStrike" dirty="0" smtClean="0">
                          <a:effectLst/>
                        </a:rPr>
                        <a:t>History &amp; Physical (H&amp;P)</a:t>
                      </a:r>
                      <a:endParaRPr lang="en-US" sz="1400" b="1" u="none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u="sng" strike="noStrike" dirty="0" smtClean="0">
                        <a:solidFill>
                          <a:schemeClr val="bg1"/>
                        </a:solidFill>
                        <a:effectLst/>
                        <a:hlinkClick r:id="" action="ppaction://hlinkfile"/>
                      </a:endParaRPr>
                    </a:p>
                    <a:p>
                      <a:pPr marL="457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Allergies</a:t>
                      </a:r>
                      <a:endParaRPr lang="en-US" sz="1200" b="1" u="none" dirty="0" smtClean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Medications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Problem List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Procedures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Results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Family History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Immunizations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Assessments</a:t>
                      </a: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u="sng" strike="noStrike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Assessment and Plan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Plan of Care</a:t>
                      </a:r>
                      <a:endParaRPr lang="en-US" sz="1200" b="1" u="none" dirty="0" smtClean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Social History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Vital Signs</a:t>
                      </a:r>
                    </a:p>
                    <a:p>
                      <a:pPr marL="457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History of Present Illness</a:t>
                      </a:r>
                      <a:endParaRPr lang="en-US" sz="1200" b="1" u="none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History of Present Illness</a:t>
                      </a:r>
                      <a:endParaRPr lang="en-US" sz="1200" b="1" u="none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u="none" dirty="0" smtClean="0">
                        <a:solidFill>
                          <a:srgbClr val="FFFF00"/>
                        </a:solidFill>
                        <a:effectLst/>
                        <a:latin typeface="Bookman Old Style"/>
                        <a:ea typeface="Times New Roman"/>
                        <a:cs typeface="Times New Roman"/>
                      </a:endParaRP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Chief Complaint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Reason for Visit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Review of Systems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Physical Exam</a:t>
                      </a:r>
                      <a:endParaRPr lang="en-US" sz="1200" b="1" u="none" dirty="0" smtClean="0">
                        <a:effectLst/>
                      </a:endParaRP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General Status</a:t>
                      </a: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743200" y="6248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88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3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59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Calibri" charset="0"/>
              </a:rPr>
              <a:t>Health Level 7 </a:t>
            </a:r>
            <a:r>
              <a:rPr lang="en-US" sz="4000" dirty="0" smtClean="0">
                <a:latin typeface="Calibri" charset="0"/>
              </a:rPr>
              <a:t>International (HL7)</a:t>
            </a:r>
            <a:endParaRPr lang="en-US" sz="4000" dirty="0">
              <a:latin typeface="Calibri" charset="0"/>
            </a:endParaRPr>
          </a:p>
        </p:txBody>
      </p:sp>
      <p:sp>
        <p:nvSpPr>
          <p:cNvPr id="10243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M</a:t>
            </a:r>
            <a:r>
              <a:rPr lang="en-US" dirty="0" smtClean="0">
                <a:ea typeface="+mn-ea"/>
              </a:rPr>
              <a:t>ajor messaging standards for healthcare as well as the standards development organization that supports the standard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Name based on OSI seven-layer model of network communications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Two substantially different versions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Version 2 widely used and syntactic-oriented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Version 3 still being adopted and aims for semantic </a:t>
            </a:r>
            <a:r>
              <a:rPr lang="en-US" dirty="0" smtClean="0">
                <a:ea typeface="+mn-ea"/>
              </a:rPr>
              <a:t>interoperability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FHIR may solve reconciliation of </a:t>
            </a:r>
            <a:r>
              <a:rPr lang="en-US" dirty="0" smtClean="0"/>
              <a:t>these</a:t>
            </a:r>
            <a:endParaRPr lang="en-US" dirty="0" smtClean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Documentation less than ideal but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Standards documents on Web site with voluminous detail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Overview </a:t>
            </a:r>
            <a:r>
              <a:rPr lang="en-US" dirty="0" smtClean="0">
                <a:ea typeface="+mn-ea"/>
              </a:rPr>
              <a:t>book</a:t>
            </a:r>
            <a:endParaRPr lang="en-US" dirty="0" smtClean="0">
              <a:ea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648200" y="6555553"/>
            <a:ext cx="4270829" cy="228600"/>
          </a:xfrm>
        </p:spPr>
        <p:txBody>
          <a:bodyPr/>
          <a:lstStyle/>
          <a:p>
            <a:r>
              <a:rPr lang="en-US" dirty="0"/>
              <a:t>(Benson, </a:t>
            </a:r>
            <a:r>
              <a:rPr lang="en-US" dirty="0" smtClean="0"/>
              <a:t>2016)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HL7, version 2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Current versions </a:t>
            </a:r>
            <a:r>
              <a:rPr lang="en-US" dirty="0"/>
              <a:t>(</a:t>
            </a:r>
            <a:r>
              <a:rPr lang="en-US" dirty="0" smtClean="0"/>
              <a:t>2.X) </a:t>
            </a:r>
            <a:r>
              <a:rPr lang="en-US" dirty="0"/>
              <a:t>supported by most vendors for interchange of data</a:t>
            </a:r>
          </a:p>
          <a:p>
            <a:pPr>
              <a:lnSpc>
                <a:spcPct val="80000"/>
              </a:lnSpc>
            </a:pPr>
            <a:r>
              <a:rPr lang="en-US" dirty="0"/>
              <a:t>Implemented by bar-delimited ASCII files</a:t>
            </a:r>
          </a:p>
          <a:p>
            <a:pPr>
              <a:lnSpc>
                <a:spcPct val="80000"/>
              </a:lnSpc>
            </a:pPr>
            <a:r>
              <a:rPr lang="en-US" dirty="0"/>
              <a:t>Is mostly a syntax, where sender and receiver must understand meaning of </a:t>
            </a:r>
            <a:r>
              <a:rPr lang="en-US" dirty="0" smtClean="0"/>
              <a:t>messages, but subsequent versions adding more semantics (meaning)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Each message has segments consisting of three-character identifier and values, e.g.,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MSH – message header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EVN – event type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PID – patient identifier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OBR – results header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OBX – result details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572000" y="6555553"/>
            <a:ext cx="4347029" cy="228600"/>
          </a:xfrm>
        </p:spPr>
        <p:txBody>
          <a:bodyPr/>
          <a:lstStyle/>
          <a:p>
            <a:r>
              <a:rPr lang="en-US" dirty="0"/>
              <a:t>(Henderson, 2003; Benson, </a:t>
            </a:r>
            <a:r>
              <a:rPr lang="en-US" dirty="0" smtClean="0"/>
              <a:t>2016)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HL7 version 2.5 example</a:t>
            </a:r>
          </a:p>
        </p:txBody>
      </p:sp>
      <p:sp>
        <p:nvSpPr>
          <p:cNvPr id="13315" name="Rectangle 8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MSH|^~\&amp;||^123457^Labs|||200808141530||ORU^R01|123456789|P|2.4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PID|||123456^^^SMH^PI||MOUSE^MICKEY||</a:t>
            </a:r>
            <a:r>
              <a:rPr lang="en-US" sz="1800" dirty="0" smtClean="0">
                <a:latin typeface="Calibri" charset="0"/>
              </a:rPr>
              <a:t>19620114|M</a:t>
            </a:r>
            <a:r>
              <a:rPr lang="en-US" sz="1800" dirty="0">
                <a:latin typeface="Calibri" charset="0"/>
              </a:rPr>
              <a:t>|||14 Disney </a:t>
            </a:r>
            <a:r>
              <a:rPr lang="en-US" sz="1800" dirty="0" err="1">
                <a:latin typeface="Calibri" charset="0"/>
              </a:rPr>
              <a:t>Rd^Disneyland</a:t>
            </a:r>
            <a:r>
              <a:rPr lang="en-US" sz="1800" dirty="0">
                <a:latin typeface="Calibri" charset="0"/>
              </a:rPr>
              <a:t>^^^MM1 9DL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PV1|||5N|||||G123456^DR SMITH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OBR|||54321|666777^CULTURE^LN|||20080802||||||||SW^^^</a:t>
            </a:r>
            <a:r>
              <a:rPr lang="en-US" sz="1800" dirty="0" smtClean="0">
                <a:latin typeface="Calibri" charset="0"/>
              </a:rPr>
              <a:t>FOOT^RT|C987654</a:t>
            </a:r>
            <a:endParaRPr lang="en-US" sz="1800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OBX||CE|0^ORG|01|STAU||||||F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OBX||CE|500152^AMP|01||||R|||F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OBX||CE|500155^SXT|01||||S|||F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OBX||CE|500162^CIP|01||||S|||F</a:t>
            </a:r>
          </a:p>
        </p:txBody>
      </p:sp>
      <p:sp>
        <p:nvSpPr>
          <p:cNvPr id="1331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Report from Lab123457, 15:30 14-Aug-2008, Ref 123456789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Patient: MICKEY MOUSE, </a:t>
            </a:r>
            <a:r>
              <a:rPr lang="en-US" sz="1800" dirty="0" err="1">
                <a:latin typeface="Calibri" charset="0"/>
              </a:rPr>
              <a:t>DoB</a:t>
            </a:r>
            <a:r>
              <a:rPr lang="en-US" sz="1800" dirty="0">
                <a:latin typeface="Calibri" charset="0"/>
              </a:rPr>
              <a:t>: 14-Jan-1962, </a:t>
            </a:r>
            <a:r>
              <a:rPr lang="en-US" sz="1800" dirty="0" smtClean="0">
                <a:latin typeface="Calibri" charset="0"/>
              </a:rPr>
              <a:t>M, Address</a:t>
            </a:r>
            <a:r>
              <a:rPr lang="en-US" sz="1800" dirty="0">
                <a:latin typeface="Calibri" charset="0"/>
              </a:rPr>
              <a:t>: 14 Disney Rd, Disneyland, MM1 9DL</a:t>
            </a:r>
          </a:p>
          <a:p>
            <a:pPr>
              <a:buNone/>
            </a:pPr>
            <a:r>
              <a:rPr lang="en-US" sz="1800" dirty="0" smtClean="0">
                <a:latin typeface="Calibri" charset="0"/>
              </a:rPr>
              <a:t>Provider: Dr. </a:t>
            </a:r>
            <a:r>
              <a:rPr lang="en-US" sz="1800" dirty="0">
                <a:latin typeface="Calibri" charset="0"/>
              </a:rPr>
              <a:t>Smith (G123456), </a:t>
            </a:r>
            <a:r>
              <a:rPr lang="en-US" sz="1800" dirty="0" smtClean="0">
                <a:latin typeface="Calibri" charset="0"/>
              </a:rPr>
              <a:t>Ward: 5N</a:t>
            </a:r>
          </a:p>
          <a:p>
            <a:pPr>
              <a:buFont typeface="Arial" charset="0"/>
              <a:buNone/>
            </a:pPr>
            <a:r>
              <a:rPr lang="en-US" sz="1800" dirty="0" smtClean="0">
                <a:latin typeface="Calibri" charset="0"/>
              </a:rPr>
              <a:t>Specimen</a:t>
            </a:r>
            <a:r>
              <a:rPr lang="en-US" sz="1800" dirty="0">
                <a:latin typeface="Calibri" charset="0"/>
              </a:rPr>
              <a:t>: Swab, FOOT, Right, Requested By: </a:t>
            </a:r>
            <a:r>
              <a:rPr lang="en-US" sz="1800" dirty="0" smtClean="0">
                <a:latin typeface="Calibri" charset="0"/>
              </a:rPr>
              <a:t>C987654</a:t>
            </a:r>
            <a:endParaRPr lang="en-US" sz="1800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US" sz="1800" dirty="0" smtClean="0">
                <a:latin typeface="Calibri" charset="0"/>
              </a:rPr>
              <a:t>Organism</a:t>
            </a:r>
            <a:r>
              <a:rPr lang="en-US" sz="1800" dirty="0">
                <a:latin typeface="Calibri" charset="0"/>
              </a:rPr>
              <a:t>: </a:t>
            </a:r>
            <a:r>
              <a:rPr lang="en-US" sz="1800" dirty="0" smtClean="0">
                <a:latin typeface="Calibri" charset="0"/>
              </a:rPr>
              <a:t>STAU (</a:t>
            </a:r>
            <a:r>
              <a:rPr lang="en-US" sz="1800" i="1" dirty="0" smtClean="0">
                <a:latin typeface="Calibri" charset="0"/>
              </a:rPr>
              <a:t>Staphylococcus </a:t>
            </a:r>
            <a:r>
              <a:rPr lang="en-US" sz="1800" i="1" dirty="0" err="1" smtClean="0">
                <a:latin typeface="Calibri" charset="0"/>
              </a:rPr>
              <a:t>aureus</a:t>
            </a:r>
            <a:r>
              <a:rPr lang="en-US" sz="1800" dirty="0" smtClean="0">
                <a:latin typeface="Calibri" charset="0"/>
              </a:rPr>
              <a:t>)</a:t>
            </a:r>
            <a:endParaRPr lang="en-US" sz="1800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US" sz="1800" dirty="0" smtClean="0">
                <a:latin typeface="Calibri" charset="0"/>
              </a:rPr>
              <a:t>Susceptibility:</a:t>
            </a:r>
          </a:p>
          <a:p>
            <a:pPr>
              <a:buFont typeface="Arial" charset="0"/>
              <a:buNone/>
            </a:pPr>
            <a:r>
              <a:rPr lang="en-US" sz="1800" dirty="0" smtClean="0">
                <a:latin typeface="Calibri" charset="0"/>
              </a:rPr>
              <a:t>AMP </a:t>
            </a:r>
            <a:r>
              <a:rPr lang="en-US" sz="1800" dirty="0">
                <a:latin typeface="Calibri" charset="0"/>
              </a:rPr>
              <a:t>R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SXT S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CIP S</a:t>
            </a:r>
          </a:p>
          <a:p>
            <a:pPr>
              <a:buFont typeface="Arial" charset="0"/>
              <a:buNone/>
            </a:pPr>
            <a:endParaRPr lang="en-US" sz="1800" dirty="0">
              <a:latin typeface="Calibri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572000" y="6555553"/>
            <a:ext cx="4347029" cy="2286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9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100" i="1" dirty="0" smtClean="0"/>
              <a:t>(Benson, </a:t>
            </a:r>
            <a:r>
              <a:rPr lang="en-US" sz="1100" i="1" dirty="0" smtClean="0"/>
              <a:t>2016)</a:t>
            </a:r>
            <a:endParaRPr lang="en-US" sz="1100" i="1" dirty="0" smtClean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HL7 version 2.5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291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MSH|^~&amp;\|DHIS|OR|TMR|SICU|199212071425|password|ADT|16603529|P|2.1&lt;</a:t>
            </a:r>
            <a:r>
              <a:rPr lang="en-US" dirty="0" err="1" smtClean="0"/>
              <a:t>cr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EVN|A02|199212071425||&lt;</a:t>
            </a:r>
            <a:r>
              <a:rPr lang="en-US" dirty="0" err="1" smtClean="0"/>
              <a:t>cr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PID|||Z99999^5^M11||GUNCH^MODINE^SUE|RILEY|19430704 |F||C|RT. 1, BOX 97^ZIRCONIA^NC^27401 |HEND|(704)982-1234|(704)983-1822||S|C||245-33-9999&lt;</a:t>
            </a:r>
            <a:r>
              <a:rPr lang="en-US" dirty="0" err="1" smtClean="0"/>
              <a:t>cr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PV1|1|I|N22^2204|||OR^03|0940^DOCTOR^HOSPITAL^A|||SUR|||||A3&lt;</a:t>
            </a:r>
            <a:r>
              <a:rPr lang="en-US" dirty="0" err="1"/>
              <a:t>c</a:t>
            </a:r>
            <a:r>
              <a:rPr lang="en-US" dirty="0" err="1" smtClean="0"/>
              <a:t>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OBR|7|||93000^EKGREPORT|R|199401111000|199401111330|||RMT||||1994011111330|?|P030||||||199401120930||||||88-126666|A111|VIRANYI^ANDREW&lt;</a:t>
            </a:r>
            <a:r>
              <a:rPr lang="en-US" dirty="0" err="1" smtClean="0"/>
              <a:t>cr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OBX|1|ST|93000.1^VENTRICULAR RATE(EKG)||91|/MIN|60-100&lt;</a:t>
            </a:r>
            <a:r>
              <a:rPr lang="en-US" dirty="0" err="1" smtClean="0"/>
              <a:t>cr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OBX|2|ST|93000.2^ATRIAL RATE(EKG)||150|/MIN|60-100&lt;</a:t>
            </a:r>
            <a:r>
              <a:rPr lang="en-US" dirty="0" err="1" smtClean="0"/>
              <a:t>cr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dirty="0" smtClean="0"/>
              <a:t>OBX|8|ST|93000&amp;IMP^EKG DIAGNOSIS|1|^ATRIAL FIBRILATION&lt;</a:t>
            </a:r>
            <a:r>
              <a:rPr lang="en-US" dirty="0" err="1" smtClean="0"/>
              <a:t>cr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257800" y="6555553"/>
            <a:ext cx="3661229" cy="228600"/>
          </a:xfrm>
        </p:spPr>
        <p:txBody>
          <a:bodyPr/>
          <a:lstStyle/>
          <a:p>
            <a:r>
              <a:rPr lang="en-US" dirty="0"/>
              <a:t>(Hammond, 2014)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Releases of HL7 </a:t>
            </a:r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V2.1 (1990): First implemented version - very basic, but still used</a:t>
            </a:r>
          </a:p>
          <a:p>
            <a:r>
              <a:rPr lang="en-US" dirty="0"/>
              <a:t>V2.2 (1994): Basic enhancements</a:t>
            </a:r>
          </a:p>
          <a:p>
            <a:r>
              <a:rPr lang="en-US" dirty="0"/>
              <a:t>V2.3 (1997): Scheduling and Finance messages added</a:t>
            </a:r>
          </a:p>
          <a:p>
            <a:r>
              <a:rPr lang="en-US" dirty="0"/>
              <a:t>V2.3.1 (1999): Pathology, Allergies, Referral as Scheduling</a:t>
            </a:r>
          </a:p>
          <a:p>
            <a:r>
              <a:rPr lang="en-US" dirty="0"/>
              <a:t>V2.4 (2000): Clinical </a:t>
            </a:r>
            <a:r>
              <a:rPr lang="en-US" dirty="0" smtClean="0"/>
              <a:t>Focus - </a:t>
            </a:r>
            <a:r>
              <a:rPr lang="en-US" dirty="0"/>
              <a:t>Referrals and Discharge Summaries</a:t>
            </a:r>
          </a:p>
          <a:p>
            <a:r>
              <a:rPr lang="en-US" dirty="0"/>
              <a:t>V2.5 (2003): Data field lengths </a:t>
            </a:r>
            <a:r>
              <a:rPr lang="en-US" dirty="0" smtClean="0"/>
              <a:t>standardized</a:t>
            </a:r>
            <a:endParaRPr lang="en-US" dirty="0"/>
          </a:p>
          <a:p>
            <a:r>
              <a:rPr lang="en-US" dirty="0"/>
              <a:t>V2.5.1 (2007): Four data items added due to US regulatory requirements</a:t>
            </a:r>
          </a:p>
          <a:p>
            <a:r>
              <a:rPr lang="en-US" dirty="0"/>
              <a:t>V2.6 (2007): Data type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Coded Element (CE) </a:t>
            </a:r>
            <a:r>
              <a:rPr lang="en-US" dirty="0"/>
              <a:t>→ </a:t>
            </a:r>
            <a:r>
              <a:rPr lang="en-US" dirty="0" smtClean="0"/>
              <a:t>Coded With (No) Exceptions (CNE/CWE)</a:t>
            </a:r>
          </a:p>
          <a:p>
            <a:pPr lvl="1"/>
            <a:r>
              <a:rPr lang="en-US" dirty="0" smtClean="0"/>
              <a:t>Time Stamp (TS) </a:t>
            </a:r>
            <a:r>
              <a:rPr lang="en-US" dirty="0"/>
              <a:t>→ </a:t>
            </a:r>
            <a:r>
              <a:rPr lang="en-US" dirty="0" smtClean="0"/>
              <a:t>Date/Time (DTM)</a:t>
            </a:r>
            <a:endParaRPr lang="en-US" dirty="0"/>
          </a:p>
          <a:p>
            <a:r>
              <a:rPr lang="en-US" dirty="0" smtClean="0"/>
              <a:t>V2.7 </a:t>
            </a:r>
            <a:r>
              <a:rPr lang="en-US" dirty="0"/>
              <a:t>(2011): Collaborative Care Message</a:t>
            </a:r>
          </a:p>
          <a:p>
            <a:r>
              <a:rPr lang="en-US" dirty="0"/>
              <a:t>V2.7.1 (2012): Lab Orders/Results features added for US </a:t>
            </a:r>
            <a:r>
              <a:rPr lang="en-US" dirty="0" smtClean="0"/>
              <a:t>“Meaningful Use”</a:t>
            </a:r>
            <a:endParaRPr lang="en-US" dirty="0"/>
          </a:p>
          <a:p>
            <a:r>
              <a:rPr lang="en-US" dirty="0"/>
              <a:t>V2.8 (2014): Authorization and Ordering </a:t>
            </a:r>
            <a:r>
              <a:rPr lang="en-US" dirty="0" smtClean="0"/>
              <a:t>information added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78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HL7 version </a:t>
            </a:r>
            <a:r>
              <a:rPr lang="en-US" dirty="0" smtClean="0">
                <a:latin typeface="Calibri" charset="0"/>
              </a:rPr>
              <a:t>3</a:t>
            </a:r>
            <a:endParaRPr lang="en-US" dirty="0">
              <a:latin typeface="Calibri" charset="0"/>
            </a:endParaRPr>
          </a:p>
        </p:txBody>
      </p:sp>
      <p:sp>
        <p:nvSpPr>
          <p:cNvPr id="12291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Attempts to introduce semantics (meaning, also termed computable semantic interoperability) beyond syntax of version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Differences </a:t>
            </a:r>
            <a:r>
              <a:rPr lang="en-US" dirty="0" smtClean="0"/>
              <a:t>demonstrated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Based on Reference Information Model (RIM), an object model of entities that pass messages 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Implemented </a:t>
            </a:r>
            <a:r>
              <a:rPr lang="en-US" dirty="0"/>
              <a:t>in </a:t>
            </a:r>
            <a:r>
              <a:rPr lang="en-US" dirty="0" err="1"/>
              <a:t>eXtensible</a:t>
            </a:r>
            <a:r>
              <a:rPr lang="en-US" dirty="0"/>
              <a:t> Mark-Up Language (XML)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/>
              <a:t>Thought by many to be complicated, by some overly so</a:t>
            </a:r>
            <a:endParaRPr lang="en-US" dirty="0">
              <a:solidFill>
                <a:srgbClr val="7F7F7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Some aspects have been called </a:t>
            </a:r>
            <a:r>
              <a:rPr lang="en-US" altLang="ja-JP" dirty="0" smtClean="0"/>
              <a:t>“</a:t>
            </a:r>
            <a:r>
              <a:rPr lang="en-US" dirty="0" smtClean="0"/>
              <a:t>incoherent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276600" y="6555553"/>
            <a:ext cx="56424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Hinchley</a:t>
            </a:r>
            <a:r>
              <a:rPr lang="en-US" dirty="0"/>
              <a:t>, 2005), (</a:t>
            </a:r>
            <a:r>
              <a:rPr lang="en-US" dirty="0" err="1"/>
              <a:t>Ringholm</a:t>
            </a:r>
            <a:r>
              <a:rPr lang="en-US" dirty="0"/>
              <a:t>, 2007</a:t>
            </a:r>
            <a:r>
              <a:rPr lang="en-US" dirty="0" smtClean="0"/>
              <a:t>), (</a:t>
            </a:r>
            <a:r>
              <a:rPr lang="en-US" dirty="0"/>
              <a:t>Mead, 2005</a:t>
            </a:r>
            <a:r>
              <a:rPr lang="en-US" dirty="0" smtClean="0"/>
              <a:t>), (</a:t>
            </a:r>
            <a:r>
              <a:rPr lang="en-US" dirty="0"/>
              <a:t>Smith, 2006) 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Overview of the RIM</a:t>
            </a:r>
          </a:p>
        </p:txBody>
      </p:sp>
      <p:sp>
        <p:nvSpPr>
          <p:cNvPr id="14339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RIM uses object-oriented approach to define healthcare interactions based on five abstract classes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Entity – things in world, e.g., people, organizations, other living </a:t>
            </a:r>
            <a:r>
              <a:rPr lang="en-US" dirty="0" smtClean="0"/>
              <a:t>subjects, drugs, devices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Role – capability or capacity, e.g., patient, practitioner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Participation – role in context of an act, e.g., performer, target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Act – clinical or administrative definitions, e.g., observation, diagnosis, procedure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Act relationship – links between acts, e.g., diagnosis act</a:t>
            </a:r>
          </a:p>
          <a:p>
            <a:pPr>
              <a:lnSpc>
                <a:spcPct val="80000"/>
              </a:lnSpc>
            </a:pPr>
            <a:r>
              <a:rPr lang="en-US" dirty="0"/>
              <a:t>All clinical, administrative, financial, etc. activities of healthcare can be expressed in </a:t>
            </a:r>
            <a:r>
              <a:rPr lang="en-US" dirty="0" smtClean="0"/>
              <a:t>“constraints” to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572000" y="6555553"/>
            <a:ext cx="4347029" cy="228600"/>
          </a:xfrm>
        </p:spPr>
        <p:txBody>
          <a:bodyPr/>
          <a:lstStyle/>
          <a:p>
            <a:r>
              <a:rPr lang="en-US" dirty="0"/>
              <a:t>(Mead, 2005; Benson, </a:t>
            </a:r>
            <a:r>
              <a:rPr lang="en-US" dirty="0" smtClean="0"/>
              <a:t>2016)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tandard.jpg"/>
  <p:tag name="LOGO_PIC_2" val="C:\Documents and Settings\hersh\My Documents\Ongoing\Web\ohsunewlogo.jpg"/>
  <p:tag name="PRESENTER_PIC_MODE" val="0"/>
  <p:tag name="LOGO_PIC_MODE" val="1"/>
  <p:tag name="PRESENTATION_TITLE" val="5.3"/>
  <p:tag name="ART_ENCODE_TYPE" val="0"/>
  <p:tag name="ART_ENCODE_INDEX" val="1"/>
  <p:tag name="ARTICULATE_LOGO" val="ohsu-logo.jpg"/>
  <p:tag name="ARTICULATE_PRESENTER" val="William Hersh, MD"/>
  <p:tag name="ARTICULATE_PRESENTER_GUID" val="2C78E8ED6413"/>
  <p:tag name="ARTICULATE_LMS" val="0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4\Content\4.3a\player.html"/>
  <p:tag name="ARTICULATE_META_COURSE_VERSION_SET" val="True"/>
  <p:tag name="ARTICULATE_REFERENCE_ID" val="29c5dc2f-ccba-42a0-85c8-05d6add57456"/>
  <p:tag name="ARTICULATE_REFERENCE_TYPE_1" val="1"/>
  <p:tag name="ARTICULATE_REFERENCE_1" val="C:\wamp\www\Box Sync\BD2K\OER Content\BDK06\Staged\List of Resources for Message Exchange Standards pt1.pdf"/>
  <p:tag name="ARTICULATE_REFERENCE_TITLE_1" val="List of Resources for Message Exchange Standards pt1"/>
  <p:tag name="ARTICULATE_REFERENCE_ID_1" val="7a2e366c-349d-48d1-8b45-88f7a9b08dde"/>
  <p:tag name="ARTICULATE_REFERENCE_COUNT" val="1"/>
  <p:tag name="ARTICULATE_REFERENCE_DESCRIPTION" val="Here are some useful links: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592760-c:\wamp\www\box sync\bd2k\oer content\bdk06\staged\bdk04-3.pptx"/>
  <p:tag name="ARTICULATE_PRESENTER_VERSION" val="7"/>
  <p:tag name="ARTICULATE_USED_PAGE_ORIENTATION" val="1"/>
  <p:tag name="ARTICULATE_USED_PAGE_SIZE" val="1"/>
  <p:tag name="ARTICULATE_META_COURSE_ID" val="4JKzE5UaJJn_course_id"/>
  <p:tag name="ARTICULATE_META_NAME_SET" val="True"/>
  <p:tag name="ARTICULATE_SLIDE_COUNT" val="2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07c2ae-5f71-419c-b656-acf694201733"/>
  <p:tag name="ARTICULATE_SLIDE_NAV" val="1"/>
  <p:tag name="AUDIO_ID" val="256"/>
  <p:tag name="ARTICULATE_AUDIO_RECORDED" val="1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06\Working\Audio\BDK04-3Audio\Slide 1 - Message Exchange Standards 1_2.wav"/>
  <p:tag name="ELAPSEDTIME" val="12.042"/>
  <p:tag name="ARTICULATE_USED_LAYOUT" val="1"/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4a42044-d004-4d91-8944-aae61046774e"/>
  <p:tag name="ARTICULATE_SLIDE_NAV" val="2"/>
  <p:tag name="AUDIO_ID" val="264"/>
  <p:tag name="ARTICULATE_AUDIO_RECORDED" val="1"/>
  <p:tag name="ELAPSEDTIME" val="36.7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c93da4f-0e0a-47d3-b733-8722d82de025"/>
  <p:tag name="ARTICULATE_SLIDE_NAV" val="3"/>
  <p:tag name="AUDIO_ID" val="265"/>
  <p:tag name="ARTICULATE_AUDIO_RECORDED" val="1"/>
  <p:tag name="ELAPSEDTIME" val="120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24cc6c-7e93-456a-9303-777a4caf8f38"/>
  <p:tag name="ARTICULATE_SLIDE_NAV" val="4"/>
  <p:tag name="AUDIO_ID" val="293"/>
  <p:tag name="ARTICULATE_AUDIO_RECORDED" val="1"/>
  <p:tag name="ELAPSEDTIME" val="107.3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9cbe2b6-85c7-4a51-9dcf-b651b97c0295"/>
  <p:tag name="ARTICULATE_SLIDE_NAV" val="5"/>
  <p:tag name="AUDIO_ID" val="295"/>
  <p:tag name="ARTICULATE_AUDIO_RECORDED" val="1"/>
  <p:tag name="ELAPSEDTIME" val="133.6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3"/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9cbe2b6-85c7-4a51-9dcf-b651b97c84a9"/>
  <p:tag name="ARTICULATE_SLIDE_NAV" val="6"/>
  <p:tag name="AUDIO_ID" val="266"/>
  <p:tag name="ARTICULATE_AUDIO_RECORDED" val="1"/>
  <p:tag name="ELAPSEDTIME" val="76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AUDIO_RECORDED" val="1"/>
  <p:tag name="ELAPSEDTIME" val="61.1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dc73813-9fde-4f27-8e3b-1bdb16653339"/>
  <p:tag name="ARTICULATE_SLIDE_NAV" val="7"/>
  <p:tag name="AUDIO_ID" val="267"/>
  <p:tag name="ARTICULATE_AUDIO_RECORDED" val="1"/>
  <p:tag name="ELAPSEDTIME" val="102.8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7299f46-205e-4ad5-99f0-9012edca585e"/>
  <p:tag name="ARTICULATE_SLIDE_NAV" val="8"/>
  <p:tag name="AUDIO_ID" val="272"/>
  <p:tag name="ARTICULATE_AUDIO_RECORDED" val="1"/>
  <p:tag name="ELAPSEDTIME" val="92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e365df9-88e5-428c-b7c1-d699297f73e2"/>
  <p:tag name="ARTICULATE_SLIDE_NAV" val="9"/>
  <p:tag name="AUDIO_ID" val="288"/>
  <p:tag name="ARTICULATE_AUDIO_RECORDED" val="1"/>
  <p:tag name="ELAPSEDTIME" val="62.7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2"/>
  <p:tag name="ARTICULATE_AUDIO_RECORDED" val="1"/>
  <p:tag name="ELAPSEDTIME" val="105.7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4"/>
  <p:tag name="ARTICULATE_AUDIO_RECORDED" val="1"/>
  <p:tag name="ELAPSEDTIME" val="74.5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4"/>
  <p:tag name="ARTICULATE_AUDIO_RECORDED" val="1"/>
  <p:tag name="ELAPSEDTIME" val="74.5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5"/>
  <p:tag name="ARTICULATE_AUDIO_RECORDED" val="1"/>
  <p:tag name="ELAPSEDTIME" val="34.4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5"/>
  <p:tag name="ARTICULATE_AUDIO_RECORDED" val="1"/>
  <p:tag name="ELAPSEDTIME" val="34.4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08a6daf-192b-4f00-841d-db82f04cc538"/>
  <p:tag name="ARTICULATE_SLIDE_NAV" val="10"/>
  <p:tag name="AUDIO_ID" val="271"/>
  <p:tag name="ARTICULATE_AUDIO_RECORDED" val="1"/>
  <p:tag name="ELAPSEDTIME" val="25.3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935929c-33c4-4ea4-8b06-3b8b90548ec3"/>
  <p:tag name="ARTICULATE_SLIDE_NAV" val="13"/>
  <p:tag name="AUDIO_ID" val="284"/>
  <p:tag name="ARTICULATE_AUDIO_RECORDED" val="1"/>
  <p:tag name="ELAPSEDTIME" val="101.4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798ce4f-8fc8-4a70-8902-ff0f3feeb98d"/>
  <p:tag name="ARTICULATE_SLIDE_NAV" val="14"/>
  <p:tag name="AUDIO_ID" val="297"/>
  <p:tag name="ARTICULATE_AUDIO_RECORDED" val="1"/>
  <p:tag name="ELAPSEDTIME" val="86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2682416-c593-49c3-a72d-875a2f9a8eab"/>
  <p:tag name="ARTICULATE_SLIDE_NAV" val="15"/>
  <p:tag name="AUDIO_ID" val="287"/>
  <p:tag name="ARTICULATE_AUDIO_RECORDED" val="1"/>
  <p:tag name="ELAPSEDTIME" val="104.5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e32d11e-1b40-4cbb-a2a8-94ad74b2a22b"/>
  <p:tag name="ARTICULATE_SLIDE_NAV" val="16"/>
  <p:tag name="AUDIO_ID" val="301"/>
  <p:tag name="ARTICULATE_AUDIO_RECORDED" val="1"/>
  <p:tag name="ELAPSEDTIME" val="93.9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4943c79c3a8b4435ab0802d2ad3a3f6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7952963864074935838bf0784015c23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3bf70a662e6e4db287cd1ad4d001008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b87497db-da6f-43dd-ba88-7faa7f5299d6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NEXT_BUTTON_ID" val="256"/>
  <p:tag name="ARTICULATE_PREV_BUTTON_ID" val="301"/>
  <p:tag name="AUDIO_ID" val="306"/>
  <p:tag name="ARTICULATE_USED_LAYOUT" val="2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1607</TotalTime>
  <Words>1615</Words>
  <Application>Microsoft Office PowerPoint</Application>
  <PresentationFormat>On-screen Show (4:3)</PresentationFormat>
  <Paragraphs>250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ＭＳ Ｐゴシック</vt:lpstr>
      <vt:lpstr>Arial</vt:lpstr>
      <vt:lpstr>Bookman Old Style</vt:lpstr>
      <vt:lpstr>Calibri</vt:lpstr>
      <vt:lpstr>Calibri (Body)</vt:lpstr>
      <vt:lpstr>Cambria</vt:lpstr>
      <vt:lpstr>Tahoma</vt:lpstr>
      <vt:lpstr>Times New Roman</vt:lpstr>
      <vt:lpstr>BD2K_OER_Theme</vt:lpstr>
      <vt:lpstr>BD2K OER Dark</vt:lpstr>
      <vt:lpstr>Message Exchange Standards 1/2</vt:lpstr>
      <vt:lpstr>Message exchange standards</vt:lpstr>
      <vt:lpstr>Health Level 7 International (HL7)</vt:lpstr>
      <vt:lpstr>HL7, version 2</vt:lpstr>
      <vt:lpstr>HL7 version 2.5 example</vt:lpstr>
      <vt:lpstr>Another HL7 version 2.5 example</vt:lpstr>
      <vt:lpstr>Releases of HL7 V2</vt:lpstr>
      <vt:lpstr>HL7 version 3</vt:lpstr>
      <vt:lpstr>Overview of the RIM</vt:lpstr>
      <vt:lpstr>HL7 version 3 instance of pulse measured at physician office visit</vt:lpstr>
      <vt:lpstr>Backward and forward: Fast Health Interoperability Resources (FHIR)</vt:lpstr>
      <vt:lpstr>Overview of FHIR </vt:lpstr>
      <vt:lpstr>Overview: FHIR for Clinical Users</vt:lpstr>
      <vt:lpstr>Growing development of Resources</vt:lpstr>
      <vt:lpstr>Example resources: patient and medication</vt:lpstr>
      <vt:lpstr>Some additional activities of HL7</vt:lpstr>
      <vt:lpstr>Clinical Document Architecture (CDA)</vt:lpstr>
      <vt:lpstr>Health Story – structuring CDA where cost-effective</vt:lpstr>
      <vt:lpstr>Toward Consolidated CDA</vt:lpstr>
      <vt:lpstr>CCDA document and section templates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248</cp:revision>
  <cp:lastPrinted>2012-04-10T11:06:14Z</cp:lastPrinted>
  <dcterms:created xsi:type="dcterms:W3CDTF">2003-03-15T13:17:24Z</dcterms:created>
  <dcterms:modified xsi:type="dcterms:W3CDTF">2017-05-31T20:14:27Z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5</vt:lpwstr>
  </property>
  <property fmtid="{D5CDD505-2E9C-101B-9397-08002B2CF9AE}" pid="3" name="ArticulateUseProject">
    <vt:lpwstr>1</vt:lpwstr>
  </property>
  <property fmtid="{D5CDD505-2E9C-101B-9397-08002B2CF9AE}" pid="4" name="ArticulatePath">
    <vt:lpwstr>4.3a</vt:lpwstr>
  </property>
  <property fmtid="{D5CDD505-2E9C-101B-9397-08002B2CF9AE}" pid="5" name="ArticulateProjectVersion">
    <vt:lpwstr>7</vt:lpwstr>
  </property>
  <property fmtid="{D5CDD505-2E9C-101B-9397-08002B2CF9AE}" pid="6" name="ArticulateGUID">
    <vt:lpwstr>2C126F22-4BCE-428E-AA0E-97FB5888BC83</vt:lpwstr>
  </property>
  <property fmtid="{D5CDD505-2E9C-101B-9397-08002B2CF9AE}" pid="7" name="ArticulateProjectFull">
    <vt:lpwstr>C:\wamp\www\Box Sync\BD2K\Hersh 2017 Updates\BDK04\BDK04-3_May2017.ppta</vt:lpwstr>
  </property>
</Properties>
</file>