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tags/tag25.xml" ContentType="application/vnd.openxmlformats-officedocument.presentationml.tags+xml"/>
  <Override PartName="/ppt/notesSlides/notesSlide3.xml" ContentType="application/vnd.openxmlformats-officedocument.presentationml.notesSlide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notesSlides/notesSlide8.xml" ContentType="application/vnd.openxmlformats-officedocument.presentationml.notesSlide+xml"/>
  <Override PartName="/ppt/tags/tag31.xml" ContentType="application/vnd.openxmlformats-officedocument.presentationml.tags+xml"/>
  <Override PartName="/ppt/notesSlides/notesSlide9.xml" ContentType="application/vnd.openxmlformats-officedocument.presentationml.notesSlide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40.xml" ContentType="application/vnd.openxmlformats-officedocument.presentationml.tags+xml"/>
  <Override PartName="/ppt/notesSlides/notesSlide18.xml" ContentType="application/vnd.openxmlformats-officedocument.presentationml.notesSlide+xml"/>
  <Override PartName="/ppt/tags/tag41.xml" ContentType="application/vnd.openxmlformats-officedocument.presentationml.tags+xml"/>
  <Override PartName="/ppt/notesSlides/notesSlide19.xml" ContentType="application/vnd.openxmlformats-officedocument.presentationml.notesSlide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  <p:sldMasterId id="2147483879" r:id="rId2"/>
  </p:sldMasterIdLst>
  <p:notesMasterIdLst>
    <p:notesMasterId r:id="rId23"/>
  </p:notesMasterIdLst>
  <p:handoutMasterIdLst>
    <p:handoutMasterId r:id="rId24"/>
  </p:handoutMasterIdLst>
  <p:sldIdLst>
    <p:sldId id="256" r:id="rId3"/>
    <p:sldId id="273" r:id="rId4"/>
    <p:sldId id="292" r:id="rId5"/>
    <p:sldId id="260" r:id="rId6"/>
    <p:sldId id="293" r:id="rId7"/>
    <p:sldId id="258" r:id="rId8"/>
    <p:sldId id="259" r:id="rId9"/>
    <p:sldId id="261" r:id="rId10"/>
    <p:sldId id="269" r:id="rId11"/>
    <p:sldId id="271" r:id="rId12"/>
    <p:sldId id="278" r:id="rId13"/>
    <p:sldId id="284" r:id="rId14"/>
    <p:sldId id="294" r:id="rId15"/>
    <p:sldId id="285" r:id="rId16"/>
    <p:sldId id="277" r:id="rId17"/>
    <p:sldId id="295" r:id="rId18"/>
    <p:sldId id="296" r:id="rId19"/>
    <p:sldId id="265" r:id="rId20"/>
    <p:sldId id="272" r:id="rId21"/>
    <p:sldId id="297" r:id="rId22"/>
  </p:sldIdLst>
  <p:sldSz cx="9144000" cy="6858000" type="screen4x3"/>
  <p:notesSz cx="7315200" cy="9601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6" autoAdjust="0"/>
  </p:normalViewPr>
  <p:slideViewPr>
    <p:cSldViewPr>
      <p:cViewPr varScale="1">
        <p:scale>
          <a:sx n="83" d="100"/>
          <a:sy n="83" d="100"/>
        </p:scale>
        <p:origin x="108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defTabSz="966642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algn="r" defTabSz="966642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3" rIns="96646" bIns="48323" numCol="1" anchor="b" anchorCtr="0" compatLnSpc="1">
            <a:prstTxWarp prst="textNoShape">
              <a:avLst/>
            </a:prstTxWarp>
          </a:bodyPr>
          <a:lstStyle>
            <a:lvl1pPr defTabSz="966642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3" rIns="96646" bIns="4832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charset="0"/>
              </a:defRPr>
            </a:lvl1pPr>
          </a:lstStyle>
          <a:p>
            <a:fld id="{B5561433-7808-3D44-950E-104BA614FC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13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14E24DB0-02DB-BC48-B5B6-15F616751D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44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FAF667-846B-1C47-B3C1-6D37072A3717}" type="slidenum">
              <a:rPr lang="en-US">
                <a:latin typeface="Tahoma" charset="0"/>
              </a:rPr>
              <a:pPr eaLnBrk="1" hangingPunct="1"/>
              <a:t>1</a:t>
            </a:fld>
            <a:endParaRPr lang="en-US">
              <a:latin typeface="Tahoma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558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08EBC6-CE15-484B-AFDF-281526EB74C2}" type="slidenum">
              <a:rPr lang="en-US">
                <a:latin typeface="Tahoma" charset="0"/>
              </a:rPr>
              <a:pPr eaLnBrk="1" hangingPunct="1"/>
              <a:t>10</a:t>
            </a:fld>
            <a:endParaRPr lang="en-US">
              <a:latin typeface="Tahoma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852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1E11E8-63E0-AD46-BFDF-4DBB5238DAC8}" type="slidenum">
              <a:rPr lang="en-US">
                <a:latin typeface="Tahoma" charset="0"/>
              </a:rPr>
              <a:pPr eaLnBrk="1" hangingPunct="1"/>
              <a:t>11</a:t>
            </a:fld>
            <a:endParaRPr lang="en-US">
              <a:latin typeface="Tahoma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903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0D0CBF-B438-3548-9033-1C22D0710871}" type="slidenum">
              <a:rPr lang="en-US">
                <a:latin typeface="Tahoma" charset="0"/>
              </a:rPr>
              <a:pPr eaLnBrk="1" hangingPunct="1"/>
              <a:t>12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96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24DB0-02DB-BC48-B5B6-15F616751D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98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E84F9E-7587-0D45-856C-A80F48C935F6}" type="slidenum">
              <a:rPr lang="en-US">
                <a:latin typeface="Tahoma" charset="0"/>
              </a:rPr>
              <a:pPr eaLnBrk="1" hangingPunct="1"/>
              <a:t>14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051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4A9311-9058-F641-9150-E295374DCB51}" type="slidenum">
              <a:rPr lang="en-US">
                <a:latin typeface="Tahoma" charset="0"/>
              </a:rPr>
              <a:pPr eaLnBrk="1" hangingPunct="1"/>
              <a:t>15</a:t>
            </a:fld>
            <a:endParaRPr lang="en-US">
              <a:latin typeface="Tahoma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315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24DB0-02DB-BC48-B5B6-15F616751D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27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24DB0-02DB-BC48-B5B6-15F616751D3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73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9A1834-84EB-8D41-932A-FC4F8FD0542F}" type="slidenum">
              <a:rPr lang="en-US">
                <a:latin typeface="Tahoma" charset="0"/>
              </a:rPr>
              <a:pPr eaLnBrk="1" hangingPunct="1"/>
              <a:t>18</a:t>
            </a:fld>
            <a:endParaRPr lang="en-US">
              <a:latin typeface="Tahoma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017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7F7843-CF6E-2146-B2EB-8513E46DC819}" type="slidenum">
              <a:rPr lang="en-US">
                <a:latin typeface="Tahoma" charset="0"/>
              </a:rPr>
              <a:pPr eaLnBrk="1" hangingPunct="1"/>
              <a:t>19</a:t>
            </a:fld>
            <a:endParaRPr lang="en-US">
              <a:latin typeface="Tahoma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817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1D2D98-E99A-554C-A75A-6BE6F298A790}" type="slidenum">
              <a:rPr lang="en-US">
                <a:latin typeface="Tahoma" charset="0"/>
              </a:rPr>
              <a:pPr eaLnBrk="1" hangingPunct="1"/>
              <a:t>2</a:t>
            </a:fld>
            <a:endParaRPr lang="en-US">
              <a:latin typeface="Tahoma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761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24DB0-02DB-BC48-B5B6-15F616751D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0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47E962-1B69-C546-A599-8004F600851A}" type="slidenum">
              <a:rPr lang="en-US">
                <a:latin typeface="Tahoma" charset="0"/>
              </a:rPr>
              <a:pPr eaLnBrk="1" hangingPunct="1"/>
              <a:t>4</a:t>
            </a:fld>
            <a:endParaRPr lang="en-US">
              <a:latin typeface="Tahoma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679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24DB0-02DB-BC48-B5B6-15F616751D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39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DFAB7F-A139-4940-9339-4AD37A9FDF44}" type="slidenum">
              <a:rPr lang="en-US">
                <a:latin typeface="Tahoma" charset="0"/>
              </a:rPr>
              <a:pPr eaLnBrk="1" hangingPunct="1"/>
              <a:t>6</a:t>
            </a:fld>
            <a:endParaRPr lang="en-US">
              <a:latin typeface="Tahoma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08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4F61B1-B8F8-9D40-AEBF-35E3B2D9D277}" type="slidenum">
              <a:rPr lang="en-US">
                <a:latin typeface="Tahoma" charset="0"/>
              </a:rPr>
              <a:pPr eaLnBrk="1" hangingPunct="1"/>
              <a:t>7</a:t>
            </a:fld>
            <a:endParaRPr lang="en-US">
              <a:latin typeface="Tahoma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39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8C2DF3-0E52-A04E-834C-C19D55A56FC0}" type="slidenum">
              <a:rPr lang="en-US">
                <a:latin typeface="Tahoma" charset="0"/>
              </a:rPr>
              <a:pPr eaLnBrk="1" hangingPunct="1"/>
              <a:t>8</a:t>
            </a:fld>
            <a:endParaRPr lang="en-US">
              <a:latin typeface="Tahoma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098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4C8313-7807-7F4D-A6ED-E492991FBE88}" type="slidenum">
              <a:rPr lang="en-US">
                <a:latin typeface="Tahoma" charset="0"/>
              </a:rPr>
              <a:pPr eaLnBrk="1" hangingPunct="1"/>
              <a:t>9</a:t>
            </a:fld>
            <a:endParaRPr lang="en-US">
              <a:latin typeface="Tahoma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3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773237"/>
          </a:xfrm>
        </p:spPr>
        <p:txBody>
          <a:bodyPr anchor="t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429000"/>
            <a:ext cx="3429000" cy="2743200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7306056" y="0"/>
            <a:ext cx="1524000" cy="381000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BDK06-1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9055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30352"/>
            <a:ext cx="2949178" cy="116128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91640"/>
            <a:ext cx="2949178" cy="448056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306056" y="0"/>
            <a:ext cx="1524000" cy="381000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BDK06-1</a:t>
            </a:r>
            <a:endParaRPr lang="en-US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696200" y="6400800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886200" y="530352"/>
            <a:ext cx="4626864" cy="564184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3276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306056" y="0"/>
            <a:ext cx="1524000" cy="381000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BDK06-1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09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7306056" y="0"/>
            <a:ext cx="15240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BD2K Skills Course</a:t>
            </a:r>
          </a:p>
          <a:p>
            <a:r>
              <a:rPr lang="en-US" smtClean="0"/>
              <a:t>Day 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0017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BDK06-1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559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BDK06-1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3661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w 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7696200" y="6400800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94" y="2209799"/>
            <a:ext cx="7375812" cy="4069465"/>
          </a:xfr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Bef>
                <a:spcPts val="375"/>
              </a:spcBef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4093" y="749301"/>
            <a:ext cx="7375814" cy="12396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620000" y="32636"/>
            <a:ext cx="914400" cy="348364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smtClean="0"/>
              <a:t>BDK06-1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6709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7664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13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290206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3450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7696200" y="6400800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43089"/>
            <a:ext cx="7886700" cy="4436175"/>
          </a:xfr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Bef>
                <a:spcPts val="375"/>
              </a:spcBef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533400"/>
            <a:ext cx="7886700" cy="11572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306056" y="0"/>
            <a:ext cx="1524000" cy="381000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BDK06-1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76891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086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12270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23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56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30897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616510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852915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579347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24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602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052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45857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C39A116-8513-1143-A820-B8E53AAAD1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306056" y="0"/>
            <a:ext cx="1524000" cy="381000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BDK06-1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2997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018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4071687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065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62991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6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33400"/>
            <a:ext cx="7886700" cy="11572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7909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5625"/>
            <a:ext cx="37909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306056" y="0"/>
            <a:ext cx="1524000" cy="381000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BDK06-1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696200" y="6400800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6386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oucr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96200" y="6400800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2514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4700" y="1825625"/>
            <a:ext cx="2514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6000750" y="1828800"/>
            <a:ext cx="2514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533400"/>
            <a:ext cx="7886700" cy="11572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306056" y="0"/>
            <a:ext cx="1524000" cy="381000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BDK06-1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2165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96200" y="6400800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533400"/>
            <a:ext cx="7886700" cy="1147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306056" y="0"/>
            <a:ext cx="1524000" cy="381000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BDK06-1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386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306056" y="0"/>
            <a:ext cx="1524000" cy="381000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BDK06-1</a:t>
            </a:r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96200" y="6400800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533400"/>
            <a:ext cx="7886700" cy="11572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111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96200" y="6400800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306056" y="0"/>
            <a:ext cx="1524000" cy="381000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BDK06-1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7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30352"/>
            <a:ext cx="2949178" cy="116128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30352"/>
            <a:ext cx="4629150" cy="564184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91640"/>
            <a:ext cx="2949178" cy="448056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306056" y="0"/>
            <a:ext cx="1524000" cy="381000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BDK06-1</a:t>
            </a:r>
            <a:endParaRPr lang="en-US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696200" y="6400800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765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tags" Target="../tags/tag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ontent Frame"/>
          <p:cNvGrpSpPr/>
          <p:nvPr/>
        </p:nvGrpSpPr>
        <p:grpSpPr>
          <a:xfrm>
            <a:off x="76200" y="114300"/>
            <a:ext cx="8991600" cy="6629400"/>
            <a:chOff x="76200" y="114300"/>
            <a:chExt cx="8991600" cy="6629400"/>
          </a:xfrm>
        </p:grpSpPr>
        <p:sp>
          <p:nvSpPr>
            <p:cNvPr id="5" name="Rectangle 4"/>
            <p:cNvSpPr/>
            <p:nvPr/>
          </p:nvSpPr>
          <p:spPr>
            <a:xfrm>
              <a:off x="76200" y="114300"/>
              <a:ext cx="8991600" cy="6629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3714" y="191386"/>
              <a:ext cx="8836572" cy="647522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course code"/>
          <p:cNvGrpSpPr/>
          <p:nvPr/>
        </p:nvGrpSpPr>
        <p:grpSpPr>
          <a:xfrm>
            <a:off x="7239000" y="-152400"/>
            <a:ext cx="1676400" cy="604698"/>
            <a:chOff x="7391400" y="-76200"/>
            <a:chExt cx="1676400" cy="604698"/>
          </a:xfrm>
        </p:grpSpPr>
        <p:sp>
          <p:nvSpPr>
            <p:cNvPr id="8" name="Rectangle 7"/>
            <p:cNvSpPr/>
            <p:nvPr/>
          </p:nvSpPr>
          <p:spPr>
            <a:xfrm>
              <a:off x="7391400" y="-76200"/>
              <a:ext cx="1676400" cy="604698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467600" y="-64688"/>
              <a:ext cx="1524000" cy="5218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66598"/>
            <a:ext cx="7886700" cy="1124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306056" y="0"/>
            <a:ext cx="1524000" cy="381000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BDK06-1</a:t>
            </a:r>
            <a:endParaRPr lang="en-US"/>
          </a:p>
        </p:txBody>
      </p:sp>
    </p:spTree>
    <p:custDataLst>
      <p:tags r:id="rId17"/>
    </p:custDataLst>
    <p:extLst>
      <p:ext uri="{BB962C8B-B14F-4D97-AF65-F5344CB8AC3E}">
        <p14:creationId xmlns:p14="http://schemas.microsoft.com/office/powerpoint/2010/main" val="317186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3837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•"/>
        <a:defRPr sz="2100" kern="1200">
          <a:solidFill>
            <a:srgbClr val="3837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450"/>
        </a:spcAft>
        <a:buFont typeface="Arial" panose="020B0604020202020204" pitchFamily="34" charset="0"/>
        <a:buChar char="•"/>
        <a:defRPr sz="1800" kern="1200">
          <a:solidFill>
            <a:srgbClr val="3837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rgbClr val="3837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3837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3837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3837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custDataLst>
      <p:tags r:id="rId19"/>
    </p:custDataLst>
    <p:extLst>
      <p:ext uri="{BB962C8B-B14F-4D97-AF65-F5344CB8AC3E}">
        <p14:creationId xmlns:p14="http://schemas.microsoft.com/office/powerpoint/2010/main" val="5835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600"/>
        </a:spcAft>
        <a:buClrTx/>
        <a:buSzTx/>
        <a:buFont typeface="Arial" panose="020B0604020202020204" pitchFamily="34" charset="0"/>
        <a:buChar char="•"/>
        <a:tabLst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5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9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reporter.nih.gov/project_info_description.cfm?aid=8828784&amp;icde=22004384" TargetMode="Externa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Standards </a:t>
            </a:r>
            <a:r>
              <a:rPr lang="en-US" dirty="0"/>
              <a:t>and </a:t>
            </a:r>
            <a:r>
              <a:rPr lang="en-US" dirty="0" smtClean="0"/>
              <a:t>Interoperability</a:t>
            </a:r>
            <a:endParaRPr lang="en-US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BDK04-1 | Clinical </a:t>
            </a:r>
            <a:r>
              <a:rPr lang="en-US" sz="1700" dirty="0"/>
              <a:t>Data Standards Related to Big </a:t>
            </a:r>
            <a:r>
              <a:rPr lang="en-US" sz="1700" dirty="0" smtClean="0"/>
              <a:t>Data</a:t>
            </a:r>
          </a:p>
          <a:p>
            <a:r>
              <a:rPr lang="en-US" sz="1700" dirty="0" smtClean="0"/>
              <a:t>William </a:t>
            </a:r>
            <a:r>
              <a:rPr lang="en-US" sz="1700" dirty="0"/>
              <a:t>Hersh, </a:t>
            </a:r>
            <a:r>
              <a:rPr lang="en-US" sz="1700" dirty="0" smtClean="0"/>
              <a:t>MD | Department </a:t>
            </a:r>
            <a:r>
              <a:rPr lang="en-US" sz="1700" dirty="0"/>
              <a:t>of Medical Informatics &amp; Clinical Epidemiology</a:t>
            </a:r>
          </a:p>
          <a:p>
            <a:r>
              <a:rPr lang="en-US" sz="1700" dirty="0"/>
              <a:t>Oregon Health &amp; Science University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standards bodies</a:t>
            </a:r>
            <a:endParaRPr lang="en-US" dirty="0"/>
          </a:p>
        </p:txBody>
      </p:sp>
      <p:sp>
        <p:nvSpPr>
          <p:cNvPr id="16387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International Organization for Standardization (ISO)</a:t>
            </a:r>
          </a:p>
          <a:p>
            <a:pPr lvl="1"/>
            <a:r>
              <a:rPr lang="en-US" dirty="0" smtClean="0"/>
              <a:t>Technical Committee 215 (TC 215) focuses on health informatics standards</a:t>
            </a:r>
          </a:p>
          <a:p>
            <a:r>
              <a:rPr lang="en-US" dirty="0" smtClean="0"/>
              <a:t>European Committee for Standardization (CEN)</a:t>
            </a:r>
          </a:p>
          <a:p>
            <a:pPr lvl="1"/>
            <a:r>
              <a:rPr lang="en-US" dirty="0" smtClean="0"/>
              <a:t>CEN/TC 251 is health informatics standards body for Europe</a:t>
            </a:r>
          </a:p>
          <a:p>
            <a:r>
              <a:rPr lang="en-US" dirty="0" smtClean="0"/>
              <a:t>International Telecommunication Union (ITU) – UN agency focused on telecommunications standards (general, not medical)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US government health information standards leadership efforts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A number of approaches over last decade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Consolidated Health Informatics (CHI) initiative – effort to adopt ready standards by health-related US government agencies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Healthcare Information Technology Standards Panel (HITSP) of the Office of the National Coordinator for Health IT (ONC) – effort to identify ready standards and gaps needing to be filled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National Institute for Standards and Technology (NIST) – focused on </a:t>
            </a:r>
            <a:r>
              <a:rPr lang="en-US" dirty="0">
                <a:ea typeface="+mn-ea"/>
              </a:rPr>
              <a:t>efforts supporting </a:t>
            </a:r>
            <a:r>
              <a:rPr lang="en-US" dirty="0" smtClean="0">
                <a:ea typeface="+mn-ea"/>
              </a:rPr>
              <a:t>ONC 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National Library of Medicine (NLM) – efforts mostly around insuring terminology standards support messaging standards efforts (e.g., HL7)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All standards work now being led by ONC Health IT Standards Committee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IT Standards Committee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Charged with making recommendations to ONC on “standards, implementation specifications, and certification criteria for electronic exchange and use of health information”</a:t>
            </a:r>
          </a:p>
          <a:p>
            <a:r>
              <a:rPr lang="en-US" dirty="0" smtClean="0"/>
              <a:t>Timeline of recent activities</a:t>
            </a:r>
          </a:p>
          <a:p>
            <a:pPr lvl="1"/>
            <a:r>
              <a:rPr lang="en-US" dirty="0" smtClean="0"/>
              <a:t>JASON report calls for move to more “modern” API-based approaches to interoperability </a:t>
            </a:r>
          </a:p>
          <a:p>
            <a:pPr lvl="1"/>
            <a:r>
              <a:rPr lang="en-US" dirty="0" smtClean="0"/>
              <a:t>ONC establishes JASON Task Force to respond to recommendations and develops evolving plans and documents</a:t>
            </a:r>
          </a:p>
          <a:p>
            <a:pPr lvl="2"/>
            <a:r>
              <a:rPr lang="en-US" dirty="0" smtClean="0"/>
              <a:t>Interoperability Vision (2014) – vision and framework</a:t>
            </a:r>
          </a:p>
          <a:p>
            <a:pPr lvl="2"/>
            <a:r>
              <a:rPr lang="en-US" dirty="0"/>
              <a:t>Interoperability </a:t>
            </a:r>
            <a:r>
              <a:rPr lang="en-US" dirty="0" smtClean="0"/>
              <a:t>Roadmap (2015) – how to get there</a:t>
            </a:r>
          </a:p>
          <a:p>
            <a:pPr lvl="2"/>
            <a:r>
              <a:rPr lang="en-US" dirty="0"/>
              <a:t>Argonaut Project (2014</a:t>
            </a:r>
            <a:r>
              <a:rPr lang="en-US" dirty="0" smtClean="0"/>
              <a:t>) – implementing details</a:t>
            </a:r>
            <a:endParaRPr lang="en-US" dirty="0"/>
          </a:p>
          <a:p>
            <a:pPr lvl="2"/>
            <a:r>
              <a:rPr lang="en-US" dirty="0" smtClean="0"/>
              <a:t>Standards Advisory (2015) – standards ready for use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7696200" y="6431664"/>
            <a:ext cx="1295400" cy="197736"/>
          </a:xfrm>
        </p:spPr>
        <p:txBody>
          <a:bodyPr/>
          <a:lstStyle/>
          <a:p>
            <a:r>
              <a:rPr lang="en-US" dirty="0"/>
              <a:t>(MITRE, 2014)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</a:t>
            </a:r>
            <a:r>
              <a:rPr lang="en-US" dirty="0"/>
              <a:t>I</a:t>
            </a:r>
            <a:r>
              <a:rPr lang="en-US" dirty="0" smtClean="0"/>
              <a:t>nteroperability Roadmap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1981200"/>
            <a:ext cx="6267450" cy="3733800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572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Underpinnings of Roadmap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52600"/>
            <a:ext cx="7467600" cy="466437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Integrating the Health Enterprise (IHE)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Non-federal effort that identifies and demonstrates solutions to real-world interoperability problems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Organizes interoperability </a:t>
            </a:r>
            <a:r>
              <a:rPr lang="en-US" dirty="0" smtClean="0">
                <a:ea typeface="+mn-ea"/>
              </a:rPr>
              <a:t>showcases to demonstrate solutions</a:t>
            </a: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 smtClean="0">
                <a:ea typeface="+mn-ea"/>
              </a:rPr>
              <a:t>Organized across various clinical and operational domains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Each domain produces own set of Technical Framework documents in coordination with other domains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Committees in each domain review and republish these documents annually, often expanding with supplements that expand existing or define new profiles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Profiles eventually republished for trial implementation; if criteria for successful testing achieved, profile is published in final </a:t>
            </a:r>
            <a:r>
              <a:rPr lang="en-US" dirty="0" smtClean="0">
                <a:ea typeface="+mn-ea"/>
              </a:rPr>
              <a:t>form</a:t>
            </a:r>
            <a:endParaRPr lang="en-US" dirty="0">
              <a:ea typeface="+mn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7696200" y="6431664"/>
            <a:ext cx="1295400" cy="197736"/>
          </a:xfrm>
        </p:spPr>
        <p:txBody>
          <a:bodyPr/>
          <a:lstStyle/>
          <a:p>
            <a:r>
              <a:rPr lang="en-US" dirty="0" smtClean="0"/>
              <a:t>(Samarth</a:t>
            </a:r>
            <a:r>
              <a:rPr lang="en-US" dirty="0"/>
              <a:t>, 2013)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US" dirty="0"/>
              <a:t>IHE </a:t>
            </a:r>
            <a:r>
              <a:rPr lang="en-US" dirty="0" smtClean="0"/>
              <a:t>profiles from domain: </a:t>
            </a:r>
            <a:r>
              <a:rPr lang="en-US" dirty="0"/>
              <a:t>Patient Care </a:t>
            </a:r>
            <a:r>
              <a:rPr lang="en-US" dirty="0" smtClean="0"/>
              <a:t>Coordination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200" dirty="0" smtClean="0"/>
              <a:t>[MS] Medical Summaries describes the content and format of Discharge Summaries and Referral Notes</a:t>
            </a:r>
          </a:p>
          <a:p>
            <a:pPr>
              <a:lnSpc>
                <a:spcPct val="120000"/>
              </a:lnSpc>
            </a:pPr>
            <a:r>
              <a:rPr lang="en-US" sz="1200" dirty="0" smtClean="0"/>
              <a:t>[XPHR] Exchange of Personal Health Record describes the content and format of summary information extracted from a PHR system for import into an EHR system, and visa versa</a:t>
            </a:r>
          </a:p>
          <a:p>
            <a:pPr>
              <a:lnSpc>
                <a:spcPct val="120000"/>
              </a:lnSpc>
            </a:pPr>
            <a:r>
              <a:rPr lang="en-US" sz="1200" dirty="0" smtClean="0"/>
              <a:t>[FSA] Functional Status Assessments describes the content and format of Functional Status Assessments that appear within summary documents</a:t>
            </a:r>
          </a:p>
          <a:p>
            <a:pPr>
              <a:lnSpc>
                <a:spcPct val="120000"/>
              </a:lnSpc>
            </a:pPr>
            <a:r>
              <a:rPr lang="en-US" sz="1200" dirty="0" smtClean="0"/>
              <a:t>[QED] Query for Existing Data queries data repositories for clinical information on vital signs, problems, medications, immunizations, and diagnostic results</a:t>
            </a:r>
          </a:p>
          <a:p>
            <a:pPr>
              <a:lnSpc>
                <a:spcPct val="120000"/>
              </a:lnSpc>
            </a:pPr>
            <a:r>
              <a:rPr lang="en-US" sz="1200" dirty="0" smtClean="0"/>
              <a:t>[IC] Immunization Content exchanges immunization data</a:t>
            </a:r>
          </a:p>
          <a:p>
            <a:pPr>
              <a:lnSpc>
                <a:spcPct val="120000"/>
              </a:lnSpc>
            </a:pPr>
            <a:r>
              <a:rPr lang="en-US" sz="1200" dirty="0" smtClean="0"/>
              <a:t>[CM] Care Management exchanges information between HIT systems and applications used to manage care for specific conditions</a:t>
            </a:r>
          </a:p>
          <a:p>
            <a:pPr>
              <a:lnSpc>
                <a:spcPct val="120000"/>
              </a:lnSpc>
            </a:pPr>
            <a:r>
              <a:rPr lang="en-US" sz="1200" dirty="0" smtClean="0"/>
              <a:t>[PPOC] Patient Plan of Care exchanges data related to creating and managing individualized patient care between and among HIT systems</a:t>
            </a:r>
          </a:p>
          <a:p>
            <a:pPr>
              <a:lnSpc>
                <a:spcPct val="120000"/>
              </a:lnSpc>
            </a:pPr>
            <a:r>
              <a:rPr lang="en-US" sz="1200" dirty="0" smtClean="0"/>
              <a:t>[RCG] Request for Clinical Guidance obtains decision support when ordering medications, determining appropriate immunizations, diagnostic tests, etc.</a:t>
            </a:r>
          </a:p>
          <a:p>
            <a:pPr>
              <a:lnSpc>
                <a:spcPct val="120000"/>
              </a:lnSpc>
            </a:pPr>
            <a:r>
              <a:rPr lang="en-US" sz="1200" dirty="0" smtClean="0"/>
              <a:t>[EDR] Emergency Department Referral communicates medical summary data from an EHR System to an EDIS System</a:t>
            </a:r>
            <a:endParaRPr lang="en-US" sz="1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732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Banking can do worldwide standards; why not healthcare?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from </a:t>
            </a:r>
            <a:r>
              <a:rPr lang="en-US" dirty="0" err="1"/>
              <a:t>Bernstam</a:t>
            </a:r>
            <a:r>
              <a:rPr lang="en-US" dirty="0"/>
              <a:t>, EV and Johnson, TR (2009). Why health information technology doesn't work. Frontiers of Engineering. 39(4): 30-35.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7306056" y="6431664"/>
            <a:ext cx="1685544" cy="1977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2800350"/>
            <a:ext cx="1257300" cy="1257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628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smtClean="0">
                <a:ea typeface="+mj-ea"/>
              </a:rPr>
              <a:t>HIPAA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Health information standards were a key focus of the Health Insurance Portability and Accountability Act of 1996 (HIPAA; aka, the Kennedy-</a:t>
            </a:r>
            <a:r>
              <a:rPr lang="en-US" dirty="0" err="1" smtClean="0">
                <a:ea typeface="+mn-ea"/>
              </a:rPr>
              <a:t>Kassebaum</a:t>
            </a:r>
            <a:r>
              <a:rPr lang="en-US" dirty="0" smtClean="0">
                <a:ea typeface="+mn-ea"/>
              </a:rPr>
              <a:t> Bill)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Main focus of legislation, however, was health insurance issues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lvl="1">
              <a:defRPr/>
            </a:pPr>
            <a:r>
              <a:rPr lang="en-US" dirty="0" smtClean="0">
                <a:ea typeface="+mn-ea"/>
              </a:rPr>
              <a:t>Reducing denial based on pre-existing conditions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lvl="1">
              <a:defRPr/>
            </a:pPr>
            <a:r>
              <a:rPr lang="en-US" dirty="0" smtClean="0">
                <a:ea typeface="+mn-ea"/>
              </a:rPr>
              <a:t>Improving portability across jobs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But now HIPAA is best known for its addressing of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lvl="1">
              <a:defRPr/>
            </a:pPr>
            <a:r>
              <a:rPr lang="en-US" dirty="0" smtClean="0">
                <a:ea typeface="+mn-ea"/>
              </a:rPr>
              <a:t>Standards for financial transactions and code sets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lvl="1">
              <a:defRPr/>
            </a:pPr>
            <a:r>
              <a:rPr lang="en-US" dirty="0" smtClean="0">
                <a:ea typeface="+mn-ea"/>
              </a:rPr>
              <a:t>Unique identifiers for patients, healthcare providers, and employers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lvl="1">
              <a:defRPr/>
            </a:pPr>
            <a:r>
              <a:rPr lang="en-US" dirty="0" smtClean="0">
                <a:ea typeface="+mn-ea"/>
              </a:rPr>
              <a:t>Development of privacy and security standards for transmission of electronic health data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HIPAA privacy and security regulations expanded in HITECH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Biomedical and health data standards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Identifiers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 smtClean="0"/>
              <a:t>Transactions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Message </a:t>
            </a:r>
            <a:r>
              <a:rPr lang="en-US" dirty="0" smtClean="0"/>
              <a:t>exchange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 smtClean="0"/>
              <a:t>Terminology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>
                <a:ea typeface="+mj-ea"/>
              </a:rPr>
              <a:t>Why are standards important in big data science?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n-ea"/>
              </a:rPr>
              <a:t>Promote consistent naming of individuals, events, diagnoses, treatments, etc.</a:t>
            </a:r>
            <a:endParaRPr lang="en-US" dirty="0">
              <a:solidFill>
                <a:srgbClr val="7F7F7F"/>
              </a:solidFill>
              <a:ea typeface="+mn-ea"/>
            </a:endParaRPr>
          </a:p>
          <a:p>
            <a:pPr eaLnBrk="1" hangingPunct="1">
              <a:defRPr/>
            </a:pPr>
            <a:r>
              <a:rPr lang="en-US" dirty="0">
                <a:ea typeface="+mn-ea"/>
              </a:rPr>
              <a:t>Allow better use of data for patient care as well as secondary uses, such as quality assurance, </a:t>
            </a:r>
            <a:r>
              <a:rPr lang="en-US" dirty="0" smtClean="0">
                <a:ea typeface="+mn-ea"/>
              </a:rPr>
              <a:t>clinical research</a:t>
            </a:r>
            <a:r>
              <a:rPr lang="en-US" dirty="0">
                <a:ea typeface="+mn-ea"/>
              </a:rPr>
              <a:t>, </a:t>
            </a:r>
            <a:r>
              <a:rPr lang="en-US" dirty="0" smtClean="0">
                <a:ea typeface="+mn-ea"/>
              </a:rPr>
              <a:t>public health, etc</a:t>
            </a:r>
            <a:r>
              <a:rPr lang="en-US" dirty="0">
                <a:ea typeface="+mn-ea"/>
              </a:rPr>
              <a:t>.</a:t>
            </a:r>
            <a:endParaRPr lang="en-US" dirty="0">
              <a:solidFill>
                <a:srgbClr val="7F7F7F"/>
              </a:solidFill>
              <a:ea typeface="+mn-ea"/>
            </a:endParaRPr>
          </a:p>
          <a:p>
            <a:pPr eaLnBrk="1" hangingPunct="1">
              <a:defRPr/>
            </a:pPr>
            <a:r>
              <a:rPr lang="en-US" dirty="0">
                <a:ea typeface="+mn-ea"/>
              </a:rPr>
              <a:t>Enhance ability to transfer data among applications, allowing better system </a:t>
            </a:r>
            <a:r>
              <a:rPr lang="en-US" dirty="0" smtClean="0">
                <a:ea typeface="+mn-ea"/>
              </a:rPr>
              <a:t>integration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Facilitate interoperability among information systems and users</a:t>
            </a:r>
            <a:endParaRPr lang="en-US" dirty="0">
              <a:ea typeface="+mn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download the resource list with useful links from the “Resources” tab in the upper right of the player.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course was made possible under a grant from the NIH (# </a:t>
            </a:r>
            <a:r>
              <a:rPr lang="en-US" dirty="0">
                <a:hlinkClick r:id="rId3"/>
              </a:rPr>
              <a:t>1R25GM114820-01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448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standard?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standard for that!</a:t>
            </a:r>
          </a:p>
          <a:p>
            <a:r>
              <a:rPr lang="en-US" dirty="0" smtClean="0"/>
              <a:t>From ISO, 2004 (underlined by Benson, 2012)</a:t>
            </a:r>
          </a:p>
          <a:p>
            <a:pPr lvl="1"/>
            <a:r>
              <a:rPr lang="en-US" dirty="0" smtClean="0"/>
              <a:t>A standard </a:t>
            </a:r>
            <a:r>
              <a:rPr lang="en-US" u="sng" dirty="0" smtClean="0"/>
              <a:t>document</a:t>
            </a:r>
            <a:r>
              <a:rPr lang="en-US" dirty="0" smtClean="0"/>
              <a:t> established by </a:t>
            </a:r>
            <a:r>
              <a:rPr lang="en-US" u="sng" dirty="0" smtClean="0"/>
              <a:t>consensus</a:t>
            </a:r>
            <a:r>
              <a:rPr lang="en-US" dirty="0" smtClean="0"/>
              <a:t> and approved by a </a:t>
            </a:r>
            <a:r>
              <a:rPr lang="en-US" u="sng" dirty="0" smtClean="0"/>
              <a:t>recognized body </a:t>
            </a:r>
            <a:r>
              <a:rPr lang="en-US" dirty="0" smtClean="0"/>
              <a:t>that provides for common and repeated use, rules, guidelines or characteristics for activities or their results, </a:t>
            </a:r>
            <a:r>
              <a:rPr lang="en-US" u="sng" dirty="0" smtClean="0"/>
              <a:t>aimed at the optimum degree of order in a given context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459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Standards facilitate interoperability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IEEE original definition, widely cited (1990)</a:t>
            </a:r>
          </a:p>
          <a:p>
            <a:pPr lvl="1"/>
            <a:r>
              <a:rPr lang="en-US" dirty="0" smtClean="0"/>
              <a:t>“The ability of two or more systems or components to exchange information and to use the information that has been exchanged.”</a:t>
            </a:r>
          </a:p>
          <a:p>
            <a:r>
              <a:rPr lang="en-US" dirty="0" smtClean="0"/>
              <a:t>Extended for healthcare in 2005 by NAHIT (2005) and endorsed by 40 other healthcare organizations</a:t>
            </a:r>
          </a:p>
          <a:p>
            <a:pPr lvl="1"/>
            <a:r>
              <a:rPr lang="en-US" dirty="0" smtClean="0"/>
              <a:t>“The ability of different information technology systems and software applications to communicate; to exchange data accurately, effectively, and consistently; and to use the information that has been exchanged.”</a:t>
            </a:r>
          </a:p>
          <a:p>
            <a:r>
              <a:rPr lang="en-US" dirty="0" smtClean="0"/>
              <a:t>Current IEEE definition</a:t>
            </a:r>
          </a:p>
          <a:p>
            <a:pPr lvl="1"/>
            <a:r>
              <a:rPr lang="en-US" dirty="0" smtClean="0"/>
              <a:t>“Ability </a:t>
            </a:r>
            <a:r>
              <a:rPr lang="en-US" dirty="0"/>
              <a:t>of a system or a product to work with other systems or products without special effort on the part of the customer. Interoperability is made possible by the implementation of </a:t>
            </a:r>
            <a:r>
              <a:rPr lang="en-US" dirty="0" smtClean="0"/>
              <a:t>standards”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Levels of interoperability for healthcare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Level 1 – no interoperability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mail, fax, phone, etc.</a:t>
            </a:r>
          </a:p>
          <a:p>
            <a:r>
              <a:rPr lang="en-US" dirty="0" smtClean="0"/>
              <a:t>Level 2 – machine-transportable (structural)</a:t>
            </a:r>
          </a:p>
          <a:p>
            <a:pPr lvl="1"/>
            <a:r>
              <a:rPr lang="en-US" dirty="0" smtClean="0"/>
              <a:t>Information cannot be manipulated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scanned document, image, PDF</a:t>
            </a:r>
          </a:p>
          <a:p>
            <a:r>
              <a:rPr lang="en-US" dirty="0" smtClean="0"/>
              <a:t>Level 3 – machine-</a:t>
            </a:r>
            <a:r>
              <a:rPr lang="en-US" dirty="0" err="1" smtClean="0"/>
              <a:t>organizable</a:t>
            </a:r>
            <a:r>
              <a:rPr lang="en-US" dirty="0" smtClean="0"/>
              <a:t> (syntactic)</a:t>
            </a:r>
          </a:p>
          <a:p>
            <a:pPr lvl="1"/>
            <a:r>
              <a:rPr lang="en-US" dirty="0" smtClean="0"/>
              <a:t>Sender and receiver must understand vocabulary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email, files in proprietary format</a:t>
            </a:r>
          </a:p>
          <a:p>
            <a:r>
              <a:rPr lang="en-US" dirty="0" smtClean="0"/>
              <a:t>Level 4 – machine-interpretable (semantic)</a:t>
            </a:r>
          </a:p>
          <a:p>
            <a:pPr lvl="1"/>
            <a:r>
              <a:rPr lang="en-US" dirty="0" smtClean="0"/>
              <a:t>Structured messages with standardized and coded data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coded results from structured notes, lab, problem list, etc.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781800" y="6555553"/>
            <a:ext cx="2137229" cy="228600"/>
          </a:xfrm>
        </p:spPr>
        <p:txBody>
          <a:bodyPr/>
          <a:lstStyle/>
          <a:p>
            <a:r>
              <a:rPr lang="en-US" dirty="0"/>
              <a:t>(Walker, 2005)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977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Value of standards throughout history</a:t>
            </a:r>
            <a:endParaRPr lang="en-US" dirty="0">
              <a:ea typeface="+mj-ea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Roman chariots</a:t>
            </a:r>
          </a:p>
          <a:p>
            <a:r>
              <a:rPr lang="en-US" dirty="0">
                <a:latin typeface="+mn-lt"/>
              </a:rPr>
              <a:t>Railroad tracks</a:t>
            </a:r>
          </a:p>
          <a:p>
            <a:r>
              <a:rPr lang="en-US" dirty="0">
                <a:latin typeface="+mn-lt"/>
              </a:rPr>
              <a:t>Telephones</a:t>
            </a:r>
          </a:p>
          <a:p>
            <a:r>
              <a:rPr lang="en-US" dirty="0">
                <a:latin typeface="+mn-lt"/>
              </a:rPr>
              <a:t>ASCII text in computers</a:t>
            </a:r>
          </a:p>
          <a:p>
            <a:r>
              <a:rPr lang="en-US" dirty="0">
                <a:latin typeface="+mn-lt"/>
              </a:rPr>
              <a:t>Wi-Fi to connect </a:t>
            </a:r>
            <a:r>
              <a:rPr lang="en-US" dirty="0" smtClean="0">
                <a:latin typeface="+mn-lt"/>
              </a:rPr>
              <a:t>computers, </a:t>
            </a:r>
            <a:r>
              <a:rPr lang="en-US" dirty="0">
                <a:latin typeface="+mn-lt"/>
              </a:rPr>
              <a:t>smartphones, </a:t>
            </a:r>
            <a:r>
              <a:rPr lang="en-US" dirty="0" smtClean="0">
                <a:latin typeface="+mn-lt"/>
              </a:rPr>
              <a:t>tablets, etc</a:t>
            </a:r>
            <a:r>
              <a:rPr lang="en-US" dirty="0">
                <a:latin typeface="+mn-lt"/>
              </a:rPr>
              <a:t>. wirelessly to the </a:t>
            </a:r>
            <a:r>
              <a:rPr lang="en-US" dirty="0" smtClean="0">
                <a:latin typeface="+mn-lt"/>
              </a:rPr>
              <a:t>Internet</a:t>
            </a:r>
          </a:p>
          <a:p>
            <a:r>
              <a:rPr lang="en-US" dirty="0" smtClean="0">
                <a:latin typeface="+mn-lt"/>
              </a:rPr>
              <a:t>Global financial transactions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Other examples?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and limitations of standards</a:t>
            </a:r>
            <a:endParaRPr lang="en-US" dirty="0"/>
          </a:p>
        </p:txBody>
      </p:sp>
      <p:sp>
        <p:nvSpPr>
          <p:cNvPr id="12291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Interoperability</a:t>
            </a:r>
          </a:p>
          <a:p>
            <a:pPr lvl="1"/>
            <a:r>
              <a:rPr lang="en-US" dirty="0" smtClean="0"/>
              <a:t>May allow innovation based on common foundation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Dominance by one segment of industry</a:t>
            </a:r>
          </a:p>
          <a:p>
            <a:pPr lvl="1"/>
            <a:r>
              <a:rPr lang="en-US" dirty="0" smtClean="0"/>
              <a:t>May stifle innovation</a:t>
            </a:r>
          </a:p>
          <a:p>
            <a:r>
              <a:rPr lang="en-US" dirty="0" smtClean="0"/>
              <a:t>May be a mixed bag</a:t>
            </a:r>
          </a:p>
          <a:p>
            <a:pPr lvl="1"/>
            <a:r>
              <a:rPr lang="en-US" dirty="0" smtClean="0"/>
              <a:t>Microsoft </a:t>
            </a:r>
            <a:r>
              <a:rPr lang="en-US" altLang="ja-JP" dirty="0" smtClean="0"/>
              <a:t>“</a:t>
            </a:r>
            <a:r>
              <a:rPr lang="en-US" dirty="0" smtClean="0"/>
              <a:t>standards,</a:t>
            </a:r>
            <a:r>
              <a:rPr lang="en-US" altLang="ja-JP" dirty="0" smtClean="0"/>
              <a:t>”</a:t>
            </a:r>
            <a:r>
              <a:rPr lang="en-US" dirty="0" smtClean="0"/>
              <a:t> e.g., Windows, Office, etc.</a:t>
            </a:r>
          </a:p>
          <a:p>
            <a:pPr lvl="1"/>
            <a:r>
              <a:rPr lang="en-US" dirty="0" smtClean="0"/>
              <a:t>Ever hear of Esperanto? Why did English prevail?  (Patterson, 1999)</a:t>
            </a:r>
          </a:p>
          <a:p>
            <a:pPr lvl="1"/>
            <a:r>
              <a:rPr lang="en-US" dirty="0" smtClean="0"/>
              <a:t>“The nice thing about standards is that there are so many of them to choose from.” (</a:t>
            </a:r>
            <a:r>
              <a:rPr lang="en-US" dirty="0" err="1" smtClean="0"/>
              <a:t>Tanenbaum</a:t>
            </a:r>
            <a:r>
              <a:rPr lang="en-US" dirty="0" smtClean="0"/>
              <a:t>, 2010 – disputed)</a:t>
            </a:r>
          </a:p>
          <a:p>
            <a:pPr lvl="1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6096000" y="6555553"/>
            <a:ext cx="2823029" cy="228600"/>
          </a:xfrm>
        </p:spPr>
        <p:txBody>
          <a:bodyPr/>
          <a:lstStyle/>
          <a:p>
            <a:r>
              <a:rPr lang="en-US" dirty="0"/>
              <a:t>(Patterson, 1999)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The standards development process – four </a:t>
            </a:r>
            <a:r>
              <a:rPr lang="en-US" sz="4000" dirty="0" smtClean="0"/>
              <a:t>approaches</a:t>
            </a:r>
            <a:endParaRPr lang="en-US" sz="40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Ad hoc – groups agree to informal specifications</a:t>
            </a:r>
            <a:endParaRPr lang="en-US">
              <a:solidFill>
                <a:srgbClr val="7F7F7F"/>
              </a:solidFill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De facto – single vendor controls industry</a:t>
            </a:r>
            <a:endParaRPr lang="en-US">
              <a:solidFill>
                <a:srgbClr val="7F7F7F"/>
              </a:solidFill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Government mandate – government agency creates standard and mandates its use</a:t>
            </a:r>
            <a:endParaRPr lang="en-US">
              <a:solidFill>
                <a:srgbClr val="7F7F7F"/>
              </a:solidFill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Consensus – interested parties work in open process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7543800" y="6431664"/>
            <a:ext cx="1447800" cy="197736"/>
          </a:xfrm>
        </p:spPr>
        <p:txBody>
          <a:bodyPr/>
          <a:lstStyle/>
          <a:p>
            <a:r>
              <a:rPr lang="en-US" dirty="0"/>
              <a:t>(Hammond, 2014)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US standards bodies (private, non-profit)</a:t>
            </a:r>
          </a:p>
        </p:txBody>
      </p:sp>
      <p:sp>
        <p:nvSpPr>
          <p:cNvPr id="15363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American National Standards Institute (ANSI) that accredits standards development organizations (SDOs), including in healthcare</a:t>
            </a:r>
          </a:p>
          <a:p>
            <a:pPr lvl="1"/>
            <a:r>
              <a:rPr lang="en-US" dirty="0" smtClean="0"/>
              <a:t>Accredited Standards Committee (ASC) X12</a:t>
            </a:r>
          </a:p>
          <a:p>
            <a:pPr lvl="1"/>
            <a:r>
              <a:rPr lang="en-US" dirty="0" smtClean="0"/>
              <a:t>Health Level 7 (HL7)</a:t>
            </a:r>
          </a:p>
          <a:p>
            <a:pPr lvl="1"/>
            <a:r>
              <a:rPr lang="en-US" dirty="0" smtClean="0"/>
              <a:t>American Society for Testing and Materials (ASTM), which has a Committee E31 on Healthcare Informatics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standard.jpg"/>
  <p:tag name="LOGO_PIC_2" val="C:\Documents and Settings\hersh\My Documents\Ongoing\Web\ohsunewlogo.jpg"/>
  <p:tag name="PRESENTER_PIC_MODE" val="0"/>
  <p:tag name="LOGO_PIC_MODE" val="1"/>
  <p:tag name="PRESENTATION_TITLE" val="5.1"/>
  <p:tag name="ART_ENCODE_TYPE" val="0"/>
  <p:tag name="ART_ENCODE_INDEX" val="1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Documents and Settings\hersh\My Documents\10x10\Unit 4\Content\4.1\player.html"/>
  <p:tag name="ARTICULATE_LOGO" val="ohsu-logo.jpg"/>
  <p:tag name="ARTICULATE_PRESENTER" val="William Hersh, MD"/>
  <p:tag name="ARTICULATE_PRESENTER_GUID" val="2C78E8ED6413"/>
  <p:tag name="ARTICULATE_LMS" val="0"/>
  <p:tag name="ARTICULATE_META_COURSE_VERSION_SET" val="True"/>
  <p:tag name="ARTICULATE_REFERENCE_ID" val="7f5080aa-74a1-4600-a936-f4622e74cc63"/>
  <p:tag name="ARTICULATE_SLIDE_COUNT" val="20"/>
  <p:tag name="ARTICULATE_REFERENCE_TYPE_1" val="1"/>
  <p:tag name="ARTICULATE_REFERENCE_1" val="C:\wamp\www\Box Sync\OER\BDK06\List of Resources for Standards and Interoperability.pdf"/>
  <p:tag name="ARTICULATE_REFERENCE_TITLE_1" val="List of Resources for Standards and Interoperability"/>
  <p:tag name="ARTICULATE_REFERENCE_ID_1" val="af50f08b-0dde-4e12-9724-8533fce3be4b"/>
  <p:tag name="ARTICULATE_REFERENCE_COUNT" val="1"/>
  <p:tag name="ARTICULATE_REFERENCE_DESCRIPTION" val="List of Resources for Standards and Interoperability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PROJECT_OPEN" val="1"/>
  <p:tag name="TAG_BACKING_FORM_KEY" val="2365948-c:\wamp\www\box sync\bd2k\oer content\bdk06\staged\bdk04-1.pptx"/>
  <p:tag name="ARTICULATE_PRESENTER_VERSION" val="7"/>
  <p:tag name="ARTICULATE_USED_PAGE_ORIENTATION" val="1"/>
  <p:tag name="ARTICULATE_USED_PAGE_SIZE" val="1"/>
  <p:tag name="ARTICULATE_META_COURSE_ID" val="4pH6A5hgTlU_course_id"/>
  <p:tag name="ARTICULATE_META_NAME_SET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6d96e99-cee8-4e10-82e8-cee3a98b1783"/>
  <p:tag name="ARTICULATE_SLIDE_NAV" val="1"/>
  <p:tag name="AUDIO_ID" val="256"/>
  <p:tag name="ARTICULATE_AUDIO_RECORDED" val="1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ORIGINAL_AUDIO_FILEPATH" val="C:\wamp\www\Box Sync\OER\BDK06\BDK06-1audio\BDK06-1-01.mp3"/>
  <p:tag name="ELAPSEDTIME" val="16.692"/>
  <p:tag name="ARTICULATE_USED_LAYOUT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41c623c-7ecd-4261-bdb5-afe6b9b12686"/>
  <p:tag name="ARTICULATE_SLIDE_NAV" val="2"/>
  <p:tag name="AUDIO_ID" val="273"/>
  <p:tag name="ARTICULATE_AUDIO_RECORDED" val="1"/>
  <p:tag name="ORIGINAL_AUDIO_FILEPATH" val="C:\wamp\www\Box Sync\OER\BDK06\BDK06-1audio\BDK06-1-02.mp3"/>
  <p:tag name="ELAPSEDTIME" val="41.43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3"/>
  <p:tag name="ARTICULATE_SLIDE_GUID" val="8deb4fb7-ed31-4bf9-901c-9a65fb50627c"/>
  <p:tag name="AUDIO_ID" val="292"/>
  <p:tag name="ARTICULATE_AUDIO_RECORDED" val="1"/>
  <p:tag name="ORIGINAL_AUDIO_FILEPATH" val="C:\wamp\www\Box Sync\OER\BDK06\BDK06-1audio\BDK06-1-03.mp3"/>
  <p:tag name="ELAPSEDTIME" val="52.89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2e55aa6-18cb-4308-aabf-52a8ddc307be"/>
  <p:tag name="ARTICULATE_SLIDE_NAV" val="4"/>
  <p:tag name="AUDIO_ID" val="260"/>
  <p:tag name="ARTICULATE_AUDIO_RECORDED" val="1"/>
  <p:tag name="ORIGINAL_AUDIO_FILEPATH" val="C:\wamp\www\Box Sync\OER\BDK06\BDK06-1audio\BDK06-1-04.mp3"/>
  <p:tag name="ELAPSEDTIME" val="102.37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5"/>
  <p:tag name="ARTICULATE_SLIDE_GUID" val="a3d58425-83bf-43a3-96c6-c34e64266d18"/>
  <p:tag name="AUDIO_ID" val="293"/>
  <p:tag name="ARTICULATE_AUDIO_RECORDED" val="1"/>
  <p:tag name="ORIGINAL_AUDIO_FILEPATH" val="C:\wamp\www\Box Sync\OER\BDK06\BDK06-1audio\BDK06-1-05.mp3"/>
  <p:tag name="ELAPSEDTIME" val="146.46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f8d9e5c-055c-4dcb-aceb-0271453844e2"/>
  <p:tag name="ARTICULATE_SLIDE_NAV" val="6"/>
  <p:tag name="AUDIO_ID" val="258"/>
  <p:tag name="ARTICULATE_AUDIO_RECORDED" val="1"/>
  <p:tag name="ORIGINAL_AUDIO_FILEPATH" val="C:\wamp\www\Box Sync\OER\BDK06\BDK06-1audio\BDK06-1-06.mp3"/>
  <p:tag name="ELAPSEDTIME" val="125.10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4fb8eb9-e547-41d0-8c3c-6b879ee708f3"/>
  <p:tag name="ARTICULATE_SLIDE_NAV" val="7"/>
  <p:tag name="AUDIO_ID" val="259"/>
  <p:tag name="ARTICULATE_AUDIO_RECORDED" val="1"/>
  <p:tag name="ORIGINAL_AUDIO_FILEPATH" val="C:\wamp\www\Box Sync\OER\BDK06\BDK06-1audio\BDK06-1-07.mp3"/>
  <p:tag name="ELAPSEDTIME" val="134.32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5df00dd-54cf-493c-acca-aa01e3abcbb2"/>
  <p:tag name="ARTICULATE_SLIDE_NAV" val="8"/>
  <p:tag name="AUDIO_ID" val="261"/>
  <p:tag name="ARTICULATE_AUDIO_RECORDED" val="1"/>
  <p:tag name="ORIGINAL_AUDIO_FILEPATH" val="C:\wamp\www\Box Sync\OER\BDK06\BDK06-1audio\BDK06-1-08.mp3"/>
  <p:tag name="ELAPSEDTIME" val="70.89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44640bf-c08c-4987-b993-7c51b7ee251d"/>
  <p:tag name="ARTICULATE_SLIDE_NAV" val="10"/>
  <p:tag name="AUDIO_ID" val="269"/>
  <p:tag name="ARTICULATE_AUDIO_RECORDED" val="1"/>
  <p:tag name="ORIGINAL_AUDIO_FILEPATH" val="C:\wamp\www\Box Sync\OER\BDK06\BDK06-1audio\BDK06-1-09.mp3"/>
  <p:tag name="ELAPSEDTIME" val="70.21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ecfd429-efbb-4c0a-8c93-0d85f0bd799d"/>
  <p:tag name="ARTICULATE_SLIDE_NAV" val="11"/>
  <p:tag name="AUDIO_ID" val="271"/>
  <p:tag name="ARTICULATE_AUDIO_RECORDED" val="1"/>
  <p:tag name="ORIGINAL_AUDIO_FILEPATH" val="C:\wamp\www\Box Sync\OER\BDK06\BDK06-1audio\BDK06-1-10.mp3"/>
  <p:tag name="ELAPSEDTIME" val="79.88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76a7edb-fad1-4cfd-a2cb-b6ef5e9d119c"/>
  <p:tag name="ARTICULATE_SLIDE_NAV" val="12"/>
  <p:tag name="AUDIO_ID" val="278"/>
  <p:tag name="ARTICULATE_AUDIO_RECORDED" val="1"/>
  <p:tag name="ORIGINAL_AUDIO_FILEPATH" val="C:\wamp\www\Box Sync\OER\BDK06\BDK06-1audio\BDK06-1-11.mp3"/>
  <p:tag name="ELAPSEDTIME" val="155.01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7fee46-6dd7-4e9c-a448-44ba042664ea"/>
  <p:tag name="ARTICULATE_SLIDE_NAV" val="15"/>
  <p:tag name="AUDIO_ID" val="284"/>
  <p:tag name="ARTICULATE_AUDIO_RECORDED" val="1"/>
  <p:tag name="ORIGINAL_AUDIO_FILEPATH" val="C:\wamp\www\Box Sync\OER\BDK06\BDK06-1audio\BDK06-1-12.mp3"/>
  <p:tag name="ELAPSEDTIME" val="164.91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16"/>
  <p:tag name="ARTICULATE_SLIDE_GUID" val="ce377399-f650-4291-b9a8-3a5d511725d4"/>
  <p:tag name="AUDIO_ID" val="294"/>
  <p:tag name="ARTICULATE_AUDIO_RECORDED" val="1"/>
  <p:tag name="ORIGINAL_AUDIO_FILEPATH" val="C:\wamp\www\Box Sync\OER\BDK06\BDK06-1audio\BDK06-1-13.mp3"/>
  <p:tag name="ELAPSEDTIME" val="53.78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5a545cb-b125-48c6-a582-b846cd5b8c54"/>
  <p:tag name="ARTICULATE_SLIDE_NAV" val="17"/>
  <p:tag name="AUDIO_ID" val="285"/>
  <p:tag name="ARTICULATE_AUDIO_RECORDED" val="1"/>
  <p:tag name="ORIGINAL_AUDIO_FILEPATH" val="C:\wamp\www\Box Sync\OER\BDK06\BDK06-1audio\BDK06-1-14.mp3"/>
  <p:tag name="ELAPSEDTIME" val="60.76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12883b4-20b5-488d-91b5-9cb33fb7b4f0"/>
  <p:tag name="ARTICULATE_SLIDE_NAV" val="19"/>
  <p:tag name="AUDIO_ID" val="277"/>
  <p:tag name="ARTICULATE_AUDIO_RECORDED" val="1"/>
  <p:tag name="ORIGINAL_AUDIO_FILEPATH" val="C:\wamp\www\Box Sync\OER\BDK06\BDK06-1audio\BDK06-1-15.mp3"/>
  <p:tag name="ELAPSEDTIME" val="94.06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20"/>
  <p:tag name="ARTICULATE_SLIDE_GUID" val="e1c72071-03ff-41ba-a13e-45139ddec6a8"/>
  <p:tag name="AUDIO_ID" val="295"/>
  <p:tag name="ARTICULATE_AUDIO_RECORDED" val="1"/>
  <p:tag name="ORIGINAL_AUDIO_FILEPATH" val="C:\wamp\www\Box Sync\OER\BDK06\BDK06-1audio\BDK06-1-16.mp3"/>
  <p:tag name="ELAPSEDTIME" val="23.43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6"/>
  <p:tag name="ARTICULATE_AUDIO_RECORDED" val="1"/>
  <p:tag name="ORIGINAL_AUDIO_FILEPATH" val="C:\wamp\www\Box Sync\OER\BDK06\BDK06-1audio\BDK06-1-17.mp3"/>
  <p:tag name="ELAPSEDTIME" val="90.01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f2c9e4d-cab1-4ba5-b107-9b40d7fd04ba"/>
  <p:tag name="ARTICULATE_SLIDE_NAV" val="21"/>
  <p:tag name="AUDIO_ID" val="265"/>
  <p:tag name="ARTICULATE_AUDIO_RECORDED" val="1"/>
  <p:tag name="ORIGINAL_AUDIO_FILEPATH" val="C:\wamp\www\Box Sync\OER\BDK06\BDK06-1audio\BDK06-1-18.mp3"/>
  <p:tag name="ELAPSEDTIME" val="67.05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a86b45-843f-4cf5-98c9-5d1cd4728858"/>
  <p:tag name="ARTICULATE_SLIDE_NAV" val="22"/>
  <p:tag name="AUDIO_ID" val="272"/>
  <p:tag name="ARTICULATE_AUDIO_RECORDED" val="1"/>
  <p:tag name="ORIGINAL_AUDIO_FILEPATH" val="C:\wamp\www\Box Sync\OER\BDK06\BDK06-1audio\BDK06-1-19.mp3"/>
  <p:tag name="ELAPSEDTIME" val="26.35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7"/>
  <p:tag name="ARTICULATE_NAV_LEVEL" val="1"/>
  <p:tag name="ARTICULATE_SLIDE_PRESENTER_GUID" val="a188f16f-5c86-472f-bb80-2b341762e951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CONTROL_NOTES" val="False"/>
  <p:tag name="ARTICULATE_PLAYER_CONTROL_RESOURCES" val="True"/>
  <p:tag name="ARTICULATE_PLAYER_SEEKBAR" val="False"/>
  <p:tag name="ARTICULATE_PLAYER_CONTROL_PLAYPAUSE" val="False"/>
  <p:tag name="ARTICULATE_NEXT_BUTTON_ID" val="256"/>
  <p:tag name="ARTICULATE_PREV_BUTTON_ID" val="272"/>
  <p:tag name="ARTICULATE_USED_LAYOUT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ver4Theme">
  <a:themeElements>
    <a:clrScheme name="BD2K_human">
      <a:dk1>
        <a:srgbClr val="000000"/>
      </a:dk1>
      <a:lt1>
        <a:srgbClr val="000000"/>
      </a:lt1>
      <a:dk2>
        <a:srgbClr val="F2D6A2"/>
      </a:dk2>
      <a:lt2>
        <a:srgbClr val="A58D5E"/>
      </a:lt2>
      <a:accent1>
        <a:srgbClr val="BFB36D"/>
      </a:accent1>
      <a:accent2>
        <a:srgbClr val="92B627"/>
      </a:accent2>
      <a:accent3>
        <a:srgbClr val="FFEAC4"/>
      </a:accent3>
      <a:accent4>
        <a:srgbClr val="FFC000"/>
      </a:accent4>
      <a:accent5>
        <a:srgbClr val="D9AE89"/>
      </a:accent5>
      <a:accent6>
        <a:srgbClr val="8C6F56"/>
      </a:accent6>
      <a:hlink>
        <a:srgbClr val="000000"/>
      </a:hlink>
      <a:folHlink>
        <a:srgbClr val="A5A5A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ver4Theme" id="{0CC359EF-1B41-42AF-B4B7-B2655AB4F3D8}" vid="{C750A343-F8DB-4EA7-98AC-89FCCCF0F83D}"/>
    </a:ext>
  </a:extLst>
</a:theme>
</file>

<file path=ppt/theme/theme2.xml><?xml version="1.0" encoding="utf-8"?>
<a:theme xmlns:a="http://schemas.openxmlformats.org/drawingml/2006/main" name="BD2K_WORKING_jackie_ThemeV1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WORKING_jackie_ThemeV1" id="{C33D5FCA-5EBD-43ED-A914-A254AF6E5DB8}" vid="{C3190F54-E46B-4AF6-B162-4702E7E886E7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BD2Kver4Theme</Template>
  <TotalTime>1538</TotalTime>
  <Words>1370</Words>
  <Application>Microsoft Office PowerPoint</Application>
  <PresentationFormat>On-screen Show (4:3)</PresentationFormat>
  <Paragraphs>146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ＭＳ Ｐゴシック</vt:lpstr>
      <vt:lpstr>Arial</vt:lpstr>
      <vt:lpstr>Arial Rounded MT Bold</vt:lpstr>
      <vt:lpstr>Calibri</vt:lpstr>
      <vt:lpstr>Cambria</vt:lpstr>
      <vt:lpstr>Tahoma</vt:lpstr>
      <vt:lpstr>Times New Roman</vt:lpstr>
      <vt:lpstr>BD2Kver4Theme</vt:lpstr>
      <vt:lpstr>BD2K_WORKING_jackie_ThemeV1</vt:lpstr>
      <vt:lpstr>Standards and Interoperability</vt:lpstr>
      <vt:lpstr>Why are standards important in big data science?</vt:lpstr>
      <vt:lpstr>What is a standard?</vt:lpstr>
      <vt:lpstr>Standards facilitate interoperability</vt:lpstr>
      <vt:lpstr>Levels of interoperability for healthcare</vt:lpstr>
      <vt:lpstr>Value of standards throughout history</vt:lpstr>
      <vt:lpstr>Benefits and limitations of standards</vt:lpstr>
      <vt:lpstr>The standards development process – four approaches</vt:lpstr>
      <vt:lpstr>Some US standards bodies (private, non-profit)</vt:lpstr>
      <vt:lpstr>International standards bodies</vt:lpstr>
      <vt:lpstr>US government health information standards leadership efforts</vt:lpstr>
      <vt:lpstr>Health IT Standards Committee</vt:lpstr>
      <vt:lpstr>Overview of Interoperability Roadmap</vt:lpstr>
      <vt:lpstr>Underpinnings of Roadmap</vt:lpstr>
      <vt:lpstr>Integrating the Health Enterprise (IHE)</vt:lpstr>
      <vt:lpstr>Example IHE profiles from domain: Patient Care Coordination</vt:lpstr>
      <vt:lpstr>Banking can do worldwide standards; why not healthcare?</vt:lpstr>
      <vt:lpstr>HIPAA</vt:lpstr>
      <vt:lpstr>Biomedical and health data standards</vt:lpstr>
      <vt:lpstr>Thank you</vt:lpstr>
    </vt:vector>
  </TitlesOfParts>
  <Company>Oregon Health &amp;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0.0  Title</dc:title>
  <dc:creator>William Hersh</dc:creator>
  <cp:lastModifiedBy>Bjorn Pederson</cp:lastModifiedBy>
  <cp:revision>248</cp:revision>
  <cp:lastPrinted>2012-04-07T23:58:39Z</cp:lastPrinted>
  <dcterms:created xsi:type="dcterms:W3CDTF">2003-03-15T13:17:24Z</dcterms:created>
  <dcterms:modified xsi:type="dcterms:W3CDTF">2016-05-18T21:36:26Z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UsedName">
    <vt:lpwstr>5</vt:lpwstr>
  </property>
  <property fmtid="{D5CDD505-2E9C-101B-9397-08002B2CF9AE}" pid="3" name="ArticulateUseProject">
    <vt:lpwstr>1</vt:lpwstr>
  </property>
  <property fmtid="{D5CDD505-2E9C-101B-9397-08002B2CF9AE}" pid="4" name="ArticulatePath">
    <vt:lpwstr>4.1</vt:lpwstr>
  </property>
  <property fmtid="{D5CDD505-2E9C-101B-9397-08002B2CF9AE}" pid="5" name="ArticulateProjectVersion">
    <vt:lpwstr>7</vt:lpwstr>
  </property>
  <property fmtid="{D5CDD505-2E9C-101B-9397-08002B2CF9AE}" pid="6" name="ArticulateGUID">
    <vt:lpwstr>F636E200-1F60-499D-8B16-8D6FE9F1E832</vt:lpwstr>
  </property>
  <property fmtid="{D5CDD505-2E9C-101B-9397-08002B2CF9AE}" pid="7" name="ArticulateProjectFull">
    <vt:lpwstr>C:\wamp\www\Box Sync\BD2K\OER Content\BDK06\Staged\BDK04-1.ppta</vt:lpwstr>
  </property>
</Properties>
</file>