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ppt/notesSlides/notesSlide1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52" r:id="rId2"/>
    <p:sldMasterId id="2147483879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8" r:id="rId5"/>
    <p:sldId id="280" r:id="rId6"/>
    <p:sldId id="285" r:id="rId7"/>
    <p:sldId id="282" r:id="rId8"/>
    <p:sldId id="279" r:id="rId9"/>
    <p:sldId id="281" r:id="rId10"/>
    <p:sldId id="259" r:id="rId11"/>
    <p:sldId id="283" r:id="rId12"/>
    <p:sldId id="288" r:id="rId13"/>
    <p:sldId id="261" r:id="rId14"/>
    <p:sldId id="286" r:id="rId15"/>
    <p:sldId id="262" r:id="rId16"/>
    <p:sldId id="263" r:id="rId17"/>
    <p:sldId id="289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69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FB34ECC8-C4A6-CA45-8B3C-318DF9EF2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EC7C287-A549-F349-B95A-DE51FC0A3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E5774E-B5CC-7D41-AEBA-8B5B27EDB722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0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C287-A549-F349-B95A-DE51FC0A32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FC0A1-E42C-814E-9B46-9624DC5B8423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6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C287-A549-F349-B95A-DE51FC0A32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85CDE5-40D6-E94F-A10C-E46833B5ADA8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8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775AD1-8A27-6D4D-9C03-52426F3C1C1F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5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03438-60B6-164C-8A6C-E6B5ADFA0327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B25716-BAC9-0645-B139-DD55FFF4A941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C287-A549-F349-B95A-DE51FC0A32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86111-73BD-4B40-80D4-EF010A93FA6E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5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12A56D-E0D4-C044-B1E8-F0D6A03832E4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BA5990-E56B-2143-9555-D638DA5B7F90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0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0F0E6D-0EB4-C549-9A06-45E12443EA72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5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B0AB3C-95C2-1348-B9F3-9049821AF6B6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0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6225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5317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6287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744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597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6878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7147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7395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427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154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52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521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75631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7262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9682E2-70C2-F64C-B6DB-9A72B1B07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29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07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3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09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13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88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10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149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84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27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36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994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53396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84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37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7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57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83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7809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53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10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030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45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7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665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40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252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7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4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599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08782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672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6657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8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6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854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191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105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260571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5152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349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5858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9812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7199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7109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8838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908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ags" Target="../tags/tag4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7044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97915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  <p:sldLayoutId id="2147483873" r:id="rId21"/>
    <p:sldLayoutId id="2147483874" r:id="rId22"/>
    <p:sldLayoutId id="2147483875" r:id="rId23"/>
    <p:sldLayoutId id="2147483876" r:id="rId24"/>
    <p:sldLayoutId id="2147483877" r:id="rId25"/>
    <p:sldLayoutId id="2147483878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19267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Identifier </a:t>
            </a:r>
            <a:r>
              <a:rPr lang="en-US" dirty="0">
                <a:latin typeface="Calibri" charset="0"/>
              </a:rPr>
              <a:t>and Transaction Standards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657600"/>
            <a:ext cx="8577943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BDK04-2 </a:t>
            </a:r>
            <a:r>
              <a:rPr lang="en-US" dirty="0" smtClean="0"/>
              <a:t>| Clinical </a:t>
            </a:r>
            <a:r>
              <a:rPr lang="en-US" dirty="0"/>
              <a:t>Data Standards Related to Big Data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University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 of patient record-matching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recently commissioned report by ONC</a:t>
            </a:r>
          </a:p>
          <a:p>
            <a:r>
              <a:rPr lang="en-US" dirty="0" smtClean="0"/>
              <a:t>Imperative as a patient safety, care coordination, and data quality issue (among others)</a:t>
            </a:r>
          </a:p>
          <a:p>
            <a:r>
              <a:rPr lang="en-US" dirty="0" smtClean="0"/>
              <a:t>Current state-of-art works well, but would benefit from standardizing patient-identifying attributes in record, such as</a:t>
            </a:r>
          </a:p>
          <a:p>
            <a:pPr lvl="1"/>
            <a:r>
              <a:rPr lang="en-US" dirty="0" smtClean="0"/>
              <a:t>First/given, middle/second given, and last/family names</a:t>
            </a:r>
          </a:p>
          <a:p>
            <a:pPr lvl="1"/>
            <a:r>
              <a:rPr lang="en-US" dirty="0" smtClean="0"/>
              <a:t>Suffix – e.g., Jr./Sr., II/III/etc., MD/RN/PhD, Esq., etc.</a:t>
            </a:r>
          </a:p>
          <a:p>
            <a:pPr lvl="1"/>
            <a:r>
              <a:rPr lang="en-US" dirty="0" smtClean="0"/>
              <a:t>Date of birth – YYYYMMDD, with HHMMSS if available</a:t>
            </a:r>
          </a:p>
          <a:p>
            <a:pPr lvl="1"/>
            <a:r>
              <a:rPr lang="en-US" dirty="0" smtClean="0"/>
              <a:t>Current and historical addresses – in some international format</a:t>
            </a:r>
          </a:p>
          <a:p>
            <a:pPr lvl="1"/>
            <a:r>
              <a:rPr lang="en-US" dirty="0" smtClean="0"/>
              <a:t>Phone number – all known</a:t>
            </a:r>
          </a:p>
          <a:p>
            <a:pPr lvl="1"/>
            <a:r>
              <a:rPr lang="en-US" dirty="0" smtClean="0"/>
              <a:t>Gender – from HL7 value set; M, F, UN</a:t>
            </a:r>
          </a:p>
          <a:p>
            <a:r>
              <a:rPr lang="en-US" dirty="0" smtClean="0"/>
              <a:t>Also need process for handling changes across healthcare system</a:t>
            </a:r>
          </a:p>
          <a:p>
            <a:r>
              <a:rPr lang="en-US" dirty="0" smtClean="0"/>
              <a:t>Advocates further research to evaluate algorithms and additional attributes as well as dissemination of best practices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6000" y="6555553"/>
            <a:ext cx="2823029" cy="228600"/>
          </a:xfrm>
        </p:spPr>
        <p:txBody>
          <a:bodyPr/>
          <a:lstStyle/>
          <a:p>
            <a:r>
              <a:rPr lang="en-US" dirty="0"/>
              <a:t>(Morris,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7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Provider identifiers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Universal Physician Identifier Number (UPIN) was maintained by the US government for physicians who treated Medicare patients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National Provider Identifier (NPI) now assigned to all US physicians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Issued by the National Provider System (NPS), overseen by the Department of HHS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10-digit number with last digit serving as check digit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CMS no longer processes claims without NPI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Employer and health plan identifier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Employers – National Standard Employer Identifier (</a:t>
            </a:r>
            <a:r>
              <a:rPr lang="en-US" dirty="0"/>
              <a:t>EIN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Health </a:t>
            </a:r>
            <a:r>
              <a:rPr lang="en-US" dirty="0"/>
              <a:t>plans – new Health Plan Identifier (HPID) and Other Entity Identifier (OEID</a:t>
            </a:r>
            <a:r>
              <a:rPr lang="en-US" dirty="0" smtClean="0"/>
              <a:t>) mandated in Affordable Care Act (ACA)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1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Transactions</a:t>
            </a:r>
            <a:endParaRPr lang="en-US"/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ASC X12N standards are designed to encourage electronic commerce for health claims, simplifying current situation of 400+ different formats</a:t>
            </a:r>
          </a:p>
          <a:p>
            <a:pPr lvl="1"/>
            <a:r>
              <a:rPr lang="en-US" dirty="0" smtClean="0"/>
              <a:t>HIPAA mandated use of these standards for healthcare business electronic data exchange</a:t>
            </a:r>
          </a:p>
          <a:p>
            <a:pPr lvl="2"/>
            <a:r>
              <a:rPr lang="en-US" dirty="0" smtClean="0"/>
              <a:t>“Administrative simplification”</a:t>
            </a:r>
          </a:p>
          <a:p>
            <a:pPr lvl="1"/>
            <a:r>
              <a:rPr lang="en-US" dirty="0" smtClean="0"/>
              <a:t>Original version of HIPAA ASC X12 standards was called version 4010 and was superseded by Version 5010, which had deadline for compliance of January 1, 2012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(Moynihan, 2010)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ASC X12N transactions – </a:t>
            </a:r>
            <a:r>
              <a:rPr lang="en-US" sz="4000" dirty="0" smtClean="0">
                <a:latin typeface="Calibri" charset="0"/>
              </a:rPr>
              <a:t>Version 5010</a:t>
            </a:r>
            <a:endParaRPr lang="en-US" sz="4000" dirty="0">
              <a:latin typeface="Calibri" charset="0"/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Health claims and equivalent encounter information (837)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Enrollment and disenrollment in a health plan (834)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Eligibility for a health plan (request 270/response 271)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Health care payment and remittance advice (835)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Health plan premium payments (820)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Health claim status (request 276/response 277)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Referral certification and authorization (278)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Coordination of benefits (837)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Identifiers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Various approaches exist (or have been proposed) for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Patients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Providers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Employers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Health Plans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Patient identifiers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Benefits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Easy linkage of records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Facilitate health information exchange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Reduce errors and costs arising from duplicate records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Risks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Easy linkage of records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Potentially compromise privacy and confidentiality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of duplicate and overlaid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5490028" cy="5256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dentifier </a:t>
            </a:r>
            <a:r>
              <a:rPr lang="en-US" dirty="0"/>
              <a:t>errors compromise quality of care and can be </a:t>
            </a:r>
            <a:r>
              <a:rPr lang="en-US" dirty="0" smtClean="0"/>
              <a:t>costly</a:t>
            </a:r>
            <a:endParaRPr lang="en-US" dirty="0"/>
          </a:p>
          <a:p>
            <a:pPr lvl="1"/>
            <a:r>
              <a:rPr lang="en-US" dirty="0"/>
              <a:t>$4,500 to correct duplicate patient records in operating room</a:t>
            </a:r>
          </a:p>
          <a:p>
            <a:pPr lvl="1"/>
            <a:r>
              <a:rPr lang="en-US" dirty="0"/>
              <a:t>325 minutes of work to correct duplicate records in hospital</a:t>
            </a:r>
          </a:p>
          <a:p>
            <a:pPr lvl="1"/>
            <a:r>
              <a:rPr lang="en-US" dirty="0"/>
              <a:t>Cost increases with length of time error not </a:t>
            </a:r>
            <a:r>
              <a:rPr lang="en-US" dirty="0" smtClean="0"/>
              <a:t>identified</a:t>
            </a:r>
          </a:p>
          <a:p>
            <a:r>
              <a:rPr lang="en-US" dirty="0" smtClean="0"/>
              <a:t>Duplicate records more likely to be associated with missed abnormal test results</a:t>
            </a:r>
          </a:p>
          <a:p>
            <a:r>
              <a:rPr lang="en-US" dirty="0" smtClean="0"/>
              <a:t>Study of five large academic centers found</a:t>
            </a:r>
          </a:p>
          <a:p>
            <a:pPr lvl="1"/>
            <a:r>
              <a:rPr lang="en-US" dirty="0" smtClean="0"/>
              <a:t>Occurrence of matching first and last name was 16.5-40.7%, reduced to 0.2-15.5% when date of birth added</a:t>
            </a:r>
          </a:p>
          <a:p>
            <a:pPr lvl="1"/>
            <a:r>
              <a:rPr lang="en-US" dirty="0" smtClean="0"/>
              <a:t>Highly variable policies for preventing, detecting, and removing duplicate records, and for mitigating errors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038600" y="6555553"/>
            <a:ext cx="4880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Fernandes</a:t>
            </a:r>
            <a:r>
              <a:rPr lang="en-US" dirty="0"/>
              <a:t>, 2001</a:t>
            </a:r>
            <a:r>
              <a:rPr lang="en-US" dirty="0" smtClean="0"/>
              <a:t>), (</a:t>
            </a:r>
            <a:r>
              <a:rPr lang="en-US" dirty="0" err="1"/>
              <a:t>Joffe</a:t>
            </a:r>
            <a:r>
              <a:rPr lang="en-US" dirty="0"/>
              <a:t>, 2009</a:t>
            </a:r>
            <a:r>
              <a:rPr lang="en-US" dirty="0" smtClean="0"/>
              <a:t>), (</a:t>
            </a:r>
            <a:r>
              <a:rPr lang="en-US" dirty="0"/>
              <a:t>McCoy, 2013)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182915"/>
            <a:ext cx="3204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Figure from McCoy, AB, Wright, A, et al. (2013). Matching identifiers in electronic health records: implications for duplicate records and patient safety. Quality and Safety in Health Care. 22: 219-224.</a:t>
            </a:r>
          </a:p>
        </p:txBody>
      </p:sp>
      <p:pic>
        <p:nvPicPr>
          <p:cNvPr id="6" name="Picture 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64" y="3491239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5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Patient identifiers – key attributes (Connecting for Health, 2005)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Unique – only one person has a particular identifier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Non-disclosing – discloses no personal information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Permanent – will never be re-used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Ubiquitous – everyone has one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Canonical – each person has only one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Invariable – will not change over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One solution is government-issued patient identifiers</a:t>
            </a:r>
            <a:endParaRPr lang="en-US" dirty="0">
              <a:ea typeface="+mj-ea"/>
            </a:endParaRPr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Most industrialized countries have them, e.g.,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New Zealand National Health Index (NHI)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Iceland Health Sector Database 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Have also created national genetic database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Singapore issues National Registration Identity Card (NRIC) to all citizens and Foreign Identification Number (FIN) to all long-term visitors, which are used as identifiers in healthcare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Most Western European countries also use them without controversy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19800" y="6555553"/>
            <a:ext cx="2899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Arnason</a:t>
            </a:r>
            <a:r>
              <a:rPr lang="en-US" dirty="0"/>
              <a:t>, 2002</a:t>
            </a:r>
            <a:r>
              <a:rPr lang="en-US" dirty="0" smtClean="0"/>
              <a:t>), (</a:t>
            </a:r>
            <a:r>
              <a:rPr lang="en-US" dirty="0" err="1"/>
              <a:t>Gulcher</a:t>
            </a:r>
            <a:r>
              <a:rPr lang="en-US" dirty="0"/>
              <a:t>, 2000)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Government-issued patient identifiers in the US?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HIPAA mandated creation of patient identifiers but public pressure forced postponement</a:t>
            </a:r>
          </a:p>
          <a:p>
            <a:pPr lvl="1"/>
            <a:r>
              <a:rPr lang="en-US" dirty="0" smtClean="0"/>
              <a:t>Approach and issues described in </a:t>
            </a:r>
            <a:r>
              <a:rPr lang="en-US" dirty="0"/>
              <a:t>U.S. Department of Health and Human </a:t>
            </a:r>
            <a:r>
              <a:rPr lang="en-US" dirty="0" err="1" smtClean="0"/>
              <a:t>Services’s</a:t>
            </a:r>
            <a:r>
              <a:rPr lang="en-US" dirty="0" smtClean="0"/>
              <a:t> white paper</a:t>
            </a:r>
            <a:r>
              <a:rPr lang="en-US" dirty="0"/>
              <a:t>, “Unique Health Identifier for </a:t>
            </a:r>
            <a:r>
              <a:rPr lang="en-US" dirty="0" smtClean="0"/>
              <a:t>Individuals”</a:t>
            </a:r>
          </a:p>
          <a:p>
            <a:r>
              <a:rPr lang="en-US" dirty="0" smtClean="0"/>
              <a:t>Could/should we use the social security number as a national health identifier?</a:t>
            </a:r>
          </a:p>
          <a:p>
            <a:pPr lvl="1"/>
            <a:r>
              <a:rPr lang="en-US" dirty="0" smtClean="0"/>
              <a:t>Technical problems: many duplicates, numbers reused, no check digit for checksum validation </a:t>
            </a:r>
          </a:p>
          <a:p>
            <a:pPr lvl="1"/>
            <a:r>
              <a:rPr lang="en-US" dirty="0" smtClean="0"/>
              <a:t>Other problems: used for too many other purposes, including de-identification from public data sources </a:t>
            </a:r>
          </a:p>
          <a:p>
            <a:r>
              <a:rPr lang="en-US" dirty="0" smtClean="0"/>
              <a:t>Some advocate voluntary identifiers</a:t>
            </a:r>
          </a:p>
          <a:p>
            <a:pPr lvl="1"/>
            <a:r>
              <a:rPr lang="en-US" dirty="0" smtClean="0"/>
              <a:t>Those agreeing to have would sign consent form outlining benefits and risks </a:t>
            </a:r>
          </a:p>
          <a:p>
            <a:pPr lvl="1"/>
            <a:r>
              <a:rPr lang="en-US" dirty="0" smtClean="0"/>
              <a:t>Proposed standard: ASTM E2553-07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895600" y="6555553"/>
            <a:ext cx="6023429" cy="228600"/>
          </a:xfrm>
        </p:spPr>
        <p:txBody>
          <a:bodyPr/>
          <a:lstStyle/>
          <a:p>
            <a:r>
              <a:rPr lang="de-DE" dirty="0"/>
              <a:t>(HHS, 1998</a:t>
            </a:r>
            <a:r>
              <a:rPr lang="de-DE" dirty="0" smtClean="0"/>
              <a:t>), (</a:t>
            </a:r>
            <a:r>
              <a:rPr lang="de-DE" dirty="0"/>
              <a:t>Winkler, 2009</a:t>
            </a:r>
            <a:r>
              <a:rPr lang="de-DE" dirty="0" smtClean="0"/>
              <a:t>), (</a:t>
            </a:r>
            <a:r>
              <a:rPr lang="de-DE" dirty="0"/>
              <a:t>Acquisti, 2009</a:t>
            </a:r>
            <a:r>
              <a:rPr lang="de-DE" dirty="0" smtClean="0"/>
              <a:t>), (</a:t>
            </a:r>
            <a:r>
              <a:rPr lang="de-DE" dirty="0"/>
              <a:t>Hieb, 2006; Hieb, 2008)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Others argue it is unnecessary and politically infeasible in US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Connecting for Health, </a:t>
            </a:r>
            <a:r>
              <a:rPr lang="en-US" dirty="0" smtClean="0"/>
              <a:t>2005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ja-JP" dirty="0" smtClean="0"/>
              <a:t>“</a:t>
            </a:r>
            <a:r>
              <a:rPr lang="en-US" dirty="0" smtClean="0"/>
              <a:t>Not worth the fight” 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Probably </a:t>
            </a:r>
            <a:r>
              <a:rPr lang="en-US" dirty="0"/>
              <a:t>politically impossible to deploy in US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There may be other ways to achieve goals for national identifiers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Expenses up front; benefits accrue later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Counterpoint: Unique patient identifier would reduce errors and improve system interoperability in US 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Costs would be substantial ($3.9-9.2 billion) but be offset by other improvements in healthcare system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Would not significantly increase risk for security breaches over other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038600" y="6555553"/>
            <a:ext cx="4880429" cy="228600"/>
          </a:xfrm>
        </p:spPr>
        <p:txBody>
          <a:bodyPr/>
          <a:lstStyle/>
          <a:p>
            <a:r>
              <a:rPr lang="en-US" dirty="0"/>
              <a:t>(Ferris, 2005; Ferris, 2005</a:t>
            </a:r>
            <a:r>
              <a:rPr lang="en-US" dirty="0" smtClean="0"/>
              <a:t>), (</a:t>
            </a:r>
            <a:r>
              <a:rPr lang="en-US" dirty="0" err="1"/>
              <a:t>Hillestad</a:t>
            </a:r>
            <a:r>
              <a:rPr lang="en-US" dirty="0"/>
              <a:t>, 2008; </a:t>
            </a:r>
            <a:r>
              <a:rPr lang="en-US" dirty="0" err="1"/>
              <a:t>Detmer</a:t>
            </a:r>
            <a:r>
              <a:rPr lang="en-US" dirty="0"/>
              <a:t>, 2010; </a:t>
            </a:r>
            <a:r>
              <a:rPr lang="en-US" dirty="0" err="1"/>
              <a:t>Aranow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Alternatives to a national identifier</a:t>
            </a:r>
            <a:endParaRPr lang="en-US" dirty="0">
              <a:ea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 of probabilistic </a:t>
            </a:r>
            <a:r>
              <a:rPr lang="en-US" dirty="0"/>
              <a:t>matching algorithms to link records </a:t>
            </a:r>
            <a:endParaRPr lang="en-US" dirty="0" smtClean="0"/>
          </a:p>
          <a:p>
            <a:pPr lvl="1"/>
            <a:r>
              <a:rPr lang="en-US" dirty="0" smtClean="0"/>
              <a:t>Highly accurate </a:t>
            </a:r>
            <a:endParaRPr lang="en-US" dirty="0"/>
          </a:p>
          <a:p>
            <a:pPr lvl="1"/>
            <a:r>
              <a:rPr lang="en-US" dirty="0" smtClean="0"/>
              <a:t>But research </a:t>
            </a:r>
            <a:r>
              <a:rPr lang="en-US" dirty="0"/>
              <a:t>still required for problems with non-standardized (“dirty”) data </a:t>
            </a:r>
            <a:r>
              <a:rPr lang="en-US" dirty="0" smtClean="0"/>
              <a:t>and </a:t>
            </a:r>
            <a:r>
              <a:rPr lang="en-US" dirty="0"/>
              <a:t>missing data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One approach is to create </a:t>
            </a:r>
            <a:r>
              <a:rPr lang="en-US" dirty="0"/>
              <a:t>globally unique identifier with local master patient index plus holding institution identifier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Record@Hospital</a:t>
            </a:r>
            <a:endParaRPr lang="en-US" dirty="0"/>
          </a:p>
          <a:p>
            <a:pPr lvl="1"/>
            <a:r>
              <a:rPr lang="en-US" dirty="0"/>
              <a:t>Could be unique, permanent, non-disclosing, and </a:t>
            </a:r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Appropriate records linked with probabilistic matching algorithms (above)</a:t>
            </a:r>
            <a:endParaRPr lang="en-US" dirty="0"/>
          </a:p>
          <a:p>
            <a:pPr lvl="1"/>
            <a:r>
              <a:rPr lang="en-US" dirty="0" smtClean="0"/>
              <a:t>Once </a:t>
            </a:r>
            <a:r>
              <a:rPr lang="en-US" dirty="0"/>
              <a:t>in place, </a:t>
            </a: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altLang="ja-JP" dirty="0" smtClean="0"/>
              <a:t>“</a:t>
            </a:r>
            <a:r>
              <a:rPr lang="en-US" dirty="0" smtClean="0"/>
              <a:t>record </a:t>
            </a:r>
            <a:r>
              <a:rPr lang="en-US" dirty="0"/>
              <a:t>locator </a:t>
            </a:r>
            <a:r>
              <a:rPr lang="en-US" dirty="0" smtClean="0"/>
              <a:t>system</a:t>
            </a:r>
            <a:r>
              <a:rPr lang="en-US" altLang="ja-JP" dirty="0" smtClean="0"/>
              <a:t>” (RLS)</a:t>
            </a:r>
            <a:r>
              <a:rPr lang="en-US" dirty="0" smtClean="0"/>
              <a:t> </a:t>
            </a:r>
            <a:r>
              <a:rPr lang="en-US" dirty="0"/>
              <a:t>to achieve </a:t>
            </a:r>
            <a:r>
              <a:rPr lang="en-US" dirty="0" smtClean="0"/>
              <a:t>linkage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requirements: </a:t>
            </a:r>
            <a:r>
              <a:rPr lang="en-US" dirty="0" smtClean="0"/>
              <a:t>security</a:t>
            </a:r>
            <a:r>
              <a:rPr lang="en-US" dirty="0"/>
              <a:t>, authentication, data linkage, global participation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6555553"/>
            <a:ext cx="8309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Grannis</a:t>
            </a:r>
            <a:r>
              <a:rPr lang="en-US" dirty="0"/>
              <a:t>, 2003; </a:t>
            </a:r>
            <a:r>
              <a:rPr lang="en-US" dirty="0" err="1"/>
              <a:t>Grannis</a:t>
            </a:r>
            <a:r>
              <a:rPr lang="en-US" dirty="0"/>
              <a:t>, 2004; Tromp, 2008; Tromp, 2011; Li, 2013</a:t>
            </a:r>
            <a:r>
              <a:rPr lang="en-US" dirty="0" smtClean="0"/>
              <a:t>), (</a:t>
            </a:r>
            <a:r>
              <a:rPr lang="en-US" dirty="0"/>
              <a:t>Randall, 2013</a:t>
            </a:r>
            <a:r>
              <a:rPr lang="en-US" dirty="0" smtClean="0"/>
              <a:t>), (</a:t>
            </a:r>
            <a:r>
              <a:rPr lang="en-US" dirty="0"/>
              <a:t>Ong, 2014</a:t>
            </a:r>
            <a:r>
              <a:rPr lang="en-US" dirty="0" smtClean="0"/>
              <a:t>), (</a:t>
            </a:r>
            <a:r>
              <a:rPr lang="en-US" dirty="0"/>
              <a:t>Connecting for Health, 2005)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2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7216f5cc-8626-4f4b-a1ce-967dacbef890"/>
  <p:tag name="ARTICULATE_SLIDE_COUNT" val="15"/>
  <p:tag name="ARTICULATE_REFERENCE_TYPE_1" val="1"/>
  <p:tag name="ARTICULATE_REFERENCE_1" val="C:\wamp\www\Box Sync\BD2K\OER Content\BDK06\Staged\List of Resources for Identifier and Transaction Standards.pdf"/>
  <p:tag name="ARTICULATE_REFERENCE_TITLE_1" val="List of Resources for Identifier and Transaction Standards"/>
  <p:tag name="ARTICULATE_REFERENCE_ID_1" val="ed87aa53-39e6-43a3-975c-5f4d221dc4e0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8917490-c:\wamp\www\box sync\bd2k\oer content\bdk06\staged\bdk04-2.pptx"/>
  <p:tag name="ARTICULATE_PRESENTER_VERSION" val="7"/>
  <p:tag name="ARTICULATE_USED_PAGE_ORIENTATION" val="1"/>
  <p:tag name="ARTICULATE_USED_PAGE_SIZE" val="1"/>
  <p:tag name="ARTICULATE_META_COURSE_ID" val="5wKV0LPTBpu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0c8e1a7-c038-497d-b4ad-625a109ae5fd"/>
  <p:tag name="ARTICULATE_SLIDE_NAV" val="1"/>
  <p:tag name="AUDIO_ID" val="256"/>
  <p:tag name="ARTICULATE_AUDIO_RECORDED" val="1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06\Working\Audio\BDK04-2audio\Slide 1 - Identifier and Transaction Standards.wav"/>
  <p:tag name="ELAPSEDTIME" val="11.612"/>
  <p:tag name="ARTICULATE_USED_LAYOUT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0b989d7-3820-45ff-90e7-29c5e048efe8"/>
  <p:tag name="AUDIO_ID" val="258"/>
  <p:tag name="ARTICULATE_SLIDE_NAV" val="2"/>
  <p:tag name="ELAPSEDTIME" val="29.8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54a96a9-b3ac-4582-99be-7d3e7a349e04"/>
  <p:tag name="AUDIO_ID" val="280"/>
  <p:tag name="ARTICULATE_SLIDE_NAV" val="3"/>
  <p:tag name="ELAPSEDTIME" val="63.4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SLIDE_GUID" val="03909d2e-70ab-416e-94f7-b90b0416eeb2"/>
  <p:tag name="ARTICULATE_SLIDE_NAV" val="4"/>
  <p:tag name="ELAPSEDTIME" val="116.7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59529d8-a3fa-4e37-b361-e5d38408e803"/>
  <p:tag name="AUDIO_ID" val="282"/>
  <p:tag name="ARTICULATE_SLIDE_NAV" val="5"/>
  <p:tag name="ELAPSEDTIME" val="81.7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1250c87-1573-4c5f-8b01-745970ba32bc"/>
  <p:tag name="AUDIO_ID" val="279"/>
  <p:tag name="ARTICULATE_SLIDE_NAV" val="6"/>
  <p:tag name="ELAPSEDTIME" val="71.6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80d1d05-0b27-4435-ab05-c958dcb87d64"/>
  <p:tag name="AUDIO_ID" val="281"/>
  <p:tag name="ARTICULATE_SLIDE_NAV" val="7"/>
  <p:tag name="ELAPSEDTIME" val="148.5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d638da-7b42-4404-bfdc-1bafbfb07e54"/>
  <p:tag name="AUDIO_ID" val="259"/>
  <p:tag name="ARTICULATE_SLIDE_NAV" val="8"/>
  <p:tag name="ELAPSEDTIME" val="62.7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690374-2721-4327-b940-929584fef6d1"/>
  <p:tag name="ARTICULATE_SLIDE_NAV" val="9"/>
  <p:tag name="AUDIO_ID" val="283"/>
  <p:tag name="ARTICULATE_AUDIO_RECORDED" val="1"/>
  <p:tag name="ELAPSEDTIME" val="141.9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8"/>
  <p:tag name="ARTICULATE_AUDIO_RECORDED" val="1"/>
  <p:tag name="ELAPSEDTIME" val="128.6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573dd6-5776-4cb0-baeb-ea6cafb3609c"/>
  <p:tag name="AUDIO_ID" val="261"/>
  <p:tag name="ARTICULATE_SLIDE_NAV" val="10"/>
  <p:tag name="ELAPSEDTIME" val="80.7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ARTICULATE_SLIDE_GUID" val="481e2758-fc88-4543-a8f5-eb161ecddfce"/>
  <p:tag name="ARTICULATE_SLIDE_NAV" val="11"/>
  <p:tag name="ELAPSEDTIME" val="37.9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1aa58b-5876-4db4-a308-fc7d41829a08"/>
  <p:tag name="AUDIO_ID" val="262"/>
  <p:tag name="ARTICULATE_SLIDE_NAV" val="12"/>
  <p:tag name="ELAPSEDTIME" val="108.2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a4b63-7779-4590-8caa-09150fdd34a7"/>
  <p:tag name="AUDIO_ID" val="263"/>
  <p:tag name="ARTICULATE_SLIDE_NAV" val="13"/>
  <p:tag name="ELAPSEDTIME" val="54.30"/>
  <p:tag name="ARTICULATE_NAV_LEVEL" val="1"/>
  <p:tag name="ARTICULATE_SLIDE_PRESENTER_GUID" val="1e67ace8-320f-4a57-88d7-398dee1d6b4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1e67ace8-320f-4a57-88d7-398dee1d6b4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63"/>
  <p:tag name="AUDIO_ID" val="289"/>
  <p:tag name="ARTICULATE_USED_LAYOUT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D2K_WORKING_jackie_ThemeV1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1" id="{C33D5FCA-5EBD-43ED-A914-A254AF6E5DB8}" vid="{C3190F54-E46B-4AF6-B162-4702E7E886E7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1008</TotalTime>
  <Words>1177</Words>
  <Application>Microsoft Office PowerPoint</Application>
  <PresentationFormat>On-screen Show (4:3)</PresentationFormat>
  <Paragraphs>129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BD2K_WORKING_jackie_ThemeV1</vt:lpstr>
      <vt:lpstr>Identifier and Transaction Standards</vt:lpstr>
      <vt:lpstr>Identifiers</vt:lpstr>
      <vt:lpstr>Patient identifiers</vt:lpstr>
      <vt:lpstr>Challenges of duplicate and overlaid records</vt:lpstr>
      <vt:lpstr>Patient identifiers – key attributes (Connecting for Health, 2005)</vt:lpstr>
      <vt:lpstr>One solution is government-issued patient identifiers</vt:lpstr>
      <vt:lpstr>Government-issued patient identifiers in the US?</vt:lpstr>
      <vt:lpstr>Others argue it is unnecessary and politically infeasible in US</vt:lpstr>
      <vt:lpstr>Alternatives to a national identifier</vt:lpstr>
      <vt:lpstr>Current state of patient record-matching</vt:lpstr>
      <vt:lpstr>Provider identifiers</vt:lpstr>
      <vt:lpstr>Employer and health plan identifier standards</vt:lpstr>
      <vt:lpstr>Transactions</vt:lpstr>
      <vt:lpstr>ASC X12N transactions – Version 5010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181</cp:revision>
  <cp:lastPrinted>2012-04-08T00:06:41Z</cp:lastPrinted>
  <dcterms:created xsi:type="dcterms:W3CDTF">2003-03-15T13:17:24Z</dcterms:created>
  <dcterms:modified xsi:type="dcterms:W3CDTF">2016-05-18T22:07:00Z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4.2</vt:lpwstr>
  </property>
  <property fmtid="{D5CDD505-2E9C-101B-9397-08002B2CF9AE}" pid="5" name="ArticulateProjectVersion">
    <vt:lpwstr>7</vt:lpwstr>
  </property>
  <property fmtid="{D5CDD505-2E9C-101B-9397-08002B2CF9AE}" pid="6" name="ArticulateGUID">
    <vt:lpwstr>F7D17E2E-0B05-487C-83DF-C41280F5A186</vt:lpwstr>
  </property>
  <property fmtid="{D5CDD505-2E9C-101B-9397-08002B2CF9AE}" pid="7" name="ArticulateProjectFull">
    <vt:lpwstr>C:\wamp\www\Box Sync\BD2K\OER Content\BDK06\Staged\BDK04-2.ppta</vt:lpwstr>
  </property>
</Properties>
</file>