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notesSlides/notesSlide5.xml" ContentType="application/vnd.openxmlformats-officedocument.presentationml.notesSlide+xml"/>
  <Override PartName="/ppt/tags/tag55.xml" ContentType="application/vnd.openxmlformats-officedocument.presentationml.tags+xml"/>
  <Override PartName="/ppt/notesSlides/notesSlide6.xml" ContentType="application/vnd.openxmlformats-officedocument.presentationml.notesSlide+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notesSlides/notesSlide8.xml" ContentType="application/vnd.openxmlformats-officedocument.presentationml.notesSlide+xml"/>
  <Override PartName="/ppt/tags/tag58.xml" ContentType="application/vnd.openxmlformats-officedocument.presentationml.tags+xml"/>
  <Override PartName="/ppt/notesSlides/notesSlide9.xml" ContentType="application/vnd.openxmlformats-officedocument.presentationml.notesSlide+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notesSlides/notesSlide13.xml" ContentType="application/vnd.openxmlformats-officedocument.presentationml.notesSlide+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 id="2147483786" r:id="rId2"/>
  </p:sldMasterIdLst>
  <p:notesMasterIdLst>
    <p:notesMasterId r:id="rId37"/>
  </p:notesMasterIdLst>
  <p:handoutMasterIdLst>
    <p:handoutMasterId r:id="rId38"/>
  </p:handoutMasterIdLst>
  <p:sldIdLst>
    <p:sldId id="287" r:id="rId3"/>
    <p:sldId id="289" r:id="rId4"/>
    <p:sldId id="319" r:id="rId5"/>
    <p:sldId id="290" r:id="rId6"/>
    <p:sldId id="302" r:id="rId7"/>
    <p:sldId id="332" r:id="rId8"/>
    <p:sldId id="333" r:id="rId9"/>
    <p:sldId id="320" r:id="rId10"/>
    <p:sldId id="322" r:id="rId11"/>
    <p:sldId id="323" r:id="rId12"/>
    <p:sldId id="324" r:id="rId13"/>
    <p:sldId id="325" r:id="rId14"/>
    <p:sldId id="327" r:id="rId15"/>
    <p:sldId id="303" r:id="rId16"/>
    <p:sldId id="305" r:id="rId17"/>
    <p:sldId id="306" r:id="rId18"/>
    <p:sldId id="307" r:id="rId19"/>
    <p:sldId id="308" r:id="rId20"/>
    <p:sldId id="314" r:id="rId21"/>
    <p:sldId id="315" r:id="rId22"/>
    <p:sldId id="335" r:id="rId23"/>
    <p:sldId id="326" r:id="rId24"/>
    <p:sldId id="328" r:id="rId25"/>
    <p:sldId id="291" r:id="rId26"/>
    <p:sldId id="311" r:id="rId27"/>
    <p:sldId id="318" r:id="rId28"/>
    <p:sldId id="330" r:id="rId29"/>
    <p:sldId id="334" r:id="rId30"/>
    <p:sldId id="329" r:id="rId31"/>
    <p:sldId id="313" r:id="rId32"/>
    <p:sldId id="316" r:id="rId33"/>
    <p:sldId id="317" r:id="rId34"/>
    <p:sldId id="331" r:id="rId35"/>
    <p:sldId id="336" r:id="rId36"/>
  </p:sldIdLst>
  <p:sldSz cx="9144000" cy="6858000" type="screen4x3"/>
  <p:notesSz cx="7315200" cy="9601200"/>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20" autoAdjust="0"/>
  </p:normalViewPr>
  <p:slideViewPr>
    <p:cSldViewPr>
      <p:cViewPr varScale="1">
        <p:scale>
          <a:sx n="75" d="100"/>
          <a:sy n="75" d="100"/>
        </p:scale>
        <p:origin x="31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993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ea typeface="+mn-ea"/>
              </a:defRPr>
            </a:lvl1pPr>
          </a:lstStyle>
          <a:p>
            <a:pPr>
              <a:defRPr/>
            </a:pPr>
            <a:endParaRPr lang="en-US"/>
          </a:p>
        </p:txBody>
      </p:sp>
      <p:sp>
        <p:nvSpPr>
          <p:cNvPr id="3994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ea typeface="+mn-ea"/>
              </a:defRPr>
            </a:lvl1pPr>
          </a:lstStyle>
          <a:p>
            <a:pPr>
              <a:defRPr/>
            </a:pPr>
            <a:endParaRPr lang="en-US"/>
          </a:p>
        </p:txBody>
      </p:sp>
      <p:sp>
        <p:nvSpPr>
          <p:cNvPr id="3994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charset="0"/>
              </a:defRPr>
            </a:lvl1pPr>
          </a:lstStyle>
          <a:p>
            <a:fld id="{5168F393-4FBE-6041-AAD9-9E5906602A49}" type="slidenum">
              <a:rPr lang="en-US"/>
              <a:pPr/>
              <a:t>‹#›</a:t>
            </a:fld>
            <a:endParaRPr lang="en-US"/>
          </a:p>
        </p:txBody>
      </p:sp>
    </p:spTree>
    <p:extLst>
      <p:ext uri="{BB962C8B-B14F-4D97-AF65-F5344CB8AC3E}">
        <p14:creationId xmlns:p14="http://schemas.microsoft.com/office/powerpoint/2010/main" val="2900946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48131"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3" name="Rectangle 5"/>
          <p:cNvSpPr>
            <a:spLocks noGrp="1" noChangeArrowheads="1"/>
          </p:cNvSpPr>
          <p:nvPr>
            <p:ph type="body" sz="quarter" idx="3"/>
          </p:nvPr>
        </p:nvSpPr>
        <p:spPr bwMode="auto">
          <a:xfrm>
            <a:off x="990600" y="4572000"/>
            <a:ext cx="5334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mn-ea"/>
              </a:defRPr>
            </a:lvl1pPr>
          </a:lstStyle>
          <a:p>
            <a:pPr>
              <a:defRPr/>
            </a:pPr>
            <a:endParaRPr lang="en-US"/>
          </a:p>
        </p:txBody>
      </p:sp>
      <p:sp>
        <p:nvSpPr>
          <p:cNvPr id="48135"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69B36F8A-35C8-FD45-8207-12A478C1590A}" type="slidenum">
              <a:rPr lang="en-US"/>
              <a:pPr/>
              <a:t>‹#›</a:t>
            </a:fld>
            <a:endParaRPr lang="en-US"/>
          </a:p>
        </p:txBody>
      </p:sp>
    </p:spTree>
    <p:extLst>
      <p:ext uri="{BB962C8B-B14F-4D97-AF65-F5344CB8AC3E}">
        <p14:creationId xmlns:p14="http://schemas.microsoft.com/office/powerpoint/2010/main" val="4255103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D9CFA7F-3ECA-6442-A375-768D007CC0F1}" type="slidenum">
              <a:rPr lang="en-US">
                <a:latin typeface="Tahoma" charset="0"/>
              </a:rPr>
              <a:pPr eaLnBrk="1" hangingPunct="1"/>
              <a:t>1</a:t>
            </a:fld>
            <a:endParaRPr lang="en-US">
              <a:latin typeface="Tahoma"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Times New Roman" charset="0"/>
            </a:endParaRPr>
          </a:p>
        </p:txBody>
      </p:sp>
    </p:spTree>
    <p:extLst>
      <p:ext uri="{BB962C8B-B14F-4D97-AF65-F5344CB8AC3E}">
        <p14:creationId xmlns:p14="http://schemas.microsoft.com/office/powerpoint/2010/main" val="357092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12</a:t>
            </a:fld>
            <a:endParaRPr lang="en-US"/>
          </a:p>
        </p:txBody>
      </p:sp>
    </p:spTree>
    <p:extLst>
      <p:ext uri="{BB962C8B-B14F-4D97-AF65-F5344CB8AC3E}">
        <p14:creationId xmlns:p14="http://schemas.microsoft.com/office/powerpoint/2010/main" val="60379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14</a:t>
            </a:fld>
            <a:endParaRPr lang="en-US"/>
          </a:p>
        </p:txBody>
      </p:sp>
    </p:spTree>
    <p:extLst>
      <p:ext uri="{BB962C8B-B14F-4D97-AF65-F5344CB8AC3E}">
        <p14:creationId xmlns:p14="http://schemas.microsoft.com/office/powerpoint/2010/main" val="1092478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B36F8A-35C8-FD45-8207-12A478C1590A}" type="slidenum">
              <a:rPr lang="en-US" smtClean="0"/>
              <a:pPr/>
              <a:t>15</a:t>
            </a:fld>
            <a:endParaRPr lang="en-US"/>
          </a:p>
        </p:txBody>
      </p:sp>
    </p:spTree>
    <p:extLst>
      <p:ext uri="{BB962C8B-B14F-4D97-AF65-F5344CB8AC3E}">
        <p14:creationId xmlns:p14="http://schemas.microsoft.com/office/powerpoint/2010/main" val="1756269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16</a:t>
            </a:fld>
            <a:endParaRPr lang="en-US"/>
          </a:p>
        </p:txBody>
      </p:sp>
    </p:spTree>
    <p:extLst>
      <p:ext uri="{BB962C8B-B14F-4D97-AF65-F5344CB8AC3E}">
        <p14:creationId xmlns:p14="http://schemas.microsoft.com/office/powerpoint/2010/main" val="175626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9B36F8A-35C8-FD45-8207-12A478C1590A}" type="slidenum">
              <a:rPr lang="en-US" smtClean="0"/>
              <a:pPr/>
              <a:t>17</a:t>
            </a:fld>
            <a:endParaRPr lang="en-US"/>
          </a:p>
        </p:txBody>
      </p:sp>
    </p:spTree>
    <p:extLst>
      <p:ext uri="{BB962C8B-B14F-4D97-AF65-F5344CB8AC3E}">
        <p14:creationId xmlns:p14="http://schemas.microsoft.com/office/powerpoint/2010/main" val="175626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18</a:t>
            </a:fld>
            <a:endParaRPr lang="en-US"/>
          </a:p>
        </p:txBody>
      </p:sp>
    </p:spTree>
    <p:extLst>
      <p:ext uri="{BB962C8B-B14F-4D97-AF65-F5344CB8AC3E}">
        <p14:creationId xmlns:p14="http://schemas.microsoft.com/office/powerpoint/2010/main" val="2482687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25</a:t>
            </a:fld>
            <a:endParaRPr lang="en-US"/>
          </a:p>
        </p:txBody>
      </p:sp>
    </p:spTree>
    <p:extLst>
      <p:ext uri="{BB962C8B-B14F-4D97-AF65-F5344CB8AC3E}">
        <p14:creationId xmlns:p14="http://schemas.microsoft.com/office/powerpoint/2010/main" val="679916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27</a:t>
            </a:fld>
            <a:endParaRPr lang="en-US"/>
          </a:p>
        </p:txBody>
      </p:sp>
    </p:spTree>
    <p:extLst>
      <p:ext uri="{BB962C8B-B14F-4D97-AF65-F5344CB8AC3E}">
        <p14:creationId xmlns:p14="http://schemas.microsoft.com/office/powerpoint/2010/main" val="3830339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34</a:t>
            </a:fld>
            <a:endParaRPr lang="en-US"/>
          </a:p>
        </p:txBody>
      </p:sp>
    </p:spTree>
    <p:extLst>
      <p:ext uri="{BB962C8B-B14F-4D97-AF65-F5344CB8AC3E}">
        <p14:creationId xmlns:p14="http://schemas.microsoft.com/office/powerpoint/2010/main" val="333165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4</a:t>
            </a:fld>
            <a:endParaRPr lang="en-US"/>
          </a:p>
        </p:txBody>
      </p:sp>
    </p:spTree>
    <p:extLst>
      <p:ext uri="{BB962C8B-B14F-4D97-AF65-F5344CB8AC3E}">
        <p14:creationId xmlns:p14="http://schemas.microsoft.com/office/powerpoint/2010/main" val="138755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0063D-27D6-4C40-93B7-4A8BBDBB6736}" type="slidenum">
              <a:rPr lang="en-US" smtClean="0"/>
              <a:t>5</a:t>
            </a:fld>
            <a:endParaRPr lang="en-US"/>
          </a:p>
        </p:txBody>
      </p:sp>
    </p:spTree>
    <p:extLst>
      <p:ext uri="{BB962C8B-B14F-4D97-AF65-F5344CB8AC3E}">
        <p14:creationId xmlns:p14="http://schemas.microsoft.com/office/powerpoint/2010/main" val="310870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6</a:t>
            </a:fld>
            <a:endParaRPr lang="en-US"/>
          </a:p>
        </p:txBody>
      </p:sp>
    </p:spTree>
    <p:extLst>
      <p:ext uri="{BB962C8B-B14F-4D97-AF65-F5344CB8AC3E}">
        <p14:creationId xmlns:p14="http://schemas.microsoft.com/office/powerpoint/2010/main" val="342110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7</a:t>
            </a:fld>
            <a:endParaRPr lang="en-US"/>
          </a:p>
        </p:txBody>
      </p:sp>
    </p:spTree>
    <p:extLst>
      <p:ext uri="{BB962C8B-B14F-4D97-AF65-F5344CB8AC3E}">
        <p14:creationId xmlns:p14="http://schemas.microsoft.com/office/powerpoint/2010/main" val="3421104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8</a:t>
            </a:fld>
            <a:endParaRPr lang="en-US"/>
          </a:p>
        </p:txBody>
      </p:sp>
    </p:spTree>
    <p:extLst>
      <p:ext uri="{BB962C8B-B14F-4D97-AF65-F5344CB8AC3E}">
        <p14:creationId xmlns:p14="http://schemas.microsoft.com/office/powerpoint/2010/main" val="60379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9</a:t>
            </a:fld>
            <a:endParaRPr lang="en-US"/>
          </a:p>
        </p:txBody>
      </p:sp>
    </p:spTree>
    <p:extLst>
      <p:ext uri="{BB962C8B-B14F-4D97-AF65-F5344CB8AC3E}">
        <p14:creationId xmlns:p14="http://schemas.microsoft.com/office/powerpoint/2010/main" val="60379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10</a:t>
            </a:fld>
            <a:endParaRPr lang="en-US"/>
          </a:p>
        </p:txBody>
      </p:sp>
    </p:spTree>
    <p:extLst>
      <p:ext uri="{BB962C8B-B14F-4D97-AF65-F5344CB8AC3E}">
        <p14:creationId xmlns:p14="http://schemas.microsoft.com/office/powerpoint/2010/main" val="60379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36F8A-35C8-FD45-8207-12A478C1590A}" type="slidenum">
              <a:rPr lang="en-US" smtClean="0"/>
              <a:pPr/>
              <a:t>11</a:t>
            </a:fld>
            <a:endParaRPr lang="en-US"/>
          </a:p>
        </p:txBody>
      </p:sp>
    </p:spTree>
    <p:extLst>
      <p:ext uri="{BB962C8B-B14F-4D97-AF65-F5344CB8AC3E}">
        <p14:creationId xmlns:p14="http://schemas.microsoft.com/office/powerpoint/2010/main" val="603793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4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4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6.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1.png"/><Relationship Id="rId2" Type="http://schemas.openxmlformats.org/officeDocument/2006/relationships/slideMaster" Target="../slideMasters/slideMaster2.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5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326071127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38510820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6542217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958919052"/>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8326889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25744821"/>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56455225"/>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6467291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04744593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 Light">
    <p:spTree>
      <p:nvGrpSpPr>
        <p:cNvPr id="1" name=""/>
        <p:cNvGrpSpPr/>
        <p:nvPr/>
      </p:nvGrpSpPr>
      <p:grpSpPr>
        <a:xfrm>
          <a:off x="0" y="0"/>
          <a:ext cx="0" cy="0"/>
          <a:chOff x="0" y="0"/>
          <a:chExt cx="0" cy="0"/>
        </a:xfrm>
      </p:grpSpPr>
      <p:sp>
        <p:nvSpPr>
          <p:cNvPr id="3" name="Title 1"/>
          <p:cNvSpPr txBox="1">
            <a:spLocks/>
          </p:cNvSpPr>
          <p:nvPr/>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260082528"/>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smtClean="0"/>
              <a:t>Click to edit Master title style</a:t>
            </a:r>
            <a:endParaRPr lang="en-US" dirty="0"/>
          </a:p>
        </p:txBody>
      </p:sp>
      <p:sp>
        <p:nvSpPr>
          <p:cNvPr id="4" name="Oval 3"/>
          <p:cNvSpPr/>
          <p:nvPr/>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1076884481"/>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lvl3pPr marL="914400">
              <a:lnSpc>
                <a:spcPct val="150000"/>
              </a:lnSpc>
              <a:spcBef>
                <a:spcPts val="0"/>
              </a:spcBef>
              <a:spcAft>
                <a:spcPts val="600"/>
              </a:spcAft>
              <a:defRPr sz="16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849349024"/>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t>Click to edit Master title style</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3802" y="1230599"/>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3802" y="185163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13802" y="2472679"/>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3802" y="3093719"/>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148219" y="1230599"/>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48218" y="1851639"/>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148218" y="2472679"/>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148217" y="3099816"/>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53838" y="124973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53837" y="184554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53837" y="2472679"/>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53837" y="3081525"/>
            <a:ext cx="1554615" cy="457240"/>
          </a:xfrm>
          <a:prstGeom prst="rect">
            <a:avLst/>
          </a:prstGeom>
        </p:spPr>
      </p:pic>
      <p:grpSp>
        <p:nvGrpSpPr>
          <p:cNvPr id="2" name="Group 1"/>
          <p:cNvGrpSpPr/>
          <p:nvPr/>
        </p:nvGrpSpPr>
        <p:grpSpPr>
          <a:xfrm>
            <a:off x="3668372" y="3697195"/>
            <a:ext cx="640080" cy="457200"/>
            <a:chOff x="3668372" y="3697195"/>
            <a:chExt cx="640080" cy="457200"/>
          </a:xfrm>
        </p:grpSpPr>
        <p:sp>
          <p:nvSpPr>
            <p:cNvPr id="71" name="Pentagon 70"/>
            <p:cNvSpPr/>
            <p:nvPr/>
          </p:nvSpPr>
          <p:spPr>
            <a:xfrm>
              <a:off x="3851252" y="3697195"/>
              <a:ext cx="4572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668372" y="369719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668372" y="4531766"/>
            <a:ext cx="640080" cy="457200"/>
            <a:chOff x="3668372" y="4531766"/>
            <a:chExt cx="640080" cy="457200"/>
          </a:xfrm>
        </p:grpSpPr>
        <p:sp>
          <p:nvSpPr>
            <p:cNvPr id="73" name="Pentagon 72"/>
            <p:cNvSpPr/>
            <p:nvPr/>
          </p:nvSpPr>
          <p:spPr>
            <a:xfrm>
              <a:off x="3851252" y="4531766"/>
              <a:ext cx="4572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68372" y="453176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668372" y="5366337"/>
            <a:ext cx="640080" cy="457200"/>
            <a:chOff x="3668372" y="5366337"/>
            <a:chExt cx="640080" cy="457200"/>
          </a:xfrm>
        </p:grpSpPr>
        <p:sp>
          <p:nvSpPr>
            <p:cNvPr id="75" name="Pentagon 74"/>
            <p:cNvSpPr/>
            <p:nvPr/>
          </p:nvSpPr>
          <p:spPr>
            <a:xfrm>
              <a:off x="3851252" y="5366337"/>
              <a:ext cx="4572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68372" y="536633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668372" y="6200908"/>
            <a:ext cx="640080" cy="457200"/>
            <a:chOff x="3668372" y="6200908"/>
            <a:chExt cx="640080" cy="457200"/>
          </a:xfrm>
        </p:grpSpPr>
        <p:sp>
          <p:nvSpPr>
            <p:cNvPr id="77" name="Pentagon 76"/>
            <p:cNvSpPr/>
            <p:nvPr/>
          </p:nvSpPr>
          <p:spPr>
            <a:xfrm>
              <a:off x="3851252" y="620090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68372" y="620090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5058484" y="3690371"/>
            <a:ext cx="1371600" cy="453104"/>
            <a:chOff x="2303060" y="1350261"/>
            <a:chExt cx="1371600" cy="453104"/>
          </a:xfrm>
        </p:grpSpPr>
        <p:sp>
          <p:nvSpPr>
            <p:cNvPr id="80" name="Round Same Side Corner Rectangle 79"/>
            <p:cNvSpPr/>
            <p:nvPr/>
          </p:nvSpPr>
          <p:spPr>
            <a:xfrm>
              <a:off x="2303060" y="1350261"/>
              <a:ext cx="1371600" cy="36576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03060" y="1711925"/>
              <a:ext cx="1371600" cy="914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5058484" y="4505139"/>
            <a:ext cx="1371600" cy="453104"/>
            <a:chOff x="2303060" y="2165029"/>
            <a:chExt cx="1371600" cy="453104"/>
          </a:xfrm>
        </p:grpSpPr>
        <p:sp>
          <p:nvSpPr>
            <p:cNvPr id="83" name="Round Same Side Corner Rectangle 82"/>
            <p:cNvSpPr/>
            <p:nvPr/>
          </p:nvSpPr>
          <p:spPr>
            <a:xfrm>
              <a:off x="2303060" y="2165029"/>
              <a:ext cx="1371600" cy="36576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303060" y="2526693"/>
              <a:ext cx="1371600" cy="9144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5058484" y="5366337"/>
            <a:ext cx="1371600" cy="453104"/>
            <a:chOff x="2303060" y="3026227"/>
            <a:chExt cx="1371600" cy="453104"/>
          </a:xfrm>
        </p:grpSpPr>
        <p:sp>
          <p:nvSpPr>
            <p:cNvPr id="86" name="Round Same Side Corner Rectangle 85"/>
            <p:cNvSpPr/>
            <p:nvPr/>
          </p:nvSpPr>
          <p:spPr>
            <a:xfrm>
              <a:off x="2303060" y="3026227"/>
              <a:ext cx="1371600" cy="365760"/>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303060" y="3387891"/>
              <a:ext cx="1371600" cy="9144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058484" y="6181105"/>
            <a:ext cx="1371600" cy="453104"/>
            <a:chOff x="2303060" y="3840995"/>
            <a:chExt cx="1371600" cy="453104"/>
          </a:xfrm>
        </p:grpSpPr>
        <p:sp>
          <p:nvSpPr>
            <p:cNvPr id="89" name="Round Same Side Corner Rectangle 88"/>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5542" y="3697195"/>
            <a:ext cx="1554480" cy="457200"/>
            <a:chOff x="4600118" y="1357085"/>
            <a:chExt cx="1554480" cy="457200"/>
          </a:xfrm>
        </p:grpSpPr>
        <p:sp>
          <p:nvSpPr>
            <p:cNvPr id="92" name="Pentagon 91"/>
            <p:cNvSpPr/>
            <p:nvPr/>
          </p:nvSpPr>
          <p:spPr>
            <a:xfrm>
              <a:off x="4782998" y="1357085"/>
              <a:ext cx="1371600" cy="457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600118" y="1357085"/>
              <a:ext cx="182880" cy="4572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355542" y="4531766"/>
            <a:ext cx="1554480" cy="457200"/>
            <a:chOff x="4600118" y="2191656"/>
            <a:chExt cx="1554480" cy="457200"/>
          </a:xfrm>
        </p:grpSpPr>
        <p:sp>
          <p:nvSpPr>
            <p:cNvPr id="95" name="Pentagon 94"/>
            <p:cNvSpPr/>
            <p:nvPr/>
          </p:nvSpPr>
          <p:spPr>
            <a:xfrm>
              <a:off x="4782998" y="2191656"/>
              <a:ext cx="1371600" cy="4572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600118" y="2191656"/>
              <a:ext cx="182880" cy="4572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7355542" y="5366337"/>
            <a:ext cx="1554480" cy="457200"/>
            <a:chOff x="4600118" y="3026227"/>
            <a:chExt cx="1554480" cy="457200"/>
          </a:xfrm>
        </p:grpSpPr>
        <p:sp>
          <p:nvSpPr>
            <p:cNvPr id="98" name="Pentagon 97"/>
            <p:cNvSpPr/>
            <p:nvPr/>
          </p:nvSpPr>
          <p:spPr>
            <a:xfrm>
              <a:off x="4782998" y="3026227"/>
              <a:ext cx="1371600" cy="45720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00118" y="3026227"/>
              <a:ext cx="182880" cy="4572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7355542" y="6200908"/>
            <a:ext cx="1554480" cy="457200"/>
            <a:chOff x="4600118" y="3860798"/>
            <a:chExt cx="1554480" cy="457200"/>
          </a:xfrm>
        </p:grpSpPr>
        <p:sp>
          <p:nvSpPr>
            <p:cNvPr id="101" name="Pentagon 100"/>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996481937"/>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4" name="Group 3"/>
          <p:cNvGrpSpPr/>
          <p:nvPr/>
        </p:nvGrpSpPr>
        <p:grpSpPr>
          <a:xfrm>
            <a:off x="7094966" y="0"/>
            <a:ext cx="1371719" cy="457240"/>
            <a:chOff x="7094966" y="0"/>
            <a:chExt cx="1371719" cy="45724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p:nvGrpSpPr>
        <p:grpSpPr>
          <a:xfrm>
            <a:off x="5123903" y="-1159"/>
            <a:ext cx="1371719" cy="458399"/>
            <a:chOff x="5123903" y="-1159"/>
            <a:chExt cx="1371719" cy="458399"/>
          </a:xfrm>
        </p:grpSpPr>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p:nvGrpSpPr>
        <p:grpSpPr>
          <a:xfrm>
            <a:off x="2943880" y="-7255"/>
            <a:ext cx="1371719" cy="457240"/>
            <a:chOff x="2943880" y="-7255"/>
            <a:chExt cx="1371719" cy="457240"/>
          </a:xfrm>
        </p:grpSpPr>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p:nvGrpSpPr>
        <p:grpSpPr>
          <a:xfrm>
            <a:off x="886300" y="-1160"/>
            <a:ext cx="1371720" cy="451143"/>
            <a:chOff x="886300" y="-1160"/>
            <a:chExt cx="1371720" cy="451143"/>
          </a:xfrm>
        </p:grpSpPr>
        <p:pic>
          <p:nvPicPr>
            <p:cNvPr id="14" name="Picture 1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p:nvGrpSpPr>
        <p:grpSpPr>
          <a:xfrm>
            <a:off x="0" y="1033087"/>
            <a:ext cx="640135" cy="457240"/>
            <a:chOff x="0" y="1033087"/>
            <a:chExt cx="640135" cy="457240"/>
          </a:xfrm>
        </p:grpSpPr>
        <p:pic>
          <p:nvPicPr>
            <p:cNvPr id="17" name="Picture 1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p:nvGrpSpPr>
        <p:grpSpPr>
          <a:xfrm>
            <a:off x="-1" y="1944330"/>
            <a:ext cx="640135" cy="457240"/>
            <a:chOff x="-1" y="1944330"/>
            <a:chExt cx="640135" cy="457240"/>
          </a:xfrm>
        </p:grpSpPr>
        <p:pic>
          <p:nvPicPr>
            <p:cNvPr id="20" name="Picture 19"/>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p:nvGrpSpPr>
        <p:grpSpPr>
          <a:xfrm>
            <a:off x="7589385" y="1055266"/>
            <a:ext cx="1554615" cy="457240"/>
            <a:chOff x="7589385" y="1055266"/>
            <a:chExt cx="1554615" cy="457240"/>
          </a:xfrm>
        </p:grpSpPr>
        <p:pic>
          <p:nvPicPr>
            <p:cNvPr id="23" name="Picture 22"/>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p:nvGrpSpPr>
        <p:grpSpPr>
          <a:xfrm>
            <a:off x="7589385" y="2070065"/>
            <a:ext cx="1554615" cy="457240"/>
            <a:chOff x="7589385" y="2070065"/>
            <a:chExt cx="1554615" cy="457240"/>
          </a:xfrm>
        </p:grpSpPr>
        <p:pic>
          <p:nvPicPr>
            <p:cNvPr id="26" name="Picture 25"/>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8208466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a:off x="457200" y="6324600"/>
            <a:ext cx="1828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1"/>
          </p:nvPr>
        </p:nvSpPr>
        <p:spPr>
          <a:xfrm>
            <a:off x="3581400" y="6324600"/>
            <a:ext cx="1828800" cy="365125"/>
          </a:xfrm>
          <a:prstGeom prst="rect">
            <a:avLst/>
          </a:prstGeom>
        </p:spPr>
        <p:txBody>
          <a:bodyPr/>
          <a:lstStyle>
            <a:lvl1pPr>
              <a:defRPr/>
            </a:lvl1pPr>
          </a:lstStyle>
          <a:p>
            <a:fld id="{467FB152-A731-7F4D-9BEF-0DA9812B6907}" type="slidenum">
              <a:rPr lang="en-US"/>
              <a:pPr/>
              <a:t>‹#›</a:t>
            </a:fld>
            <a:endParaRPr lang="en-US"/>
          </a:p>
        </p:txBody>
      </p:sp>
    </p:spTree>
    <p:extLst>
      <p:ext uri="{BB962C8B-B14F-4D97-AF65-F5344CB8AC3E}">
        <p14:creationId xmlns:p14="http://schemas.microsoft.com/office/powerpoint/2010/main" val="178531154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42206673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130036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06315903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6125946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1286393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447067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496412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716956416"/>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8467967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1218720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915066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586173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946518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2116431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Break Left Purple">
    <p:bg>
      <p:bgPr>
        <a:solidFill>
          <a:srgbClr val="4B5185"/>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02252348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0207648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3541014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708090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10880782"/>
      </p:ext>
    </p:extLst>
  </p:cSld>
  <p:clrMapOvr>
    <a:masterClrMapping/>
  </p:clrMapOvr>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Section Break Left Green">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0608934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601068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7148729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Break Left Go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7445973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46931862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preferRelativeResize="0">
            <a:picLocks noChangeAspect="1"/>
          </p:cNvPicPr>
          <p:nvPr/>
        </p:nvPicPr>
        <p:blipFill>
          <a:blip r:embed="rId3" cstate="email">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p:nvPicPr>
        <p:blipFill>
          <a:blip r:embed="rId5" cstate="email">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p:nvPicPr>
        <p:blipFill>
          <a:blip r:embed="rId6" cstate="email">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p:nvPicPr>
        <p:blipFill>
          <a:blip r:embed="rId7" cstate="email">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p:nvPicPr>
        <p:blipFill>
          <a:blip r:embed="rId8" cstate="email">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p:nvPicPr>
        <p:blipFill>
          <a:blip r:embed="rId9" cstate="email">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p:nvPicPr>
        <p:blipFill>
          <a:blip r:embed="rId10" cstate="email">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p:nvPicPr>
        <p:blipFill>
          <a:blip r:embed="rId11" cstate="email">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p:nvPicPr>
        <p:blipFill>
          <a:blip r:embed="rId12" cstate="email">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p:nvPicPr>
        <p:blipFill>
          <a:blip r:embed="rId13" cstate="email">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p:nvPicPr>
        <p:blipFill>
          <a:blip r:embed="rId14" cstate="email">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p:nvPicPr>
        <p:blipFill>
          <a:blip r:embed="rId15" cstate="email">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p:nvPicPr>
        <p:blipFill>
          <a:blip r:embed="rId16" cstate="email">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p:nvPicPr>
        <p:blipFill>
          <a:blip r:embed="rId17" cstate="email">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p:nvPicPr>
        <p:blipFill>
          <a:blip r:embed="rId18" cstate="email">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p:nvPicPr>
        <p:blipFill>
          <a:blip r:embed="rId19" cstate="email">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p:nvPicPr>
        <p:blipFill>
          <a:blip r:embed="rId20" cstate="email">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9364676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sp>
        <p:nvSpPr>
          <p:cNvPr id="4" name="Oval 3"/>
          <p:cNvSpPr/>
          <p:nvPr/>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46894263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smtClean="0">
                <a:solidFill>
                  <a:schemeClr val="bg1"/>
                </a:solidFill>
              </a:rPr>
              <a:t>Click to edit Master title style</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973" y="1278854"/>
            <a:ext cx="640135" cy="45724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4973" y="1894409"/>
            <a:ext cx="640135" cy="457240"/>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4973" y="2533036"/>
            <a:ext cx="640135" cy="457240"/>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24971" y="3189475"/>
            <a:ext cx="640135" cy="457240"/>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67465" y="1278854"/>
            <a:ext cx="1371719" cy="457240"/>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67465" y="1923458"/>
            <a:ext cx="1371719" cy="451143"/>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67466" y="2533036"/>
            <a:ext cx="1371719" cy="457240"/>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67465" y="3195572"/>
            <a:ext cx="1371719" cy="45114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741905" y="1278854"/>
            <a:ext cx="1554615" cy="457240"/>
          </a:xfrm>
          <a:prstGeom prst="rect">
            <a:avLst/>
          </a:prstGeom>
        </p:spPr>
      </p:pic>
      <p:pic>
        <p:nvPicPr>
          <p:cNvPr id="13" name="Picture 12"/>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2741905" y="1888432"/>
            <a:ext cx="1554615" cy="457240"/>
          </a:xfrm>
          <a:prstGeom prst="rect">
            <a:avLst/>
          </a:prstGeom>
        </p:spPr>
      </p:pic>
      <p:pic>
        <p:nvPicPr>
          <p:cNvPr id="14" name="Picture 13"/>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2741905" y="2521082"/>
            <a:ext cx="1554615" cy="457240"/>
          </a:xfrm>
          <a:prstGeom prst="rect">
            <a:avLst/>
          </a:prstGeom>
        </p:spPr>
      </p:pic>
      <p:pic>
        <p:nvPicPr>
          <p:cNvPr id="15" name="Picture 14"/>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2741903" y="3171543"/>
            <a:ext cx="1554615" cy="457240"/>
          </a:xfrm>
          <a:prstGeom prst="rect">
            <a:avLst/>
          </a:prstGeom>
        </p:spPr>
      </p:pic>
      <p:grpSp>
        <p:nvGrpSpPr>
          <p:cNvPr id="71" name="Group 70"/>
          <p:cNvGrpSpPr/>
          <p:nvPr/>
        </p:nvGrpSpPr>
        <p:grpSpPr>
          <a:xfrm>
            <a:off x="4925168" y="3628783"/>
            <a:ext cx="640080" cy="457200"/>
            <a:chOff x="912948" y="1357085"/>
            <a:chExt cx="640080" cy="457200"/>
          </a:xfrm>
        </p:grpSpPr>
        <p:sp>
          <p:nvSpPr>
            <p:cNvPr id="72" name="Pentagon 71"/>
            <p:cNvSpPr/>
            <p:nvPr/>
          </p:nvSpPr>
          <p:spPr>
            <a:xfrm>
              <a:off x="1095828" y="1357085"/>
              <a:ext cx="4572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294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4925168" y="4463354"/>
            <a:ext cx="640080" cy="457200"/>
            <a:chOff x="912948" y="2191656"/>
            <a:chExt cx="640080" cy="457200"/>
          </a:xfrm>
        </p:grpSpPr>
        <p:sp>
          <p:nvSpPr>
            <p:cNvPr id="75" name="Pentagon 74"/>
            <p:cNvSpPr/>
            <p:nvPr/>
          </p:nvSpPr>
          <p:spPr>
            <a:xfrm>
              <a:off x="1095828" y="2191656"/>
              <a:ext cx="4572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1294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4925168" y="5297925"/>
            <a:ext cx="640080" cy="457200"/>
            <a:chOff x="912948" y="3026227"/>
            <a:chExt cx="640080" cy="457200"/>
          </a:xfrm>
        </p:grpSpPr>
        <p:sp>
          <p:nvSpPr>
            <p:cNvPr id="78" name="Pentagon 77"/>
            <p:cNvSpPr/>
            <p:nvPr/>
          </p:nvSpPr>
          <p:spPr>
            <a:xfrm>
              <a:off x="1095828" y="3026227"/>
              <a:ext cx="4572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1294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4925168" y="6132496"/>
            <a:ext cx="640080" cy="457200"/>
            <a:chOff x="912948" y="3860798"/>
            <a:chExt cx="640080" cy="457200"/>
          </a:xfrm>
        </p:grpSpPr>
        <p:sp>
          <p:nvSpPr>
            <p:cNvPr id="81" name="Pentagon 80"/>
            <p:cNvSpPr/>
            <p:nvPr/>
          </p:nvSpPr>
          <p:spPr>
            <a:xfrm>
              <a:off x="1095828" y="3860798"/>
              <a:ext cx="4572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1294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5696141" y="3632879"/>
            <a:ext cx="1371600" cy="453104"/>
            <a:chOff x="2303060" y="1350261"/>
            <a:chExt cx="1371600" cy="453104"/>
          </a:xfrm>
        </p:grpSpPr>
        <p:sp>
          <p:nvSpPr>
            <p:cNvPr id="84" name="Round Same Side Corner Rectangle 83"/>
            <p:cNvSpPr/>
            <p:nvPr/>
          </p:nvSpPr>
          <p:spPr>
            <a:xfrm>
              <a:off x="2303060" y="1350261"/>
              <a:ext cx="1371600" cy="365760"/>
            </a:xfrm>
            <a:prstGeom prst="round2Same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03060" y="1711925"/>
              <a:ext cx="1371600" cy="9144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5696141" y="4447647"/>
            <a:ext cx="1371600" cy="453104"/>
            <a:chOff x="2303060" y="2165029"/>
            <a:chExt cx="1371600" cy="453104"/>
          </a:xfrm>
        </p:grpSpPr>
        <p:sp>
          <p:nvSpPr>
            <p:cNvPr id="87" name="Round Same Side Corner Rectangle 86"/>
            <p:cNvSpPr/>
            <p:nvPr/>
          </p:nvSpPr>
          <p:spPr>
            <a:xfrm>
              <a:off x="2303060" y="2165029"/>
              <a:ext cx="1371600" cy="365760"/>
            </a:xfrm>
            <a:prstGeom prst="round2Same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303060" y="2526693"/>
              <a:ext cx="1371600" cy="9144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696141" y="5308845"/>
            <a:ext cx="1371600" cy="453104"/>
            <a:chOff x="2303060" y="3026227"/>
            <a:chExt cx="1371600" cy="453104"/>
          </a:xfrm>
        </p:grpSpPr>
        <p:sp>
          <p:nvSpPr>
            <p:cNvPr id="90" name="Round Same Side Corner Rectangle 89"/>
            <p:cNvSpPr/>
            <p:nvPr/>
          </p:nvSpPr>
          <p:spPr>
            <a:xfrm>
              <a:off x="2303060" y="3026227"/>
              <a:ext cx="1371600" cy="365760"/>
            </a:xfrm>
            <a:prstGeom prst="round2Same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2303060" y="3387891"/>
              <a:ext cx="1371600" cy="9144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696141" y="6123613"/>
            <a:ext cx="1371600" cy="453104"/>
            <a:chOff x="2303060" y="3840995"/>
            <a:chExt cx="1371600" cy="453104"/>
          </a:xfrm>
        </p:grpSpPr>
        <p:sp>
          <p:nvSpPr>
            <p:cNvPr id="93" name="Round Same Side Corner Rectangle 92"/>
            <p:cNvSpPr/>
            <p:nvPr/>
          </p:nvSpPr>
          <p:spPr>
            <a:xfrm>
              <a:off x="2303060" y="3840995"/>
              <a:ext cx="1371600" cy="365760"/>
            </a:xfrm>
            <a:prstGeom prst="round2Same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303060" y="4202659"/>
              <a:ext cx="1371600" cy="9144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64549" y="3628783"/>
            <a:ext cx="1554480" cy="457200"/>
            <a:chOff x="4600118" y="1357085"/>
            <a:chExt cx="1554480" cy="457200"/>
          </a:xfrm>
        </p:grpSpPr>
        <p:sp>
          <p:nvSpPr>
            <p:cNvPr id="96" name="Pentagon 95"/>
            <p:cNvSpPr/>
            <p:nvPr/>
          </p:nvSpPr>
          <p:spPr>
            <a:xfrm>
              <a:off x="4782998" y="1357085"/>
              <a:ext cx="1371600" cy="457200"/>
            </a:xfrm>
            <a:prstGeom prst="homePlat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4600118" y="1357085"/>
              <a:ext cx="182880" cy="457200"/>
            </a:xfrm>
            <a:prstGeom prst="rect">
              <a:avLst/>
            </a:prstGeom>
            <a:solidFill>
              <a:schemeClr val="accent4">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7364549" y="4463354"/>
            <a:ext cx="1554480" cy="457200"/>
            <a:chOff x="4600118" y="2191656"/>
            <a:chExt cx="1554480" cy="457200"/>
          </a:xfrm>
        </p:grpSpPr>
        <p:sp>
          <p:nvSpPr>
            <p:cNvPr id="99" name="Pentagon 98"/>
            <p:cNvSpPr/>
            <p:nvPr/>
          </p:nvSpPr>
          <p:spPr>
            <a:xfrm>
              <a:off x="4782998" y="2191656"/>
              <a:ext cx="1371600" cy="457200"/>
            </a:xfrm>
            <a:prstGeom prst="homePlat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600118" y="2191656"/>
              <a:ext cx="182880" cy="457200"/>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7364549" y="5297925"/>
            <a:ext cx="1554480" cy="457200"/>
            <a:chOff x="4600118" y="3026227"/>
            <a:chExt cx="1554480" cy="457200"/>
          </a:xfrm>
        </p:grpSpPr>
        <p:sp>
          <p:nvSpPr>
            <p:cNvPr id="102" name="Pentagon 101"/>
            <p:cNvSpPr/>
            <p:nvPr/>
          </p:nvSpPr>
          <p:spPr>
            <a:xfrm>
              <a:off x="4782998" y="3026227"/>
              <a:ext cx="1371600" cy="457200"/>
            </a:xfrm>
            <a:prstGeom prst="homePlat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00118" y="3026227"/>
              <a:ext cx="182880" cy="457200"/>
            </a:xfrm>
            <a:prstGeom prst="rect">
              <a:avLst/>
            </a:prstGeom>
            <a:solidFill>
              <a:schemeClr val="tx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364549" y="6132496"/>
            <a:ext cx="1554480" cy="457200"/>
            <a:chOff x="4600118" y="3860798"/>
            <a:chExt cx="1554480" cy="457200"/>
          </a:xfrm>
        </p:grpSpPr>
        <p:sp>
          <p:nvSpPr>
            <p:cNvPr id="105" name="Pentagon 104"/>
            <p:cNvSpPr/>
            <p:nvPr/>
          </p:nvSpPr>
          <p:spPr>
            <a:xfrm>
              <a:off x="4782998" y="3860798"/>
              <a:ext cx="1371600" cy="4572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600118" y="3860798"/>
              <a:ext cx="182880" cy="45720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85596751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smtClean="0"/>
              <a:t>Click to edit Master title style</a:t>
            </a:r>
            <a:endParaRPr lang="en-US" dirty="0"/>
          </a:p>
        </p:txBody>
      </p:sp>
      <p:grpSp>
        <p:nvGrpSpPr>
          <p:cNvPr id="5" name="Group 4"/>
          <p:cNvGrpSpPr/>
          <p:nvPr/>
        </p:nvGrpSpPr>
        <p:grpSpPr>
          <a:xfrm>
            <a:off x="7094966" y="0"/>
            <a:ext cx="1371719" cy="457240"/>
            <a:chOff x="7094966" y="0"/>
            <a:chExt cx="1371719" cy="45724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p:nvGrpSpPr>
        <p:grpSpPr>
          <a:xfrm>
            <a:off x="5123903" y="-1159"/>
            <a:ext cx="1371719" cy="458399"/>
            <a:chOff x="5123903" y="-1159"/>
            <a:chExt cx="1371719" cy="458399"/>
          </a:xfrm>
        </p:grpSpPr>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p:nvGrpSpPr>
        <p:grpSpPr>
          <a:xfrm>
            <a:off x="2943880" y="-7255"/>
            <a:ext cx="1371719" cy="457240"/>
            <a:chOff x="2943880" y="-7255"/>
            <a:chExt cx="1371719" cy="457240"/>
          </a:xfrm>
        </p:grpSpPr>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7" name="Group 16"/>
          <p:cNvGrpSpPr/>
          <p:nvPr/>
        </p:nvGrpSpPr>
        <p:grpSpPr>
          <a:xfrm>
            <a:off x="0" y="1033087"/>
            <a:ext cx="640135" cy="457240"/>
            <a:chOff x="0" y="1033087"/>
            <a:chExt cx="640135" cy="457240"/>
          </a:xfrm>
        </p:grpSpPr>
        <p:pic>
          <p:nvPicPr>
            <p:cNvPr id="18" name="Picture 17"/>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p:nvGrpSpPr>
        <p:grpSpPr>
          <a:xfrm>
            <a:off x="-1" y="1944330"/>
            <a:ext cx="640135" cy="457240"/>
            <a:chOff x="-1" y="1944330"/>
            <a:chExt cx="640135" cy="457240"/>
          </a:xfrm>
        </p:grpSpPr>
        <p:pic>
          <p:nvPicPr>
            <p:cNvPr id="21" name="Picture 20"/>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p:nvGrpSpPr>
        <p:grpSpPr>
          <a:xfrm>
            <a:off x="7589385" y="1055266"/>
            <a:ext cx="1554615" cy="457240"/>
            <a:chOff x="7589385" y="1055266"/>
            <a:chExt cx="1554615" cy="457240"/>
          </a:xfrm>
        </p:grpSpPr>
        <p:pic>
          <p:nvPicPr>
            <p:cNvPr id="24" name="Picture 23"/>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p:nvGrpSpPr>
        <p:grpSpPr>
          <a:xfrm>
            <a:off x="7589385" y="2070065"/>
            <a:ext cx="1554615" cy="457240"/>
            <a:chOff x="7589385" y="2070065"/>
            <a:chExt cx="1554615" cy="457240"/>
          </a:xfrm>
        </p:grpSpPr>
        <p:pic>
          <p:nvPicPr>
            <p:cNvPr id="27" name="Picture 26"/>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grpSp>
        <p:nvGrpSpPr>
          <p:cNvPr id="36" name="Group 35"/>
          <p:cNvGrpSpPr/>
          <p:nvPr/>
        </p:nvGrpSpPr>
        <p:grpSpPr>
          <a:xfrm rot="10800000">
            <a:off x="967140" y="-5500"/>
            <a:ext cx="1371719" cy="449279"/>
            <a:chOff x="7547308" y="6054245"/>
            <a:chExt cx="1371719" cy="449279"/>
          </a:xfrm>
        </p:grpSpPr>
        <p:sp>
          <p:nvSpPr>
            <p:cNvPr id="37" name="Round Same Side Corner Rectangle 36"/>
            <p:cNvSpPr/>
            <p:nvPr/>
          </p:nvSpPr>
          <p:spPr>
            <a:xfrm>
              <a:off x="7547308" y="6054245"/>
              <a:ext cx="1371719" cy="357809"/>
            </a:xfrm>
            <a:prstGeom prst="round2SameRect">
              <a:avLst/>
            </a:prstGeom>
            <a:solidFill>
              <a:srgbClr val="717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Rectangle 37"/>
            <p:cNvSpPr/>
            <p:nvPr/>
          </p:nvSpPr>
          <p:spPr>
            <a:xfrm>
              <a:off x="7547308" y="6412064"/>
              <a:ext cx="1371719" cy="91460"/>
            </a:xfrm>
            <a:prstGeom prst="rect">
              <a:avLst/>
            </a:prstGeom>
            <a:solidFill>
              <a:srgbClr val="525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976566" y="83887"/>
            <a:ext cx="1329740" cy="369332"/>
          </a:xfrm>
          <a:prstGeom prst="rect">
            <a:avLst/>
          </a:prstGeom>
          <a:noFill/>
        </p:spPr>
        <p:txBody>
          <a:bodyPr wrap="square" rtlCol="0">
            <a:spAutoFit/>
          </a:bodyPr>
          <a:lstStyle/>
          <a:p>
            <a:pPr algn="ctr"/>
            <a:r>
              <a:rPr lang="en-US" dirty="0" smtClean="0">
                <a:solidFill>
                  <a:schemeClr val="bg1"/>
                </a:solidFill>
                <a:latin typeface="+mj-lt"/>
              </a:rPr>
              <a:t>Glossary</a:t>
            </a:r>
            <a:endParaRPr lang="en-US" dirty="0">
              <a:solidFill>
                <a:schemeClr val="bg1"/>
              </a:solidFill>
              <a:latin typeface="+mj-lt"/>
            </a:endParaRPr>
          </a:p>
        </p:txBody>
      </p:sp>
    </p:spTree>
    <p:custDataLst>
      <p:tags r:id="rId1"/>
    </p:custDataLst>
    <p:extLst>
      <p:ext uri="{BB962C8B-B14F-4D97-AF65-F5344CB8AC3E}">
        <p14:creationId xmlns:p14="http://schemas.microsoft.com/office/powerpoint/2010/main" val="14996066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16232826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450998747"/>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2"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64853673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p:nvPicPr>
        <p:blipFill rotWithShape="1">
          <a:blip r:embed="rId3" cstate="email">
            <a:grayscl/>
            <a:extLst>
              <a:ext uri="{28A0092B-C50C-407E-A947-70E740481C1C}">
                <a14:useLocalDpi xmlns:a14="http://schemas.microsoft.com/office/drawing/2010/main" val="0"/>
              </a:ext>
            </a:extLst>
          </a:blip>
          <a:srcRect/>
          <a:stretch/>
        </p:blipFill>
        <p:spPr bwMode="auto">
          <a:xfrm>
            <a:off x="0" y="-10633"/>
            <a:ext cx="9144000" cy="686863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Pentagon 2"/>
          <p:cNvSpPr/>
          <p:nvPr/>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7805179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Break Left Green">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23993555"/>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tags" Target="../tags/tag21.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4"/>
    </p:custDataLst>
    <p:extLst>
      <p:ext uri="{BB962C8B-B14F-4D97-AF65-F5344CB8AC3E}">
        <p14:creationId xmlns:p14="http://schemas.microsoft.com/office/powerpoint/2010/main" val="299396879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95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28"/>
    </p:custDataLst>
    <p:extLst>
      <p:ext uri="{BB962C8B-B14F-4D97-AF65-F5344CB8AC3E}">
        <p14:creationId xmlns:p14="http://schemas.microsoft.com/office/powerpoint/2010/main" val="250538299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no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no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no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no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61.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5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6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3.xml"/><Relationship Id="rId1" Type="http://schemas.openxmlformats.org/officeDocument/2006/relationships/tags" Target="../tags/tag67.xml"/><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3.xml"/><Relationship Id="rId1" Type="http://schemas.openxmlformats.org/officeDocument/2006/relationships/tags" Target="../tags/tag6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hyperlink" Target="http://projectreporter.nih.gov/project_info_description.cfm?aid=8828784&amp;icde=22004384"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5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ea typeface="Calibri"/>
                <a:cs typeface="Calibri"/>
              </a:rPr>
              <a:t>Basic Research Data Standards </a:t>
            </a:r>
            <a:endParaRPr lang="en-US" dirty="0">
              <a:latin typeface="Calibri" charset="0"/>
            </a:endParaRPr>
          </a:p>
        </p:txBody>
      </p:sp>
      <p:sp>
        <p:nvSpPr>
          <p:cNvPr id="35843" name="Rectangle 3"/>
          <p:cNvSpPr>
            <a:spLocks noGrp="1" noChangeArrowheads="1"/>
          </p:cNvSpPr>
          <p:nvPr>
            <p:ph type="subTitle" idx="1"/>
          </p:nvPr>
        </p:nvSpPr>
        <p:spPr/>
        <p:txBody>
          <a:bodyPr>
            <a:normAutofit/>
          </a:bodyPr>
          <a:lstStyle/>
          <a:p>
            <a:pPr eaLnBrk="1" hangingPunct="1">
              <a:buFont typeface="Arial" pitchFamily="34" charset="0"/>
              <a:buNone/>
              <a:defRPr/>
            </a:pPr>
            <a:r>
              <a:rPr lang="en-US" smtClean="0"/>
              <a:t>BDK05</a:t>
            </a:r>
            <a:endParaRPr lang="en-US" dirty="0" smtClean="0"/>
          </a:p>
          <a:p>
            <a:r>
              <a:rPr lang="en-US" dirty="0"/>
              <a:t>Nicole </a:t>
            </a:r>
            <a:r>
              <a:rPr lang="en-US" dirty="0" smtClean="0"/>
              <a:t>Vasilevsky | OHSU Library - Ontology Development Group</a:t>
            </a:r>
            <a:endParaRPr lang="en-US" dirty="0"/>
          </a:p>
          <a:p>
            <a:r>
              <a:rPr lang="en-US" dirty="0"/>
              <a:t>Oregon Health &amp; Science University</a:t>
            </a:r>
          </a:p>
          <a:p>
            <a:pPr eaLnBrk="1" hangingPunct="1">
              <a:buFont typeface="Arial" pitchFamily="34" charset="0"/>
              <a:buNone/>
              <a:defRPr/>
            </a:pPr>
            <a:endParaRPr lang="en-US" sz="2400" dirty="0"/>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Standards: Glossary</a:t>
            </a:r>
          </a:p>
        </p:txBody>
      </p:sp>
      <p:sp>
        <p:nvSpPr>
          <p:cNvPr id="4" name="Content Placeholder 3"/>
          <p:cNvSpPr>
            <a:spLocks noGrp="1"/>
          </p:cNvSpPr>
          <p:nvPr>
            <p:ph idx="1"/>
          </p:nvPr>
        </p:nvSpPr>
        <p:spPr/>
        <p:txBody>
          <a:bodyPr/>
          <a:lstStyle/>
          <a:p>
            <a:r>
              <a:rPr lang="en-US" sz="2400" dirty="0">
                <a:solidFill>
                  <a:schemeClr val="tx1"/>
                </a:solidFill>
              </a:rPr>
              <a:t>Data modeling</a:t>
            </a:r>
          </a:p>
          <a:p>
            <a:pPr lvl="1"/>
            <a:r>
              <a:rPr lang="en-US" dirty="0">
                <a:solidFill>
                  <a:srgbClr val="757070"/>
                </a:solidFill>
              </a:rPr>
              <a:t>Data modeling is the a process that is typically performed before data collection. It involves identifying the user needs from the data set and </a:t>
            </a:r>
            <a:r>
              <a:rPr lang="en-US" dirty="0" err="1">
                <a:solidFill>
                  <a:srgbClr val="757070"/>
                </a:solidFill>
              </a:rPr>
              <a:t>and</a:t>
            </a:r>
            <a:r>
              <a:rPr lang="en-US" dirty="0">
                <a:solidFill>
                  <a:srgbClr val="757070"/>
                </a:solidFill>
              </a:rPr>
              <a:t> determining the relationships among the data, and how the data should be best captured</a:t>
            </a:r>
            <a:r>
              <a:rPr lang="en-US" dirty="0" smtClean="0">
                <a:solidFill>
                  <a:srgbClr val="757070"/>
                </a:solidFill>
              </a:rPr>
              <a:t>.</a:t>
            </a:r>
            <a:endParaRPr lang="en-US" dirty="0">
              <a:solidFill>
                <a:srgbClr val="757070"/>
              </a:solidFill>
            </a:endParaRPr>
          </a:p>
          <a:p>
            <a:pPr lvl="1"/>
            <a:r>
              <a:rPr lang="en-US" i="1" dirty="0">
                <a:solidFill>
                  <a:srgbClr val="757070"/>
                </a:solidFill>
              </a:rPr>
              <a:t>Example:</a:t>
            </a:r>
          </a:p>
          <a:p>
            <a:pPr lvl="2"/>
            <a:r>
              <a:rPr lang="en-US" dirty="0">
                <a:solidFill>
                  <a:srgbClr val="757070"/>
                </a:solidFill>
              </a:rPr>
              <a:t>Data modeling for the eagle-</a:t>
            </a:r>
            <a:r>
              <a:rPr lang="en-US" dirty="0" err="1">
                <a:solidFill>
                  <a:srgbClr val="757070"/>
                </a:solidFill>
              </a:rPr>
              <a:t>i</a:t>
            </a:r>
            <a:r>
              <a:rPr lang="en-US" dirty="0">
                <a:solidFill>
                  <a:srgbClr val="757070"/>
                </a:solidFill>
              </a:rPr>
              <a:t> Network.</a:t>
            </a:r>
          </a:p>
          <a:p>
            <a:pPr lvl="1"/>
            <a:endParaRPr lang="en-US" dirty="0"/>
          </a:p>
        </p:txBody>
      </p:sp>
      <p:sp>
        <p:nvSpPr>
          <p:cNvPr id="8" name="Content Placeholder 7"/>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73402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Standards: Glossary</a:t>
            </a:r>
          </a:p>
        </p:txBody>
      </p:sp>
      <p:sp>
        <p:nvSpPr>
          <p:cNvPr id="3" name="Content Placeholder 2"/>
          <p:cNvSpPr>
            <a:spLocks noGrp="1"/>
          </p:cNvSpPr>
          <p:nvPr>
            <p:ph idx="1"/>
          </p:nvPr>
        </p:nvSpPr>
        <p:spPr/>
        <p:txBody>
          <a:bodyPr/>
          <a:lstStyle/>
          <a:p>
            <a:r>
              <a:rPr lang="en-US" sz="2400" dirty="0">
                <a:solidFill>
                  <a:schemeClr val="tx1"/>
                </a:solidFill>
              </a:rPr>
              <a:t>Metadata</a:t>
            </a:r>
          </a:p>
          <a:p>
            <a:pPr lvl="1"/>
            <a:r>
              <a:rPr lang="en-US" dirty="0">
                <a:solidFill>
                  <a:srgbClr val="757070"/>
                </a:solidFill>
              </a:rPr>
              <a:t>Metadata is often referred to as “data about data”. Metadata is intended to describe other data, in order to clarify the meaning of a dataset. Metadata consists of both indexing terms (</a:t>
            </a:r>
            <a:r>
              <a:rPr lang="en-US" dirty="0" err="1">
                <a:solidFill>
                  <a:srgbClr val="757070"/>
                </a:solidFill>
              </a:rPr>
              <a:t>ie</a:t>
            </a:r>
            <a:r>
              <a:rPr lang="en-US" dirty="0">
                <a:solidFill>
                  <a:srgbClr val="757070"/>
                </a:solidFill>
              </a:rPr>
              <a:t> terms that can be used for search and retrieval of the data) and descriptive attributes.</a:t>
            </a:r>
          </a:p>
          <a:p>
            <a:pPr lvl="1"/>
            <a:r>
              <a:rPr lang="en-US" i="1" dirty="0">
                <a:solidFill>
                  <a:srgbClr val="757070"/>
                </a:solidFill>
              </a:rPr>
              <a:t>Example</a:t>
            </a:r>
            <a:r>
              <a:rPr lang="en-US" dirty="0">
                <a:solidFill>
                  <a:srgbClr val="757070"/>
                </a:solidFill>
              </a:rPr>
              <a:t>:</a:t>
            </a:r>
          </a:p>
          <a:p>
            <a:endParaRPr lang="en-US" dirty="0"/>
          </a:p>
        </p:txBody>
      </p:sp>
      <p:sp>
        <p:nvSpPr>
          <p:cNvPr id="4" name="Content Placeholder 3"/>
          <p:cNvSpPr>
            <a:spLocks noGrp="1"/>
          </p:cNvSpPr>
          <p:nvPr>
            <p:ph sz="quarter" idx="14"/>
          </p:nvPr>
        </p:nvSpPr>
        <p:spPr/>
        <p:txBody>
          <a:bodyPr/>
          <a:lstStyle/>
          <a:p>
            <a:endParaRPr lang="en-US"/>
          </a:p>
        </p:txBody>
      </p:sp>
      <p:pic>
        <p:nvPicPr>
          <p:cNvPr id="8" name="Picture 7"/>
          <p:cNvPicPr>
            <a:picLocks noChangeAspect="1"/>
          </p:cNvPicPr>
          <p:nvPr/>
        </p:nvPicPr>
        <p:blipFill>
          <a:blip r:embed="rId4"/>
          <a:stretch>
            <a:fillRect/>
          </a:stretch>
        </p:blipFill>
        <p:spPr>
          <a:xfrm>
            <a:off x="2572337" y="3811176"/>
            <a:ext cx="3999325" cy="1752600"/>
          </a:xfrm>
          <a:prstGeom prst="rect">
            <a:avLst/>
          </a:prstGeom>
        </p:spPr>
      </p:pic>
    </p:spTree>
    <p:custDataLst>
      <p:tags r:id="rId1"/>
    </p:custDataLst>
    <p:extLst>
      <p:ext uri="{BB962C8B-B14F-4D97-AF65-F5344CB8AC3E}">
        <p14:creationId xmlns:p14="http://schemas.microsoft.com/office/powerpoint/2010/main" val="364943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Standards: Glossary</a:t>
            </a:r>
          </a:p>
        </p:txBody>
      </p:sp>
      <p:sp>
        <p:nvSpPr>
          <p:cNvPr id="3" name="Content Placeholder 2"/>
          <p:cNvSpPr>
            <a:spLocks noGrp="1"/>
          </p:cNvSpPr>
          <p:nvPr>
            <p:ph idx="1"/>
          </p:nvPr>
        </p:nvSpPr>
        <p:spPr/>
        <p:txBody>
          <a:bodyPr/>
          <a:lstStyle/>
          <a:p>
            <a:r>
              <a:rPr lang="en-US" sz="2400" dirty="0">
                <a:solidFill>
                  <a:schemeClr val="tx1"/>
                </a:solidFill>
              </a:rPr>
              <a:t>Ontology</a:t>
            </a:r>
          </a:p>
          <a:p>
            <a:pPr lvl="1"/>
            <a:r>
              <a:rPr lang="en-US" dirty="0">
                <a:solidFill>
                  <a:srgbClr val="757070"/>
                </a:solidFill>
              </a:rPr>
              <a:t>A controlled vocabulary that defines the terms in a given domain or knowledgebase, and the relationships between those terms. </a:t>
            </a:r>
          </a:p>
          <a:p>
            <a:pPr lvl="1"/>
            <a:r>
              <a:rPr lang="en-US" i="1" dirty="0">
                <a:solidFill>
                  <a:srgbClr val="757070"/>
                </a:solidFill>
              </a:rPr>
              <a:t>Example</a:t>
            </a:r>
            <a:r>
              <a:rPr lang="en-US" dirty="0">
                <a:solidFill>
                  <a:srgbClr val="757070"/>
                </a:solidFill>
              </a:rPr>
              <a:t>:</a:t>
            </a:r>
          </a:p>
          <a:p>
            <a:pPr lvl="2"/>
            <a:r>
              <a:rPr lang="en-US" dirty="0">
                <a:solidFill>
                  <a:srgbClr val="757070"/>
                </a:solidFill>
              </a:rPr>
              <a:t>Gene Ontology</a:t>
            </a:r>
          </a:p>
          <a:p>
            <a:pPr lvl="2"/>
            <a:r>
              <a:rPr lang="en-US" dirty="0">
                <a:solidFill>
                  <a:srgbClr val="757070"/>
                </a:solidFill>
              </a:rPr>
              <a:t>Mammalian Phenotype Ontology</a:t>
            </a:r>
          </a:p>
          <a:p>
            <a:endParaRPr lang="en-US" dirty="0"/>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024977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577943" cy="1013738"/>
          </a:xfrm>
        </p:spPr>
        <p:txBody>
          <a:bodyPr/>
          <a:lstStyle/>
          <a:p>
            <a:r>
              <a:rPr lang="en-US" dirty="0" smtClean="0"/>
              <a:t>Why use a data standard?</a:t>
            </a:r>
            <a:endParaRPr lang="en-US" dirty="0"/>
          </a:p>
        </p:txBody>
      </p:sp>
    </p:spTree>
    <p:custDataLst>
      <p:tags r:id="rId1"/>
    </p:custDataLst>
    <p:extLst>
      <p:ext uri="{BB962C8B-B14F-4D97-AF65-F5344CB8AC3E}">
        <p14:creationId xmlns:p14="http://schemas.microsoft.com/office/powerpoint/2010/main" val="2875305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Why use a biomedical data standard?</a:t>
            </a:r>
            <a:endParaRPr lang="en-US" dirty="0"/>
          </a:p>
        </p:txBody>
      </p:sp>
      <p:sp>
        <p:nvSpPr>
          <p:cNvPr id="3" name="Content Placeholder 2"/>
          <p:cNvSpPr>
            <a:spLocks noGrp="1"/>
          </p:cNvSpPr>
          <p:nvPr>
            <p:ph idx="1"/>
          </p:nvPr>
        </p:nvSpPr>
        <p:spPr/>
        <p:txBody>
          <a:bodyPr/>
          <a:lstStyle/>
          <a:p>
            <a:pPr marL="914400" indent="0">
              <a:lnSpc>
                <a:spcPct val="150000"/>
              </a:lnSpc>
              <a:buNone/>
            </a:pPr>
            <a:r>
              <a:rPr lang="en-US" dirty="0" smtClean="0"/>
              <a:t>Increased demand for data sharing</a:t>
            </a:r>
          </a:p>
          <a:p>
            <a:pPr marL="1257300" indent="-342900">
              <a:lnSpc>
                <a:spcPct val="150000"/>
              </a:lnSpc>
            </a:pPr>
            <a:r>
              <a:rPr lang="en-US" sz="2100" dirty="0" smtClean="0"/>
              <a:t>Funding agency mandates</a:t>
            </a:r>
          </a:p>
          <a:p>
            <a:pPr marL="1257300" indent="-342900">
              <a:lnSpc>
                <a:spcPct val="150000"/>
              </a:lnSpc>
            </a:pPr>
            <a:r>
              <a:rPr lang="en-US" sz="2100" dirty="0" smtClean="0"/>
              <a:t>Journals</a:t>
            </a:r>
          </a:p>
          <a:p>
            <a:pPr marL="914400" lvl="1" indent="0">
              <a:lnSpc>
                <a:spcPct val="150000"/>
              </a:lnSpc>
              <a:buNone/>
            </a:pPr>
            <a:r>
              <a:rPr lang="en-US" sz="2100" dirty="0" smtClean="0"/>
              <a:t>Big data is too complex for analysis by single researcher/group</a:t>
            </a:r>
          </a:p>
          <a:p>
            <a:pPr marL="914400" lvl="1" indent="0">
              <a:lnSpc>
                <a:spcPct val="150000"/>
              </a:lnSpc>
              <a:buNone/>
            </a:pPr>
            <a:endParaRPr lang="en-US" sz="2100" dirty="0" smtClean="0"/>
          </a:p>
          <a:p>
            <a:pPr marL="914400" lvl="1" indent="0">
              <a:lnSpc>
                <a:spcPct val="150000"/>
              </a:lnSpc>
              <a:buNone/>
            </a:pPr>
            <a:r>
              <a:rPr lang="en-US" sz="2100" dirty="0" smtClean="0"/>
              <a:t>Maximize your research dollars by sharing and re-using data</a:t>
            </a:r>
          </a:p>
          <a:p>
            <a:pPr marL="914400" lvl="1" indent="0">
              <a:lnSpc>
                <a:spcPct val="150000"/>
              </a:lnSpc>
              <a:buNone/>
            </a:pPr>
            <a:endParaRPr lang="en-US" sz="2100" dirty="0" smtClean="0"/>
          </a:p>
          <a:p>
            <a:pPr marL="914400" lvl="1" indent="0">
              <a:lnSpc>
                <a:spcPct val="150000"/>
              </a:lnSpc>
              <a:buNone/>
            </a:pPr>
            <a:r>
              <a:rPr lang="en-US" sz="2100" dirty="0" smtClean="0"/>
              <a:t>General organization</a:t>
            </a:r>
          </a:p>
          <a:p>
            <a:pPr marL="0" lvl="1" indent="0">
              <a:buNone/>
            </a:pPr>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198" y="5717202"/>
            <a:ext cx="640135" cy="457240"/>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199" y="4519695"/>
            <a:ext cx="640135" cy="457240"/>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198" y="3353182"/>
            <a:ext cx="640135" cy="457240"/>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7200" y="1295400"/>
            <a:ext cx="640135" cy="457240"/>
          </a:xfrm>
          <a:prstGeom prst="rect">
            <a:avLst/>
          </a:prstGeom>
        </p:spPr>
      </p:pic>
    </p:spTree>
    <p:custDataLst>
      <p:tags r:id="rId1"/>
    </p:custDataLst>
    <p:extLst>
      <p:ext uri="{BB962C8B-B14F-4D97-AF65-F5344CB8AC3E}">
        <p14:creationId xmlns:p14="http://schemas.microsoft.com/office/powerpoint/2010/main" val="102617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NIH</a:t>
            </a:r>
          </a:p>
          <a:p>
            <a:pPr lvl="1"/>
            <a:r>
              <a:rPr lang="en-US" dirty="0"/>
              <a:t>Data sharing plan for new proposals</a:t>
            </a:r>
          </a:p>
          <a:p>
            <a:pPr lvl="1"/>
            <a:r>
              <a:rPr lang="en-US" dirty="0" smtClean="0"/>
              <a:t>Specific </a:t>
            </a:r>
            <a:r>
              <a:rPr lang="en-US" dirty="0"/>
              <a:t>institutes and Centers have specific data sharing requirements</a:t>
            </a:r>
          </a:p>
          <a:p>
            <a:pPr marL="0" indent="0">
              <a:buNone/>
            </a:pPr>
            <a:endParaRPr lang="en-US" dirty="0"/>
          </a:p>
        </p:txBody>
      </p:sp>
      <p:sp>
        <p:nvSpPr>
          <p:cNvPr id="6" name="Content Placeholder 5"/>
          <p:cNvSpPr>
            <a:spLocks noGrp="1"/>
          </p:cNvSpPr>
          <p:nvPr>
            <p:ph sz="quarter" idx="14"/>
          </p:nvPr>
        </p:nvSpPr>
        <p:spPr/>
        <p:txBody>
          <a:bodyPr/>
          <a:lstStyle/>
          <a:p>
            <a:endParaRPr lang="en-US"/>
          </a:p>
        </p:txBody>
      </p:sp>
      <p:sp>
        <p:nvSpPr>
          <p:cNvPr id="4" name="Title 3"/>
          <p:cNvSpPr>
            <a:spLocks noGrp="1"/>
          </p:cNvSpPr>
          <p:nvPr>
            <p:ph type="title"/>
          </p:nvPr>
        </p:nvSpPr>
        <p:spPr/>
        <p:txBody>
          <a:bodyPr>
            <a:normAutofit/>
          </a:bodyPr>
          <a:lstStyle/>
          <a:p>
            <a:r>
              <a:rPr lang="en-US" dirty="0"/>
              <a:t>Funding agency </a:t>
            </a:r>
            <a:r>
              <a:rPr lang="en-US" dirty="0" smtClean="0"/>
              <a:t>mandates</a:t>
            </a:r>
            <a:endParaRPr lang="en-US" dirty="0"/>
          </a:p>
        </p:txBody>
      </p:sp>
      <p:pic>
        <p:nvPicPr>
          <p:cNvPr id="3" name="Picture 2"/>
          <p:cNvPicPr>
            <a:picLocks noChangeAspect="1"/>
          </p:cNvPicPr>
          <p:nvPr/>
        </p:nvPicPr>
        <p:blipFill>
          <a:blip r:embed="rId4"/>
          <a:stretch>
            <a:fillRect/>
          </a:stretch>
        </p:blipFill>
        <p:spPr>
          <a:xfrm>
            <a:off x="2628181" y="2839895"/>
            <a:ext cx="3887638" cy="2438400"/>
          </a:xfrm>
          <a:prstGeom prst="rect">
            <a:avLst/>
          </a:prstGeom>
        </p:spPr>
      </p:pic>
    </p:spTree>
    <p:custDataLst>
      <p:tags r:id="rId1"/>
    </p:custDataLst>
    <p:extLst>
      <p:ext uri="{BB962C8B-B14F-4D97-AF65-F5344CB8AC3E}">
        <p14:creationId xmlns:p14="http://schemas.microsoft.com/office/powerpoint/2010/main" val="2343304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14570" r="15310"/>
          <a:stretch/>
        </p:blipFill>
        <p:spPr>
          <a:xfrm>
            <a:off x="1981200" y="2057400"/>
            <a:ext cx="5486400" cy="2014593"/>
          </a:xfrm>
          <a:prstGeom prst="rect">
            <a:avLst/>
          </a:prstGeom>
        </p:spPr>
      </p:pic>
      <p:sp>
        <p:nvSpPr>
          <p:cNvPr id="5" name="Down Arrow 4"/>
          <p:cNvSpPr/>
          <p:nvPr/>
        </p:nvSpPr>
        <p:spPr>
          <a:xfrm>
            <a:off x="3962400" y="4038600"/>
            <a:ext cx="1371600" cy="12954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304800" y="5715000"/>
            <a:ext cx="2667000" cy="524015"/>
          </a:xfrm>
          <a:prstGeom prst="rect">
            <a:avLst/>
          </a:prstGeom>
        </p:spPr>
      </p:pic>
      <p:pic>
        <p:nvPicPr>
          <p:cNvPr id="7" name="Picture 6"/>
          <p:cNvPicPr>
            <a:picLocks noChangeAspect="1"/>
          </p:cNvPicPr>
          <p:nvPr/>
        </p:nvPicPr>
        <p:blipFill>
          <a:blip r:embed="rId6"/>
          <a:stretch>
            <a:fillRect/>
          </a:stretch>
        </p:blipFill>
        <p:spPr>
          <a:xfrm>
            <a:off x="7396189" y="5410200"/>
            <a:ext cx="1747811" cy="927100"/>
          </a:xfrm>
          <a:prstGeom prst="rect">
            <a:avLst/>
          </a:prstGeom>
        </p:spPr>
      </p:pic>
      <p:pic>
        <p:nvPicPr>
          <p:cNvPr id="11" name="Picture 10"/>
          <p:cNvPicPr>
            <a:picLocks noChangeAspect="1"/>
          </p:cNvPicPr>
          <p:nvPr/>
        </p:nvPicPr>
        <p:blipFill rotWithShape="1">
          <a:blip r:embed="rId7"/>
          <a:srcRect l="12781" b="1577"/>
          <a:stretch/>
        </p:blipFill>
        <p:spPr>
          <a:xfrm>
            <a:off x="3429000" y="5715000"/>
            <a:ext cx="3500270" cy="628397"/>
          </a:xfrm>
          <a:prstGeom prst="rect">
            <a:avLst/>
          </a:prstGeom>
        </p:spPr>
      </p:pic>
      <p:sp>
        <p:nvSpPr>
          <p:cNvPr id="2" name="Title 1"/>
          <p:cNvSpPr>
            <a:spLocks noGrp="1"/>
          </p:cNvSpPr>
          <p:nvPr>
            <p:ph type="title"/>
          </p:nvPr>
        </p:nvSpPr>
        <p:spPr/>
        <p:txBody>
          <a:bodyPr/>
          <a:lstStyle/>
          <a:p>
            <a:r>
              <a:rPr lang="en-US" dirty="0"/>
              <a:t>Funding agency mandates</a:t>
            </a:r>
          </a:p>
        </p:txBody>
      </p:sp>
      <p:sp>
        <p:nvSpPr>
          <p:cNvPr id="14" name="Content Placeholder 13"/>
          <p:cNvSpPr>
            <a:spLocks noGrp="1"/>
          </p:cNvSpPr>
          <p:nvPr>
            <p:ph idx="1"/>
          </p:nvPr>
        </p:nvSpPr>
        <p:spPr/>
        <p:txBody>
          <a:bodyPr/>
          <a:lstStyle/>
          <a:p>
            <a:r>
              <a:rPr lang="en-US" dirty="0"/>
              <a:t>NIH/Genomic data</a:t>
            </a:r>
          </a:p>
          <a:p>
            <a:pPr marL="0" indent="0">
              <a:buNone/>
            </a:pPr>
            <a:endParaRPr lang="en-US" dirty="0"/>
          </a:p>
        </p:txBody>
      </p:sp>
      <p:sp>
        <p:nvSpPr>
          <p:cNvPr id="15" name="Content Placeholder 1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96017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3048000" y="3391437"/>
            <a:ext cx="3048000" cy="3048000"/>
          </a:xfrm>
          <a:prstGeom prst="rect">
            <a:avLst/>
          </a:prstGeom>
        </p:spPr>
      </p:pic>
      <p:sp>
        <p:nvSpPr>
          <p:cNvPr id="6" name="Content Placeholder 5"/>
          <p:cNvSpPr>
            <a:spLocks noGrp="1"/>
          </p:cNvSpPr>
          <p:nvPr>
            <p:ph sz="quarter" idx="14"/>
          </p:nvPr>
        </p:nvSpPr>
        <p:spPr/>
        <p:txBody>
          <a:bodyPr/>
          <a:lstStyle/>
          <a:p>
            <a:endParaRPr lang="en-US"/>
          </a:p>
        </p:txBody>
      </p:sp>
      <p:sp>
        <p:nvSpPr>
          <p:cNvPr id="5" name="Content Placeholder 4"/>
          <p:cNvSpPr>
            <a:spLocks noGrp="1"/>
          </p:cNvSpPr>
          <p:nvPr>
            <p:ph idx="1"/>
          </p:nvPr>
        </p:nvSpPr>
        <p:spPr/>
        <p:txBody>
          <a:bodyPr/>
          <a:lstStyle/>
          <a:p>
            <a:r>
              <a:rPr lang="en-US" dirty="0" smtClean="0"/>
              <a:t>NSF</a:t>
            </a:r>
          </a:p>
          <a:p>
            <a:pPr lvl="1"/>
            <a:r>
              <a:rPr lang="en-US" dirty="0"/>
              <a:t>Requires a maximum 2 page data plan for data management and sharing of the products of research for all proposals</a:t>
            </a:r>
          </a:p>
          <a:p>
            <a:pPr marL="0" indent="0">
              <a:buNone/>
            </a:pPr>
            <a:endParaRPr lang="en-US" dirty="0"/>
          </a:p>
        </p:txBody>
      </p:sp>
      <p:sp>
        <p:nvSpPr>
          <p:cNvPr id="4" name="Title 3"/>
          <p:cNvSpPr>
            <a:spLocks noGrp="1"/>
          </p:cNvSpPr>
          <p:nvPr>
            <p:ph type="title"/>
          </p:nvPr>
        </p:nvSpPr>
        <p:spPr/>
        <p:txBody>
          <a:bodyPr/>
          <a:lstStyle/>
          <a:p>
            <a:r>
              <a:rPr lang="en-US" dirty="0"/>
              <a:t>Funding agency mandates</a:t>
            </a:r>
          </a:p>
        </p:txBody>
      </p:sp>
    </p:spTree>
    <p:custDataLst>
      <p:tags r:id="rId1"/>
    </p:custDataLst>
    <p:extLst>
      <p:ext uri="{BB962C8B-B14F-4D97-AF65-F5344CB8AC3E}">
        <p14:creationId xmlns:p14="http://schemas.microsoft.com/office/powerpoint/2010/main" val="2620409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Journal reporting requirements</a:t>
            </a:r>
            <a:endParaRPr lang="en-US" sz="4000" dirty="0"/>
          </a:p>
        </p:txBody>
      </p:sp>
      <p:sp>
        <p:nvSpPr>
          <p:cNvPr id="3" name="Content Placeholder 2"/>
          <p:cNvSpPr>
            <a:spLocks noGrp="1"/>
          </p:cNvSpPr>
          <p:nvPr>
            <p:ph idx="1"/>
          </p:nvPr>
        </p:nvSpPr>
        <p:spPr/>
        <p:txBody>
          <a:bodyPr>
            <a:normAutofit/>
          </a:bodyPr>
          <a:lstStyle/>
          <a:p>
            <a:pPr marL="742950" indent="0">
              <a:lnSpc>
                <a:spcPct val="100000"/>
              </a:lnSpc>
              <a:spcAft>
                <a:spcPts val="3000"/>
              </a:spcAft>
              <a:buNone/>
            </a:pPr>
            <a:r>
              <a:rPr lang="en-US" dirty="0" smtClean="0"/>
              <a:t>Reporting requirements vary</a:t>
            </a:r>
          </a:p>
          <a:p>
            <a:pPr marL="742950" indent="0">
              <a:lnSpc>
                <a:spcPct val="100000"/>
              </a:lnSpc>
              <a:spcAft>
                <a:spcPts val="3000"/>
              </a:spcAft>
              <a:buNone/>
            </a:pPr>
            <a:r>
              <a:rPr lang="en-US" dirty="0" smtClean="0"/>
              <a:t>Methods section is meant to contain enough information so someone could independently replicate your experiment</a:t>
            </a:r>
          </a:p>
          <a:p>
            <a:pPr marL="742950" indent="0">
              <a:lnSpc>
                <a:spcPct val="100000"/>
              </a:lnSpc>
              <a:spcAft>
                <a:spcPts val="3000"/>
              </a:spcAft>
              <a:buNone/>
            </a:pPr>
            <a:r>
              <a:rPr lang="en-US" dirty="0" smtClean="0"/>
              <a:t>Some journals are starting to increase their standards</a:t>
            </a:r>
            <a:endParaRPr lang="en-US" dirty="0"/>
          </a:p>
        </p:txBody>
      </p:sp>
      <p:sp>
        <p:nvSpPr>
          <p:cNvPr id="4" name="Content Placeholder 3"/>
          <p:cNvSpPr>
            <a:spLocks noGrp="1"/>
          </p:cNvSpPr>
          <p:nvPr>
            <p:ph sz="quarter" idx="14"/>
          </p:nvPr>
        </p:nvSpPr>
        <p:spPr/>
        <p:txBody>
          <a:bodyPr/>
          <a:lstStyle/>
          <a:p>
            <a:endParaRPr lang="en-US"/>
          </a:p>
        </p:txBody>
      </p:sp>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999" y="3124160"/>
            <a:ext cx="640135" cy="457240"/>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1000" y="1143000"/>
            <a:ext cx="640135" cy="457240"/>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998" y="2133479"/>
            <a:ext cx="640135" cy="457240"/>
          </a:xfrm>
          <a:prstGeom prst="rect">
            <a:avLst/>
          </a:prstGeom>
        </p:spPr>
      </p:pic>
    </p:spTree>
    <p:custDataLst>
      <p:tags r:id="rId1"/>
    </p:custDataLst>
    <p:extLst>
      <p:ext uri="{BB962C8B-B14F-4D97-AF65-F5344CB8AC3E}">
        <p14:creationId xmlns:p14="http://schemas.microsoft.com/office/powerpoint/2010/main" val="3400546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447800"/>
            <a:ext cx="9144000" cy="4930509"/>
          </a:xfrm>
          <a:prstGeom prst="rect">
            <a:avLst/>
          </a:prstGeom>
        </p:spPr>
      </p:pic>
      <p:sp>
        <p:nvSpPr>
          <p:cNvPr id="2" name="Title 1"/>
          <p:cNvSpPr>
            <a:spLocks noGrp="1"/>
          </p:cNvSpPr>
          <p:nvPr>
            <p:ph type="title"/>
          </p:nvPr>
        </p:nvSpPr>
        <p:spPr/>
        <p:txBody>
          <a:bodyPr/>
          <a:lstStyle/>
          <a:p>
            <a:r>
              <a:rPr lang="en-US" dirty="0" smtClean="0"/>
              <a:t>Nature checklist</a:t>
            </a:r>
            <a:endParaRPr lang="en-US" dirty="0"/>
          </a:p>
        </p:txBody>
      </p:sp>
    </p:spTree>
    <p:custDataLst>
      <p:tags r:id="rId1"/>
    </p:custDataLst>
    <p:extLst>
      <p:ext uri="{BB962C8B-B14F-4D97-AF65-F5344CB8AC3E}">
        <p14:creationId xmlns:p14="http://schemas.microsoft.com/office/powerpoint/2010/main" val="2652214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Learning objectives</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smtClean="0"/>
              <a:t>1 | What </a:t>
            </a:r>
            <a:r>
              <a:rPr lang="en-US" dirty="0"/>
              <a:t>constitutes a data </a:t>
            </a:r>
            <a:r>
              <a:rPr lang="en-US" dirty="0" smtClean="0"/>
              <a:t>standard?</a:t>
            </a:r>
          </a:p>
          <a:p>
            <a:pPr marL="0" indent="0">
              <a:buNone/>
            </a:pPr>
            <a:r>
              <a:rPr lang="en-US" dirty="0" smtClean="0"/>
              <a:t>2 | Why use a data standard?</a:t>
            </a:r>
          </a:p>
          <a:p>
            <a:pPr marL="0" indent="0">
              <a:buNone/>
            </a:pPr>
            <a:r>
              <a:rPr lang="en-US" dirty="0" smtClean="0"/>
              <a:t>3 | Which </a:t>
            </a:r>
            <a:r>
              <a:rPr lang="en-US" dirty="0"/>
              <a:t>data standards should be </a:t>
            </a:r>
            <a:r>
              <a:rPr lang="en-US" dirty="0" smtClean="0"/>
              <a:t>used?</a:t>
            </a:r>
          </a:p>
          <a:p>
            <a:pPr marL="0" indent="0">
              <a:buNone/>
            </a:pPr>
            <a:r>
              <a:rPr lang="en-US" dirty="0" smtClean="0"/>
              <a:t>4 | What are the </a:t>
            </a:r>
            <a:r>
              <a:rPr lang="en-US" dirty="0"/>
              <a:t>criteria by which one should choose a </a:t>
            </a:r>
            <a:r>
              <a:rPr lang="en-US" dirty="0" smtClean="0"/>
              <a:t>standard?</a:t>
            </a:r>
            <a:endParaRPr lang="en-US" dirty="0"/>
          </a:p>
        </p:txBody>
      </p:sp>
    </p:spTree>
    <p:custDataLst>
      <p:tags r:id="rId1"/>
    </p:custDataLst>
    <p:extLst>
      <p:ext uri="{BB962C8B-B14F-4D97-AF65-F5344CB8AC3E}">
        <p14:creationId xmlns:p14="http://schemas.microsoft.com/office/powerpoint/2010/main" val="1778153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447800" y="3505200"/>
            <a:ext cx="6380922" cy="1358900"/>
          </a:xfrm>
          <a:prstGeom prst="rect">
            <a:avLst/>
          </a:prstGeom>
        </p:spPr>
      </p:pic>
      <p:pic>
        <p:nvPicPr>
          <p:cNvPr id="6" name="Picture 5"/>
          <p:cNvPicPr>
            <a:picLocks noChangeAspect="1"/>
          </p:cNvPicPr>
          <p:nvPr/>
        </p:nvPicPr>
        <p:blipFill>
          <a:blip r:embed="rId4"/>
          <a:stretch>
            <a:fillRect/>
          </a:stretch>
        </p:blipFill>
        <p:spPr>
          <a:xfrm>
            <a:off x="1676400" y="2057400"/>
            <a:ext cx="5334000" cy="1808524"/>
          </a:xfrm>
          <a:prstGeom prst="rect">
            <a:avLst/>
          </a:prstGeom>
        </p:spPr>
      </p:pic>
      <p:sp>
        <p:nvSpPr>
          <p:cNvPr id="7" name="Title 6"/>
          <p:cNvSpPr>
            <a:spLocks noGrp="1"/>
          </p:cNvSpPr>
          <p:nvPr>
            <p:ph type="title"/>
          </p:nvPr>
        </p:nvSpPr>
        <p:spPr/>
        <p:txBody>
          <a:bodyPr/>
          <a:lstStyle/>
          <a:p>
            <a:endParaRPr lang="en-US"/>
          </a:p>
        </p:txBody>
      </p:sp>
      <p:sp>
        <p:nvSpPr>
          <p:cNvPr id="8" name="Content Placeholder 7"/>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572438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Data Element (CDE)</a:t>
            </a:r>
            <a:endParaRPr lang="en-US" dirty="0"/>
          </a:p>
        </p:txBody>
      </p:sp>
      <p:sp>
        <p:nvSpPr>
          <p:cNvPr id="3" name="Content Placeholder 2"/>
          <p:cNvSpPr>
            <a:spLocks noGrp="1"/>
          </p:cNvSpPr>
          <p:nvPr>
            <p:ph idx="1"/>
          </p:nvPr>
        </p:nvSpPr>
        <p:spPr/>
        <p:txBody>
          <a:bodyPr/>
          <a:lstStyle/>
          <a:p>
            <a:r>
              <a:rPr lang="en-US" dirty="0" smtClean="0"/>
              <a:t>Common Data Elements (CDEs) were developed by NIH</a:t>
            </a:r>
          </a:p>
          <a:p>
            <a:r>
              <a:rPr lang="en-US" dirty="0" smtClean="0"/>
              <a:t>For use in clinical research, patient registries, human subject research</a:t>
            </a:r>
          </a:p>
          <a:p>
            <a:r>
              <a:rPr lang="en-US" dirty="0" smtClean="0"/>
              <a:t>Improve data quality</a:t>
            </a:r>
          </a:p>
          <a:p>
            <a:r>
              <a:rPr lang="en-US" dirty="0" smtClean="0"/>
              <a:t>Make data more interoperable</a:t>
            </a:r>
          </a:p>
          <a:p>
            <a:endParaRPr lang="en-US" dirty="0"/>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77316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can I find a data standard for bioscience research?</a:t>
            </a:r>
            <a:endParaRPr lang="en-US" dirty="0"/>
          </a:p>
        </p:txBody>
      </p:sp>
      <p:sp>
        <p:nvSpPr>
          <p:cNvPr id="3" name="Content Placeholder 2"/>
          <p:cNvSpPr>
            <a:spLocks noGrp="1"/>
          </p:cNvSpPr>
          <p:nvPr>
            <p:ph sz="quarter" idx="14"/>
          </p:nvPr>
        </p:nvSpPr>
        <p:spPr/>
        <p:txBody>
          <a:bodyPr/>
          <a:lstStyle/>
          <a:p>
            <a:endParaRPr lang="en-US"/>
          </a:p>
        </p:txBody>
      </p:sp>
      <p:pic>
        <p:nvPicPr>
          <p:cNvPr id="5" name="Picture 4"/>
          <p:cNvPicPr>
            <a:picLocks noChangeAspect="1"/>
          </p:cNvPicPr>
          <p:nvPr/>
        </p:nvPicPr>
        <p:blipFill>
          <a:blip r:embed="rId3"/>
          <a:stretch>
            <a:fillRect/>
          </a:stretch>
        </p:blipFill>
        <p:spPr>
          <a:xfrm>
            <a:off x="1143000" y="2438400"/>
            <a:ext cx="6816687" cy="1905000"/>
          </a:xfrm>
          <a:prstGeom prst="rect">
            <a:avLst/>
          </a:prstGeom>
        </p:spPr>
      </p:pic>
    </p:spTree>
    <p:custDataLst>
      <p:tags r:id="rId1"/>
    </p:custDataLst>
    <p:extLst>
      <p:ext uri="{BB962C8B-B14F-4D97-AF65-F5344CB8AC3E}">
        <p14:creationId xmlns:p14="http://schemas.microsoft.com/office/powerpoint/2010/main" val="3952242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577943" cy="1013738"/>
          </a:xfrm>
        </p:spPr>
        <p:txBody>
          <a:bodyPr/>
          <a:lstStyle/>
          <a:p>
            <a:r>
              <a:rPr lang="en-US" dirty="0" smtClean="0"/>
              <a:t>Which data standard should be used?</a:t>
            </a:r>
            <a:endParaRPr lang="en-US" dirty="0"/>
          </a:p>
        </p:txBody>
      </p:sp>
    </p:spTree>
    <p:custDataLst>
      <p:tags r:id="rId1"/>
    </p:custDataLst>
    <p:extLst>
      <p:ext uri="{BB962C8B-B14F-4D97-AF65-F5344CB8AC3E}">
        <p14:creationId xmlns:p14="http://schemas.microsoft.com/office/powerpoint/2010/main" val="3364348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3 | Which </a:t>
            </a:r>
            <a:r>
              <a:rPr lang="en-US" sz="3600" dirty="0"/>
              <a:t>data standards should be used</a:t>
            </a:r>
            <a:r>
              <a:rPr lang="en-US" sz="3600" dirty="0" smtClean="0"/>
              <a:t>?</a:t>
            </a:r>
            <a:endParaRPr lang="en-US" sz="3600" dirty="0"/>
          </a:p>
        </p:txBody>
      </p:sp>
      <p:sp>
        <p:nvSpPr>
          <p:cNvPr id="3" name="Content Placeholder 2"/>
          <p:cNvSpPr>
            <a:spLocks noGrp="1"/>
          </p:cNvSpPr>
          <p:nvPr>
            <p:ph idx="1"/>
          </p:nvPr>
        </p:nvSpPr>
        <p:spPr>
          <a:xfrm>
            <a:off x="457200" y="1182915"/>
            <a:ext cx="8461830" cy="5256522"/>
          </a:xfrm>
        </p:spPr>
        <p:txBody>
          <a:bodyPr>
            <a:normAutofit/>
          </a:bodyPr>
          <a:lstStyle/>
          <a:p>
            <a:pPr marL="342900" lvl="1" indent="0">
              <a:buNone/>
            </a:pPr>
            <a:r>
              <a:rPr lang="en-US" sz="2100" dirty="0" smtClean="0"/>
              <a:t>No “right” standard </a:t>
            </a:r>
          </a:p>
          <a:p>
            <a:pPr marL="342900" lvl="1" indent="0">
              <a:buNone/>
            </a:pPr>
            <a:endParaRPr lang="en-US" sz="2100" dirty="0" smtClean="0"/>
          </a:p>
          <a:p>
            <a:pPr marL="342900" lvl="1" indent="0">
              <a:buNone/>
            </a:pPr>
            <a:r>
              <a:rPr lang="en-US" sz="2100" dirty="0" smtClean="0"/>
              <a:t>Select based on individual needs</a:t>
            </a:r>
            <a:endParaRPr lang="en-US" sz="2100" dirty="0"/>
          </a:p>
        </p:txBody>
      </p:sp>
      <p:sp>
        <p:nvSpPr>
          <p:cNvPr id="4" name="Content Placeholder 3"/>
          <p:cNvSpPr>
            <a:spLocks noGrp="1"/>
          </p:cNvSpPr>
          <p:nvPr>
            <p:ph sz="quarter" idx="14"/>
          </p:nvPr>
        </p:nvSpPr>
        <p:spPr/>
        <p:txBody>
          <a:bodyPr/>
          <a:lstStyle/>
          <a:p>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1443" y="1182915"/>
            <a:ext cx="640135" cy="45724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1442" y="2057360"/>
            <a:ext cx="640135" cy="457240"/>
          </a:xfrm>
          <a:prstGeom prst="rect">
            <a:avLst/>
          </a:prstGeom>
        </p:spPr>
      </p:pic>
    </p:spTree>
    <p:custDataLst>
      <p:tags r:id="rId1"/>
    </p:custDataLst>
    <p:extLst>
      <p:ext uri="{BB962C8B-B14F-4D97-AF65-F5344CB8AC3E}">
        <p14:creationId xmlns:p14="http://schemas.microsoft.com/office/powerpoint/2010/main" val="3911297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868734" y="1182915"/>
            <a:ext cx="8050295" cy="5256522"/>
          </a:xfrm>
        </p:spPr>
        <p:txBody>
          <a:bodyPr>
            <a:normAutofit/>
          </a:bodyPr>
          <a:lstStyle/>
          <a:p>
            <a:pPr marL="0" indent="0">
              <a:buNone/>
            </a:pPr>
            <a:r>
              <a:rPr lang="en-US" dirty="0" smtClean="0"/>
              <a:t>Protocol for an assay</a:t>
            </a:r>
          </a:p>
          <a:p>
            <a:pPr marL="0" indent="0">
              <a:buNone/>
            </a:pPr>
            <a:endParaRPr lang="en-US" dirty="0" smtClean="0"/>
          </a:p>
          <a:p>
            <a:pPr marL="0" indent="0">
              <a:buNone/>
            </a:pPr>
            <a:r>
              <a:rPr lang="en-US" dirty="0" smtClean="0"/>
              <a:t>Preparing datasets for public sharing</a:t>
            </a:r>
          </a:p>
          <a:p>
            <a:pPr marL="0" indent="0">
              <a:buNone/>
            </a:pPr>
            <a:endParaRPr lang="en-US" dirty="0" smtClean="0"/>
          </a:p>
          <a:p>
            <a:pPr marL="0" indent="0">
              <a:buNone/>
            </a:pPr>
            <a:r>
              <a:rPr lang="en-US" dirty="0" smtClean="0"/>
              <a:t>Contribution </a:t>
            </a:r>
            <a:r>
              <a:rPr lang="en-US" dirty="0"/>
              <a:t>of data to a structured data </a:t>
            </a:r>
            <a:r>
              <a:rPr lang="en-US" dirty="0" smtClean="0"/>
              <a:t>repository</a:t>
            </a:r>
            <a:endParaRPr lang="en-US" dirty="0"/>
          </a:p>
          <a:p>
            <a:endParaRPr lang="en-US" sz="2800" dirty="0" smtClean="0"/>
          </a:p>
        </p:txBody>
      </p:sp>
      <p:sp>
        <p:nvSpPr>
          <p:cNvPr id="4" name="Content Placeholder 3"/>
          <p:cNvSpPr>
            <a:spLocks noGrp="1"/>
          </p:cNvSpPr>
          <p:nvPr>
            <p:ph sz="quarter" idx="14"/>
          </p:nvPr>
        </p:nvSpPr>
        <p:spPr/>
        <p:txBody>
          <a:bodyPr/>
          <a:lstStyle/>
          <a:p>
            <a:endParaRPr lang="en-US"/>
          </a:p>
        </p:txBody>
      </p:sp>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00" y="1142969"/>
            <a:ext cx="640135" cy="457240"/>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00" y="2133579"/>
            <a:ext cx="640135" cy="457240"/>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27" y="3200400"/>
            <a:ext cx="640135" cy="457240"/>
          </a:xfrm>
          <a:prstGeom prst="rect">
            <a:avLst/>
          </a:prstGeom>
        </p:spPr>
      </p:pic>
    </p:spTree>
    <p:custDataLst>
      <p:tags r:id="rId1"/>
    </p:custDataLst>
    <p:extLst>
      <p:ext uri="{BB962C8B-B14F-4D97-AF65-F5344CB8AC3E}">
        <p14:creationId xmlns:p14="http://schemas.microsoft.com/office/powerpoint/2010/main" val="4102523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for an </a:t>
            </a:r>
            <a:r>
              <a:rPr lang="en-US" dirty="0" smtClean="0"/>
              <a:t>assay</a:t>
            </a:r>
            <a:endParaRPr lang="en-US" dirty="0"/>
          </a:p>
        </p:txBody>
      </p:sp>
      <p:sp>
        <p:nvSpPr>
          <p:cNvPr id="3" name="Content Placeholder 2"/>
          <p:cNvSpPr>
            <a:spLocks noGrp="1"/>
          </p:cNvSpPr>
          <p:nvPr>
            <p:ph idx="1"/>
          </p:nvPr>
        </p:nvSpPr>
        <p:spPr>
          <a:xfrm>
            <a:off x="224971" y="990598"/>
            <a:ext cx="8694058" cy="5256522"/>
          </a:xfrm>
        </p:spPr>
        <p:txBody>
          <a:bodyPr/>
          <a:lstStyle/>
          <a:p>
            <a:pPr marL="0" indent="0">
              <a:buNone/>
            </a:pPr>
            <a:r>
              <a:rPr lang="en-US" i="1" dirty="0"/>
              <a:t>Minimal Information for Protein Functional </a:t>
            </a:r>
            <a:r>
              <a:rPr lang="en-US" i="1" dirty="0" smtClean="0"/>
              <a:t>Evaluation</a:t>
            </a:r>
            <a:r>
              <a:rPr lang="en-US" dirty="0" smtClean="0">
                <a:solidFill>
                  <a:srgbClr val="FF00FF"/>
                </a:solidFill>
              </a:rPr>
              <a:t/>
            </a:r>
            <a:br>
              <a:rPr lang="en-US" dirty="0" smtClean="0">
                <a:solidFill>
                  <a:srgbClr val="FF00FF"/>
                </a:solidFill>
              </a:rPr>
            </a:br>
            <a:r>
              <a:rPr lang="en-US" dirty="0" smtClean="0"/>
              <a:t>Data standard includes </a:t>
            </a:r>
            <a:endParaRPr lang="en-US" dirty="0"/>
          </a:p>
        </p:txBody>
      </p:sp>
      <p:sp>
        <p:nvSpPr>
          <p:cNvPr id="4" name="Content Placeholder 3"/>
          <p:cNvSpPr>
            <a:spLocks noGrp="1"/>
          </p:cNvSpPr>
          <p:nvPr>
            <p:ph sz="quarter" idx="14"/>
          </p:nvPr>
        </p:nvSpPr>
        <p:spPr>
          <a:xfrm>
            <a:off x="4343400" y="6550223"/>
            <a:ext cx="4575629" cy="233930"/>
          </a:xfrm>
        </p:spPr>
        <p:txBody>
          <a:bodyPr/>
          <a:lstStyle/>
          <a:p>
            <a:r>
              <a:rPr lang="en-US" dirty="0"/>
              <a:t>http://mibbi.sourceforge.net/projects/MIPFE.shtml</a:t>
            </a:r>
          </a:p>
          <a:p>
            <a:endParaRPr lang="en-US" dirty="0"/>
          </a:p>
        </p:txBody>
      </p:sp>
      <p:sp>
        <p:nvSpPr>
          <p:cNvPr id="6" name="Rectangle 5"/>
          <p:cNvSpPr/>
          <p:nvPr/>
        </p:nvSpPr>
        <p:spPr>
          <a:xfrm>
            <a:off x="228599" y="1600200"/>
            <a:ext cx="4572000" cy="3970318"/>
          </a:xfrm>
          <a:prstGeom prst="rect">
            <a:avLst/>
          </a:prstGeom>
        </p:spPr>
        <p:txBody>
          <a:bodyPr>
            <a:spAutoFit/>
          </a:bodyPr>
          <a:lstStyle/>
          <a:p>
            <a:pPr lvl="0"/>
            <a:r>
              <a:rPr lang="en-US" b="1" dirty="0"/>
              <a:t>General features</a:t>
            </a:r>
            <a:endParaRPr lang="en-US" dirty="0"/>
          </a:p>
          <a:p>
            <a:pPr lvl="2"/>
            <a:r>
              <a:rPr lang="en-US" dirty="0"/>
              <a:t>1.1 Date stamp</a:t>
            </a:r>
          </a:p>
          <a:p>
            <a:pPr lvl="2"/>
            <a:r>
              <a:rPr lang="en-US" dirty="0"/>
              <a:t>1.2 Responsible person</a:t>
            </a:r>
          </a:p>
          <a:p>
            <a:pPr lvl="2"/>
            <a:r>
              <a:rPr lang="en-US" dirty="0"/>
              <a:t>1.3 Kind of </a:t>
            </a:r>
            <a:r>
              <a:rPr lang="en-US" dirty="0" smtClean="0"/>
              <a:t>experiment</a:t>
            </a:r>
          </a:p>
          <a:p>
            <a:pPr lvl="2"/>
            <a:endParaRPr lang="en-US" dirty="0"/>
          </a:p>
          <a:p>
            <a:pPr lvl="0"/>
            <a:r>
              <a:rPr lang="en-US" b="1" dirty="0"/>
              <a:t>Sample</a:t>
            </a:r>
            <a:endParaRPr lang="en-US" dirty="0"/>
          </a:p>
          <a:p>
            <a:pPr lvl="2"/>
            <a:r>
              <a:rPr lang="en-US" dirty="0"/>
              <a:t>2.1 Sample name</a:t>
            </a:r>
          </a:p>
          <a:p>
            <a:pPr lvl="2"/>
            <a:r>
              <a:rPr lang="en-US" dirty="0"/>
              <a:t>2.2 Protein accession number</a:t>
            </a:r>
          </a:p>
          <a:p>
            <a:pPr lvl="2"/>
            <a:r>
              <a:rPr lang="en-US" dirty="0"/>
              <a:t>2.3 Sequence</a:t>
            </a:r>
          </a:p>
          <a:p>
            <a:pPr lvl="3"/>
            <a:r>
              <a:rPr lang="en-US" dirty="0"/>
              <a:t>2.3.1 Full length protein</a:t>
            </a:r>
          </a:p>
          <a:p>
            <a:pPr lvl="3"/>
            <a:r>
              <a:rPr lang="en-US" dirty="0"/>
              <a:t>2.3.2 Domain (precise the boundary)</a:t>
            </a:r>
          </a:p>
          <a:p>
            <a:pPr lvl="3"/>
            <a:r>
              <a:rPr lang="en-US" dirty="0"/>
              <a:t>2.3.3 Mutations</a:t>
            </a:r>
          </a:p>
          <a:p>
            <a:pPr lvl="2"/>
            <a:r>
              <a:rPr lang="en-US" dirty="0" smtClean="0"/>
              <a:t>Etc…</a:t>
            </a:r>
            <a:endParaRPr lang="en-US" dirty="0"/>
          </a:p>
        </p:txBody>
      </p:sp>
      <p:sp>
        <p:nvSpPr>
          <p:cNvPr id="7" name="Rectangle 6"/>
          <p:cNvSpPr/>
          <p:nvPr/>
        </p:nvSpPr>
        <p:spPr>
          <a:xfrm>
            <a:off x="4571999" y="1600200"/>
            <a:ext cx="4572000" cy="3416320"/>
          </a:xfrm>
          <a:prstGeom prst="rect">
            <a:avLst/>
          </a:prstGeom>
        </p:spPr>
        <p:txBody>
          <a:bodyPr>
            <a:spAutoFit/>
          </a:bodyPr>
          <a:lstStyle/>
          <a:p>
            <a:pPr lvl="0"/>
            <a:r>
              <a:rPr lang="en-US" b="1" dirty="0"/>
              <a:t>Purification strategy</a:t>
            </a:r>
            <a:endParaRPr lang="en-US" dirty="0"/>
          </a:p>
          <a:p>
            <a:pPr lvl="1"/>
            <a:r>
              <a:rPr lang="en-US" dirty="0"/>
              <a:t>3.1 Pre-chromatographic steps </a:t>
            </a:r>
          </a:p>
          <a:p>
            <a:pPr lvl="2"/>
            <a:r>
              <a:rPr lang="en-US" dirty="0"/>
              <a:t>3.1.1 Pellet washing</a:t>
            </a:r>
          </a:p>
          <a:p>
            <a:pPr lvl="2"/>
            <a:r>
              <a:rPr lang="en-US" dirty="0"/>
              <a:t>3.1.2 Ammonium sulfate precipitation</a:t>
            </a:r>
          </a:p>
          <a:p>
            <a:pPr lvl="2"/>
            <a:r>
              <a:rPr lang="en-US" dirty="0"/>
              <a:t>3.1.3 Filtration</a:t>
            </a:r>
          </a:p>
          <a:p>
            <a:pPr lvl="1"/>
            <a:r>
              <a:rPr lang="en-US" dirty="0"/>
              <a:t>3.2 </a:t>
            </a:r>
            <a:r>
              <a:rPr lang="en-US" dirty="0" err="1"/>
              <a:t>Lysis</a:t>
            </a:r>
            <a:r>
              <a:rPr lang="en-US" dirty="0"/>
              <a:t> conditions</a:t>
            </a:r>
          </a:p>
          <a:p>
            <a:pPr lvl="2"/>
            <a:r>
              <a:rPr lang="en-US" dirty="0"/>
              <a:t>3.2.1 Denaturing conditions</a:t>
            </a:r>
          </a:p>
          <a:p>
            <a:pPr lvl="3"/>
            <a:r>
              <a:rPr lang="en-US" dirty="0"/>
              <a:t>3.2.1.1 Protocol</a:t>
            </a:r>
          </a:p>
          <a:p>
            <a:pPr lvl="3"/>
            <a:r>
              <a:rPr lang="en-US" dirty="0"/>
              <a:t>3.2.1.2 </a:t>
            </a:r>
            <a:r>
              <a:rPr lang="en-US" dirty="0" smtClean="0"/>
              <a:t>Buffer</a:t>
            </a:r>
          </a:p>
          <a:p>
            <a:pPr lvl="3" indent="-976313"/>
            <a:r>
              <a:rPr lang="en-US" dirty="0" smtClean="0"/>
              <a:t>Etc…</a:t>
            </a:r>
          </a:p>
          <a:p>
            <a:pPr marL="450850" lvl="3"/>
            <a:endParaRPr lang="en-US" dirty="0"/>
          </a:p>
        </p:txBody>
      </p:sp>
      <p:sp>
        <p:nvSpPr>
          <p:cNvPr id="8" name="Rectangle 7"/>
          <p:cNvSpPr/>
          <p:nvPr/>
        </p:nvSpPr>
        <p:spPr>
          <a:xfrm>
            <a:off x="4572000" y="4722673"/>
            <a:ext cx="4572000" cy="1754327"/>
          </a:xfrm>
          <a:prstGeom prst="rect">
            <a:avLst/>
          </a:prstGeom>
        </p:spPr>
        <p:txBody>
          <a:bodyPr>
            <a:spAutoFit/>
          </a:bodyPr>
          <a:lstStyle/>
          <a:p>
            <a:pPr lvl="0"/>
            <a:r>
              <a:rPr lang="en-US" b="1" dirty="0" smtClean="0"/>
              <a:t>Validation </a:t>
            </a:r>
            <a:r>
              <a:rPr lang="en-US" b="1" dirty="0"/>
              <a:t>assays</a:t>
            </a:r>
            <a:endParaRPr lang="en-US" dirty="0"/>
          </a:p>
          <a:p>
            <a:pPr lvl="1"/>
            <a:r>
              <a:rPr lang="en-US" dirty="0"/>
              <a:t>4.1 General tests</a:t>
            </a:r>
          </a:p>
          <a:p>
            <a:pPr lvl="2"/>
            <a:r>
              <a:rPr lang="en-US" dirty="0"/>
              <a:t>4.1.1 </a:t>
            </a:r>
            <a:r>
              <a:rPr lang="en-US" dirty="0" err="1"/>
              <a:t>Fluorimetric</a:t>
            </a:r>
            <a:r>
              <a:rPr lang="en-US" dirty="0"/>
              <a:t> aggregation index</a:t>
            </a:r>
          </a:p>
          <a:p>
            <a:pPr lvl="2"/>
            <a:r>
              <a:rPr lang="en-US" dirty="0"/>
              <a:t>4.1.2 Oxidation </a:t>
            </a:r>
            <a:r>
              <a:rPr lang="en-US" dirty="0" smtClean="0"/>
              <a:t>status</a:t>
            </a:r>
            <a:endParaRPr lang="en-US" dirty="0"/>
          </a:p>
          <a:p>
            <a:pPr marL="450850" lvl="2"/>
            <a:r>
              <a:rPr lang="en-US" dirty="0" smtClean="0"/>
              <a:t>Etc…</a:t>
            </a:r>
          </a:p>
        </p:txBody>
      </p:sp>
    </p:spTree>
    <p:custDataLst>
      <p:tags r:id="rId1"/>
    </p:custDataLst>
    <p:extLst>
      <p:ext uri="{BB962C8B-B14F-4D97-AF65-F5344CB8AC3E}">
        <p14:creationId xmlns:p14="http://schemas.microsoft.com/office/powerpoint/2010/main" val="402645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datasets for sharing</a:t>
            </a:r>
            <a:endParaRPr lang="en-US"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r>
              <a:rPr lang="en-US" dirty="0" smtClean="0"/>
              <a:t>LINCS Data standard</a:t>
            </a:r>
          </a:p>
          <a:p>
            <a:r>
              <a:rPr lang="en-US" dirty="0" smtClean="0"/>
              <a:t>Figure from </a:t>
            </a:r>
            <a:r>
              <a:rPr lang="en-US" dirty="0"/>
              <a:t>http://</a:t>
            </a:r>
            <a:r>
              <a:rPr lang="en-US" dirty="0" smtClean="0"/>
              <a:t>www.lincsproject.org/wp-content/uploads/2015/08/cell_line.pdf</a:t>
            </a:r>
          </a:p>
          <a:p>
            <a:endParaRPr lang="en-US" dirty="0"/>
          </a:p>
        </p:txBody>
      </p:sp>
      <p:sp>
        <p:nvSpPr>
          <p:cNvPr id="4" name="Content Placeholder 3"/>
          <p:cNvSpPr>
            <a:spLocks noGrp="1"/>
          </p:cNvSpPr>
          <p:nvPr>
            <p:ph sz="quarter" idx="14"/>
          </p:nvPr>
        </p:nvSpPr>
        <p:spPr/>
        <p:txBody>
          <a:bodyPr/>
          <a:lstStyle/>
          <a:p>
            <a:endParaRPr lang="en-US"/>
          </a:p>
        </p:txBody>
      </p:sp>
      <p:pic>
        <p:nvPicPr>
          <p:cNvPr id="6" name="Picture 5"/>
          <p:cNvPicPr/>
          <p:nvPr/>
        </p:nvPicPr>
        <p:blipFill>
          <a:blip r:embed="rId4" cstate="email">
            <a:extLst>
              <a:ext uri="{28A0092B-C50C-407E-A947-70E740481C1C}">
                <a14:useLocalDpi xmlns:a14="http://schemas.microsoft.com/office/drawing/2010/main" val="0"/>
              </a:ext>
            </a:extLst>
          </a:blip>
          <a:stretch>
            <a:fillRect/>
          </a:stretch>
        </p:blipFill>
        <p:spPr>
          <a:xfrm>
            <a:off x="3943350" y="3087008"/>
            <a:ext cx="1257300" cy="1257300"/>
          </a:xfrm>
          <a:prstGeom prst="rect">
            <a:avLst/>
          </a:prstGeom>
        </p:spPr>
      </p:pic>
    </p:spTree>
    <p:custDataLst>
      <p:tags r:id="rId1"/>
    </p:custDataLst>
    <p:extLst>
      <p:ext uri="{BB962C8B-B14F-4D97-AF65-F5344CB8AC3E}">
        <p14:creationId xmlns:p14="http://schemas.microsoft.com/office/powerpoint/2010/main" val="1556972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Contribution of data to a structured data </a:t>
            </a:r>
            <a:r>
              <a:rPr lang="en-US" dirty="0" smtClean="0"/>
              <a:t>repository</a:t>
            </a:r>
            <a:endParaRPr lang="en-US" dirty="0"/>
          </a:p>
        </p:txBody>
      </p:sp>
      <p:sp>
        <p:nvSpPr>
          <p:cNvPr id="3" name="Content Placeholder 2"/>
          <p:cNvSpPr>
            <a:spLocks noGrp="1"/>
          </p:cNvSpPr>
          <p:nvPr>
            <p:ph idx="1"/>
          </p:nvPr>
        </p:nvSpPr>
        <p:spPr/>
        <p:txBody>
          <a:bodyPr/>
          <a:lstStyle/>
          <a:p>
            <a:r>
              <a:rPr lang="en-US" dirty="0" smtClean="0"/>
              <a:t>New DNA and amino acid sequences must have a </a:t>
            </a:r>
            <a:r>
              <a:rPr lang="en-US" dirty="0" err="1" smtClean="0"/>
              <a:t>GenBank</a:t>
            </a:r>
            <a:r>
              <a:rPr lang="en-US" dirty="0" smtClean="0"/>
              <a:t> Accession number prior to publication</a:t>
            </a:r>
          </a:p>
          <a:p>
            <a:r>
              <a:rPr lang="en-US" dirty="0" smtClean="0"/>
              <a:t>Specific file formats may be required</a:t>
            </a:r>
          </a:p>
          <a:p>
            <a:r>
              <a:rPr lang="en-US" dirty="0" smtClean="0"/>
              <a:t>A minimum amount of information may be required for submission</a:t>
            </a:r>
            <a:endParaRPr lang="en-US" dirty="0"/>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647794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577943" cy="1013738"/>
          </a:xfrm>
        </p:spPr>
        <p:txBody>
          <a:bodyPr>
            <a:normAutofit fontScale="90000"/>
          </a:bodyPr>
          <a:lstStyle/>
          <a:p>
            <a:r>
              <a:rPr lang="en-US" dirty="0"/>
              <a:t>Criteria for evaluating data standards for adoption</a:t>
            </a:r>
          </a:p>
        </p:txBody>
      </p:sp>
    </p:spTree>
    <p:custDataLst>
      <p:tags r:id="rId1"/>
    </p:custDataLst>
    <p:extLst>
      <p:ext uri="{BB962C8B-B14F-4D97-AF65-F5344CB8AC3E}">
        <p14:creationId xmlns:p14="http://schemas.microsoft.com/office/powerpoint/2010/main" val="163638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577943" cy="1013738"/>
          </a:xfrm>
        </p:spPr>
        <p:txBody>
          <a:bodyPr/>
          <a:lstStyle/>
          <a:p>
            <a:r>
              <a:rPr lang="en-US" dirty="0" smtClean="0"/>
              <a:t>What constitutes a standard?</a:t>
            </a:r>
            <a:endParaRPr lang="en-US" dirty="0"/>
          </a:p>
        </p:txBody>
      </p:sp>
    </p:spTree>
    <p:custDataLst>
      <p:tags r:id="rId1"/>
    </p:custDataLst>
    <p:extLst>
      <p:ext uri="{BB962C8B-B14F-4D97-AF65-F5344CB8AC3E}">
        <p14:creationId xmlns:p14="http://schemas.microsoft.com/office/powerpoint/2010/main" val="31898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standard itself </a:t>
            </a:r>
            <a:r>
              <a:rPr lang="en-US" dirty="0">
                <a:solidFill>
                  <a:srgbClr val="FF00FF"/>
                </a:solidFill>
              </a:rPr>
              <a:t/>
            </a:r>
            <a:br>
              <a:rPr lang="en-US" dirty="0">
                <a:solidFill>
                  <a:srgbClr val="FF00FF"/>
                </a:solidFill>
              </a:rPr>
            </a:br>
            <a:endParaRPr lang="en-US" dirty="0">
              <a:solidFill>
                <a:srgbClr val="FF00FF"/>
              </a:solidFill>
            </a:endParaRPr>
          </a:p>
        </p:txBody>
      </p:sp>
      <p:sp>
        <p:nvSpPr>
          <p:cNvPr id="3" name="Content Placeholder 2"/>
          <p:cNvSpPr>
            <a:spLocks noGrp="1"/>
          </p:cNvSpPr>
          <p:nvPr>
            <p:ph idx="1"/>
          </p:nvPr>
        </p:nvSpPr>
        <p:spPr/>
        <p:txBody>
          <a:bodyPr>
            <a:normAutofit/>
          </a:bodyPr>
          <a:lstStyle/>
          <a:p>
            <a:r>
              <a:rPr lang="en-US" dirty="0"/>
              <a:t>S</a:t>
            </a:r>
            <a:r>
              <a:rPr lang="en-US" dirty="0" smtClean="0"/>
              <a:t>pecification </a:t>
            </a:r>
            <a:r>
              <a:rPr lang="en-US" dirty="0"/>
              <a:t>documentation </a:t>
            </a:r>
            <a:endParaRPr lang="en-US" dirty="0" smtClean="0"/>
          </a:p>
          <a:p>
            <a:r>
              <a:rPr lang="en-US" dirty="0"/>
              <a:t>E</a:t>
            </a:r>
            <a:r>
              <a:rPr lang="en-US" dirty="0" smtClean="0"/>
              <a:t>ase </a:t>
            </a:r>
            <a:r>
              <a:rPr lang="en-US" dirty="0"/>
              <a:t>of implementation (</a:t>
            </a:r>
            <a:r>
              <a:rPr lang="en-US" dirty="0" err="1"/>
              <a:t>eg</a:t>
            </a:r>
            <a:r>
              <a:rPr lang="en-US" dirty="0"/>
              <a:t>, level of documentation, </a:t>
            </a:r>
            <a:r>
              <a:rPr lang="en-US" dirty="0" smtClean="0"/>
              <a:t>requirement </a:t>
            </a:r>
            <a:r>
              <a:rPr lang="en-US" dirty="0"/>
              <a:t>for programmer support) </a:t>
            </a:r>
          </a:p>
          <a:p>
            <a:r>
              <a:rPr lang="en-US" dirty="0"/>
              <a:t>H</a:t>
            </a:r>
            <a:r>
              <a:rPr lang="en-US" dirty="0" smtClean="0"/>
              <a:t>uman </a:t>
            </a:r>
            <a:r>
              <a:rPr lang="en-US" dirty="0"/>
              <a:t>and machine readability </a:t>
            </a:r>
          </a:p>
          <a:p>
            <a:r>
              <a:rPr lang="en-US" dirty="0"/>
              <a:t>F</a:t>
            </a:r>
            <a:r>
              <a:rPr lang="en-US" dirty="0" smtClean="0"/>
              <a:t>ormal </a:t>
            </a:r>
            <a:r>
              <a:rPr lang="en-US" dirty="0"/>
              <a:t>structure </a:t>
            </a:r>
          </a:p>
          <a:p>
            <a:r>
              <a:rPr lang="en-US" dirty="0"/>
              <a:t>E</a:t>
            </a:r>
            <a:r>
              <a:rPr lang="en-US" dirty="0" smtClean="0"/>
              <a:t>xpressivity</a:t>
            </a:r>
            <a:r>
              <a:rPr lang="en-US" dirty="0"/>
              <a:t>—the breadth of information that can be </a:t>
            </a:r>
            <a:r>
              <a:rPr lang="en-US" dirty="0" smtClean="0"/>
              <a:t>represented </a:t>
            </a:r>
            <a:endParaRPr lang="en-US" dirty="0"/>
          </a:p>
          <a:p>
            <a:r>
              <a:rPr lang="en-US" dirty="0"/>
              <a:t>E</a:t>
            </a:r>
            <a:r>
              <a:rPr lang="en-US" dirty="0" smtClean="0"/>
              <a:t>ase </a:t>
            </a:r>
            <a:r>
              <a:rPr lang="en-US" dirty="0"/>
              <a:t>of use, for example, minimal required fields, text- </a:t>
            </a:r>
            <a:r>
              <a:rPr lang="en-US" dirty="0" smtClean="0"/>
              <a:t>based </a:t>
            </a:r>
            <a:r>
              <a:rPr lang="en-US" dirty="0"/>
              <a:t>interface familiarity to biologists. </a:t>
            </a:r>
          </a:p>
          <a:p>
            <a:pPr marL="0" indent="0">
              <a:buNone/>
            </a:pPr>
            <a:endParaRPr lang="en-US" sz="2800"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88969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Adoption and user community</a:t>
            </a:r>
            <a:endParaRPr lang="en-US" dirty="0"/>
          </a:p>
        </p:txBody>
      </p:sp>
      <p:sp>
        <p:nvSpPr>
          <p:cNvPr id="3" name="Content Placeholder 2"/>
          <p:cNvSpPr>
            <a:spLocks noGrp="1"/>
          </p:cNvSpPr>
          <p:nvPr>
            <p:ph idx="1"/>
          </p:nvPr>
        </p:nvSpPr>
        <p:spPr/>
        <p:txBody>
          <a:bodyPr>
            <a:normAutofit/>
          </a:bodyPr>
          <a:lstStyle/>
          <a:p>
            <a:r>
              <a:rPr lang="en-US" dirty="0"/>
              <a:t>B</a:t>
            </a:r>
            <a:r>
              <a:rPr lang="en-US" dirty="0" smtClean="0"/>
              <a:t>road </a:t>
            </a:r>
            <a:r>
              <a:rPr lang="en-US" dirty="0"/>
              <a:t>adoption and implementation, outside the initial </a:t>
            </a:r>
            <a:r>
              <a:rPr lang="en-US" dirty="0" smtClean="0"/>
              <a:t>group</a:t>
            </a:r>
          </a:p>
          <a:p>
            <a:r>
              <a:rPr lang="en-US" dirty="0"/>
              <a:t>S</a:t>
            </a:r>
            <a:r>
              <a:rPr lang="en-US" dirty="0" smtClean="0"/>
              <a:t>upport </a:t>
            </a:r>
            <a:r>
              <a:rPr lang="en-US" dirty="0"/>
              <a:t>supplied by the user community </a:t>
            </a:r>
            <a:endParaRPr lang="en-US" dirty="0" smtClean="0"/>
          </a:p>
          <a:p>
            <a:r>
              <a:rPr lang="en-US" dirty="0"/>
              <a:t>U</a:t>
            </a:r>
            <a:r>
              <a:rPr lang="en-US" dirty="0" smtClean="0"/>
              <a:t>se </a:t>
            </a:r>
            <a:r>
              <a:rPr lang="en-US" dirty="0"/>
              <a:t>by community databases </a:t>
            </a:r>
          </a:p>
          <a:p>
            <a:r>
              <a:rPr lang="en-US" dirty="0"/>
              <a:t>S</a:t>
            </a:r>
            <a:r>
              <a:rPr lang="en-US" dirty="0" smtClean="0"/>
              <a:t>oftware </a:t>
            </a:r>
            <a:r>
              <a:rPr lang="en-US" dirty="0"/>
              <a:t>development that supports the standard (</a:t>
            </a:r>
            <a:r>
              <a:rPr lang="en-US" dirty="0" err="1"/>
              <a:t>eg</a:t>
            </a:r>
            <a:r>
              <a:rPr lang="en-US" dirty="0"/>
              <a:t>, for </a:t>
            </a:r>
            <a:r>
              <a:rPr lang="en-US" dirty="0" smtClean="0"/>
              <a:t>curating</a:t>
            </a:r>
            <a:r>
              <a:rPr lang="en-US" dirty="0"/>
              <a:t>, submitting to databases) </a:t>
            </a:r>
            <a:endParaRPr lang="en-US" dirty="0" smtClean="0"/>
          </a:p>
          <a:p>
            <a:r>
              <a:rPr lang="en-US" dirty="0"/>
              <a:t>R</a:t>
            </a:r>
            <a:r>
              <a:rPr lang="en-US" dirty="0" smtClean="0"/>
              <a:t>esponsiveness </a:t>
            </a:r>
            <a:r>
              <a:rPr lang="en-US" dirty="0"/>
              <a:t>to community requests </a:t>
            </a:r>
          </a:p>
          <a:p>
            <a:r>
              <a:rPr lang="en-US" dirty="0"/>
              <a:t>A</a:t>
            </a:r>
            <a:r>
              <a:rPr lang="en-US" dirty="0" smtClean="0"/>
              <a:t>vailability </a:t>
            </a:r>
            <a:r>
              <a:rPr lang="en-US" dirty="0"/>
              <a:t>of examples of use </a:t>
            </a:r>
          </a:p>
          <a:p>
            <a:r>
              <a:rPr lang="en-US" dirty="0"/>
              <a:t>R</a:t>
            </a:r>
            <a:r>
              <a:rPr lang="en-US" dirty="0" smtClean="0"/>
              <a:t>equirements </a:t>
            </a:r>
            <a:r>
              <a:rPr lang="en-US" dirty="0"/>
              <a:t>of relevant authoritative bodies, for example</a:t>
            </a:r>
            <a:r>
              <a:rPr lang="en-US" dirty="0" smtClean="0"/>
              <a:t>, funders </a:t>
            </a:r>
            <a:r>
              <a:rPr lang="en-US" dirty="0"/>
              <a:t>(NIH, National Science Foundation, Centers for  </a:t>
            </a:r>
            <a:r>
              <a:rPr lang="en-US" dirty="0" smtClean="0"/>
              <a:t>Medicare </a:t>
            </a:r>
            <a:r>
              <a:rPr lang="en-US" dirty="0"/>
              <a:t>&amp; Medicaid Services), publishers, etc. </a:t>
            </a:r>
          </a:p>
          <a:p>
            <a:endParaRPr lang="en-US" dirty="0"/>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947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factors</a:t>
            </a:r>
            <a:endParaRPr lang="en-US" dirty="0"/>
          </a:p>
        </p:txBody>
      </p:sp>
      <p:sp>
        <p:nvSpPr>
          <p:cNvPr id="3" name="Content Placeholder 2"/>
          <p:cNvSpPr>
            <a:spLocks noGrp="1"/>
          </p:cNvSpPr>
          <p:nvPr>
            <p:ph idx="1"/>
          </p:nvPr>
        </p:nvSpPr>
        <p:spPr/>
        <p:txBody>
          <a:bodyPr/>
          <a:lstStyle/>
          <a:p>
            <a:r>
              <a:rPr lang="en-US" dirty="0"/>
              <a:t>I</a:t>
            </a:r>
            <a:r>
              <a:rPr lang="en-US" dirty="0" smtClean="0"/>
              <a:t>ntegration</a:t>
            </a:r>
            <a:r>
              <a:rPr lang="en-US" dirty="0"/>
              <a:t>/</a:t>
            </a:r>
            <a:r>
              <a:rPr lang="en-US" dirty="0" smtClean="0"/>
              <a:t>compatibility with other standards</a:t>
            </a:r>
            <a:endParaRPr lang="en-US" dirty="0"/>
          </a:p>
          <a:p>
            <a:r>
              <a:rPr lang="en-US" dirty="0" smtClean="0"/>
              <a:t>Extensibility and flexibility to cover new domains</a:t>
            </a:r>
            <a:endParaRPr lang="en-US" dirty="0"/>
          </a:p>
          <a:p>
            <a:r>
              <a:rPr lang="en-US" dirty="0" smtClean="0"/>
              <a:t>Conversion and mapping, when applicable cost </a:t>
            </a:r>
            <a:r>
              <a:rPr lang="en-US" dirty="0"/>
              <a:t>(</a:t>
            </a:r>
            <a:r>
              <a:rPr lang="en-US" dirty="0" err="1"/>
              <a:t>eg</a:t>
            </a:r>
            <a:r>
              <a:rPr lang="en-US" dirty="0"/>
              <a:t>, open </a:t>
            </a:r>
            <a:r>
              <a:rPr lang="en-US" dirty="0" err="1"/>
              <a:t>vs</a:t>
            </a:r>
            <a:r>
              <a:rPr lang="en-US" dirty="0"/>
              <a:t> licensing fee)</a:t>
            </a:r>
            <a:r>
              <a:rPr lang="en-US" dirty="0" smtClean="0"/>
              <a:t>.</a:t>
            </a:r>
            <a:endParaRPr lang="en-US" dirty="0"/>
          </a:p>
        </p:txBody>
      </p:sp>
      <p:sp>
        <p:nvSpPr>
          <p:cNvPr id="4" name="Content Placeholder 3"/>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62082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2"/>
          <p:cNvSpPr>
            <a:spLocks noGrp="1"/>
          </p:cNvSpPr>
          <p:nvPr>
            <p:ph idx="1"/>
          </p:nvPr>
        </p:nvSpPr>
        <p:spPr/>
        <p:txBody>
          <a:bodyPr>
            <a:normAutofit/>
          </a:bodyPr>
          <a:lstStyle/>
          <a:p>
            <a:pPr marL="0" indent="0">
              <a:buNone/>
            </a:pPr>
            <a:r>
              <a:rPr lang="en-US" dirty="0" smtClean="0"/>
              <a:t>1 | What </a:t>
            </a:r>
            <a:r>
              <a:rPr lang="en-US" dirty="0"/>
              <a:t>constitutes a data </a:t>
            </a:r>
            <a:r>
              <a:rPr lang="en-US" dirty="0" smtClean="0"/>
              <a:t>standard?</a:t>
            </a:r>
          </a:p>
          <a:p>
            <a:pPr marL="0" indent="0">
              <a:buNone/>
            </a:pPr>
            <a:r>
              <a:rPr lang="en-US" dirty="0" smtClean="0"/>
              <a:t>2 | Why use a data standard?</a:t>
            </a:r>
          </a:p>
          <a:p>
            <a:pPr marL="0" indent="0">
              <a:buNone/>
            </a:pPr>
            <a:r>
              <a:rPr lang="en-US" dirty="0" smtClean="0"/>
              <a:t>3 | Which </a:t>
            </a:r>
            <a:r>
              <a:rPr lang="en-US" dirty="0"/>
              <a:t>data standards should be </a:t>
            </a:r>
            <a:r>
              <a:rPr lang="en-US" dirty="0" smtClean="0"/>
              <a:t>used?</a:t>
            </a:r>
          </a:p>
          <a:p>
            <a:pPr marL="0" indent="0">
              <a:buNone/>
            </a:pPr>
            <a:r>
              <a:rPr lang="en-US" dirty="0" smtClean="0"/>
              <a:t>4 | What are the </a:t>
            </a:r>
            <a:r>
              <a:rPr lang="en-US" dirty="0"/>
              <a:t>criteria by which one should choose a </a:t>
            </a:r>
            <a:r>
              <a:rPr lang="en-US" dirty="0" smtClean="0"/>
              <a:t>standard?</a:t>
            </a:r>
            <a:endParaRPr lang="en-US" dirty="0"/>
          </a:p>
        </p:txBody>
      </p:sp>
      <p:sp>
        <p:nvSpPr>
          <p:cNvPr id="3" name="Content Placeholder 2"/>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864713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This </a:t>
            </a:r>
            <a:r>
              <a:rPr lang="en-US" dirty="0"/>
              <a:t>course was made possible under a grant from the NIH (# </a:t>
            </a:r>
            <a:r>
              <a:rPr lang="en-US" dirty="0">
                <a:hlinkClick r:id="rId4"/>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303653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Different groups and individuals have different definitions for ‘data standards’</a:t>
            </a:r>
          </a:p>
        </p:txBody>
      </p:sp>
      <p:sp>
        <p:nvSpPr>
          <p:cNvPr id="3" name="Content Placeholder 2"/>
          <p:cNvSpPr>
            <a:spLocks noGrp="1"/>
          </p:cNvSpPr>
          <p:nvPr>
            <p:ph idx="1"/>
          </p:nvPr>
        </p:nvSpPr>
        <p:spPr>
          <a:xfrm>
            <a:off x="228600" y="1600200"/>
            <a:ext cx="8694058" cy="1676400"/>
          </a:xfrm>
        </p:spPr>
        <p:txBody>
          <a:bodyPr>
            <a:noAutofit/>
          </a:bodyPr>
          <a:lstStyle/>
          <a:p>
            <a:pPr marL="0" indent="0">
              <a:buNone/>
            </a:pPr>
            <a:r>
              <a:rPr lang="en-US" sz="2800" dirty="0" smtClean="0"/>
              <a:t>"</a:t>
            </a:r>
            <a:r>
              <a:rPr lang="en-US" sz="2800" dirty="0"/>
              <a:t>Standards are documented agreements containing technical specifications or other precise criteria to be used consistently as rules, guidelines, or definitions of characteristics to ensure that materials, products, processes, and services are fit for their purpose." </a:t>
            </a:r>
            <a:endParaRPr lang="en-US" sz="2800" dirty="0" smtClean="0"/>
          </a:p>
          <a:p>
            <a:pPr marL="0" indent="0">
              <a:buNone/>
            </a:pPr>
            <a:endParaRPr lang="en-US" sz="2800" dirty="0" smtClean="0"/>
          </a:p>
          <a:p>
            <a:pPr marL="0" indent="0">
              <a:buNone/>
            </a:pPr>
            <a:r>
              <a:rPr lang="en-US" sz="2800" dirty="0" smtClean="0">
                <a:solidFill>
                  <a:schemeClr val="tx2">
                    <a:lumMod val="40000"/>
                    <a:lumOff val="60000"/>
                  </a:schemeClr>
                </a:solidFill>
              </a:rPr>
              <a:t>International </a:t>
            </a:r>
            <a:r>
              <a:rPr lang="en-US" sz="2800" dirty="0">
                <a:solidFill>
                  <a:schemeClr val="tx2">
                    <a:lumMod val="40000"/>
                    <a:lumOff val="60000"/>
                  </a:schemeClr>
                </a:solidFill>
              </a:rPr>
              <a:t>Organization for </a:t>
            </a:r>
            <a:r>
              <a:rPr lang="en-US" sz="2800" dirty="0" smtClean="0">
                <a:solidFill>
                  <a:schemeClr val="tx2">
                    <a:lumMod val="40000"/>
                    <a:lumOff val="60000"/>
                  </a:schemeClr>
                </a:solidFill>
              </a:rPr>
              <a:t>Standardization (ISO)</a:t>
            </a:r>
            <a:endParaRPr lang="en-US" sz="2800" dirty="0">
              <a:solidFill>
                <a:schemeClr val="tx2">
                  <a:lumMod val="40000"/>
                  <a:lumOff val="60000"/>
                </a:schemeClr>
              </a:solidFill>
            </a:endParaRPr>
          </a:p>
          <a:p>
            <a:pPr marL="0" indent="0">
              <a:buNone/>
            </a:pPr>
            <a:endParaRPr lang="en-US" sz="3600" dirty="0"/>
          </a:p>
        </p:txBody>
      </p:sp>
    </p:spTree>
    <p:custDataLst>
      <p:tags r:id="rId1"/>
    </p:custDataLst>
    <p:extLst>
      <p:ext uri="{BB962C8B-B14F-4D97-AF65-F5344CB8AC3E}">
        <p14:creationId xmlns:p14="http://schemas.microsoft.com/office/powerpoint/2010/main" val="238211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pPr marL="0" indent="0"/>
            <a:r>
              <a:rPr lang="en-US" dirty="0"/>
              <a:t>Different groups and individuals have different definitions for ‘data standards’</a:t>
            </a:r>
          </a:p>
        </p:txBody>
      </p:sp>
      <p:sp>
        <p:nvSpPr>
          <p:cNvPr id="3" name="Content Placeholder 2"/>
          <p:cNvSpPr>
            <a:spLocks noGrp="1"/>
          </p:cNvSpPr>
          <p:nvPr>
            <p:ph idx="1"/>
          </p:nvPr>
        </p:nvSpPr>
        <p:spPr/>
        <p:txBody>
          <a:bodyPr>
            <a:normAutofit/>
          </a:bodyPr>
          <a:lstStyle/>
          <a:p>
            <a:pPr marL="0" indent="0">
              <a:buNone/>
            </a:pPr>
            <a:r>
              <a:rPr lang="en-US" sz="2800" dirty="0"/>
              <a:t>Data standards are the rules by which data are described and recorded. In order to share, exchange, and understand data, we must standardize the format as well as the meaning</a:t>
            </a:r>
            <a:r>
              <a:rPr lang="en-US" sz="2800" dirty="0" smtClean="0"/>
              <a:t>.</a:t>
            </a:r>
          </a:p>
          <a:p>
            <a:pPr marL="0" indent="0">
              <a:buNone/>
            </a:pPr>
            <a:endParaRPr lang="en-US" sz="2800" dirty="0"/>
          </a:p>
          <a:p>
            <a:pPr marL="0" indent="0">
              <a:buNone/>
            </a:pPr>
            <a:endParaRPr lang="en-US" sz="2800" dirty="0"/>
          </a:p>
        </p:txBody>
      </p:sp>
      <p:sp>
        <p:nvSpPr>
          <p:cNvPr id="2" name="Content Placeholder 1"/>
          <p:cNvSpPr>
            <a:spLocks noGrp="1"/>
          </p:cNvSpPr>
          <p:nvPr>
            <p:ph sz="quarter" idx="14"/>
          </p:nvPr>
        </p:nvSpPr>
        <p:spPr>
          <a:xfrm>
            <a:off x="3124200" y="6555553"/>
            <a:ext cx="5794829" cy="228600"/>
          </a:xfrm>
        </p:spPr>
        <p:txBody>
          <a:bodyPr/>
          <a:lstStyle/>
          <a:p>
            <a:r>
              <a:rPr lang="en-US" dirty="0">
                <a:solidFill>
                  <a:schemeClr val="tx2">
                    <a:lumMod val="40000"/>
                    <a:lumOff val="60000"/>
                  </a:schemeClr>
                </a:solidFill>
              </a:rPr>
              <a:t>http://www.usgs.gov/datamanagement/plan/datastandards.php</a:t>
            </a:r>
          </a:p>
          <a:p>
            <a:endParaRPr lang="en-US" dirty="0"/>
          </a:p>
        </p:txBody>
      </p:sp>
    </p:spTree>
    <p:custDataLst>
      <p:tags r:id="rId1"/>
    </p:custDataLst>
    <p:extLst>
      <p:ext uri="{BB962C8B-B14F-4D97-AF65-F5344CB8AC3E}">
        <p14:creationId xmlns:p14="http://schemas.microsoft.com/office/powerpoint/2010/main" val="410110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971" y="0"/>
            <a:ext cx="8694058" cy="1143000"/>
          </a:xfrm>
        </p:spPr>
        <p:txBody>
          <a:bodyPr>
            <a:normAutofit/>
          </a:bodyPr>
          <a:lstStyle/>
          <a:p>
            <a:pPr algn="ctr"/>
            <a:r>
              <a:rPr lang="en-US" sz="4000" dirty="0" smtClean="0"/>
              <a:t>The stakeholder ecosystem</a:t>
            </a:r>
            <a:endParaRPr lang="en-US" sz="4000" dirty="0"/>
          </a:p>
        </p:txBody>
      </p:sp>
      <p:sp>
        <p:nvSpPr>
          <p:cNvPr id="8" name="Trapezoid 7"/>
          <p:cNvSpPr/>
          <p:nvPr/>
        </p:nvSpPr>
        <p:spPr>
          <a:xfrm>
            <a:off x="304800" y="2209800"/>
            <a:ext cx="4953000" cy="3505200"/>
          </a:xfrm>
          <a:prstGeom prst="trapezoid">
            <a:avLst>
              <a:gd name="adj" fmla="val 31600"/>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09600" y="1447800"/>
            <a:ext cx="4343400" cy="646331"/>
          </a:xfrm>
          <a:prstGeom prst="rect">
            <a:avLst/>
          </a:prstGeom>
          <a:noFill/>
        </p:spPr>
        <p:txBody>
          <a:bodyPr wrap="square" rtlCol="0">
            <a:spAutoFit/>
          </a:bodyPr>
          <a:lstStyle/>
          <a:p>
            <a:pPr algn="ctr"/>
            <a:r>
              <a:rPr lang="en-US" dirty="0" smtClean="0">
                <a:latin typeface="Cambria"/>
                <a:cs typeface="Cambria"/>
              </a:rPr>
              <a:t>Official Standards Broadly Adopted </a:t>
            </a:r>
          </a:p>
          <a:p>
            <a:pPr algn="ctr"/>
            <a:r>
              <a:rPr lang="en-US" dirty="0" smtClean="0">
                <a:latin typeface="Cambria"/>
                <a:cs typeface="Cambria"/>
              </a:rPr>
              <a:t>(</a:t>
            </a:r>
            <a:r>
              <a:rPr lang="en-US" dirty="0" err="1" smtClean="0">
                <a:latin typeface="Cambria"/>
                <a:cs typeface="Cambria"/>
              </a:rPr>
              <a:t>eg</a:t>
            </a:r>
            <a:r>
              <a:rPr lang="en-US" dirty="0" smtClean="0">
                <a:latin typeface="Cambria"/>
                <a:cs typeface="Cambria"/>
              </a:rPr>
              <a:t>. Internet Protocol)</a:t>
            </a:r>
            <a:endParaRPr lang="en-US" dirty="0">
              <a:latin typeface="Cambria"/>
              <a:cs typeface="Cambria"/>
            </a:endParaRPr>
          </a:p>
        </p:txBody>
      </p:sp>
      <p:sp>
        <p:nvSpPr>
          <p:cNvPr id="11" name="TextBox 10"/>
          <p:cNvSpPr txBox="1"/>
          <p:nvPr/>
        </p:nvSpPr>
        <p:spPr>
          <a:xfrm>
            <a:off x="1324611" y="4419600"/>
            <a:ext cx="2913378" cy="646331"/>
          </a:xfrm>
          <a:prstGeom prst="rect">
            <a:avLst/>
          </a:prstGeom>
          <a:noFill/>
        </p:spPr>
        <p:txBody>
          <a:bodyPr wrap="none" rtlCol="0">
            <a:spAutoFit/>
          </a:bodyPr>
          <a:lstStyle/>
          <a:p>
            <a:pPr algn="ctr"/>
            <a:r>
              <a:rPr lang="en-US" dirty="0" smtClean="0">
                <a:solidFill>
                  <a:srgbClr val="FFFFFF"/>
                </a:solidFill>
                <a:latin typeface="Cambria"/>
                <a:cs typeface="Cambria"/>
              </a:rPr>
              <a:t>Unofficial conventions with </a:t>
            </a:r>
          </a:p>
          <a:p>
            <a:pPr algn="ctr"/>
            <a:r>
              <a:rPr lang="en-US" dirty="0" smtClean="0">
                <a:solidFill>
                  <a:srgbClr val="FFFFFF"/>
                </a:solidFill>
                <a:latin typeface="Cambria"/>
                <a:cs typeface="Cambria"/>
              </a:rPr>
              <a:t>varying adoption</a:t>
            </a:r>
            <a:endParaRPr lang="en-US" dirty="0">
              <a:solidFill>
                <a:srgbClr val="FFFFFF"/>
              </a:solidFill>
              <a:latin typeface="Cambria"/>
              <a:cs typeface="Cambria"/>
            </a:endParaRPr>
          </a:p>
        </p:txBody>
      </p:sp>
      <p:sp>
        <p:nvSpPr>
          <p:cNvPr id="12" name="TextBox 11"/>
          <p:cNvSpPr txBox="1"/>
          <p:nvPr/>
        </p:nvSpPr>
        <p:spPr>
          <a:xfrm>
            <a:off x="1562100" y="3048000"/>
            <a:ext cx="2438400" cy="646331"/>
          </a:xfrm>
          <a:prstGeom prst="rect">
            <a:avLst/>
          </a:prstGeom>
          <a:noFill/>
        </p:spPr>
        <p:txBody>
          <a:bodyPr wrap="square" rtlCol="0">
            <a:spAutoFit/>
          </a:bodyPr>
          <a:lstStyle/>
          <a:p>
            <a:pPr algn="ctr"/>
            <a:r>
              <a:rPr lang="en-US" dirty="0" smtClean="0">
                <a:solidFill>
                  <a:schemeClr val="bg1"/>
                </a:solidFill>
                <a:latin typeface="Cambria"/>
                <a:cs typeface="Cambria"/>
              </a:rPr>
              <a:t>Official Standards Poorly Adopted</a:t>
            </a:r>
            <a:endParaRPr lang="en-US" dirty="0">
              <a:solidFill>
                <a:schemeClr val="bg1"/>
              </a:solidFill>
              <a:latin typeface="Cambria"/>
              <a:cs typeface="Cambria"/>
            </a:endParaRPr>
          </a:p>
        </p:txBody>
      </p:sp>
      <p:sp>
        <p:nvSpPr>
          <p:cNvPr id="13" name="TextBox 12"/>
          <p:cNvSpPr txBox="1"/>
          <p:nvPr/>
        </p:nvSpPr>
        <p:spPr>
          <a:xfrm>
            <a:off x="6705600" y="2590800"/>
            <a:ext cx="2362200" cy="923330"/>
          </a:xfrm>
          <a:prstGeom prst="rect">
            <a:avLst/>
          </a:prstGeom>
          <a:noFill/>
        </p:spPr>
        <p:txBody>
          <a:bodyPr wrap="square" rtlCol="0">
            <a:spAutoFit/>
          </a:bodyPr>
          <a:lstStyle/>
          <a:p>
            <a:r>
              <a:rPr lang="en-US" dirty="0" smtClean="0">
                <a:latin typeface="Cambria"/>
                <a:cs typeface="Cambria"/>
              </a:rPr>
              <a:t>Benefits primarily others besides adopters</a:t>
            </a:r>
            <a:endParaRPr lang="en-US" dirty="0">
              <a:latin typeface="Cambria"/>
              <a:cs typeface="Cambria"/>
            </a:endParaRPr>
          </a:p>
        </p:txBody>
      </p:sp>
      <p:sp>
        <p:nvSpPr>
          <p:cNvPr id="14" name="TextBox 13"/>
          <p:cNvSpPr txBox="1"/>
          <p:nvPr/>
        </p:nvSpPr>
        <p:spPr>
          <a:xfrm>
            <a:off x="6705600" y="1219200"/>
            <a:ext cx="2362200" cy="646331"/>
          </a:xfrm>
          <a:prstGeom prst="rect">
            <a:avLst/>
          </a:prstGeom>
          <a:noFill/>
        </p:spPr>
        <p:txBody>
          <a:bodyPr wrap="square" rtlCol="0">
            <a:spAutoFit/>
          </a:bodyPr>
          <a:lstStyle/>
          <a:p>
            <a:r>
              <a:rPr lang="en-US" dirty="0" smtClean="0">
                <a:latin typeface="Cambria"/>
                <a:cs typeface="Cambria"/>
              </a:rPr>
              <a:t>Benefits many, including adopters</a:t>
            </a:r>
            <a:endParaRPr lang="en-US" dirty="0">
              <a:latin typeface="Cambria"/>
              <a:cs typeface="Cambria"/>
            </a:endParaRPr>
          </a:p>
        </p:txBody>
      </p:sp>
      <p:sp>
        <p:nvSpPr>
          <p:cNvPr id="15" name="TextBox 14"/>
          <p:cNvSpPr txBox="1"/>
          <p:nvPr/>
        </p:nvSpPr>
        <p:spPr>
          <a:xfrm>
            <a:off x="6705600" y="4114800"/>
            <a:ext cx="2362200" cy="1200329"/>
          </a:xfrm>
          <a:prstGeom prst="rect">
            <a:avLst/>
          </a:prstGeom>
          <a:noFill/>
        </p:spPr>
        <p:txBody>
          <a:bodyPr wrap="square" rtlCol="0">
            <a:spAutoFit/>
          </a:bodyPr>
          <a:lstStyle/>
          <a:p>
            <a:r>
              <a:rPr lang="en-US" dirty="0" smtClean="0">
                <a:latin typeface="Cambria"/>
                <a:cs typeface="Cambria"/>
              </a:rPr>
              <a:t>Benefits primarily adopters, and niche communities, but not others</a:t>
            </a:r>
            <a:endParaRPr lang="en-US" dirty="0">
              <a:latin typeface="Cambria"/>
              <a:cs typeface="Cambria"/>
            </a:endParaRPr>
          </a:p>
        </p:txBody>
      </p:sp>
      <p:sp>
        <p:nvSpPr>
          <p:cNvPr id="16" name="TextBox 15"/>
          <p:cNvSpPr txBox="1"/>
          <p:nvPr/>
        </p:nvSpPr>
        <p:spPr>
          <a:xfrm>
            <a:off x="152400" y="5867400"/>
            <a:ext cx="5257800" cy="369332"/>
          </a:xfrm>
          <a:prstGeom prst="rect">
            <a:avLst/>
          </a:prstGeom>
          <a:noFill/>
        </p:spPr>
        <p:txBody>
          <a:bodyPr wrap="square" rtlCol="0">
            <a:spAutoFit/>
          </a:bodyPr>
          <a:lstStyle/>
          <a:p>
            <a:pPr algn="ctr"/>
            <a:r>
              <a:rPr lang="en-US" dirty="0" smtClean="0">
                <a:latin typeface="Cambria"/>
                <a:cs typeface="Cambria"/>
              </a:rPr>
              <a:t>Wild west: No convention at all</a:t>
            </a:r>
          </a:p>
        </p:txBody>
      </p:sp>
      <p:sp>
        <p:nvSpPr>
          <p:cNvPr id="17" name="Right Arrow 16"/>
          <p:cNvSpPr/>
          <p:nvPr/>
        </p:nvSpPr>
        <p:spPr>
          <a:xfrm rot="5400000">
            <a:off x="4114800" y="3352800"/>
            <a:ext cx="2743200" cy="762000"/>
          </a:xfrm>
          <a:prstGeom prst="rightArrow">
            <a:avLst/>
          </a:prstGeom>
          <a:solidFill>
            <a:schemeClr val="tx1">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6200000">
            <a:off x="4724400" y="2895600"/>
            <a:ext cx="2743200" cy="762000"/>
          </a:xfrm>
          <a:prstGeom prst="rightArrow">
            <a:avLst/>
          </a:prstGeom>
          <a:solidFill>
            <a:schemeClr val="tx1">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705600" y="5638800"/>
            <a:ext cx="2362200" cy="923330"/>
          </a:xfrm>
          <a:prstGeom prst="rect">
            <a:avLst/>
          </a:prstGeom>
          <a:noFill/>
        </p:spPr>
        <p:txBody>
          <a:bodyPr wrap="square" rtlCol="0">
            <a:spAutoFit/>
          </a:bodyPr>
          <a:lstStyle/>
          <a:p>
            <a:r>
              <a:rPr lang="en-US" dirty="0" smtClean="0">
                <a:latin typeface="Cambria"/>
                <a:cs typeface="Cambria"/>
              </a:rPr>
              <a:t>No broadly compelling need</a:t>
            </a:r>
          </a:p>
          <a:p>
            <a:r>
              <a:rPr lang="en-US" dirty="0" smtClean="0">
                <a:latin typeface="Cambria"/>
                <a:cs typeface="Cambria"/>
              </a:rPr>
              <a:t>for a standard</a:t>
            </a:r>
            <a:endParaRPr lang="en-US" dirty="0">
              <a:latin typeface="Cambria"/>
              <a:cs typeface="Cambria"/>
            </a:endParaRPr>
          </a:p>
        </p:txBody>
      </p:sp>
    </p:spTree>
    <p:custDataLst>
      <p:tags r:id="rId1"/>
    </p:custDataLst>
    <p:extLst>
      <p:ext uri="{BB962C8B-B14F-4D97-AF65-F5344CB8AC3E}">
        <p14:creationId xmlns:p14="http://schemas.microsoft.com/office/powerpoint/2010/main" val="4124541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971" y="0"/>
            <a:ext cx="8694058" cy="838200"/>
          </a:xfrm>
        </p:spPr>
        <p:txBody>
          <a:bodyPr>
            <a:normAutofit/>
          </a:bodyPr>
          <a:lstStyle/>
          <a:p>
            <a:r>
              <a:rPr lang="en-US" sz="4400" dirty="0" smtClean="0"/>
              <a:t>Features of standards</a:t>
            </a:r>
            <a:endParaRPr lang="en-US" sz="4400" dirty="0"/>
          </a:p>
        </p:txBody>
      </p:sp>
      <p:cxnSp>
        <p:nvCxnSpPr>
          <p:cNvPr id="4" name="Straight Connector 3"/>
          <p:cNvCxnSpPr/>
          <p:nvPr/>
        </p:nvCxnSpPr>
        <p:spPr>
          <a:xfrm flipV="1">
            <a:off x="1752600" y="2455795"/>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1752600" y="5604010"/>
            <a:ext cx="472440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971802" y="5791200"/>
            <a:ext cx="3315331" cy="369332"/>
          </a:xfrm>
          <a:prstGeom prst="rect">
            <a:avLst/>
          </a:prstGeom>
          <a:noFill/>
        </p:spPr>
        <p:txBody>
          <a:bodyPr wrap="none" rtlCol="0">
            <a:spAutoFit/>
          </a:bodyPr>
          <a:lstStyle/>
          <a:p>
            <a:r>
              <a:rPr lang="en-US" dirty="0" smtClean="0"/>
              <a:t>Cost of implementing standard</a:t>
            </a:r>
            <a:endParaRPr lang="en-US" dirty="0"/>
          </a:p>
        </p:txBody>
      </p:sp>
      <p:sp>
        <p:nvSpPr>
          <p:cNvPr id="24" name="TextBox 23"/>
          <p:cNvSpPr txBox="1"/>
          <p:nvPr/>
        </p:nvSpPr>
        <p:spPr>
          <a:xfrm rot="16200000">
            <a:off x="-662784" y="3710786"/>
            <a:ext cx="3828504" cy="369332"/>
          </a:xfrm>
          <a:prstGeom prst="rect">
            <a:avLst/>
          </a:prstGeom>
          <a:noFill/>
        </p:spPr>
        <p:txBody>
          <a:bodyPr wrap="none" rtlCol="0">
            <a:spAutoFit/>
          </a:bodyPr>
          <a:lstStyle/>
          <a:p>
            <a:r>
              <a:rPr lang="en-US" dirty="0" smtClean="0"/>
              <a:t>Benefit from implementing standard</a:t>
            </a:r>
            <a:endParaRPr lang="en-US" dirty="0"/>
          </a:p>
        </p:txBody>
      </p:sp>
      <p:sp>
        <p:nvSpPr>
          <p:cNvPr id="28" name="Freeform 27"/>
          <p:cNvSpPr/>
          <p:nvPr/>
        </p:nvSpPr>
        <p:spPr>
          <a:xfrm>
            <a:off x="1752600" y="2667000"/>
            <a:ext cx="5411509" cy="2899205"/>
          </a:xfrm>
          <a:custGeom>
            <a:avLst/>
            <a:gdLst>
              <a:gd name="connsiteX0" fmla="*/ 0 w 5411509"/>
              <a:gd name="connsiteY0" fmla="*/ 2899205 h 2899205"/>
              <a:gd name="connsiteX1" fmla="*/ 3037072 w 5411509"/>
              <a:gd name="connsiteY1" fmla="*/ 2609285 h 2899205"/>
              <a:gd name="connsiteX2" fmla="*/ 4804095 w 5411509"/>
              <a:gd name="connsiteY2" fmla="*/ 1849969 h 2899205"/>
              <a:gd name="connsiteX3" fmla="*/ 5411509 w 5411509"/>
              <a:gd name="connsiteY3" fmla="*/ 0 h 2899205"/>
            </a:gdLst>
            <a:ahLst/>
            <a:cxnLst>
              <a:cxn ang="0">
                <a:pos x="connsiteX0" y="connsiteY0"/>
              </a:cxn>
              <a:cxn ang="0">
                <a:pos x="connsiteX1" y="connsiteY1"/>
              </a:cxn>
              <a:cxn ang="0">
                <a:pos x="connsiteX2" y="connsiteY2"/>
              </a:cxn>
              <a:cxn ang="0">
                <a:pos x="connsiteX3" y="connsiteY3"/>
              </a:cxn>
            </a:cxnLst>
            <a:rect l="l" t="t" r="r" b="b"/>
            <a:pathLst>
              <a:path w="5411509" h="2899205">
                <a:moveTo>
                  <a:pt x="0" y="2899205"/>
                </a:moveTo>
                <a:cubicBezTo>
                  <a:pt x="1118195" y="2841681"/>
                  <a:pt x="2236390" y="2784158"/>
                  <a:pt x="3037072" y="2609285"/>
                </a:cubicBezTo>
                <a:cubicBezTo>
                  <a:pt x="3837755" y="2434412"/>
                  <a:pt x="4408356" y="2284850"/>
                  <a:pt x="4804095" y="1849969"/>
                </a:cubicBezTo>
                <a:cubicBezTo>
                  <a:pt x="5199834" y="1415088"/>
                  <a:pt x="5294168" y="340541"/>
                  <a:pt x="5411509"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flipH="1" flipV="1">
            <a:off x="1752600" y="2133600"/>
            <a:ext cx="4876801" cy="3477780"/>
          </a:xfrm>
          <a:custGeom>
            <a:avLst/>
            <a:gdLst>
              <a:gd name="connsiteX0" fmla="*/ 0 w 5411509"/>
              <a:gd name="connsiteY0" fmla="*/ 2899205 h 2899205"/>
              <a:gd name="connsiteX1" fmla="*/ 3037072 w 5411509"/>
              <a:gd name="connsiteY1" fmla="*/ 2609285 h 2899205"/>
              <a:gd name="connsiteX2" fmla="*/ 4804095 w 5411509"/>
              <a:gd name="connsiteY2" fmla="*/ 1849969 h 2899205"/>
              <a:gd name="connsiteX3" fmla="*/ 5411509 w 5411509"/>
              <a:gd name="connsiteY3" fmla="*/ 0 h 2899205"/>
            </a:gdLst>
            <a:ahLst/>
            <a:cxnLst>
              <a:cxn ang="0">
                <a:pos x="connsiteX0" y="connsiteY0"/>
              </a:cxn>
              <a:cxn ang="0">
                <a:pos x="connsiteX1" y="connsiteY1"/>
              </a:cxn>
              <a:cxn ang="0">
                <a:pos x="connsiteX2" y="connsiteY2"/>
              </a:cxn>
              <a:cxn ang="0">
                <a:pos x="connsiteX3" y="connsiteY3"/>
              </a:cxn>
            </a:cxnLst>
            <a:rect l="l" t="t" r="r" b="b"/>
            <a:pathLst>
              <a:path w="5411509" h="2899205">
                <a:moveTo>
                  <a:pt x="0" y="2899205"/>
                </a:moveTo>
                <a:cubicBezTo>
                  <a:pt x="1118195" y="2841681"/>
                  <a:pt x="2236390" y="2784158"/>
                  <a:pt x="3037072" y="2609285"/>
                </a:cubicBezTo>
                <a:cubicBezTo>
                  <a:pt x="3837755" y="2434412"/>
                  <a:pt x="4408356" y="2284850"/>
                  <a:pt x="4804095" y="1849969"/>
                </a:cubicBezTo>
                <a:cubicBezTo>
                  <a:pt x="5199834" y="1415088"/>
                  <a:pt x="5294168" y="340541"/>
                  <a:pt x="5411509"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3429000" y="990600"/>
            <a:ext cx="4418773" cy="1200329"/>
          </a:xfrm>
          <a:prstGeom prst="rect">
            <a:avLst/>
          </a:prstGeom>
          <a:solidFill>
            <a:schemeClr val="bg1">
              <a:alpha val="60000"/>
            </a:schemeClr>
          </a:solidFill>
        </p:spPr>
        <p:txBody>
          <a:bodyPr wrap="none" rtlCol="0">
            <a:spAutoFit/>
          </a:bodyPr>
          <a:lstStyle/>
          <a:p>
            <a:r>
              <a:rPr lang="en-US" dirty="0" smtClean="0"/>
              <a:t>Some standards</a:t>
            </a:r>
          </a:p>
          <a:p>
            <a:r>
              <a:rPr lang="en-US" dirty="0" smtClean="0"/>
              <a:t>convey benefits for implementers</a:t>
            </a:r>
          </a:p>
          <a:p>
            <a:r>
              <a:rPr lang="en-US" dirty="0" smtClean="0"/>
              <a:t>even when it is not implemented perfectly</a:t>
            </a:r>
          </a:p>
          <a:p>
            <a:r>
              <a:rPr lang="en-US" dirty="0" smtClean="0"/>
              <a:t>or by everyone</a:t>
            </a:r>
            <a:endParaRPr lang="en-US" dirty="0"/>
          </a:p>
        </p:txBody>
      </p:sp>
      <p:sp>
        <p:nvSpPr>
          <p:cNvPr id="34" name="TextBox 33"/>
          <p:cNvSpPr txBox="1"/>
          <p:nvPr/>
        </p:nvSpPr>
        <p:spPr>
          <a:xfrm>
            <a:off x="4572000" y="3048000"/>
            <a:ext cx="3700014" cy="1200329"/>
          </a:xfrm>
          <a:prstGeom prst="rect">
            <a:avLst/>
          </a:prstGeom>
          <a:solidFill>
            <a:schemeClr val="bg1">
              <a:alpha val="60000"/>
            </a:schemeClr>
          </a:solidFill>
        </p:spPr>
        <p:txBody>
          <a:bodyPr wrap="none" rtlCol="0">
            <a:spAutoFit/>
          </a:bodyPr>
          <a:lstStyle/>
          <a:p>
            <a:r>
              <a:rPr lang="en-US" dirty="0" smtClean="0"/>
              <a:t>Some standards</a:t>
            </a:r>
          </a:p>
          <a:p>
            <a:r>
              <a:rPr lang="en-US" dirty="0" smtClean="0"/>
              <a:t>convey few benefits unless / until </a:t>
            </a:r>
          </a:p>
          <a:p>
            <a:r>
              <a:rPr lang="en-US" dirty="0" smtClean="0"/>
              <a:t>everyone conforms, and conforms</a:t>
            </a:r>
          </a:p>
          <a:p>
            <a:r>
              <a:rPr lang="en-US" dirty="0" smtClean="0"/>
              <a:t>perfectly</a:t>
            </a:r>
          </a:p>
        </p:txBody>
      </p:sp>
    </p:spTree>
    <p:custDataLst>
      <p:tags r:id="rId1"/>
    </p:custDataLst>
    <p:extLst>
      <p:ext uri="{BB962C8B-B14F-4D97-AF65-F5344CB8AC3E}">
        <p14:creationId xmlns:p14="http://schemas.microsoft.com/office/powerpoint/2010/main" val="1699568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Types of Standards: </a:t>
            </a:r>
            <a:r>
              <a:rPr lang="en-US" dirty="0" smtClean="0"/>
              <a:t>Glossary</a:t>
            </a:r>
            <a:endParaRPr lang="en-US" dirty="0"/>
          </a:p>
        </p:txBody>
      </p:sp>
      <p:sp>
        <p:nvSpPr>
          <p:cNvPr id="4" name="Content Placeholder 3"/>
          <p:cNvSpPr>
            <a:spLocks noGrp="1"/>
          </p:cNvSpPr>
          <p:nvPr>
            <p:ph idx="1"/>
          </p:nvPr>
        </p:nvSpPr>
        <p:spPr/>
        <p:txBody>
          <a:bodyPr/>
          <a:lstStyle/>
          <a:p>
            <a:r>
              <a:rPr lang="en-US" sz="2400" dirty="0">
                <a:solidFill>
                  <a:schemeClr val="tx1"/>
                </a:solidFill>
              </a:rPr>
              <a:t>Data content standards</a:t>
            </a:r>
          </a:p>
          <a:p>
            <a:pPr lvl="1"/>
            <a:r>
              <a:rPr lang="en-US" dirty="0">
                <a:solidFill>
                  <a:srgbClr val="757070"/>
                </a:solidFill>
              </a:rPr>
              <a:t>Data content standards are a standardized, pre-defined terminology that is used consistently throughout a dataset.</a:t>
            </a:r>
          </a:p>
          <a:p>
            <a:pPr lvl="1"/>
            <a:r>
              <a:rPr lang="en-US" dirty="0" smtClean="0">
                <a:solidFill>
                  <a:srgbClr val="757070"/>
                </a:solidFill>
              </a:rPr>
              <a:t>Example</a:t>
            </a:r>
            <a:r>
              <a:rPr lang="en-US" dirty="0">
                <a:solidFill>
                  <a:srgbClr val="757070"/>
                </a:solidFill>
              </a:rPr>
              <a:t>:</a:t>
            </a:r>
          </a:p>
          <a:p>
            <a:pPr lvl="2"/>
            <a:r>
              <a:rPr lang="en-US" dirty="0">
                <a:solidFill>
                  <a:srgbClr val="757070"/>
                </a:solidFill>
              </a:rPr>
              <a:t>When describing a variable, use the same terminology throughout, such as male/female for gender (as opposed to M/F, men/women, etc.)</a:t>
            </a:r>
          </a:p>
          <a:p>
            <a:pPr lvl="1"/>
            <a:endParaRPr lang="en-US" dirty="0"/>
          </a:p>
        </p:txBody>
      </p:sp>
      <p:sp>
        <p:nvSpPr>
          <p:cNvPr id="9" name="Content Placeholder 8"/>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196823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Standards: Glossary</a:t>
            </a:r>
          </a:p>
        </p:txBody>
      </p:sp>
      <p:sp>
        <p:nvSpPr>
          <p:cNvPr id="9" name="Content Placeholder 8"/>
          <p:cNvSpPr>
            <a:spLocks noGrp="1"/>
          </p:cNvSpPr>
          <p:nvPr>
            <p:ph idx="1"/>
          </p:nvPr>
        </p:nvSpPr>
        <p:spPr/>
        <p:txBody>
          <a:bodyPr>
            <a:normAutofit/>
          </a:bodyPr>
          <a:lstStyle/>
          <a:p>
            <a:r>
              <a:rPr lang="en-US" sz="2400" dirty="0">
                <a:solidFill>
                  <a:schemeClr val="tx1"/>
                </a:solidFill>
              </a:rPr>
              <a:t>Data dictionary</a:t>
            </a:r>
          </a:p>
          <a:p>
            <a:pPr lvl="1"/>
            <a:r>
              <a:rPr lang="en-US" dirty="0">
                <a:solidFill>
                  <a:srgbClr val="757070"/>
                </a:solidFill>
              </a:rPr>
              <a:t>The purpose of a data dictionary is to ensure consistent terminology throughout a dataset. It contains a list of descriptive data types that are being collected.</a:t>
            </a:r>
          </a:p>
          <a:p>
            <a:pPr lvl="1"/>
            <a:r>
              <a:rPr lang="en-US" dirty="0">
                <a:solidFill>
                  <a:srgbClr val="757070"/>
                </a:solidFill>
              </a:rPr>
              <a:t>Example:</a:t>
            </a:r>
          </a:p>
          <a:p>
            <a:endParaRPr lang="en-US" dirty="0">
              <a:solidFill>
                <a:srgbClr val="757070"/>
              </a:solidFill>
            </a:endParaRPr>
          </a:p>
          <a:p>
            <a:endParaRPr lang="en-US" dirty="0">
              <a:solidFill>
                <a:srgbClr val="757070"/>
              </a:solidFill>
            </a:endParaRPr>
          </a:p>
          <a:p>
            <a:endParaRPr lang="en-US" dirty="0">
              <a:solidFill>
                <a:srgbClr val="757070"/>
              </a:solidFill>
            </a:endParaRPr>
          </a:p>
          <a:p>
            <a:endParaRPr lang="en-US" dirty="0">
              <a:solidFill>
                <a:srgbClr val="757070"/>
              </a:solidFill>
            </a:endParaRPr>
          </a:p>
          <a:p>
            <a:endParaRPr lang="en-US" dirty="0">
              <a:solidFill>
                <a:srgbClr val="757070"/>
              </a:solidFill>
            </a:endParaRPr>
          </a:p>
          <a:p>
            <a:endParaRPr lang="en-US" dirty="0"/>
          </a:p>
        </p:txBody>
      </p:sp>
      <p:sp>
        <p:nvSpPr>
          <p:cNvPr id="10" name="Content Placeholder 9"/>
          <p:cNvSpPr>
            <a:spLocks noGrp="1"/>
          </p:cNvSpPr>
          <p:nvPr>
            <p:ph sz="quarter" idx="14"/>
          </p:nvPr>
        </p:nvSpPr>
        <p:spPr/>
        <p:txBody>
          <a:bodyPr/>
          <a:lstStyle/>
          <a:p>
            <a:endParaRPr lang="en-US"/>
          </a:p>
        </p:txBody>
      </p:sp>
      <p:pic>
        <p:nvPicPr>
          <p:cNvPr id="11" name="Picture 10"/>
          <p:cNvPicPr>
            <a:picLocks noChangeAspect="1"/>
          </p:cNvPicPr>
          <p:nvPr/>
        </p:nvPicPr>
        <p:blipFill>
          <a:blip r:embed="rId4"/>
          <a:stretch>
            <a:fillRect/>
          </a:stretch>
        </p:blipFill>
        <p:spPr>
          <a:xfrm>
            <a:off x="2572337" y="3429000"/>
            <a:ext cx="3999325" cy="1752600"/>
          </a:xfrm>
          <a:prstGeom prst="rect">
            <a:avLst/>
          </a:prstGeom>
        </p:spPr>
      </p:pic>
    </p:spTree>
    <p:custDataLst>
      <p:tags r:id="rId1"/>
    </p:custDataLst>
    <p:extLst>
      <p:ext uri="{BB962C8B-B14F-4D97-AF65-F5344CB8AC3E}">
        <p14:creationId xmlns:p14="http://schemas.microsoft.com/office/powerpoint/2010/main" val="105740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 val="William Hersh, MD"/>
  <p:tag name="PRESENTER_TITLE" val="Professor and Chair, DMICE"/>
  <p:tag name="PRESENTER_EMAIL" val="hersh@ohsu.edu"/>
  <p:tag name="PRESENTER_PIC" val="C:\Documents and Settings\hersh\My Documents\Ongoing\Web\hersh.jpg"/>
  <p:tag name="LOGO_PIC_2" val="C:\Documents and Settings\hersh\My Documents\Ongoing\Web\ohsulogo.gif"/>
  <p:tag name="PRESENTER_PIC_MODE" val="0"/>
  <p:tag name="LOGO_PIC_MODE" val="1"/>
  <p:tag name="PRESENTATION_TITLE" val="2.5b"/>
  <p:tag name="ART_ENCODE_TYPE" val="0"/>
  <p:tag name="ART_ENCODE_INDEX" val="1"/>
  <p:tag name="ARTICULATE_TEMPLATE" val="E-Learning Course (Single-level)"/>
  <p:tag name="ARTICULATE_TEMPLATE_GUID" val="1a000000-6000-0000-b000-000000000003"/>
  <p:tag name="PRESENTER_PREVIEW_MODE" val="0"/>
  <p:tag name="PRESENTER_PREVIEW_START" val="1"/>
  <p:tag name="PLAYERLOGOHEIGHT" val="622"/>
  <p:tag name="PLAYERLOGOWIDTH" val="900"/>
  <p:tag name="LAUNCHINNEWWINDOW" val="0"/>
  <p:tag name="LASTPUBLISHED" val="C:\Users\hersh\Documents\BMI 514\Chapter 2\Content\2.5b\player.html"/>
  <p:tag name="ARTICULATE_LOGO" val="ohsu-logo.jpg"/>
  <p:tag name="ARTICULATE_PRESENTER" val="William Hersh, MD"/>
  <p:tag name="ARTICULATE_PRESENTER_GUID" val="2C78E8ED6413"/>
  <p:tag name="ARTICULATE_LMS" val="0"/>
  <p:tag name="ARTICULATE_META_COURSE_VERSION_SET" val="True"/>
  <p:tag name="ARTICULATE_META_NAME_SET" val="True"/>
  <p:tag name="ARTICULATE_REFERENCE_ID" val="798260e5-b6e7-4e24-b457-ed62fd197dab"/>
  <p:tag name="ARTICULATE_REFERENCE_COUNT" val="0"/>
  <p:tag name="ARTICULATE_REFERENCE_DESCRIPTION" val="Here are some useful links:"/>
  <p:tag name="ARTICULATE_PLAYER_GLOSSARY_XML" val="&lt;?xml version=&quot;1.0&quot; encoding=&quot;utf-16&quot;?&gt;&lt;glossary xmlns:xsi=&quot;http://www.w3.org/2001/XMLSchema-instance&quot; xmlns:xsd=&quot;http://www.w3.org/2001/XMLSchema&quot;&gt;&lt;terms /&gt;&lt;/glossary&gt;"/>
  <p:tag name="TAG_BACKING_FORM_KEY" val="263052-c:\wamp\www\box sync\bd2k\oer content\bdk07\staged\powerpointslides\bdk07-01_v5_bjorn.pptx"/>
  <p:tag name="ARTICULATE_PRESENTER_VERSION" val="7"/>
  <p:tag name="ARTICULATE_USED_PAGE_ORIENTATION" val="1"/>
  <p:tag name="ARTICULATE_USED_PAGE_SIZE" val="1"/>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8bfaf7e5-2f72-42d2-8ff3-6b3a1487c808"/>
  <p:tag name="AUDIO_ID" val="287"/>
  <p:tag name="ARTICULATE_SLIDE_NAV" val="1"/>
  <p:tag name="ORIGINAL_AUDIO_FILEPATH" val="C:\wamp\www\Box Sync\BD2K\OER Content\BDK07\Staged\Audio\cleanedAudio\BDK07-01_Slide01.wav"/>
  <p:tag name="ELAPSEDTIME" val="8.00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UDIO_ID" val="289"/>
  <p:tag name="ORIGINAL_AUDIO_FILEPATH" val="C:\wamp\www\Box Sync\BD2K\OER Content\BDK07\Staged\Audio\cleanedAudio\BDK07-01_Slide02.wav"/>
  <p:tag name="ELAPSEDTIME" val="20.39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319"/>
  <p:tag name="ORIGINAL_AUDIO_FILEPATH" val="C:\wamp\www\Box Sync\BD2K\OER Content\BDK07\Staged\Audio\cleanedAudio\BDK07-01_Slide03.wav"/>
  <p:tag name="ELAPSEDTIME" val="6.01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6"/>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90"/>
  <p:tag name="ORIGINAL_AUDIO_FILEPATH" val="C:\wamp\www\Box Sync\BD2K\OER Content\BDK07\Staged\Audio\cleanedAudio\BDK07-01_Slide04.wav"/>
  <p:tag name="ELAPSEDTIME" val="29.99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UDIO_ID" val="302"/>
  <p:tag name="ORIGINAL_AUDIO_FILEPATH" val="C:\wamp\www\Box Sync\BD2K\OER Content\BDK07\Staged\Audio\cleanedAudio\BDK07-01_Slide05.wav"/>
  <p:tag name="ELAPSEDTIME" val="38.25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UDIO_ID" val="309"/>
  <p:tag name="ORIGINAL_AUDIO_FILEPATH" val="C:\wamp\www\Box Sync\BD2K\OER Content\BDK07\Staged\Audio\cleanedAudio\BDK07-01_Slide06.wav"/>
  <p:tag name="ELAPSEDTIME" val="18.45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UDIO_ID" val="309"/>
  <p:tag name="ORIGINAL_AUDIO_FILEPATH" val="C:\wamp\www\Box Sync\BD2K\OER Content\BDK07\Staged\Audio\cleanedAudio\BDK07-01_Slide06.wav"/>
  <p:tag name="ELAPSEDTIME" val="18.45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320"/>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UDIO_ID" val="32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UDIO_ID" val="324"/>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UDIO_ID" val="325"/>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327"/>
  <p:tag name="ORIGINAL_AUDIO_FILEPATH" val="C:\wamp\www\Box Sync\BD2K\OER Content\BDK07\Staged\Audio\cleanedAudio\BDK07-01_Slide14.wav"/>
  <p:tag name="ELAPSEDTIME" val="6.61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6"/>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SLIDE_PRESENTER_GUID" val="dcfdb496-386d-4137-9640-96f9297bbc48"/>
  <p:tag name="ARTICULATE_SLIDE_PAUSE" val="1"/>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15_comb.wav"/>
  <p:tag name="ELAPSEDTIME" val="84.612"/>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UDIO_ID" val="305"/>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306"/>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UDIO_ID" val="307"/>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UDIO_ID" val="308"/>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
  <p:tag name="ORIGINAL_AUDIO_FILEPATH" val="C:\wamp\www\Box Sync\BD2K\OER Content\BDK07\Staged\Audio\BDK07-01_Slide19_comb.wav"/>
  <p:tag name="ELAPSEDTIME" val="36.102"/>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UDIO_ID" val="314"/>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20_comb.wav"/>
  <p:tag name="ELAPSEDTIME" val="27.052"/>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TITLE_TAG" val="Additional Guidelines"/>
  <p:tag name="AUDIO_ID" val="315"/>
  <p:tag name="ORIGINAL_AUDIO_FILEPATH" val="C:\wamp\www\Box Sync\BD2K\OER Content\BDK07\Staged\Audio\cleanedAudio\BDK07-01_Slide21.wav"/>
  <p:tag name="ELAPSEDTIME" val="22.38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UDIO_ID" val="326"/>
  <p:tag name="ORIGINAL_AUDIO_FILEPATH" val="C:\wamp\www\Box Sync\BD2K\OER Content\BDK07\Staged\Audio\cleanedAudio\BDK07-01_Slide22.wav"/>
  <p:tag name="ELAPSEDTIME" val="21.68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UDIO_ID" val="328"/>
  <p:tag name="ORIGINAL_AUDIO_FILEPATH" val="C:\wamp\www\Box Sync\BD2K\OER Content\BDK07\Staged\Audio\cleanedAudio\BDK07-01_Slide23.wav"/>
  <p:tag name="ELAPSEDTIME" val="7.85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6"/>
</p:tagLst>
</file>

<file path=ppt/tags/tag71.xml><?xml version="1.0" encoding="utf-8"?>
<p:tagLst xmlns:a="http://schemas.openxmlformats.org/drawingml/2006/main" xmlns:r="http://schemas.openxmlformats.org/officeDocument/2006/relationships" xmlns:p="http://schemas.openxmlformats.org/presentationml/2006/main">
  <p:tag name="AUDIO_ID" val="291"/>
  <p:tag name="ORIGINAL_AUDIO_FILEPATH" val="C:\wamp\www\Box Sync\BD2K\OER Content\BDK07\Staged\Audio\cleanedAudio\BDK07-01_Slide24.wav"/>
  <p:tag name="ELAPSEDTIME" val="9.20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UDIO_ID" val="311"/>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25_comb.wav"/>
  <p:tag name="ELAPSEDTIME" val="46.102"/>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UDIO_ID" val="318"/>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26_comb.wav"/>
  <p:tag name="ELAPSEDTIME" val="47.892"/>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UDIO_ID" val="330"/>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27_comb.wav"/>
  <p:tag name="ELAPSEDTIME" val="35.612"/>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UDIO_ID" val="329"/>
  <p:tag name="ORIGINAL_AUDIO_FILEPATH" val="C:\wamp\www\Box Sync\BD2K\OER Content\BDK07\Staged\Audio\cleanedAudio\BDK07-01_Slide28.wav"/>
  <p:tag name="ELAPSEDTIME" val="11.53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6"/>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UDIO_ID" val="313"/>
  <p:tag name="ORIGINAL_AUDIO_FILEPATH" val="C:\wamp\www\Box Sync\BD2K\OER Content\BDK07\Staged\Audio\cleanedAudio\BDK07-01_Slide29.wav"/>
  <p:tag name="ELAPSEDTIME" val="41.332"/>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UDIO_ID" val="316"/>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30_comb.wav"/>
  <p:tag name="ELAPSEDTIME" val="47.992"/>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317"/>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31_comb.wav"/>
  <p:tag name="ELAPSEDTIME" val="22.73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UDIO_ID" val="331"/>
  <p:tag name="ARTICULATE_NAV_LEVEL" val="1"/>
  <p:tag name="ARTICULATE_SLIDE_PRESENTER_GUID" val="c332b34d-029a-4cc8-8087-9d030f836091"/>
  <p:tag name="ARTICULATE_SLIDE_PAUSE" val="0"/>
  <p:tag name="ARTICULATE_LOCK_SLIDE" val="0"/>
  <p:tag name="ARTICULATE_HIDE_SLIDE" val="0"/>
  <p:tag name="ARTICULATE_PLAYER_CONTROL_PREVIOUS" val="True"/>
  <p:tag name="ARTICULATE_PLAYER_CONTROL_NEXT" val="True"/>
  <p:tag name="ARTICULATE_USED_LAYOUT" val="22"/>
  <p:tag name="ORIGINAL_AUDIO_FILEPATH" val="C:\wamp\www\Box Sync\BD2K\OER Content\BDK07\Staged\Audio\BDK07-01_Slide32_comb.wav"/>
  <p:tag name="ELAPSEDTIME" val="48.092"/>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UDIO_ID" val="367"/>
  <p:tag name="ARTICULATE_NAV_LEVEL" val="1"/>
  <p:tag name="ARTICULATE_SLIDE_PRESENTER_GUID" val="5eb620a9-ec36-496c-ad0a-c95020a123d2"/>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NEXT_BUTTON_ID" val="287"/>
  <p:tag name="ARTICULATE_PREV_BUTTON_ID" val="332"/>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D2K_OER_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D2K_OER_Theme" id="{6B553284-C2DC-41D2-A051-A6B60F6D44F4}" vid="{F353914E-6A9F-43FF-9C1B-E0B337DD4544}"/>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BD2K_OER_Theme.thmx</Template>
  <TotalTime>0</TotalTime>
  <Words>1113</Words>
  <Application>Microsoft Office PowerPoint</Application>
  <PresentationFormat>On-screen Show (4:3)</PresentationFormat>
  <Paragraphs>193</Paragraphs>
  <Slides>34</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ＭＳ Ｐゴシック</vt:lpstr>
      <vt:lpstr>Arial</vt:lpstr>
      <vt:lpstr>Calibri</vt:lpstr>
      <vt:lpstr>Cambria</vt:lpstr>
      <vt:lpstr>Tahoma</vt:lpstr>
      <vt:lpstr>Times New Roman</vt:lpstr>
      <vt:lpstr>BD2K_OER_Theme</vt:lpstr>
      <vt:lpstr>BD2K OER Dark</vt:lpstr>
      <vt:lpstr>Basic Research Data Standards </vt:lpstr>
      <vt:lpstr>Learning objectives</vt:lpstr>
      <vt:lpstr>What constitutes a standard?</vt:lpstr>
      <vt:lpstr>Different groups and individuals have different definitions for ‘data standards’</vt:lpstr>
      <vt:lpstr>Different groups and individuals have different definitions for ‘data standards’</vt:lpstr>
      <vt:lpstr>The stakeholder ecosystem</vt:lpstr>
      <vt:lpstr>Features of standards</vt:lpstr>
      <vt:lpstr>Types of Standards: Glossary</vt:lpstr>
      <vt:lpstr>Types of Standards: Glossary</vt:lpstr>
      <vt:lpstr>Types of Standards: Glossary</vt:lpstr>
      <vt:lpstr>Types of Standards: Glossary</vt:lpstr>
      <vt:lpstr>Types of Standards: Glossary</vt:lpstr>
      <vt:lpstr>Why use a data standard?</vt:lpstr>
      <vt:lpstr>2 | Why use a biomedical data standard?</vt:lpstr>
      <vt:lpstr>Funding agency mandates</vt:lpstr>
      <vt:lpstr>Funding agency mandates</vt:lpstr>
      <vt:lpstr>Funding agency mandates</vt:lpstr>
      <vt:lpstr>Journal reporting requirements</vt:lpstr>
      <vt:lpstr>Nature checklist</vt:lpstr>
      <vt:lpstr>PowerPoint Presentation</vt:lpstr>
      <vt:lpstr>Common Data Element (CDE)</vt:lpstr>
      <vt:lpstr>Where can I find a data standard for bioscience research?</vt:lpstr>
      <vt:lpstr>Which data standard should be used?</vt:lpstr>
      <vt:lpstr>3 | Which data standards should be used?</vt:lpstr>
      <vt:lpstr>Use cases</vt:lpstr>
      <vt:lpstr>Protocol for an assay</vt:lpstr>
      <vt:lpstr>Preparing datasets for sharing</vt:lpstr>
      <vt:lpstr>Contribution of data to a structured data repository</vt:lpstr>
      <vt:lpstr>Criteria for evaluating data standards for adoption</vt:lpstr>
      <vt:lpstr>The standard itself  </vt:lpstr>
      <vt:lpstr>Adoption and user community</vt:lpstr>
      <vt:lpstr>Additional factors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2016-04-12T16:29:31Z</dcterms:created>
  <dcterms:modified xsi:type="dcterms:W3CDTF">2016-05-24T17:53:47Z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8875D963-8CF8-468F-80A1-3E4E299DF966</vt:lpwstr>
  </property>
  <property fmtid="{D5CDD505-2E9C-101B-9397-08002B2CF9AE}" pid="3" name="ArticulatePath">
    <vt:lpwstr>BDK07-01_v8_stripped</vt:lpwstr>
  </property>
</Properties>
</file>