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1.xml" ContentType="application/vnd.openxmlformats-officedocument.presentationml.notesSlide+xml"/>
  <Override PartName="/ppt/tags/tag61.xml" ContentType="application/vnd.openxmlformats-officedocument.presentationml.tags+xml"/>
  <Override PartName="/ppt/notesSlides/notesSlide12.xml" ContentType="application/vnd.openxmlformats-officedocument.presentationml.notesSlide+xml"/>
  <Override PartName="/ppt/tags/tag62.xml" ContentType="application/vnd.openxmlformats-officedocument.presentationml.tags+xml"/>
  <Override PartName="/ppt/notesSlides/notesSlide13.xml" ContentType="application/vnd.openxmlformats-officedocument.presentationml.notesSlide+xml"/>
  <Override PartName="/ppt/tags/tag63.xml" ContentType="application/vnd.openxmlformats-officedocument.presentationml.tags+xml"/>
  <Override PartName="/ppt/notesSlides/notesSlide14.xml" ContentType="application/vnd.openxmlformats-officedocument.presentationml.notesSlide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7.xml" ContentType="application/vnd.openxmlformats-officedocument.presentationml.notesSlide+xml"/>
  <Override PartName="/ppt/tags/tag81.xml" ContentType="application/vnd.openxmlformats-officedocument.presentationml.tags+xml"/>
  <Override PartName="/ppt/notesSlides/notesSlide18.xml" ContentType="application/vnd.openxmlformats-officedocument.presentationml.notesSlide+xml"/>
  <Override PartName="/ppt/tags/tag82.xml" ContentType="application/vnd.openxmlformats-officedocument.presentationml.tags+xml"/>
  <Override PartName="/ppt/notesSlides/notesSlide19.xml" ContentType="application/vnd.openxmlformats-officedocument.presentationml.notesSlide+xml"/>
  <Override PartName="/ppt/tags/tag83.xml" ContentType="application/vnd.openxmlformats-officedocument.presentationml.tags+xml"/>
  <Override PartName="/ppt/notesSlides/notesSlide20.xml" ContentType="application/vnd.openxmlformats-officedocument.presentationml.notesSlide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  <p:sldMasterId id="2147483922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86" r:id="rId5"/>
    <p:sldId id="288" r:id="rId6"/>
    <p:sldId id="287" r:id="rId7"/>
    <p:sldId id="258" r:id="rId8"/>
    <p:sldId id="259" r:id="rId9"/>
    <p:sldId id="289" r:id="rId10"/>
    <p:sldId id="279" r:id="rId11"/>
    <p:sldId id="281" r:id="rId12"/>
    <p:sldId id="301" r:id="rId13"/>
    <p:sldId id="263" r:id="rId14"/>
    <p:sldId id="293" r:id="rId15"/>
    <p:sldId id="294" r:id="rId16"/>
    <p:sldId id="292" r:id="rId17"/>
    <p:sldId id="283" r:id="rId18"/>
    <p:sldId id="295" r:id="rId19"/>
    <p:sldId id="284" r:id="rId20"/>
    <p:sldId id="296" r:id="rId21"/>
    <p:sldId id="297" r:id="rId22"/>
    <p:sldId id="298" r:id="rId23"/>
    <p:sldId id="300" r:id="rId24"/>
    <p:sldId id="302" r:id="rId25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5" autoAdjust="0"/>
    <p:restoredTop sz="96193" autoAdjust="0"/>
  </p:normalViewPr>
  <p:slideViewPr>
    <p:cSldViewPr>
      <p:cViewPr varScale="1">
        <p:scale>
          <a:sx n="80" d="100"/>
          <a:sy n="80" d="100"/>
        </p:scale>
        <p:origin x="90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466E9467-4BDA-C646-B0F2-0843F0AE81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46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384B4C2C-4DC1-1C4F-88FE-0F6E16B3A1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15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F968BB-85F2-794D-9F94-E35D7BB1349C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00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C5774A-A7C1-3F4C-876D-D79AE5E1AD5A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5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78B1AB-88C3-1D43-B327-DBB639F64754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48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F69CF4-BFE0-EF44-821C-B079B7C29357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0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A4DF0A-0806-9E45-B39C-4422B9E209CA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66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779624-51BA-864A-AD80-6BBF3878ACFD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00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C0633A-2592-8A40-B40E-9E82E9F692A3}" type="slidenum">
              <a:rPr lang="en-US">
                <a:latin typeface="Tahoma" charset="0"/>
              </a:rPr>
              <a:pPr eaLnBrk="1" hangingPunct="1"/>
              <a:t>16</a:t>
            </a:fld>
            <a:endParaRPr lang="en-US"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29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543497-8E9A-A54B-BF59-21FB8344949A}" type="slidenum">
              <a:rPr lang="en-US">
                <a:latin typeface="Tahoma" charset="0"/>
              </a:rPr>
              <a:pPr eaLnBrk="1" hangingPunct="1"/>
              <a:t>17</a:t>
            </a:fld>
            <a:endParaRPr lang="en-US">
              <a:latin typeface="Tahoma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552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3A0F60-7982-9041-8262-7D7F2E2E8D94}" type="slidenum">
              <a:rPr lang="en-US">
                <a:latin typeface="Tahoma" charset="0"/>
              </a:rPr>
              <a:pPr eaLnBrk="1" hangingPunct="1"/>
              <a:t>18</a:t>
            </a:fld>
            <a:endParaRPr lang="en-US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38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D652A0-0802-464A-A551-6983431E84DF}" type="slidenum">
              <a:rPr lang="en-US">
                <a:latin typeface="Tahoma" charset="0"/>
              </a:rPr>
              <a:pPr eaLnBrk="1" hangingPunct="1"/>
              <a:t>19</a:t>
            </a:fld>
            <a:endParaRPr lang="en-US">
              <a:latin typeface="Tahoma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77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07A405-602A-B445-922A-183EA60FE36C}" type="slidenum">
              <a:rPr lang="en-US">
                <a:latin typeface="Tahoma" charset="0"/>
              </a:rPr>
              <a:pPr eaLnBrk="1" hangingPunct="1"/>
              <a:t>20</a:t>
            </a:fld>
            <a:endParaRPr lang="en-US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6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BF5598-61E0-E14D-8CB4-79B527C160E8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17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B51FF0-BF27-6C4F-93DE-6278541303BE}" type="slidenum">
              <a:rPr lang="en-US">
                <a:latin typeface="Tahoma" charset="0"/>
              </a:rPr>
              <a:pPr eaLnBrk="1" hangingPunct="1"/>
              <a:t>21</a:t>
            </a:fld>
            <a:endParaRPr lang="en-US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4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B4C2C-4DC1-1C4F-88FE-0F6E16B3A17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95D1F4-6FD3-B645-98C9-617B7C73ED28}" type="slidenum">
              <a:rPr lang="en-US">
                <a:latin typeface="Tahoma" charset="0"/>
              </a:rPr>
              <a:pPr eaLnBrk="1" hangingPunct="1"/>
              <a:t>3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8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480FD2-109D-2F48-92AC-833A21A2803E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4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A35321-D95B-1341-BB1C-977DAF42BB64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0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A3D859-7FFD-F542-A69B-FCEDA8A9A8C6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3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57116A-EB20-4649-AB26-E47B234ED7C9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5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8FD7DA-B771-6043-B934-9ADBC3C3A5B1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5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B95BD3-3BC2-4B4F-B107-80C072DA38FA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9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9376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059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42543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3853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4780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6350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5690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61627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6410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41790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31110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15239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7139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8314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BDK08-1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7E0D65-A1A2-FD4D-A109-2BE29CE87F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3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BDK08-1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D55548-AEFB-EB43-B575-6EB4519E12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991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55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636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332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44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057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9001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51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6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0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3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12994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30498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67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88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73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878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8556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19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12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99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9049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968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864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3082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957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1220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19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38377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771070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698642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7221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869810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54298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  <p:sldLayoutId id="2147483916" r:id="rId19"/>
    <p:sldLayoutId id="2147483917" r:id="rId20"/>
    <p:sldLayoutId id="2147483918" r:id="rId21"/>
    <p:sldLayoutId id="2147483919" r:id="rId22"/>
    <p:sldLayoutId id="2147483921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406834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0" r:id="rId18"/>
    <p:sldLayoutId id="2147483941" r:id="rId19"/>
    <p:sldLayoutId id="2147483942" r:id="rId20"/>
    <p:sldLayoutId id="2147483943" r:id="rId21"/>
    <p:sldLayoutId id="2147483944" r:id="rId22"/>
    <p:sldLayoutId id="2147483945" r:id="rId23"/>
    <p:sldLayoutId id="2147483946" r:id="rId24"/>
    <p:sldLayoutId id="2147483947" r:id="rId25"/>
    <p:sldLayoutId id="2147483948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notesSlide" Target="../notesSlides/notesSlide17.xml"/><Relationship Id="rId26" Type="http://schemas.openxmlformats.org/officeDocument/2006/relationships/image" Target="../media/image59.wmf"/><Relationship Id="rId3" Type="http://schemas.openxmlformats.org/officeDocument/2006/relationships/tags" Target="../tags/tag67.xml"/><Relationship Id="rId21" Type="http://schemas.openxmlformats.org/officeDocument/2006/relationships/oleObject" Target="../embeddings/oleObject1.bin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slideLayout" Target="../slideLayouts/slideLayout3.xml"/><Relationship Id="rId25" Type="http://schemas.openxmlformats.org/officeDocument/2006/relationships/image" Target="../media/image58.jpeg"/><Relationship Id="rId33" Type="http://schemas.openxmlformats.org/officeDocument/2006/relationships/image" Target="../media/image62.jpeg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image" Target="../media/image56.wmf"/><Relationship Id="rId29" Type="http://schemas.openxmlformats.org/officeDocument/2006/relationships/hyperlink" Target="http://images.google.com/imgres?imgurl=http://www.cybercrime.gov/rules/netizen3_files/plagiarism.gif&amp;imgrefurl=http://www.cybercrime.gov/rules/cybercitizen3.htm&amp;h=666&amp;w=913&amp;sz=86&amp;tbnid=sfTvajeBBfQJ:&amp;tbnh=106&amp;tbnw=146&amp;hl=en&amp;start=3&amp;prev=/images?q=computer+disk&amp;svnum=10&amp;hl=en&amp;lr=&amp;rls=GGLD,GGLD:2004-50,GGLD:en&amp;sa=N" TargetMode="External"/><Relationship Id="rId1" Type="http://schemas.openxmlformats.org/officeDocument/2006/relationships/vmlDrawing" Target="../drawings/vmlDrawing1.v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hyperlink" Target="http://images.google.com/imgres?imgurl=http://www.afrc.af.mil/defimages/fax%20machine.jpg&amp;imgrefurl=http://www.afrc.af.mil/default.asp&amp;h=202&amp;w=288&amp;sz=35&amp;tbnid=Kpv2oKJZWjgJ:&amp;tbnh=77&amp;tbnw=110&amp;hl=en&amp;start=6&amp;prev=/images?q=fax+machine&amp;svnum=10&amp;hl=en&amp;lr=&amp;rls=GGLD,GGLD:2004-50,GGLD:en&amp;sa=N" TargetMode="External"/><Relationship Id="rId32" Type="http://schemas.openxmlformats.org/officeDocument/2006/relationships/image" Target="../media/image61.jpeg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image" Target="../media/image57.wmf"/><Relationship Id="rId28" Type="http://schemas.openxmlformats.org/officeDocument/2006/relationships/image" Target="../media/image54.wmf"/><Relationship Id="rId10" Type="http://schemas.openxmlformats.org/officeDocument/2006/relationships/tags" Target="../tags/tag74.xml"/><Relationship Id="rId19" Type="http://schemas.openxmlformats.org/officeDocument/2006/relationships/image" Target="../media/image55.wmf"/><Relationship Id="rId31" Type="http://schemas.openxmlformats.org/officeDocument/2006/relationships/hyperlink" Target="http://images.google.com/imgres?imgurl=http://www.lundy-c-art.com/VA%20Hospital.jpg&amp;imgrefurl=http://www.lundy-c-art.com/San%20Antonio%20Scenes.htm&amp;h=758&amp;w=990&amp;sz=113&amp;tbnid=CeZngW7poggJ:&amp;tbnh=113&amp;tbnw=148&amp;hl=en&amp;start=11&amp;prev=/images?q=hospital&amp;svnum=10&amp;hl=en&amp;lr=&amp;rls=GGLD,GGLD:2004-50,GGLD:en&amp;sa=N" TargetMode="Externa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2.bin"/><Relationship Id="rId30" Type="http://schemas.openxmlformats.org/officeDocument/2006/relationships/image" Target="../media/image6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Public </a:t>
            </a:r>
            <a:r>
              <a:rPr lang="en-US" dirty="0"/>
              <a:t>Health </a:t>
            </a:r>
            <a:r>
              <a:rPr lang="en-US" dirty="0" smtClean="0"/>
              <a:t>and Big Data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8577943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BDK06-1  </a:t>
            </a:r>
            <a:r>
              <a:rPr lang="en-US" dirty="0" smtClean="0"/>
              <a:t>|  Public Health and Big Data</a:t>
            </a:r>
            <a:endParaRPr lang="en-US" dirty="0"/>
          </a:p>
          <a:p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health informatics </a:t>
            </a:r>
            <a:r>
              <a:rPr lang="en-US" dirty="0" smtClean="0"/>
              <a:t>competencies</a:t>
            </a:r>
            <a:endParaRPr lang="en-US" dirty="0"/>
          </a:p>
        </p:txBody>
      </p:sp>
      <p:sp>
        <p:nvSpPr>
          <p:cNvPr id="19459" name="Rectangle 103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Three levels of competencies for public health practitioners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Use of information for public health practice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Use of information technology to increase one’s individual effectiveness as a public health professional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Development, deployment, and maintenance of information systems to improve the effectiveness of the public health enterprise (e.g., the state or local health department)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Vary by staff level, e.g., front-line, senior-level technical, and supervisory/management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(O’Carroll, 2002)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health </a:t>
            </a:r>
            <a:r>
              <a:rPr lang="en-US" dirty="0" err="1"/>
              <a:t>informatician</a:t>
            </a:r>
            <a:r>
              <a:rPr lang="en-US" dirty="0"/>
              <a:t> competencies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(CDC, 2009)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24971" y="1182915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marR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/>
              <a:t>Public health </a:t>
            </a:r>
            <a:r>
              <a:rPr lang="en-US" dirty="0" err="1" smtClean="0"/>
              <a:t>informatician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Support development of strategic direction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Participate in development of knowledge management tools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Utilize standards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Assure needs of projects or program met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Management system development and implementation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Manage IT operations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Participate in applied public health informatics research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Develop interoperable systems</a:t>
            </a: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885684" y="1182915"/>
            <a:ext cx="4038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9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/>
              <a:t>Senior-level public health </a:t>
            </a:r>
            <a:r>
              <a:rPr lang="en-US" dirty="0" err="1" smtClean="0"/>
              <a:t>informatician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Lead development of strategic direction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Lead development of knowledge management tools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Assure utilization of standards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Assure needs of stakeholders and users met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Oversee system development and implementation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Assure effective management of IT operations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Conduct applied public health informatics research</a:t>
            </a:r>
            <a:endParaRPr lang="en-US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Assure systems are interoperable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0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Public health has produced many valuable informatics resources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Leading governmental agency is Centers for Disease Control &amp; Prevention (</a:t>
            </a:r>
            <a:r>
              <a:rPr lang="en-US" dirty="0" smtClean="0"/>
              <a:t>CDC)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Many informatics efforts brought together under National Center for Public Health Informatics now folded into the Office of Surveillance, Epidemiology, and Laboratory Services (OSELS)</a:t>
            </a:r>
          </a:p>
          <a:p>
            <a:pPr>
              <a:lnSpc>
                <a:spcPct val="80000"/>
              </a:lnSpc>
            </a:pPr>
            <a:r>
              <a:rPr lang="en-US" dirty="0"/>
              <a:t>Some (of many) resources from CDC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WONDER – </a:t>
            </a:r>
            <a:r>
              <a:rPr lang="en-US" dirty="0"/>
              <a:t>observations from several dozen databases collected by US government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EpiInfo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system for collecting and analyzing epidemiologic data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Emergency Preparedness &amp; Response Site </a:t>
            </a:r>
            <a:r>
              <a:rPr lang="en-US" dirty="0" smtClean="0"/>
              <a:t>– </a:t>
            </a:r>
            <a:r>
              <a:rPr lang="en-US" dirty="0"/>
              <a:t>for preparation and response to public health emergencies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Traveler’s </a:t>
            </a:r>
            <a:r>
              <a:rPr lang="en-US" dirty="0"/>
              <a:t>Health </a:t>
            </a:r>
            <a:r>
              <a:rPr lang="en-US" dirty="0" smtClean="0"/>
              <a:t>– </a:t>
            </a:r>
            <a:r>
              <a:rPr lang="en-US" dirty="0"/>
              <a:t>for international travel from 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 from CDC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National </a:t>
            </a:r>
            <a:r>
              <a:rPr lang="en-US" dirty="0" smtClean="0"/>
              <a:t>Notifiable Diseases </a:t>
            </a:r>
            <a:r>
              <a:rPr lang="en-US" dirty="0"/>
              <a:t>Surveillance System (</a:t>
            </a:r>
            <a:r>
              <a:rPr lang="en-US" dirty="0" smtClean="0"/>
              <a:t>NNDSS)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Promotes the use of data and information system standards to advance development of efficient, integrated, and interoperable surveillance systems at federal, state and local levels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Public </a:t>
            </a:r>
            <a:r>
              <a:rPr lang="en-US" dirty="0"/>
              <a:t>Health Information Network (</a:t>
            </a:r>
            <a:r>
              <a:rPr lang="en-US" dirty="0" smtClean="0"/>
              <a:t>PHIN) </a:t>
            </a:r>
            <a:r>
              <a:rPr lang="en-US" dirty="0"/>
              <a:t>– key components include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Detection and Monitoring – disease and threat surveillance, national health status indicators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Analysis – real-time evaluation of live data feeds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Information Resources – access to reference materials, distance learning, and decision support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Alerting and Communications – enabling emergency alerting and collaborative activities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Response – management support of recommendations, prophylaxis, vaccination, etc.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Informatics challenges for public health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Study of information seeking behavior and viewpoints of emergency preparedness and management </a:t>
            </a:r>
            <a:r>
              <a:rPr lang="en-US" dirty="0" smtClean="0"/>
              <a:t>professionals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Many different resources available and used (including those </a:t>
            </a:r>
            <a:r>
              <a:rPr lang="en-US" dirty="0" smtClean="0"/>
              <a:t>mentioned </a:t>
            </a:r>
            <a:r>
              <a:rPr lang="en-US" dirty="0"/>
              <a:t>in prior slides)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Difficulty obtaining relevant and current information at time of need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Desire for more integrated interface or portal – support for collaboration with librarians and other information experts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Turoff</a:t>
            </a:r>
            <a:r>
              <a:rPr lang="en-US" dirty="0"/>
              <a:t>, 2008)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Does public health informatics deal with same informatics issues?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Adherence to standards and striving for interoperability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Public Health Data Standards Consortium (PHDSC) devoted to standards development for public health data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Enterprise/organizational view of information systems and knowledge management 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New tools enabling, e.g., “digital epidemiology” 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Privacy issues trade-offs and their discussion 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Non-involvement of public health professionals in EHR and HIE implementation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838200" y="6555553"/>
            <a:ext cx="8080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Tomines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/>
              <a:t>ASTHO, 2005</a:t>
            </a:r>
            <a:r>
              <a:rPr lang="en-US" dirty="0" smtClean="0"/>
              <a:t>), (</a:t>
            </a:r>
            <a:r>
              <a:rPr lang="en-US" dirty="0"/>
              <a:t>Brownstein, 2009; </a:t>
            </a:r>
            <a:r>
              <a:rPr lang="en-US" dirty="0" err="1"/>
              <a:t>Salathé</a:t>
            </a:r>
            <a:r>
              <a:rPr lang="en-US" dirty="0"/>
              <a:t>, 2012</a:t>
            </a:r>
            <a:r>
              <a:rPr lang="en-US" dirty="0" smtClean="0"/>
              <a:t>), (</a:t>
            </a:r>
            <a:r>
              <a:rPr lang="en-US" dirty="0"/>
              <a:t>Lee, 2009; </a:t>
            </a:r>
            <a:r>
              <a:rPr lang="en-US" dirty="0" err="1"/>
              <a:t>Demter</a:t>
            </a:r>
            <a:r>
              <a:rPr lang="en-US" dirty="0"/>
              <a:t>, 2010</a:t>
            </a:r>
            <a:r>
              <a:rPr lang="en-US" dirty="0" smtClean="0"/>
              <a:t>), (</a:t>
            </a:r>
            <a:r>
              <a:rPr lang="en-US" dirty="0"/>
              <a:t>Dixon, 2013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A major function of public health is notifiable disease reporting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Reportable diseases set by CDC in US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Case definitions defined explicitly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However, states can modify list, e.g., Oregon reportable diseases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Timeliness can also vary by state, e.g., Oregon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Immediate (anthrax, plague)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Within 24 hours (rabies, polio)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Within one working day (most others)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Within 7 days (lead poisoning)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(CDC, 1990)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Reporting is a long and active tradition of public health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1850 – first US federal mortality statistics reported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1874 – Massachusetts becomes first state to initiate voluntary reporting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1893 – Michigan becomes first state to institute mandatory reporting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1961 – CDC becomes responsible for collection and dissemination of disease reports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1988 – IOM publishes first edition of </a:t>
            </a:r>
            <a:r>
              <a:rPr lang="en-US" i="1" dirty="0"/>
              <a:t>The Future of Public Health</a:t>
            </a:r>
            <a:endParaRPr lang="en-US" i="1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2001 – Anthrax attacks increase interest and funding in disease reporting and </a:t>
            </a:r>
            <a:r>
              <a:rPr lang="en-US" dirty="0" smtClean="0"/>
              <a:t>surveillance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health </a:t>
            </a:r>
            <a:r>
              <a:rPr lang="en-US" dirty="0" smtClean="0"/>
              <a:t>reporting</a:t>
            </a:r>
            <a:endParaRPr lang="en-US" dirty="0"/>
          </a:p>
        </p:txBody>
      </p:sp>
      <p:pic>
        <p:nvPicPr>
          <p:cNvPr id="25602" name="Picture 4" descr="BD04914_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1385887"/>
            <a:ext cx="5651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371475" y="3881437"/>
            <a:ext cx="809625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Arial Narrow" charset="0"/>
              </a:rPr>
              <a:t>Patient</a:t>
            </a:r>
          </a:p>
          <a:p>
            <a:pPr algn="ctr"/>
            <a:r>
              <a:rPr lang="en-US" sz="1400" b="1">
                <a:latin typeface="Arial Narrow" charset="0"/>
              </a:rPr>
              <a:t>Seeks Care</a:t>
            </a:r>
          </a:p>
        </p:txBody>
      </p:sp>
      <p:grpSp>
        <p:nvGrpSpPr>
          <p:cNvPr id="25604" name="Group 6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447800" y="1543050"/>
            <a:ext cx="1665288" cy="1836737"/>
            <a:chOff x="528" y="3120"/>
            <a:chExt cx="1200" cy="1219"/>
          </a:xfrm>
        </p:grpSpPr>
        <p:pic>
          <p:nvPicPr>
            <p:cNvPr id="25656" name="Picture 7" descr="j0090217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120"/>
              <a:ext cx="854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57" name="Text Box 8"/>
            <p:cNvSpPr txBox="1">
              <a:spLocks noChangeArrowheads="1"/>
            </p:cNvSpPr>
            <p:nvPr/>
          </p:nvSpPr>
          <p:spPr bwMode="auto">
            <a:xfrm>
              <a:off x="528" y="3954"/>
              <a:ext cx="120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chemeClr val="accent1"/>
                  </a:solidFill>
                  <a:latin typeface="Times New Roman" charset="0"/>
                </a:rPr>
                <a:t>Clinical Encounter</a:t>
              </a:r>
            </a:p>
          </p:txBody>
        </p:sp>
      </p:grp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1371600" y="3448050"/>
            <a:ext cx="1620838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Arial Narrow" charset="0"/>
              </a:rPr>
              <a:t>Clinician Observes Disease</a:t>
            </a:r>
          </a:p>
        </p:txBody>
      </p:sp>
      <p:sp>
        <p:nvSpPr>
          <p:cNvPr id="25606" name="Rectangle 10"/>
          <p:cNvSpPr>
            <a:spLocks noChangeArrowheads="1"/>
          </p:cNvSpPr>
          <p:nvPr/>
        </p:nvSpPr>
        <p:spPr bwMode="auto">
          <a:xfrm>
            <a:off x="6372225" y="2019300"/>
            <a:ext cx="2619375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Arial Narrow" charset="0"/>
              </a:rPr>
              <a:t>Local Health Department Reports to State Health Department and/or</a:t>
            </a:r>
          </a:p>
        </p:txBody>
      </p:sp>
      <p:sp>
        <p:nvSpPr>
          <p:cNvPr id="25607" name="Rectangle 11"/>
          <p:cNvSpPr>
            <a:spLocks noChangeArrowheads="1"/>
          </p:cNvSpPr>
          <p:nvPr/>
        </p:nvSpPr>
        <p:spPr bwMode="auto">
          <a:xfrm>
            <a:off x="6515100" y="3871912"/>
            <a:ext cx="2430463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Arial Narrow" charset="0"/>
              </a:rPr>
              <a:t>State Health Department Reports to Local Health Department and to CDC</a:t>
            </a:r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6172200" y="5708650"/>
            <a:ext cx="2778125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Arial Narrow" charset="0"/>
              </a:rPr>
              <a:t>State or Local Public Health Reports De-identified cases to CDC</a:t>
            </a:r>
          </a:p>
          <a:p>
            <a:pPr algn="ctr"/>
            <a:r>
              <a:rPr lang="en-US" sz="1400" b="1">
                <a:latin typeface="Arial Narrow" charset="0"/>
              </a:rPr>
              <a:t>Published weekly in MMWR</a:t>
            </a:r>
          </a:p>
        </p:txBody>
      </p:sp>
      <p:graphicFrame>
        <p:nvGraphicFramePr>
          <p:cNvPr id="256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914085"/>
              </p:ext>
            </p:extLst>
          </p:nvPr>
        </p:nvGraphicFramePr>
        <p:xfrm>
          <a:off x="7008813" y="1295400"/>
          <a:ext cx="16748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5" name="Clip" r:id="rId21" imgW="5910263" imgH="1873250" progId="MS_ClipArt_Gallery.2">
                  <p:embed/>
                </p:oleObj>
              </mc:Choice>
              <mc:Fallback>
                <p:oleObj name="Clip" r:id="rId21" imgW="5910263" imgH="187325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3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1295400"/>
                        <a:ext cx="167481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4"/>
          <p:cNvSpPr>
            <a:spLocks noChangeArrowheads="1"/>
          </p:cNvSpPr>
          <p:nvPr/>
        </p:nvSpPr>
        <p:spPr bwMode="auto">
          <a:xfrm>
            <a:off x="3343275" y="3043237"/>
            <a:ext cx="2052638" cy="955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Arial Narrow" charset="0"/>
              </a:rPr>
              <a:t>Clinician Reports to Local or State Health Department</a:t>
            </a:r>
          </a:p>
          <a:p>
            <a:pPr algn="ctr"/>
            <a:r>
              <a:rPr lang="en-US" sz="1400" b="1">
                <a:solidFill>
                  <a:srgbClr val="FF0000"/>
                </a:solidFill>
                <a:latin typeface="Arial Narrow" charset="0"/>
              </a:rPr>
              <a:t>(1 to 3 days)</a:t>
            </a: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3171825" y="2133600"/>
            <a:ext cx="12954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Arial Narrow" charset="0"/>
              </a:rPr>
              <a:t>Clinician Orders Lab Tests</a:t>
            </a:r>
          </a:p>
        </p:txBody>
      </p:sp>
      <p:pic>
        <p:nvPicPr>
          <p:cNvPr id="25612" name="Picture 16" descr="hm00363_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201737"/>
            <a:ext cx="8382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3" name="phone3"/>
          <p:cNvSpPr>
            <a:spLocks noEditPoints="1" noChangeArrowheads="1"/>
          </p:cNvSpPr>
          <p:nvPr/>
        </p:nvSpPr>
        <p:spPr bwMode="auto">
          <a:xfrm>
            <a:off x="3200400" y="933450"/>
            <a:ext cx="338138" cy="3571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5614" name="Picture 18" descr="fax%2520machine">
            <a:hlinkClick r:id="rId24"/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85850"/>
            <a:ext cx="6350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5" name="Line 19"/>
          <p:cNvSpPr>
            <a:spLocks noChangeShapeType="1"/>
          </p:cNvSpPr>
          <p:nvPr/>
        </p:nvSpPr>
        <p:spPr bwMode="auto">
          <a:xfrm flipV="1">
            <a:off x="2819400" y="2314575"/>
            <a:ext cx="33655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20"/>
          <p:cNvSpPr>
            <a:spLocks noChangeShapeType="1"/>
          </p:cNvSpPr>
          <p:nvPr/>
        </p:nvSpPr>
        <p:spPr bwMode="auto">
          <a:xfrm>
            <a:off x="2871788" y="2628900"/>
            <a:ext cx="446087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21"/>
          <p:cNvSpPr>
            <a:spLocks noChangeShapeType="1"/>
          </p:cNvSpPr>
          <p:nvPr/>
        </p:nvSpPr>
        <p:spPr bwMode="auto">
          <a:xfrm flipV="1">
            <a:off x="1219200" y="4057650"/>
            <a:ext cx="280988" cy="190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18" name="Picture 22" descr="j0183432[1]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2671762"/>
            <a:ext cx="10556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19" name="Group 23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319963" y="4865687"/>
            <a:ext cx="892175" cy="762000"/>
            <a:chOff x="4802" y="1863"/>
            <a:chExt cx="883" cy="777"/>
          </a:xfrm>
        </p:grpSpPr>
        <p:sp>
          <p:nvSpPr>
            <p:cNvPr id="25654" name="AutoShape 2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-971975">
              <a:off x="4802" y="1863"/>
              <a:ext cx="865" cy="777"/>
            </a:xfrm>
            <a:prstGeom prst="pentagon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5655" name="Object 25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4848" y="1968"/>
            <a:ext cx="83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6" name="Clip" r:id="rId27" imgW="4968875" imgH="3803650" progId="MS_ClipArt_Gallery.2">
                    <p:embed/>
                  </p:oleObj>
                </mc:Choice>
                <mc:Fallback>
                  <p:oleObj name="Clip" r:id="rId27" imgW="4968875" imgH="3803650" progId="MS_ClipArt_Gallery.2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968"/>
                          <a:ext cx="83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620" name="Picture 27" descr="plagiarism">
            <a:hlinkClick r:id="rId29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1652587"/>
            <a:ext cx="3889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1" name="Picture 28" descr="VA%2520Hospital">
            <a:hlinkClick r:id="rId31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91050"/>
            <a:ext cx="13319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2" name="Rectangle 29"/>
          <p:cNvSpPr>
            <a:spLocks noChangeArrowheads="1"/>
          </p:cNvSpPr>
          <p:nvPr/>
        </p:nvSpPr>
        <p:spPr bwMode="auto">
          <a:xfrm>
            <a:off x="1371600" y="5734050"/>
            <a:ext cx="1620838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Arial Narrow" charset="0"/>
              </a:rPr>
              <a:t>Patient Presents to ED, urgent care, or Hospital</a:t>
            </a:r>
          </a:p>
        </p:txBody>
      </p:sp>
      <p:sp>
        <p:nvSpPr>
          <p:cNvPr id="25623" name="Text Box 30"/>
          <p:cNvSpPr txBox="1">
            <a:spLocks noChangeArrowheads="1"/>
          </p:cNvSpPr>
          <p:nvPr/>
        </p:nvSpPr>
        <p:spPr bwMode="auto">
          <a:xfrm>
            <a:off x="1208088" y="4129087"/>
            <a:ext cx="349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Arial Narrow" charset="0"/>
              </a:rPr>
              <a:t>or</a:t>
            </a:r>
          </a:p>
        </p:txBody>
      </p:sp>
      <p:sp>
        <p:nvSpPr>
          <p:cNvPr id="25624" name="Line 31"/>
          <p:cNvSpPr>
            <a:spLocks noChangeShapeType="1"/>
          </p:cNvSpPr>
          <p:nvPr/>
        </p:nvSpPr>
        <p:spPr bwMode="auto">
          <a:xfrm>
            <a:off x="1243013" y="4414837"/>
            <a:ext cx="204787" cy="2524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25" name="Picture 32" descr="BD04914_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2176462"/>
            <a:ext cx="5651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6" name="PPTShape_0"/>
          <p:cNvSpPr>
            <a:spLocks noEditPoints="1" noChangeArrowheads="1"/>
          </p:cNvSpPr>
          <p:nvPr/>
        </p:nvSpPr>
        <p:spPr bwMode="auto">
          <a:xfrm>
            <a:off x="5557838" y="1695450"/>
            <a:ext cx="338137" cy="41433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5627" name="Picture 34" descr="fax%2520machine">
            <a:hlinkClick r:id="rId24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2001837"/>
            <a:ext cx="635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8" name="Rectangle 35"/>
          <p:cNvSpPr>
            <a:spLocks noChangeArrowheads="1"/>
          </p:cNvSpPr>
          <p:nvPr/>
        </p:nvSpPr>
        <p:spPr bwMode="auto">
          <a:xfrm>
            <a:off x="4572000" y="857250"/>
            <a:ext cx="2281238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Arial Narrow" charset="0"/>
              </a:rPr>
              <a:t>Lab  Reports Results to State or Local Public Health</a:t>
            </a:r>
          </a:p>
          <a:p>
            <a:pPr algn="ctr"/>
            <a:r>
              <a:rPr lang="en-US" sz="1400" b="1">
                <a:solidFill>
                  <a:srgbClr val="FF0000"/>
                </a:solidFill>
                <a:latin typeface="Arial Narrow" charset="0"/>
              </a:rPr>
              <a:t>(1 to 3 days)</a:t>
            </a:r>
          </a:p>
        </p:txBody>
      </p:sp>
      <p:sp>
        <p:nvSpPr>
          <p:cNvPr id="25629" name="Line 36"/>
          <p:cNvSpPr>
            <a:spLocks noChangeShapeType="1"/>
          </p:cNvSpPr>
          <p:nvPr/>
        </p:nvSpPr>
        <p:spPr bwMode="auto">
          <a:xfrm flipV="1">
            <a:off x="4214813" y="1228725"/>
            <a:ext cx="32385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37"/>
          <p:cNvSpPr>
            <a:spLocks noChangeShapeType="1"/>
          </p:cNvSpPr>
          <p:nvPr/>
        </p:nvSpPr>
        <p:spPr bwMode="auto">
          <a:xfrm flipV="1">
            <a:off x="5514975" y="2400300"/>
            <a:ext cx="809625" cy="928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38"/>
          <p:cNvSpPr>
            <a:spLocks noChangeShapeType="1"/>
          </p:cNvSpPr>
          <p:nvPr/>
        </p:nvSpPr>
        <p:spPr bwMode="auto">
          <a:xfrm>
            <a:off x="5543550" y="3543300"/>
            <a:ext cx="931863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Line 39"/>
          <p:cNvSpPr>
            <a:spLocks noChangeShapeType="1"/>
          </p:cNvSpPr>
          <p:nvPr/>
        </p:nvSpPr>
        <p:spPr bwMode="auto">
          <a:xfrm>
            <a:off x="6672263" y="1614487"/>
            <a:ext cx="3238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Line 40"/>
          <p:cNvSpPr>
            <a:spLocks noChangeShapeType="1"/>
          </p:cNvSpPr>
          <p:nvPr/>
        </p:nvSpPr>
        <p:spPr bwMode="auto">
          <a:xfrm>
            <a:off x="6229350" y="1628775"/>
            <a:ext cx="704850" cy="2173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Line 41"/>
          <p:cNvSpPr>
            <a:spLocks noChangeShapeType="1"/>
          </p:cNvSpPr>
          <p:nvPr/>
        </p:nvSpPr>
        <p:spPr bwMode="auto">
          <a:xfrm flipH="1">
            <a:off x="8610600" y="2571751"/>
            <a:ext cx="33339" cy="305911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42"/>
          <p:cNvSpPr>
            <a:spLocks noChangeShapeType="1"/>
          </p:cNvSpPr>
          <p:nvPr/>
        </p:nvSpPr>
        <p:spPr bwMode="auto">
          <a:xfrm flipH="1">
            <a:off x="6857999" y="4629151"/>
            <a:ext cx="0" cy="10017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Rectangle 43"/>
          <p:cNvSpPr>
            <a:spLocks noChangeArrowheads="1"/>
          </p:cNvSpPr>
          <p:nvPr/>
        </p:nvSpPr>
        <p:spPr bwMode="auto">
          <a:xfrm>
            <a:off x="3157538" y="5019675"/>
            <a:ext cx="12954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Arial Narrow" charset="0"/>
              </a:rPr>
              <a:t>Lab Tests Ordered</a:t>
            </a:r>
          </a:p>
        </p:txBody>
      </p:sp>
      <p:pic>
        <p:nvPicPr>
          <p:cNvPr id="25637" name="Picture 44" descr="hm00363_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4103687"/>
            <a:ext cx="8382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8" name="Rectangle 45"/>
          <p:cNvSpPr>
            <a:spLocks noChangeArrowheads="1"/>
          </p:cNvSpPr>
          <p:nvPr/>
        </p:nvSpPr>
        <p:spPr bwMode="auto">
          <a:xfrm>
            <a:off x="3352800" y="5699331"/>
            <a:ext cx="2286000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Arial Narrow" charset="0"/>
              </a:rPr>
              <a:t>Hospital Reports to Local or State Health Department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Narrow" charset="0"/>
              </a:rPr>
              <a:t>(1 to 3 days)</a:t>
            </a:r>
          </a:p>
        </p:txBody>
      </p:sp>
      <p:sp>
        <p:nvSpPr>
          <p:cNvPr id="25639" name="Line 46"/>
          <p:cNvSpPr>
            <a:spLocks noChangeShapeType="1"/>
          </p:cNvSpPr>
          <p:nvPr/>
        </p:nvSpPr>
        <p:spPr bwMode="auto">
          <a:xfrm flipV="1">
            <a:off x="2900363" y="4791075"/>
            <a:ext cx="48577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Line 47"/>
          <p:cNvSpPr>
            <a:spLocks noChangeShapeType="1"/>
          </p:cNvSpPr>
          <p:nvPr/>
        </p:nvSpPr>
        <p:spPr bwMode="auto">
          <a:xfrm>
            <a:off x="2886075" y="5419725"/>
            <a:ext cx="404813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Line 48"/>
          <p:cNvSpPr>
            <a:spLocks noChangeShapeType="1"/>
          </p:cNvSpPr>
          <p:nvPr/>
        </p:nvSpPr>
        <p:spPr bwMode="auto">
          <a:xfrm flipV="1">
            <a:off x="5100638" y="4286250"/>
            <a:ext cx="1350962" cy="1200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Line 49"/>
          <p:cNvSpPr>
            <a:spLocks noChangeShapeType="1"/>
          </p:cNvSpPr>
          <p:nvPr/>
        </p:nvSpPr>
        <p:spPr bwMode="auto">
          <a:xfrm flipV="1">
            <a:off x="4743450" y="2543175"/>
            <a:ext cx="2295525" cy="291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3" name="Text Box 50"/>
          <p:cNvSpPr txBox="1">
            <a:spLocks noChangeArrowheads="1"/>
          </p:cNvSpPr>
          <p:nvPr/>
        </p:nvSpPr>
        <p:spPr bwMode="auto">
          <a:xfrm>
            <a:off x="5543550" y="3243262"/>
            <a:ext cx="728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Arial Narrow" charset="0"/>
              </a:rPr>
              <a:t>or</a:t>
            </a:r>
          </a:p>
        </p:txBody>
      </p:sp>
      <p:sp>
        <p:nvSpPr>
          <p:cNvPr id="25644" name="Text Box 51"/>
          <p:cNvSpPr txBox="1">
            <a:spLocks noChangeArrowheads="1"/>
          </p:cNvSpPr>
          <p:nvPr/>
        </p:nvSpPr>
        <p:spPr bwMode="auto">
          <a:xfrm>
            <a:off x="4724400" y="5353050"/>
            <a:ext cx="504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Arial Narrow" charset="0"/>
              </a:rPr>
              <a:t>or</a:t>
            </a:r>
          </a:p>
        </p:txBody>
      </p:sp>
      <p:sp>
        <p:nvSpPr>
          <p:cNvPr id="25645" name="Text Box 52"/>
          <p:cNvSpPr txBox="1">
            <a:spLocks noChangeArrowheads="1"/>
          </p:cNvSpPr>
          <p:nvPr/>
        </p:nvSpPr>
        <p:spPr bwMode="auto">
          <a:xfrm>
            <a:off x="6915150" y="4700587"/>
            <a:ext cx="728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Arial Narrow" charset="0"/>
              </a:rPr>
              <a:t>and</a:t>
            </a:r>
          </a:p>
        </p:txBody>
      </p:sp>
      <p:sp>
        <p:nvSpPr>
          <p:cNvPr id="25646" name="Text Box 53"/>
          <p:cNvSpPr txBox="1">
            <a:spLocks noChangeArrowheads="1"/>
          </p:cNvSpPr>
          <p:nvPr/>
        </p:nvSpPr>
        <p:spPr bwMode="auto">
          <a:xfrm>
            <a:off x="6353175" y="1609725"/>
            <a:ext cx="728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Arial Narrow" charset="0"/>
              </a:rPr>
              <a:t>or</a:t>
            </a:r>
          </a:p>
        </p:txBody>
      </p:sp>
      <p:sp>
        <p:nvSpPr>
          <p:cNvPr id="25647" name="Line 54"/>
          <p:cNvSpPr>
            <a:spLocks noChangeShapeType="1"/>
          </p:cNvSpPr>
          <p:nvPr/>
        </p:nvSpPr>
        <p:spPr bwMode="auto">
          <a:xfrm flipH="1">
            <a:off x="2871788" y="4633912"/>
            <a:ext cx="473075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8" name="Line 55"/>
          <p:cNvSpPr>
            <a:spLocks noChangeShapeType="1"/>
          </p:cNvSpPr>
          <p:nvPr/>
        </p:nvSpPr>
        <p:spPr bwMode="auto">
          <a:xfrm flipH="1">
            <a:off x="2819400" y="2157412"/>
            <a:ext cx="32385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9" name="Rectangle 56"/>
          <p:cNvSpPr>
            <a:spLocks noChangeArrowheads="1"/>
          </p:cNvSpPr>
          <p:nvPr/>
        </p:nvSpPr>
        <p:spPr bwMode="auto">
          <a:xfrm>
            <a:off x="228600" y="1085850"/>
            <a:ext cx="1241425" cy="1381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Arial Narrow" charset="0"/>
              </a:rPr>
              <a:t>Patient becomes ill.  May purchase non-prescription meds.</a:t>
            </a:r>
          </a:p>
        </p:txBody>
      </p:sp>
      <p:pic>
        <p:nvPicPr>
          <p:cNvPr id="25651" name="Picture 58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35262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515100" y="6529388"/>
            <a:ext cx="2403929" cy="254765"/>
          </a:xfrm>
        </p:spPr>
        <p:txBody>
          <a:bodyPr/>
          <a:lstStyle/>
          <a:p>
            <a:r>
              <a:rPr lang="en-US" dirty="0" smtClean="0"/>
              <a:t>(Laverne </a:t>
            </a:r>
            <a:r>
              <a:rPr lang="en-US" dirty="0"/>
              <a:t>Snow, Utah DOH)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typically reported?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Foodborne or waterborne diseases – e.g., Cholera, E. coli, Salmonella, etc.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Sexually transmitted infections – e.g., Chlamydia, Syphilis, HIV/AIDS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“Traditional” </a:t>
            </a:r>
            <a:r>
              <a:rPr lang="en-US" dirty="0"/>
              <a:t>infectious diseases – e.g., tuberculosis (TB), meningitis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“Exotic” </a:t>
            </a:r>
            <a:r>
              <a:rPr lang="en-US" dirty="0"/>
              <a:t>diseases – e.g., SARS, </a:t>
            </a:r>
            <a:r>
              <a:rPr lang="en-US" dirty="0" err="1"/>
              <a:t>Creutzfeld-Jakob</a:t>
            </a:r>
            <a:r>
              <a:rPr lang="en-US" dirty="0"/>
              <a:t>, etc.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Environmental diseases – e.g., lead poisoning, pesticide exposures, etc.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Maternal and child health – e.g., infant mortality, birth defects, etc</a:t>
            </a:r>
            <a:r>
              <a:rPr lang="en-US" dirty="0" smtClean="0"/>
              <a:t>.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Public health </a:t>
            </a:r>
            <a:r>
              <a:rPr lang="en-US" dirty="0" smtClean="0"/>
              <a:t>and big data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Definition, functions, and accomplishments of public health</a:t>
            </a:r>
          </a:p>
          <a:p>
            <a:pPr eaLnBrk="1" hangingPunct="1"/>
            <a:r>
              <a:rPr lang="en-US" dirty="0"/>
              <a:t>Public health informatics</a:t>
            </a:r>
          </a:p>
          <a:p>
            <a:pPr eaLnBrk="1" hangingPunct="1"/>
            <a:r>
              <a:rPr lang="en-US" dirty="0"/>
              <a:t>Public health </a:t>
            </a:r>
            <a:r>
              <a:rPr lang="en-US" dirty="0" smtClean="0"/>
              <a:t>reporting and data</a:t>
            </a:r>
            <a:endParaRPr lang="en-US" dirty="0"/>
          </a:p>
          <a:p>
            <a:pPr eaLnBrk="1" hangingPunct="1"/>
            <a:r>
              <a:rPr lang="en-US" dirty="0"/>
              <a:t>S</a:t>
            </a:r>
            <a:r>
              <a:rPr lang="en-US" dirty="0" smtClean="0"/>
              <a:t>yndromic </a:t>
            </a:r>
            <a:r>
              <a:rPr lang="en-US" dirty="0"/>
              <a:t>surveillance and </a:t>
            </a:r>
            <a:r>
              <a:rPr lang="en-US" dirty="0" err="1"/>
              <a:t>biodisaster</a:t>
            </a:r>
            <a:r>
              <a:rPr lang="en-US" dirty="0"/>
              <a:t> preparedness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Despite laws, there is inadequate completeness of reporting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Systematic review of 33 published reports between 1970-1999 found variation from 9% to 99%, with completeness for AIDS, sexually transmitted infections, and TB higher (79%) than for all other diseases combined (49%)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Reasons for clinicians not reporting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Unaware of legal requirement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Lack of knowledge of which diseases reportable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Do not understand how to report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Assumption that someone else will report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Intentional failure for privacy reasons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(Doyle, 2002)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 to improve reporting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S</a:t>
            </a:r>
            <a:r>
              <a:rPr lang="en-US" sz="1800" dirty="0" smtClean="0"/>
              <a:t>trategies for increasing reporting </a:t>
            </a:r>
          </a:p>
          <a:p>
            <a:pPr lvl="1"/>
            <a:r>
              <a:rPr lang="en-US" sz="1600" dirty="0" smtClean="0"/>
              <a:t>Active surveillance when appropriate</a:t>
            </a:r>
          </a:p>
          <a:p>
            <a:pPr lvl="1"/>
            <a:r>
              <a:rPr lang="en-US" sz="1600" dirty="0" smtClean="0"/>
              <a:t>Automated, electronic laboratory-based reporting</a:t>
            </a:r>
          </a:p>
          <a:p>
            <a:pPr lvl="1"/>
            <a:r>
              <a:rPr lang="en-US" sz="1600" dirty="0" smtClean="0"/>
              <a:t>Strengthening ties with clinicians and other key partners</a:t>
            </a:r>
          </a:p>
          <a:p>
            <a:pPr lvl="1"/>
            <a:r>
              <a:rPr lang="en-US" sz="1600" dirty="0" smtClean="0"/>
              <a:t>Increasing use of laboratory diagnostic tests in identifying new cases</a:t>
            </a:r>
          </a:p>
          <a:p>
            <a:r>
              <a:rPr lang="en-US" sz="1800" dirty="0" smtClean="0"/>
              <a:t>Automated electronic laboratory reporting</a:t>
            </a:r>
          </a:p>
          <a:p>
            <a:pPr lvl="1"/>
            <a:r>
              <a:rPr lang="en-US" sz="1600" dirty="0" smtClean="0"/>
              <a:t>Shown to increase rate of reporting in a variety of settings </a:t>
            </a:r>
          </a:p>
          <a:p>
            <a:pPr lvl="1"/>
            <a:r>
              <a:rPr lang="en-US" sz="1600" dirty="0"/>
              <a:t>Biggest challenges: standards for messaging, structured reporting, and consistent use of “abnormal flag” </a:t>
            </a:r>
          </a:p>
          <a:p>
            <a:pPr lvl="1"/>
            <a:r>
              <a:rPr lang="en-US" sz="1600" dirty="0" smtClean="0"/>
              <a:t>Adding data from health information exchange identified 4.4 times as many cases as spontaneous paper-based methods and identified those cases 7.9 days earlier </a:t>
            </a:r>
          </a:p>
          <a:p>
            <a:r>
              <a:rPr lang="en-US" sz="1800" dirty="0" smtClean="0"/>
              <a:t>Using EHR data for public </a:t>
            </a:r>
            <a:r>
              <a:rPr lang="en-US" sz="1800" dirty="0"/>
              <a:t>health </a:t>
            </a:r>
            <a:r>
              <a:rPr lang="en-US" sz="1800" dirty="0" smtClean="0"/>
              <a:t>reporting is increasing as is adoption of meaningful use measures for public health reporting 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2" y="6439436"/>
            <a:ext cx="8694058" cy="418563"/>
          </a:xfrm>
        </p:spPr>
        <p:txBody>
          <a:bodyPr/>
          <a:lstStyle/>
          <a:p>
            <a:r>
              <a:rPr lang="en-US" dirty="0"/>
              <a:t>(Silk, 2005</a:t>
            </a:r>
            <a:r>
              <a:rPr lang="en-US" dirty="0" smtClean="0"/>
              <a:t>), (</a:t>
            </a:r>
            <a:r>
              <a:rPr lang="en-US" dirty="0"/>
              <a:t>e.g., </a:t>
            </a:r>
            <a:r>
              <a:rPr lang="en-US" dirty="0" err="1"/>
              <a:t>Effler</a:t>
            </a:r>
            <a:r>
              <a:rPr lang="en-US" dirty="0"/>
              <a:t>, 1999; </a:t>
            </a:r>
            <a:r>
              <a:rPr lang="en-US" dirty="0" err="1"/>
              <a:t>Panackal</a:t>
            </a:r>
            <a:r>
              <a:rPr lang="en-US" dirty="0"/>
              <a:t>, 2002</a:t>
            </a:r>
            <a:r>
              <a:rPr lang="en-US" dirty="0" smtClean="0"/>
              <a:t>), (</a:t>
            </a:r>
            <a:r>
              <a:rPr lang="en-US" dirty="0" err="1"/>
              <a:t>Overhage</a:t>
            </a:r>
            <a:r>
              <a:rPr lang="en-US" dirty="0"/>
              <a:t>, 2001</a:t>
            </a:r>
            <a:r>
              <a:rPr lang="en-US" dirty="0" smtClean="0"/>
              <a:t>), (</a:t>
            </a:r>
            <a:r>
              <a:rPr lang="en-US" dirty="0" err="1"/>
              <a:t>Overhage</a:t>
            </a:r>
            <a:r>
              <a:rPr lang="en-US" dirty="0"/>
              <a:t>, 2008</a:t>
            </a:r>
            <a:r>
              <a:rPr lang="en-US" dirty="0" smtClean="0"/>
              <a:t>), (</a:t>
            </a:r>
            <a:r>
              <a:rPr lang="en-US" dirty="0" err="1"/>
              <a:t>Klompas</a:t>
            </a:r>
            <a:r>
              <a:rPr lang="en-US" dirty="0"/>
              <a:t>, 2012; </a:t>
            </a:r>
            <a:r>
              <a:rPr lang="en-US" dirty="0" err="1"/>
              <a:t>Tomines</a:t>
            </a:r>
            <a:r>
              <a:rPr lang="en-US" dirty="0"/>
              <a:t>, 2013; Wu, 2014</a:t>
            </a:r>
            <a:r>
              <a:rPr lang="en-US" dirty="0" smtClean="0"/>
              <a:t>), (</a:t>
            </a:r>
            <a:r>
              <a:rPr lang="en-US" dirty="0" err="1"/>
              <a:t>Heisey</a:t>
            </a:r>
            <a:r>
              <a:rPr lang="en-US" dirty="0"/>
              <a:t>-Grove, 2015)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opportunities for public health 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Personal health record (PHR) – opportunities for health monitoring, surveillance, health promotion, linking to services, and research </a:t>
            </a:r>
          </a:p>
          <a:p>
            <a:r>
              <a:rPr lang="en-US" dirty="0" smtClean="0"/>
              <a:t>Mobile phones – especially in developing countries </a:t>
            </a:r>
          </a:p>
          <a:p>
            <a:r>
              <a:rPr lang="en-US" dirty="0"/>
              <a:t>Combining EHR data with local incidence data can improve diagnostic accuracy for Group A Streptococcus </a:t>
            </a:r>
            <a:endParaRPr lang="en-US" dirty="0" smtClean="0"/>
          </a:p>
          <a:p>
            <a:r>
              <a:rPr lang="en-US" dirty="0" smtClean="0"/>
              <a:t>Digital epidemiology – use of Internet, social media, etc. </a:t>
            </a:r>
          </a:p>
          <a:p>
            <a:r>
              <a:rPr lang="en-US" dirty="0" smtClean="0"/>
              <a:t>Crowdsourcing – many potential uses, </a:t>
            </a:r>
            <a:r>
              <a:rPr lang="en-US" dirty="0"/>
              <a:t>e.g., </a:t>
            </a:r>
            <a:r>
              <a:rPr lang="en-US" dirty="0" smtClean="0"/>
              <a:t>knowledge discovery, </a:t>
            </a:r>
            <a:r>
              <a:rPr lang="en-US" dirty="0"/>
              <a:t>h</a:t>
            </a:r>
            <a:r>
              <a:rPr lang="en-US" dirty="0" smtClean="0"/>
              <a:t>uman intelligence tasking, broadcast search, peer-vetted </a:t>
            </a:r>
            <a:r>
              <a:rPr lang="en-US" dirty="0"/>
              <a:t>creative production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Bonander</a:t>
            </a:r>
            <a:r>
              <a:rPr lang="en-US" dirty="0"/>
              <a:t>, 2010</a:t>
            </a:r>
            <a:r>
              <a:rPr lang="en-US" dirty="0" smtClean="0"/>
              <a:t>), (</a:t>
            </a:r>
            <a:r>
              <a:rPr lang="en-US" dirty="0" err="1"/>
              <a:t>Freifield</a:t>
            </a:r>
            <a:r>
              <a:rPr lang="en-US" dirty="0"/>
              <a:t>, 2010</a:t>
            </a:r>
            <a:r>
              <a:rPr lang="en-US" dirty="0" smtClean="0"/>
              <a:t>), (</a:t>
            </a:r>
            <a:r>
              <a:rPr lang="en-US" dirty="0"/>
              <a:t>Fine, 2011</a:t>
            </a:r>
            <a:r>
              <a:rPr lang="en-US" dirty="0" smtClean="0"/>
              <a:t>), (</a:t>
            </a:r>
            <a:r>
              <a:rPr lang="en-US" dirty="0" err="1"/>
              <a:t>Salathé</a:t>
            </a:r>
            <a:r>
              <a:rPr lang="en-US" dirty="0"/>
              <a:t>, 2012</a:t>
            </a:r>
            <a:r>
              <a:rPr lang="en-US" dirty="0" smtClean="0"/>
              <a:t>), (</a:t>
            </a:r>
            <a:r>
              <a:rPr lang="en-US" dirty="0" err="1"/>
              <a:t>Brabham</a:t>
            </a:r>
            <a:r>
              <a:rPr lang="en-US" dirty="0"/>
              <a:t>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9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6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public health?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“science </a:t>
            </a:r>
            <a:r>
              <a:rPr lang="en-US" dirty="0"/>
              <a:t>of protecting and improving the health of communities through education, promotion of healthy lifestyles, and research for disease and injury </a:t>
            </a:r>
            <a:r>
              <a:rPr lang="en-US" dirty="0" smtClean="0"/>
              <a:t>prevention”</a:t>
            </a:r>
            <a:endParaRPr lang="en-US" dirty="0">
              <a:solidFill>
                <a:srgbClr val="7F7F7F"/>
              </a:solidFill>
            </a:endParaRPr>
          </a:p>
          <a:p>
            <a:pPr marL="342900" lvl="1" indent="0">
              <a:buNone/>
            </a:pPr>
            <a:r>
              <a:rPr lang="en-US" sz="2400" dirty="0" smtClean="0"/>
              <a:t>- </a:t>
            </a:r>
            <a:r>
              <a:rPr lang="en-US" dirty="0" smtClean="0"/>
              <a:t>ASPPH Discover</a:t>
            </a:r>
          </a:p>
          <a:p>
            <a:r>
              <a:rPr lang="en-US" dirty="0" smtClean="0"/>
              <a:t>“Health </a:t>
            </a:r>
            <a:r>
              <a:rPr lang="en-US" dirty="0"/>
              <a:t>care is vital to all of us some of the time, but public health is vital to all of us all of the </a:t>
            </a:r>
            <a:r>
              <a:rPr lang="en-US" dirty="0" smtClean="0"/>
              <a:t>time”</a:t>
            </a:r>
            <a:endParaRPr lang="en-US" dirty="0">
              <a:solidFill>
                <a:srgbClr val="7F7F7F"/>
              </a:solidFill>
            </a:endParaRPr>
          </a:p>
          <a:p>
            <a:pPr marL="342900" lvl="1" indent="0">
              <a:buNone/>
            </a:pPr>
            <a:r>
              <a:rPr lang="en-US" dirty="0" smtClean="0"/>
              <a:t>- C</a:t>
            </a:r>
            <a:r>
              <a:rPr lang="en-US" dirty="0"/>
              <a:t>. Everett Koop, Former US Surgeon General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 on public health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Institute of Medicine (IOM) reports</a:t>
            </a:r>
          </a:p>
          <a:p>
            <a:pPr lvl="1">
              <a:lnSpc>
                <a:spcPct val="80000"/>
              </a:lnSpc>
            </a:pPr>
            <a:r>
              <a:rPr lang="en-US" i="1" dirty="0"/>
              <a:t>The Future of the </a:t>
            </a:r>
            <a:r>
              <a:rPr lang="en-US" i="1" dirty="0" smtClean="0"/>
              <a:t>Public’s </a:t>
            </a:r>
            <a:r>
              <a:rPr lang="en-US" i="1" dirty="0"/>
              <a:t>Health in the 21</a:t>
            </a:r>
            <a:r>
              <a:rPr lang="en-US" i="1" baseline="30000" dirty="0"/>
              <a:t>st</a:t>
            </a:r>
            <a:r>
              <a:rPr lang="en-US" i="1" dirty="0"/>
              <a:t> Century </a:t>
            </a:r>
            <a:r>
              <a:rPr lang="en-US" dirty="0"/>
              <a:t>(2002)</a:t>
            </a:r>
          </a:p>
          <a:p>
            <a:pPr lvl="1">
              <a:lnSpc>
                <a:spcPct val="80000"/>
              </a:lnSpc>
            </a:pPr>
            <a:r>
              <a:rPr lang="en-US" i="1" dirty="0"/>
              <a:t>Who Will Keep the Public Healthy? Educating Public Health Professionals for the 21</a:t>
            </a:r>
            <a:r>
              <a:rPr lang="en-US" i="1" baseline="30000" dirty="0"/>
              <a:t>st</a:t>
            </a:r>
            <a:r>
              <a:rPr lang="en-US" i="1" dirty="0"/>
              <a:t> </a:t>
            </a:r>
            <a:r>
              <a:rPr lang="en-US" i="1" dirty="0" smtClean="0"/>
              <a:t>Century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i="1" dirty="0"/>
              <a:t>For the </a:t>
            </a:r>
            <a:r>
              <a:rPr lang="en-US" i="1" dirty="0" smtClean="0"/>
              <a:t>Public’s </a:t>
            </a:r>
            <a:r>
              <a:rPr lang="en-US" i="1" dirty="0"/>
              <a:t>Health: The Role of Measurement in Action and Accountability </a:t>
            </a:r>
            <a:r>
              <a:rPr lang="en-US" dirty="0"/>
              <a:t>(2010) – need to collect public health data and act on it</a:t>
            </a:r>
          </a:p>
          <a:p>
            <a:pPr lvl="1">
              <a:lnSpc>
                <a:spcPct val="80000"/>
              </a:lnSpc>
            </a:pPr>
            <a:r>
              <a:rPr lang="en-US" i="1" dirty="0"/>
              <a:t>For the </a:t>
            </a:r>
            <a:r>
              <a:rPr lang="en-US" i="1" dirty="0" smtClean="0"/>
              <a:t>Public’s </a:t>
            </a:r>
            <a:r>
              <a:rPr lang="en-US" i="1" dirty="0"/>
              <a:t>Health: Investing in a Healthier Future </a:t>
            </a:r>
            <a:r>
              <a:rPr lang="en-US" dirty="0"/>
              <a:t>(2012) – need to divert resources from healthcare to maintaining health</a:t>
            </a:r>
          </a:p>
          <a:p>
            <a:pPr>
              <a:lnSpc>
                <a:spcPct val="80000"/>
              </a:lnSpc>
            </a:pPr>
            <a:r>
              <a:rPr lang="en-US" dirty="0"/>
              <a:t>Public health 101 for </a:t>
            </a:r>
            <a:r>
              <a:rPr lang="en-US" dirty="0" err="1" smtClean="0"/>
              <a:t>informaticians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600200" y="6555553"/>
            <a:ext cx="7318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Gebbie</a:t>
            </a:r>
            <a:r>
              <a:rPr lang="en-US" dirty="0"/>
              <a:t>, 2003</a:t>
            </a:r>
            <a:r>
              <a:rPr lang="en-US" dirty="0" smtClean="0"/>
              <a:t>), (</a:t>
            </a:r>
            <a:r>
              <a:rPr lang="en-US" dirty="0"/>
              <a:t>Koo, 2001)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Core functions and activities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Public health performs its missions through its core functions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Assessment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Policy Development 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Assurance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Public health activities include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Prevent epidemics and the spread of disease 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Protect against environmental hazards 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Prevent injuries 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Promote and encourage healthy behaviors 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Respond to disasters and assists communities in recovery 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Assure the quality and accessibility of health services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Public health perspective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Public health tends to take perspective of health of populations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One of its basic sciences is </a:t>
            </a:r>
            <a:r>
              <a:rPr lang="en-US" i="1" dirty="0"/>
              <a:t>epidemiology</a:t>
            </a:r>
            <a:r>
              <a:rPr lang="en-US" dirty="0"/>
              <a:t> – study of disease in populations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However, public health is increasingly involved in other forms of health promotion and prevention, e.g., obesity, nutrition, etc.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May result in different perspective than individual care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Population-based view focuses on preventing disease as well as societal impacts on health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Usually a government (regional or federal) activity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 famous early public health story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idx="1"/>
          </p:nvPr>
        </p:nvSpPr>
        <p:spPr>
          <a:xfrm>
            <a:off x="224972" y="1182915"/>
            <a:ext cx="5261428" cy="525652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John </a:t>
            </a:r>
            <a:r>
              <a:rPr lang="en-US" dirty="0"/>
              <a:t>Snow was an early epidemiologist in the </a:t>
            </a:r>
            <a:r>
              <a:rPr lang="en-US" dirty="0" smtClean="0"/>
              <a:t>London in </a:t>
            </a:r>
            <a:r>
              <a:rPr lang="en-US" dirty="0"/>
              <a:t>the mid-19th century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In 1854, he investigated a rapid outbreak of cholera in </a:t>
            </a:r>
            <a:r>
              <a:rPr lang="en-US" dirty="0" err="1"/>
              <a:t>Soho</a:t>
            </a:r>
            <a:r>
              <a:rPr lang="en-US" dirty="0"/>
              <a:t> area of London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He found a common characteristic of those infected: use of water from the Broad Street pump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Dots represented cases; </a:t>
            </a:r>
            <a:r>
              <a:rPr lang="en-US" dirty="0" smtClean="0"/>
              <a:t>X’s </a:t>
            </a:r>
            <a:r>
              <a:rPr lang="en-US" dirty="0"/>
              <a:t>represented clusters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E</a:t>
            </a:r>
            <a:r>
              <a:rPr lang="en-US" dirty="0" smtClean="0"/>
              <a:t>arly </a:t>
            </a:r>
            <a:r>
              <a:rPr lang="en-US" dirty="0"/>
              <a:t>use of a geographic information system (GIS)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90" y="1752600"/>
            <a:ext cx="335248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Great public health achievements in 20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century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Vaccination 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Motor-vehicle safety 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Safer workplaces 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Control of infectious diseases 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Decline in deaths from coronary heart disease and stroke 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Safer and healthier foods 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Healthier mothers and babies 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Family planning 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Fluoridation of drinking water 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Recognition of tobacco use as a health hazard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514600" y="6555553"/>
            <a:ext cx="6404429" cy="228600"/>
          </a:xfrm>
        </p:spPr>
        <p:txBody>
          <a:bodyPr/>
          <a:lstStyle/>
          <a:p>
            <a:r>
              <a:rPr lang="en-US" dirty="0"/>
              <a:t>(MMWR, 1999)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Public health informatics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 of informatics to public health</a:t>
            </a:r>
          </a:p>
          <a:p>
            <a:r>
              <a:rPr lang="en-US" dirty="0" smtClean="0"/>
              <a:t>Textbook </a:t>
            </a:r>
          </a:p>
          <a:p>
            <a:r>
              <a:rPr lang="en-US" dirty="0" smtClean="0"/>
              <a:t>Agenda </a:t>
            </a:r>
          </a:p>
          <a:p>
            <a:r>
              <a:rPr lang="en-US" dirty="0" smtClean="0"/>
              <a:t>Maturing field </a:t>
            </a:r>
          </a:p>
          <a:p>
            <a:pPr lvl="1"/>
            <a:r>
              <a:rPr lang="en-US" dirty="0" smtClean="0"/>
              <a:t>In 2012, US Department of Labor designated CDC Public Health Informatics Fellowship as “Registered Apprenticeship,” laying groundwork for a standard occupational code for public health </a:t>
            </a:r>
            <a:r>
              <a:rPr lang="en-US" dirty="0" err="1" smtClean="0"/>
              <a:t>informaticians</a:t>
            </a:r>
            <a:r>
              <a:rPr lang="en-US" dirty="0" smtClean="0"/>
              <a:t>, a first for informatics</a:t>
            </a:r>
          </a:p>
          <a:p>
            <a:r>
              <a:rPr lang="en-US" dirty="0" smtClean="0"/>
              <a:t>Informatics competencies for</a:t>
            </a:r>
          </a:p>
          <a:p>
            <a:pPr lvl="1"/>
            <a:r>
              <a:rPr lang="en-US" dirty="0" smtClean="0"/>
              <a:t>Public health workers </a:t>
            </a:r>
          </a:p>
          <a:p>
            <a:pPr lvl="1"/>
            <a:r>
              <a:rPr lang="en-US" dirty="0" smtClean="0"/>
              <a:t>Public health </a:t>
            </a:r>
            <a:r>
              <a:rPr lang="en-US" dirty="0" err="1" smtClean="0"/>
              <a:t>informaticians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295400" y="6555553"/>
            <a:ext cx="7623629" cy="228600"/>
          </a:xfrm>
        </p:spPr>
        <p:txBody>
          <a:bodyPr/>
          <a:lstStyle/>
          <a:p>
            <a:r>
              <a:rPr lang="en-US" dirty="0"/>
              <a:t>(Magnuson, 2014</a:t>
            </a:r>
            <a:r>
              <a:rPr lang="en-US" dirty="0" smtClean="0"/>
              <a:t>), (</a:t>
            </a:r>
            <a:r>
              <a:rPr lang="en-US" dirty="0" err="1"/>
              <a:t>Massoudi</a:t>
            </a:r>
            <a:r>
              <a:rPr lang="en-US" dirty="0"/>
              <a:t>, 2012</a:t>
            </a:r>
            <a:r>
              <a:rPr lang="en-US" dirty="0" smtClean="0"/>
              <a:t>), (</a:t>
            </a:r>
            <a:r>
              <a:rPr lang="en-US" dirty="0" err="1"/>
              <a:t>Kukafka</a:t>
            </a:r>
            <a:r>
              <a:rPr lang="en-US" dirty="0"/>
              <a:t>, 2007; Araujo, 2009; Edmunds, 2014</a:t>
            </a:r>
            <a:r>
              <a:rPr lang="en-US" dirty="0" smtClean="0"/>
              <a:t>), (</a:t>
            </a:r>
            <a:r>
              <a:rPr lang="en-US" dirty="0"/>
              <a:t>O’Carroll, 2002</a:t>
            </a:r>
            <a:r>
              <a:rPr lang="en-US" dirty="0" smtClean="0"/>
              <a:t>), (</a:t>
            </a:r>
            <a:r>
              <a:rPr lang="en-US" dirty="0"/>
              <a:t>CDC, 2009)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lovebug.jpg"/>
  <p:tag name="LOGO_PIC_2" val="C:\Documents and Settings\hersh\My Documents\Ongoing\Web\ohsunewlogo.jpg"/>
  <p:tag name="PRESENTER_PIC_MODE" val="0"/>
  <p:tag name="LOGO_PIC_MODE" val="1"/>
  <p:tag name="PRESENTATION_TITLE" val="10.5a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6\Content\6.5a\player.html"/>
  <p:tag name="ARTICULATE_LOGO" val="ohsu-logo.jpg"/>
  <p:tag name="ARTICULATE_PRESENTER" val="William Hersh, MD"/>
  <p:tag name="ARTICULATE_PRESENTER_GUID" val="0541C0AA82FF"/>
  <p:tag name="ARTICULATE_LMS" val="0"/>
  <p:tag name="ARTICULATE_META_COURSE_VERSION_SET" val="True"/>
  <p:tag name="ARTICULATE_REFERENCE_ID" val="c8d86a2e-f31c-4fde-a48c-d0e6d0c49ae8"/>
  <p:tag name="ARTICULATE_SLIDE_COUNT" val="23"/>
  <p:tag name="ARTICULATE_REFERENCE_TYPE_1" val="1"/>
  <p:tag name="ARTICULATE_REFERENCE_1" val="C:\wamp\www\Box Sync\BD2K\OER Content\BDK08\Staged\List of Resources for Public Health and Big Data.pdf"/>
  <p:tag name="ARTICULATE_REFERENCE_TITLE_1" val="List of Resources for Public Health and Big Data"/>
  <p:tag name="ARTICULATE_REFERENCE_ID_1" val="4f76bde5-7d81-43f0-9095-dc114f11848e"/>
  <p:tag name="ARTICULATE_REFERENCE_COUNT" val="1"/>
  <p:tag name="ARTICULATE_REFERENCE_DESCRIPTION" val="Here are some useful links: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4064590-c:\wamp\www\box sync\bd2k\oer content\bdk08\staged\bdk08-1.pptx"/>
  <p:tag name="ARTICULATE_PRESENTER_VERSION" val="7"/>
  <p:tag name="ARTICULATE_USED_PAGE_ORIENTATION" val="1"/>
  <p:tag name="ARTICULATE_USED_PAGE_SIZE" val="1"/>
  <p:tag name="ARTICULATE_META_COURSE_ID" val="5rOwsfZ8NN4_course_id"/>
  <p:tag name="ARTICULATE_META_NAME_SET" val="True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22927ec-545a-4b65-ba61-12bc2fc16b11"/>
  <p:tag name="ARTICULATE_SLIDE_NAV" val="1"/>
  <p:tag name="AUDIO_ID" val="256"/>
  <p:tag name="ARTICULATE_AUDIO_RECORDED" val="1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08\Working\Audio\BDK06-1\Slide 1 - Public Health and Big Data.wav"/>
  <p:tag name="ELAPSEDTIME" val="6.342"/>
  <p:tag name="ARTICULATE_USED_LAYOU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db60cca-8381-4474-b4fd-f11e284eaa96"/>
  <p:tag name="ARTICULATE_SLIDE_NAV" val="2"/>
  <p:tag name="AUDIO_ID" val="257"/>
  <p:tag name="ARTICULATE_AUDIO_RECORDED" val="1"/>
  <p:tag name="ORIGINAL_AUDIO_FILEPATH" val="C:\wamp\www\Box Sync\BD2K\OER Content\BDK08\Working\Audio\BDK08-1\Slide 2 - Public health and big data.mp3"/>
  <p:tag name="ELAPSEDTIME" val="31.55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75f286a-a24b-41ac-a80b-0399fa5d1499"/>
  <p:tag name="ARTICULATE_SLIDE_NAV" val="3"/>
  <p:tag name="AUDIO_ID" val="286"/>
  <p:tag name="ARTICULATE_AUDIO_RECORDED" val="1"/>
  <p:tag name="ORIGINAL_AUDIO_FILEPATH" val="C:\wamp\www\Box Sync\BD2K\OER Content\BDK08\Working\Audio\BDK08-1\Slide 3 - What is public health_.mp3"/>
  <p:tag name="ELAPSEDTIME" val="44.40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bec770f-2493-4194-9a69-7cf47e73e449"/>
  <p:tag name="ARTICULATE_SLIDE_NAV" val="4"/>
  <p:tag name="AUDIO_ID" val="288"/>
  <p:tag name="ARTICULATE_AUDIO_RECORDED" val="1"/>
  <p:tag name="ORIGINAL_AUDIO_FILEPATH" val="C:\wamp\www\Box Sync\BD2K\OER Content\BDK08\Working\Audio\BDK08-1\Slide 4 - More information on public health.mp3"/>
  <p:tag name="ELAPSEDTIME" val="59.63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78b9ec8-b4fc-40f5-8f8a-b8739c46dcdd"/>
  <p:tag name="ARTICULATE_SLIDE_NAV" val="5"/>
  <p:tag name="AUDIO_ID" val="287"/>
  <p:tag name="ARTICULATE_AUDIO_RECORDED" val="1"/>
  <p:tag name="ORIGINAL_AUDIO_FILEPATH" val="C:\wamp\www\Box Sync\BD2K\OER Content\BDK08\Working\Audio\BDK08-1\Slide 5 - Core functions and activities.mp3"/>
  <p:tag name="ELAPSEDTIME" val="48.71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fd889c-bded-4744-8643-fc17b4702bc7"/>
  <p:tag name="ARTICULATE_SLIDE_NAV" val="6"/>
  <p:tag name="AUDIO_ID" val="258"/>
  <p:tag name="ARTICULATE_AUDIO_RECORDED" val="1"/>
  <p:tag name="ORIGINAL_AUDIO_FILEPATH" val="C:\wamp\www\Box Sync\BD2K\OER Content\BDK08\Working\Audio\BDK08-1\Slide 6 - Public health perspective.mp3"/>
  <p:tag name="ELAPSEDTIME" val="65.67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08e9ae7-c556-40cf-88f1-ff9b69807e36"/>
  <p:tag name="ARTICULATE_SLIDE_NAV" val="7"/>
  <p:tag name="AUDIO_ID" val="259"/>
  <p:tag name="ARTICULATE_AUDIO_RECORDED" val="1"/>
  <p:tag name="ORIGINAL_AUDIO_FILEPATH" val="C:\wamp\www\Box Sync\BD2K\OER Content\BDK08\Working\Audio\BDK08-1\Slide 7 - A famous early public health story.mp3"/>
  <p:tag name="ELAPSEDTIME" val="58.09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fOryhGax_files\slide0001_image001.p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41ab865-9f1e-465b-a5c2-07c9376062d3"/>
  <p:tag name="ARTICULATE_SLIDE_NAV" val="8"/>
  <p:tag name="AUDIO_ID" val="289"/>
  <p:tag name="ARTICULATE_AUDIO_RECORDED" val="1"/>
  <p:tag name="ORIGINAL_AUDIO_FILEPATH" val="C:\wamp\www\Box Sync\BD2K\OER Content\BDK08\Working\Audio\BDK08-1\Slide 8 - Great public health achievements in 20th century (MMWR, 1999).mp3"/>
  <p:tag name="ELAPSEDTIME" val="55.22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d8a13c0-0385-498b-95d5-f9bd14c43a07"/>
  <p:tag name="ARTICULATE_SLIDE_NAV" val="9"/>
  <p:tag name="AUDIO_ID" val="279"/>
  <p:tag name="ARTICULATE_AUDIO_RECORDED" val="1"/>
  <p:tag name="ORIGINAL_AUDIO_FILEPATH" val="C:\wamp\www\Box Sync\BD2K\OER Content\BDK08\Working\Audio\BDK08-1\Slide 9 - Public health informatics.mp3"/>
  <p:tag name="ELAPSEDTIME" val="76.17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a322e2-9a5a-459c-af1d-41141b2b7e26"/>
  <p:tag name="ARTICULATE_SLIDE_NAV" val="10"/>
  <p:tag name="AUDIO_ID" val="281"/>
  <p:tag name="ARTICULATE_AUDIO_RECORDED" val="1"/>
  <p:tag name="ORIGINAL_AUDIO_FILEPATH" val="C:\wamp\www\Box Sync\BD2K\OER Content\BDK08\Working\Audio\BDK08-1\Slide 10 - Public health informatics competencies (O’Carroll, 2002).mp3"/>
  <p:tag name="ELAPSEDTIME" val="60.55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1"/>
  <p:tag name="ORIGINAL_AUDIO_FILEPATH" val="C:\wamp\www\Box Sync\BD2K\OER Content\BDK08\Working\Audio\BDK08-1\Slide 11 - Public health informatician competencies (CDC, 2009).mp3"/>
  <p:tag name="ELAPSEDTIME" val="59.32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4b7629e-7b77-4421-b3d0-d053f5b59a20"/>
  <p:tag name="ARTICULATE_SLIDE_NAV" val="12"/>
  <p:tag name="AUDIO_ID" val="263"/>
  <p:tag name="ARTICULATE_AUDIO_RECORDED" val="1"/>
  <p:tag name="ORIGINAL_AUDIO_FILEPATH" val="C:\wamp\www\Box Sync\BD2K\OER Content\BDK08\Working\Audio\BDK08-1\Slide 12 - Public health has produced many valuable informatics resources.mp3"/>
  <p:tag name="ELAPSEDTIME" val="94.09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1fc5304-ecbe-458d-b7a1-7ca9ab66e7e4"/>
  <p:tag name="ARTICULATE_SLIDE_NAV" val="13"/>
  <p:tag name="AUDIO_ID" val="293"/>
  <p:tag name="ARTICULATE_AUDIO_RECORDED" val="1"/>
  <p:tag name="ORIGINAL_AUDIO_FILEPATH" val="C:\wamp\www\Box Sync\BD2K\OER Content\BDK08\Working\Audio\BDK08-1\Slide 13 - More resources from CDC.mp3"/>
  <p:tag name="ELAPSEDTIME" val="63.84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7e1151f-1957-4c24-91ce-a30aa18c940d"/>
  <p:tag name="ARTICULATE_SLIDE_NAV" val="14"/>
  <p:tag name="AUDIO_ID" val="294"/>
  <p:tag name="ARTICULATE_AUDIO_RECORDED" val="1"/>
  <p:tag name="ORIGINAL_AUDIO_FILEPATH" val="C:\wamp\www\Box Sync\BD2K\OER Content\BDK08\Working\Audio\BDK08-1\Slide 14 - Informatics challenges for public health.mp3"/>
  <p:tag name="ELAPSEDTIME" val="52.66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3a25d4a-3879-49fe-85f5-e4e8654cb6be"/>
  <p:tag name="ARTICULATE_SLIDE_NAV" val="15"/>
  <p:tag name="AUDIO_ID" val="292"/>
  <p:tag name="ARTICULATE_AUDIO_RECORDED" val="1"/>
  <p:tag name="ORIGINAL_AUDIO_FILEPATH" val="C:\wamp\www\Box Sync\BD2K\OER Content\BDK08\Working\Audio\BDK08-1\Slide 15 - Does public health informatics deal with same informatics issues_.mp3"/>
  <p:tag name="ELAPSEDTIME" val="70.26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50dfe06-963f-464e-9655-bdedda14137d"/>
  <p:tag name="ARTICULATE_SLIDE_NAV" val="16"/>
  <p:tag name="AUDIO_ID" val="283"/>
  <p:tag name="ARTICULATE_AUDIO_RECORDED" val="1"/>
  <p:tag name="ORIGINAL_AUDIO_FILEPATH" val="C:\wamp\www\Box Sync\BD2K\OER Content\BDK08\Working\Audio\BDK08-1\Slide 16 - A major function of public health is notifiable disease reporting.mp3"/>
  <p:tag name="ELAPSEDTIME" val="59.74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5893f3-bbb2-4281-a671-c440e43c3e2a"/>
  <p:tag name="ARTICULATE_SLIDE_NAV" val="17"/>
  <p:tag name="AUDIO_ID" val="295"/>
  <p:tag name="ARTICULATE_AUDIO_RECORDED" val="1"/>
  <p:tag name="ORIGINAL_AUDIO_FILEPATH" val="C:\wamp\www\Box Sync\BD2K\OER Content\BDK08\Working\Audio\BDK08-1\Slide 17 - Reporting is a long and active tradition of public health.mp3"/>
  <p:tag name="ELAPSEDTIME" val="65.77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ba9cac-852f-46b1-8613-45cb56e30370"/>
  <p:tag name="ARTICULATE_SLIDE_NAV" val="18"/>
  <p:tag name="AUDIO_ID" val="284"/>
  <p:tag name="ARTICULATE_AUDIO_RECORDED" val="1"/>
  <p:tag name="ORIGINAL_AUDIO_FILEPATH" val="C:\wamp\www\Box Sync\BD2K\OER Content\BDK08\Working\Audio\BDK08-1\Slide 18 - Slide 18.mp3"/>
  <p:tag name="ELAPSEDTIME" val="57.39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IMAGE_RECOLOR" val="0"/>
  <p:tag name="ARTICULATE_PUBLISH_MOD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IMAGE_RECOLOR" val="0"/>
  <p:tag name="ARTICULATE_PUBLISH_MO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kxCHFiT4_files\slide0001_image001.jp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IMAGE_RECOLOR" val="0"/>
  <p:tag name="ARTICULATE_PUBLISH_MOD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3q3JqX8w_files\slide0001_image001.jp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piMBTSGJ_files\slide0001_image001.jp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IMAGE_RECOLOR" val="0"/>
  <p:tag name="ARTICULATE_PUBLISH_MOD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3onl2tgu_files\slide0001_image001.jp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IMAGE_RECOLOR" val="0"/>
  <p:tag name="ARTICULATE_PUBLISH_MOD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jqTIizzG_files\slide0001_image001.jp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a750b74676a4a2390e7dfa3ae4b920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07c2957da3c497b8cb1380e4607a7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c235c7c-a98c-4755-b830-e1de63b4efb4"/>
  <p:tag name="ARTICULATE_SLIDE_NAV" val="19"/>
  <p:tag name="AUDIO_ID" val="296"/>
  <p:tag name="ARTICULATE_AUDIO_RECORDED" val="1"/>
  <p:tag name="ORIGINAL_AUDIO_FILEPATH" val="C:\wamp\www\Box Sync\BD2K\OER Content\BDK08\Working\Audio\BDK08-1\Slide 19 - What is typically reported_.mp3"/>
  <p:tag name="ELAPSEDTIME" val="30.32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f1b1a1-2d88-442c-b2ca-4185a37c5ffe"/>
  <p:tag name="ARTICULATE_SLIDE_NAV" val="20"/>
  <p:tag name="AUDIO_ID" val="297"/>
  <p:tag name="ARTICULATE_AUDIO_RECORDED" val="1"/>
  <p:tag name="ORIGINAL_AUDIO_FILEPATH" val="C:\wamp\www\Box Sync\BD2K\OER Content\BDK08\Working\Audio\BDK08-1\Slide 20 - Despite laws, there is inadequate completeness of reporting.mp3"/>
  <p:tag name="ELAPSEDTIME" val="72.85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110a48-fc6b-4d30-906a-e1dfd06ff4fc"/>
  <p:tag name="ARTICULATE_SLIDE_NAV" val="21"/>
  <p:tag name="AUDIO_ID" val="298"/>
  <p:tag name="ARTICULATE_AUDIO_RECORDED" val="1"/>
  <p:tag name="ORIGINAL_AUDIO_FILEPATH" val="C:\wamp\www\Box Sync\BD2K\OER Content\BDK08\Working\Audio\BDK08-1\Slide 21 - Efforts to improve reporting.mp3"/>
  <p:tag name="ELAPSEDTIME" val="93.83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0"/>
  <p:tag name="ARTICULATE_AUDIO_RECORDED" val="1"/>
  <p:tag name="ORIGINAL_AUDIO_FILEPATH" val="C:\wamp\www\Box Sync\BD2K\OER Content\BDK08\Working\Audio\BDK08-1\Slide 22 - New opportunities for public health informatics.mp3"/>
  <p:tag name="ELAPSEDTIME" val="94.382"/>
  <p:tag name="ARTICULATE_NAV_LEVEL" val="1"/>
  <p:tag name="ARTICULATE_SLIDE_PRESENTER_GUID" val="1c922ebb-bf4f-40c3-82ad-025ebb6e937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2"/>
  <p:tag name="ARTICULATE_NAV_LEVEL" val="1"/>
  <p:tag name="ARTICULATE_SLIDE_PRESENTER_GUID" val="1c922ebb-bf4f-40c3-82ad-025ebb6e9371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300"/>
  <p:tag name="ARTICULATE_USED_LAYOU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1101</TotalTime>
  <Words>1903</Words>
  <Application>Microsoft Office PowerPoint</Application>
  <PresentationFormat>On-screen Show (4:3)</PresentationFormat>
  <Paragraphs>228</Paragraphs>
  <Slides>23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Arial Narrow</vt:lpstr>
      <vt:lpstr>Cambria</vt:lpstr>
      <vt:lpstr>Tahoma</vt:lpstr>
      <vt:lpstr>Times New Roman</vt:lpstr>
      <vt:lpstr>BD2K_OER_Theme</vt:lpstr>
      <vt:lpstr>BD2K OER Dark</vt:lpstr>
      <vt:lpstr>Clip</vt:lpstr>
      <vt:lpstr>Public Health and Big Data</vt:lpstr>
      <vt:lpstr>Public health and big data</vt:lpstr>
      <vt:lpstr>What is public health?</vt:lpstr>
      <vt:lpstr>More information on public health</vt:lpstr>
      <vt:lpstr>Core functions and activities</vt:lpstr>
      <vt:lpstr>Public health perspective</vt:lpstr>
      <vt:lpstr>A famous early public health story</vt:lpstr>
      <vt:lpstr>Great public health achievements in 20th century</vt:lpstr>
      <vt:lpstr>Public health informatics</vt:lpstr>
      <vt:lpstr>Public health informatics competencies</vt:lpstr>
      <vt:lpstr>Public health informatician competencies </vt:lpstr>
      <vt:lpstr>Public health has produced many valuable informatics resources</vt:lpstr>
      <vt:lpstr>More resources from CDC</vt:lpstr>
      <vt:lpstr>Informatics challenges for public health</vt:lpstr>
      <vt:lpstr>Does public health informatics deal with same informatics issues?</vt:lpstr>
      <vt:lpstr>A major function of public health is notifiable disease reporting</vt:lpstr>
      <vt:lpstr>Reporting is a long and active tradition of public health</vt:lpstr>
      <vt:lpstr>Public health reporting</vt:lpstr>
      <vt:lpstr>What is typically reported?</vt:lpstr>
      <vt:lpstr>Despite laws, there is inadequate completeness of reporting</vt:lpstr>
      <vt:lpstr>Efforts to improve reporting</vt:lpstr>
      <vt:lpstr>New opportunities for public health informatics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173</cp:revision>
  <cp:lastPrinted>2012-04-26T11:23:36Z</cp:lastPrinted>
  <dcterms:created xsi:type="dcterms:W3CDTF">2003-03-15T13:17:24Z</dcterms:created>
  <dcterms:modified xsi:type="dcterms:W3CDTF">2016-05-24T19:42:54Z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10</vt:lpwstr>
  </property>
  <property fmtid="{D5CDD505-2E9C-101B-9397-08002B2CF9AE}" pid="3" name="ArticulateUseProject">
    <vt:lpwstr>1</vt:lpwstr>
  </property>
  <property fmtid="{D5CDD505-2E9C-101B-9397-08002B2CF9AE}" pid="4" name="ArticulatePath">
    <vt:lpwstr>6.5a</vt:lpwstr>
  </property>
  <property fmtid="{D5CDD505-2E9C-101B-9397-08002B2CF9AE}" pid="5" name="ArticulateProjectVersion">
    <vt:lpwstr>7</vt:lpwstr>
  </property>
  <property fmtid="{D5CDD505-2E9C-101B-9397-08002B2CF9AE}" pid="6" name="ArticulateGUID">
    <vt:lpwstr>A7FD5D58-2555-4E23-940B-90CF3A42B1DD</vt:lpwstr>
  </property>
  <property fmtid="{D5CDD505-2E9C-101B-9397-08002B2CF9AE}" pid="7" name="ArticulateProjectFull">
    <vt:lpwstr>C:\wamp\www\Box Sync\BD2K\OER Content\BDK08\Production\asset\BDK06\BDK06-1.ppta</vt:lpwstr>
  </property>
</Properties>
</file>