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9.xml" ContentType="application/vnd.openxmlformats-officedocument.presentationml.tags+xml"/>
  <Override PartName="/ppt/notesSlides/notesSlide1.xml" ContentType="application/vnd.openxmlformats-officedocument.presentationml.notesSlide+xml"/>
  <Override PartName="/ppt/tags/tag50.xml" ContentType="application/vnd.openxmlformats-officedocument.presentationml.tags+xml"/>
  <Override PartName="/ppt/notesSlides/notesSlide2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3.xml" ContentType="application/vnd.openxmlformats-officedocument.presentationml.notesSlide+xml"/>
  <Override PartName="/ppt/tags/tag53.xml" ContentType="application/vnd.openxmlformats-officedocument.presentationml.tags+xml"/>
  <Override PartName="/ppt/notesSlides/notesSlide4.xml" ContentType="application/vnd.openxmlformats-officedocument.presentationml.notesSlide+xml"/>
  <Override PartName="/ppt/tags/tag54.xml" ContentType="application/vnd.openxmlformats-officedocument.presentationml.tags+xml"/>
  <Override PartName="/ppt/notesSlides/notesSlide5.xml" ContentType="application/vnd.openxmlformats-officedocument.presentationml.notesSlide+xml"/>
  <Override PartName="/ppt/tags/tag55.xml" ContentType="application/vnd.openxmlformats-officedocument.presentationml.tags+xml"/>
  <Override PartName="/ppt/notesSlides/notesSlide6.xml" ContentType="application/vnd.openxmlformats-officedocument.presentationml.notesSlide+xml"/>
  <Override PartName="/ppt/tags/tag56.xml" ContentType="application/vnd.openxmlformats-officedocument.presentationml.tags+xml"/>
  <Override PartName="/ppt/notesSlides/notesSlide7.xml" ContentType="application/vnd.openxmlformats-officedocument.presentationml.notesSlide+xml"/>
  <Override PartName="/ppt/tags/tag57.xml" ContentType="application/vnd.openxmlformats-officedocument.presentationml.tags+xml"/>
  <Override PartName="/ppt/notesSlides/notesSlide8.xml" ContentType="application/vnd.openxmlformats-officedocument.presentationml.notesSlide+xml"/>
  <Override PartName="/ppt/tags/tag58.xml" ContentType="application/vnd.openxmlformats-officedocument.presentationml.tags+xml"/>
  <Override PartName="/ppt/notesSlides/notesSlide9.xml" ContentType="application/vnd.openxmlformats-officedocument.presentationml.notesSlide+xml"/>
  <Override PartName="/ppt/tags/tag59.xml" ContentType="application/vnd.openxmlformats-officedocument.presentationml.tags+xml"/>
  <Override PartName="/ppt/notesSlides/notesSlide10.xml" ContentType="application/vnd.openxmlformats-officedocument.presentationml.notesSlide+xml"/>
  <Override PartName="/ppt/tags/tag60.xml" ContentType="application/vnd.openxmlformats-officedocument.presentationml.tags+xml"/>
  <Override PartName="/ppt/notesSlides/notesSlide11.xml" ContentType="application/vnd.openxmlformats-officedocument.presentationml.notesSlide+xml"/>
  <Override PartName="/ppt/tags/tag61.xml" ContentType="application/vnd.openxmlformats-officedocument.presentationml.tags+xml"/>
  <Override PartName="/ppt/notesSlides/notesSlide12.xml" ContentType="application/vnd.openxmlformats-officedocument.presentationml.notesSlide+xml"/>
  <Override PartName="/ppt/tags/tag62.xml" ContentType="application/vnd.openxmlformats-officedocument.presentationml.tags+xml"/>
  <Override PartName="/ppt/notesSlides/notesSlide13.xml" ContentType="application/vnd.openxmlformats-officedocument.presentationml.notesSlide+xml"/>
  <Override PartName="/ppt/tags/tag63.xml" ContentType="application/vnd.openxmlformats-officedocument.presentationml.tags+xml"/>
  <Override PartName="/ppt/notesSlides/notesSlide14.xml" ContentType="application/vnd.openxmlformats-officedocument.presentationml.notesSlide+xml"/>
  <Override PartName="/ppt/tags/tag64.xml" ContentType="application/vnd.openxmlformats-officedocument.presentationml.tags+xml"/>
  <Override PartName="/ppt/notesSlides/notesSlide15.xml" ContentType="application/vnd.openxmlformats-officedocument.presentationml.notesSlide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  <p:sldMasterId id="2147483904" r:id="rId2"/>
  </p:sldMasterIdLst>
  <p:notesMasterIdLst>
    <p:notesMasterId r:id="rId19"/>
  </p:notesMasterIdLst>
  <p:handoutMasterIdLst>
    <p:handoutMasterId r:id="rId20"/>
  </p:handoutMasterIdLst>
  <p:sldIdLst>
    <p:sldId id="256" r:id="rId3"/>
    <p:sldId id="270" r:id="rId4"/>
    <p:sldId id="295" r:id="rId5"/>
    <p:sldId id="280" r:id="rId6"/>
    <p:sldId id="284" r:id="rId7"/>
    <p:sldId id="281" r:id="rId8"/>
    <p:sldId id="285" r:id="rId9"/>
    <p:sldId id="286" r:id="rId10"/>
    <p:sldId id="299" r:id="rId11"/>
    <p:sldId id="272" r:id="rId12"/>
    <p:sldId id="274" r:id="rId13"/>
    <p:sldId id="287" r:id="rId14"/>
    <p:sldId id="296" r:id="rId15"/>
    <p:sldId id="300" r:id="rId16"/>
    <p:sldId id="297" r:id="rId17"/>
    <p:sldId id="301" r:id="rId18"/>
  </p:sldIdLst>
  <p:sldSz cx="9144000" cy="6858000" type="screen4x3"/>
  <p:notesSz cx="7315200" cy="9601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26" autoAdjust="0"/>
  </p:normalViewPr>
  <p:slideViewPr>
    <p:cSldViewPr>
      <p:cViewPr varScale="1">
        <p:scale>
          <a:sx n="83" d="100"/>
          <a:sy n="83" d="100"/>
        </p:scale>
        <p:origin x="108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F9A28BA5-A41E-4B45-ACF2-16DEFA0F5B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1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FA02EF7F-6C51-874B-99EE-C147332B2B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76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6063F2-0718-574E-8C6E-35EDD04A1179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74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AC520A-4C1B-F446-8880-7DED15D129EA}" type="slidenum">
              <a:rPr lang="en-US">
                <a:latin typeface="Tahoma" charset="0"/>
              </a:rPr>
              <a:pPr eaLnBrk="1" hangingPunct="1"/>
              <a:t>10</a:t>
            </a:fld>
            <a:endParaRPr lang="en-US">
              <a:latin typeface="Tahoma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36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126E13-1149-AF46-9D07-ADC89DD54E0D}" type="slidenum">
              <a:rPr lang="en-US">
                <a:latin typeface="Tahoma" charset="0"/>
              </a:rPr>
              <a:pPr eaLnBrk="1" hangingPunct="1"/>
              <a:t>11</a:t>
            </a:fld>
            <a:endParaRPr lang="en-US">
              <a:latin typeface="Tahoma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963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D7F871-A470-7341-B6FE-ABCCCD09FB58}" type="slidenum">
              <a:rPr lang="en-US">
                <a:latin typeface="Tahoma" charset="0"/>
              </a:rPr>
              <a:pPr eaLnBrk="1" hangingPunct="1"/>
              <a:t>12</a:t>
            </a:fld>
            <a:endParaRPr lang="en-US">
              <a:latin typeface="Tahoma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631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D4207C-2B96-C64D-AFF2-D30349B226FD}" type="slidenum">
              <a:rPr lang="en-US">
                <a:latin typeface="Tahoma" charset="0"/>
              </a:rPr>
              <a:pPr eaLnBrk="1" hangingPunct="1"/>
              <a:t>13</a:t>
            </a:fld>
            <a:endParaRPr lang="en-US">
              <a:latin typeface="Tahoma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08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EF7F-6C51-874B-99EE-C147332B2B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9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A89E07-27B4-4040-8DFB-53C8E58AEAE2}" type="slidenum">
              <a:rPr lang="en-US">
                <a:latin typeface="Tahoma" charset="0"/>
              </a:rPr>
              <a:pPr eaLnBrk="1" hangingPunct="1"/>
              <a:t>15</a:t>
            </a:fld>
            <a:endParaRPr lang="en-US">
              <a:latin typeface="Tahoma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6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23FD39-FE6B-504A-AB84-74107C548589}" type="slidenum">
              <a:rPr lang="en-US">
                <a:latin typeface="Tahoma" charset="0"/>
              </a:rPr>
              <a:pPr eaLnBrk="1" hangingPunct="1"/>
              <a:t>2</a:t>
            </a:fld>
            <a:endParaRPr lang="en-US">
              <a:latin typeface="Tahoma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527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0B9A31A-E099-CD47-80F3-5BAA4D2041E8}" type="slidenum">
              <a:rPr lang="en-US">
                <a:latin typeface="Tahoma" charset="0"/>
              </a:rPr>
              <a:pPr eaLnBrk="1" hangingPunct="1"/>
              <a:t>3</a:t>
            </a:fld>
            <a:endParaRPr lang="en-US">
              <a:latin typeface="Tahoma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927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5B5F6A-57BC-404F-B94A-79E4B291C9D1}" type="slidenum">
              <a:rPr lang="en-US">
                <a:latin typeface="Tahoma" charset="0"/>
              </a:rPr>
              <a:pPr eaLnBrk="1" hangingPunct="1"/>
              <a:t>4</a:t>
            </a:fld>
            <a:endParaRPr lang="en-US">
              <a:latin typeface="Tahoma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19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76119D-62F4-C04B-996A-F447FD41C59A}" type="slidenum">
              <a:rPr lang="en-US">
                <a:latin typeface="Tahoma" charset="0"/>
              </a:rPr>
              <a:pPr eaLnBrk="1" hangingPunct="1"/>
              <a:t>5</a:t>
            </a:fld>
            <a:endParaRPr lang="en-US">
              <a:latin typeface="Tahoma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75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2829FC-BE9D-954B-8EE3-CBC76FC62145}" type="slidenum">
              <a:rPr lang="en-US">
                <a:latin typeface="Tahoma" charset="0"/>
              </a:rPr>
              <a:pPr eaLnBrk="1" hangingPunct="1"/>
              <a:t>6</a:t>
            </a:fld>
            <a:endParaRPr lang="en-US">
              <a:latin typeface="Tahoma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269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901A4A-2C50-324A-BF8E-847E720B182F}" type="slidenum">
              <a:rPr lang="en-US">
                <a:latin typeface="Tahoma" charset="0"/>
              </a:rPr>
              <a:pPr eaLnBrk="1" hangingPunct="1"/>
              <a:t>7</a:t>
            </a:fld>
            <a:endParaRPr lang="en-US">
              <a:latin typeface="Tahoma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80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A834AF-8AA0-B34D-99A0-E2B763C9D3CE}" type="slidenum">
              <a:rPr lang="en-US">
                <a:latin typeface="Tahoma" charset="0"/>
              </a:rPr>
              <a:pPr eaLnBrk="1" hangingPunct="1"/>
              <a:t>8</a:t>
            </a:fld>
            <a:endParaRPr lang="en-US">
              <a:latin typeface="Tahoma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42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5B6EFC-6E0E-394E-8D90-7DC35331331B}" type="slidenum">
              <a:rPr lang="en-US">
                <a:latin typeface="Tahoma" charset="0"/>
              </a:rPr>
              <a:pPr eaLnBrk="1" hangingPunct="1"/>
              <a:t>9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6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4" Type="http://schemas.openxmlformats.org/officeDocument/2006/relationships/image" Target="../media/image4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Relationship Id="rId4" Type="http://schemas.openxmlformats.org/officeDocument/2006/relationships/image" Target="../media/image4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Relationship Id="rId4" Type="http://schemas.openxmlformats.org/officeDocument/2006/relationships/image" Target="../media/image4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Relationship Id="rId4" Type="http://schemas.openxmlformats.org/officeDocument/2006/relationships/image" Target="../media/image4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4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8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31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355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767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303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8847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213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36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353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1672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1225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180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3523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9387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399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BDK08-2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9762671-8635-9D46-8DAF-9D1C17778FE5}" type="slidenum">
              <a:rPr lang="en-US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4982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BDK08-2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B24791-588E-BD4C-8C28-E9B510072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54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654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1200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22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284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819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646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74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7297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5495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251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2553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909541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354398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95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533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1669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424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266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1460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2614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447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2047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936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550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763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35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089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1191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5015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5073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3766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45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385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tags" Target="../tags/tag2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5"/>
    </p:custDataLst>
    <p:extLst>
      <p:ext uri="{BB962C8B-B14F-4D97-AF65-F5344CB8AC3E}">
        <p14:creationId xmlns:p14="http://schemas.microsoft.com/office/powerpoint/2010/main" val="317192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  <p:sldLayoutId id="2147483898" r:id="rId18"/>
    <p:sldLayoutId id="2147483899" r:id="rId19"/>
    <p:sldLayoutId id="2147483900" r:id="rId20"/>
    <p:sldLayoutId id="2147483901" r:id="rId21"/>
    <p:sldLayoutId id="2147483902" r:id="rId22"/>
    <p:sldLayoutId id="2147483903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170025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  <p:sldLayoutId id="2147483923" r:id="rId19"/>
    <p:sldLayoutId id="2147483924" r:id="rId20"/>
    <p:sldLayoutId id="2147483925" r:id="rId21"/>
    <p:sldLayoutId id="2147483926" r:id="rId22"/>
    <p:sldLayoutId id="2147483927" r:id="rId23"/>
    <p:sldLayoutId id="2147483928" r:id="rId24"/>
    <p:sldLayoutId id="2147483929" r:id="rId25"/>
    <p:sldLayoutId id="2147483930" r:id="rId2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5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Public </a:t>
            </a:r>
            <a:r>
              <a:rPr lang="en-US" dirty="0"/>
              <a:t>Health </a:t>
            </a:r>
            <a:r>
              <a:rPr lang="en-US" dirty="0" smtClean="0"/>
              <a:t>and Big Data Pt. 2</a:t>
            </a: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83029" y="3810000"/>
            <a:ext cx="8577943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BDK06-2 </a:t>
            </a:r>
            <a:r>
              <a:rPr lang="en-US" dirty="0" smtClean="0"/>
              <a:t>| Public </a:t>
            </a:r>
            <a:r>
              <a:rPr lang="en-US" dirty="0"/>
              <a:t>Health and Big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William Hersh, </a:t>
            </a:r>
            <a:r>
              <a:rPr lang="en-US" dirty="0" smtClean="0"/>
              <a:t>MD | Department </a:t>
            </a:r>
            <a:r>
              <a:rPr lang="en-US" dirty="0"/>
              <a:t>of Medical Informatics &amp; Clinical Epidemiology</a:t>
            </a:r>
          </a:p>
          <a:p>
            <a:r>
              <a:rPr lang="en-US" dirty="0"/>
              <a:t>Oregon Health &amp; Science </a:t>
            </a:r>
            <a:r>
              <a:rPr lang="en-US" dirty="0" smtClean="0"/>
              <a:t>University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The science of </a:t>
            </a:r>
            <a:r>
              <a:rPr lang="en-US" dirty="0" smtClean="0"/>
              <a:t>“very </a:t>
            </a:r>
            <a:r>
              <a:rPr lang="en-US" dirty="0"/>
              <a:t>early </a:t>
            </a:r>
            <a:r>
              <a:rPr lang="en-US" dirty="0" smtClean="0"/>
              <a:t>detection”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Textbook on </a:t>
            </a:r>
            <a:r>
              <a:rPr lang="en-US" dirty="0" err="1"/>
              <a:t>biosurveillance</a:t>
            </a:r>
            <a:r>
              <a:rPr lang="en-US" dirty="0"/>
              <a:t> 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Early experience with implementation </a:t>
            </a:r>
            <a:endParaRPr lang="en-US" i="1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Based on two mathematical foundations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Signal detection theory – when does a signal reach threshold to recommend action?</a:t>
            </a:r>
            <a:endParaRPr lang="en-US" dirty="0">
              <a:solidFill>
                <a:srgbClr val="7F7F7F"/>
              </a:solidFill>
            </a:endParaRPr>
          </a:p>
          <a:p>
            <a:pPr lvl="2"/>
            <a:r>
              <a:rPr lang="en-US" dirty="0" smtClean="0"/>
              <a:t>Classic sensitivity vs. specificity tradeoff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Decision theory – how can we identify optimal sensitivity, specificity, and timeliness of detecting an event</a:t>
            </a:r>
            <a:endParaRPr lang="en-US" dirty="0">
              <a:solidFill>
                <a:srgbClr val="7F7F7F"/>
              </a:solidFill>
            </a:endParaRPr>
          </a:p>
          <a:p>
            <a:pPr lvl="2"/>
            <a:r>
              <a:rPr lang="en-US" dirty="0"/>
              <a:t>Calculated based on benefits and risks of action and inaction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en-US" dirty="0"/>
              <a:t>(Wagner, 2006</a:t>
            </a:r>
            <a:r>
              <a:rPr lang="en-US" dirty="0" smtClean="0"/>
              <a:t>), (</a:t>
            </a:r>
            <a:r>
              <a:rPr lang="en-US" dirty="0" err="1"/>
              <a:t>Kohane</a:t>
            </a:r>
            <a:r>
              <a:rPr lang="en-US" dirty="0"/>
              <a:t>, 2002; </a:t>
            </a:r>
            <a:r>
              <a:rPr lang="en-US" dirty="0" err="1"/>
              <a:t>Mandl</a:t>
            </a:r>
            <a:r>
              <a:rPr lang="en-US" dirty="0"/>
              <a:t>, 2004)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Principles of signal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from </a:t>
            </a:r>
            <a:r>
              <a:rPr lang="en-US" dirty="0"/>
              <a:t>Wagner, MM, </a:t>
            </a:r>
            <a:r>
              <a:rPr lang="en-US" dirty="0" err="1"/>
              <a:t>Tsui</a:t>
            </a:r>
            <a:r>
              <a:rPr lang="en-US" dirty="0"/>
              <a:t>, FC, et al. (2001). The emerging science of very early detection of disease outbreaks. </a:t>
            </a:r>
            <a:r>
              <a:rPr lang="en-US" i="1" dirty="0"/>
              <a:t>Journal of Public Health Management &amp; Practice</a:t>
            </a:r>
            <a:r>
              <a:rPr lang="en-US" dirty="0"/>
              <a:t>. 7: 51-59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038600" y="6555553"/>
            <a:ext cx="4880429" cy="228600"/>
          </a:xfrm>
        </p:spPr>
        <p:txBody>
          <a:bodyPr/>
          <a:lstStyle/>
          <a:p>
            <a:r>
              <a:rPr lang="en-US" dirty="0"/>
              <a:t>(Wagner, 2001)</a:t>
            </a:r>
          </a:p>
        </p:txBody>
      </p:sp>
      <p:pic>
        <p:nvPicPr>
          <p:cNvPr id="8" name="Picture 7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2800350"/>
            <a:ext cx="1257300" cy="1257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/>
              <a:t>The Real-time Outbreak Detection System (RODS)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Acquires data from various sources, including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EHR systems – HL7 feeds from emergency departments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Healthcare claims data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Health-related retail purchases 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Software available as open source </a:t>
            </a:r>
            <a:endParaRPr lang="en-US" dirty="0" smtClean="0"/>
          </a:p>
          <a:p>
            <a:r>
              <a:rPr lang="en-US" dirty="0" smtClean="0"/>
              <a:t>Figures </a:t>
            </a:r>
            <a:r>
              <a:rPr lang="en-US" dirty="0"/>
              <a:t>from </a:t>
            </a:r>
            <a:r>
              <a:rPr lang="en-US" dirty="0" err="1"/>
              <a:t>Tsui</a:t>
            </a:r>
            <a:r>
              <a:rPr lang="en-US" dirty="0"/>
              <a:t>, FC, Espino, JU, et al. (2003). Technical description of RODS: a real-time public health surveillance system. Journal of the American Medical Informatics Association. 10: 399-408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it-IT" dirty="0"/>
              <a:t>(Tsui, 2003</a:t>
            </a:r>
            <a:r>
              <a:rPr lang="it-IT" dirty="0" smtClean="0"/>
              <a:t>), (</a:t>
            </a:r>
            <a:r>
              <a:rPr lang="it-IT" dirty="0"/>
              <a:t>Wagner, 2003</a:t>
            </a:r>
            <a:r>
              <a:rPr lang="it-IT" dirty="0" smtClean="0"/>
              <a:t>), (</a:t>
            </a:r>
            <a:r>
              <a:rPr lang="it-IT" dirty="0"/>
              <a:t>Espino, 2004)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4611545"/>
            <a:ext cx="1257300" cy="1257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Other syndromic surveillance efforts: </a:t>
            </a:r>
            <a:r>
              <a:rPr lang="en-US" dirty="0" err="1" smtClean="0">
                <a:ea typeface="+mj-ea"/>
              </a:rPr>
              <a:t>Biosense</a:t>
            </a:r>
            <a:endParaRPr lang="en-US" dirty="0" smtClean="0">
              <a:ea typeface="+mj-ea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Early detection and situational awareness system for possible biologic terrorism attacks and other public health concerns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Uses three national data sources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Department of Defense Military treatment facilities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Department of Veterans Affairs treatment facilities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Laboratory Corporation of US test orders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GAO (2008) report critical; advocated more explicit goals and milestones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Now expanded focus beyond bioterrorism and more engaging of federal, state, and local public health authorities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(Bradley, 2004)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Efficacy of </a:t>
            </a:r>
            <a:r>
              <a:rPr lang="en-US" dirty="0" err="1" smtClean="0"/>
              <a:t>syndromic</a:t>
            </a:r>
            <a:r>
              <a:rPr lang="en-US" dirty="0" smtClean="0"/>
              <a:t> surveillance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Systematic review of diagnostic performance showed it to be highly variable</a:t>
            </a:r>
          </a:p>
          <a:p>
            <a:r>
              <a:rPr lang="en-US" dirty="0" smtClean="0"/>
              <a:t>Not all results show</a:t>
            </a:r>
          </a:p>
          <a:p>
            <a:pPr lvl="1"/>
            <a:r>
              <a:rPr lang="en-US" dirty="0" smtClean="0"/>
              <a:t>Exclusion – LLQ</a:t>
            </a:r>
          </a:p>
          <a:p>
            <a:pPr lvl="1"/>
            <a:r>
              <a:rPr lang="en-US" dirty="0" smtClean="0"/>
              <a:t>Confirmation – RUQ</a:t>
            </a:r>
          </a:p>
          <a:p>
            <a:pPr lvl="1"/>
            <a:r>
              <a:rPr lang="en-US" dirty="0" smtClean="0"/>
              <a:t>Both – LUQ</a:t>
            </a:r>
          </a:p>
          <a:p>
            <a:pPr lvl="1"/>
            <a:r>
              <a:rPr lang="en-US" dirty="0" smtClean="0"/>
              <a:t>Neither – RLQ</a:t>
            </a:r>
          </a:p>
          <a:p>
            <a:r>
              <a:rPr lang="en-US" dirty="0" smtClean="0"/>
              <a:t>Figure from </a:t>
            </a:r>
            <a:r>
              <a:rPr lang="en-US" dirty="0" err="1"/>
              <a:t>Kashiouris</a:t>
            </a:r>
            <a:r>
              <a:rPr lang="en-US" dirty="0"/>
              <a:t>, M, </a:t>
            </a:r>
            <a:r>
              <a:rPr lang="en-US" dirty="0" err="1"/>
              <a:t>O'Horo</a:t>
            </a:r>
            <a:r>
              <a:rPr lang="en-US" dirty="0"/>
              <a:t>, JC, et al. (2013). Diagnostic performance of electronic syndromic surveillance systems in acute care: a systematic review. </a:t>
            </a:r>
            <a:r>
              <a:rPr lang="en-US" i="1" dirty="0"/>
              <a:t>Applied Clinical Informatics</a:t>
            </a:r>
            <a:r>
              <a:rPr lang="en-US" dirty="0"/>
              <a:t>. 4: 212-224.</a:t>
            </a:r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6553200" y="6555553"/>
            <a:ext cx="23658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Kashiouris</a:t>
            </a:r>
            <a:r>
              <a:rPr lang="en-US" dirty="0"/>
              <a:t>, 2013)</a:t>
            </a:r>
          </a:p>
        </p:txBody>
      </p:sp>
      <p:pic>
        <p:nvPicPr>
          <p:cNvPr id="8" name="Picture 7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5182137"/>
            <a:ext cx="1257300" cy="1257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955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Concerns about </a:t>
            </a:r>
            <a:r>
              <a:rPr lang="en-US" dirty="0" err="1" smtClean="0">
                <a:ea typeface="+mj-ea"/>
              </a:rPr>
              <a:t>syndromic</a:t>
            </a:r>
            <a:r>
              <a:rPr lang="en-US" dirty="0" smtClean="0">
                <a:ea typeface="+mj-ea"/>
              </a:rPr>
              <a:t> surveillance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Biononsense</a:t>
            </a:r>
            <a:r>
              <a:rPr lang="en-US" dirty="0"/>
              <a:t>? </a:t>
            </a:r>
          </a:p>
          <a:p>
            <a:pPr lvl="1"/>
            <a:r>
              <a:rPr lang="en-US" dirty="0" smtClean="0"/>
              <a:t>Due </a:t>
            </a:r>
            <a:r>
              <a:rPr lang="en-US" dirty="0"/>
              <a:t>to </a:t>
            </a:r>
            <a:r>
              <a:rPr lang="en-US" dirty="0" smtClean="0"/>
              <a:t>hospital </a:t>
            </a:r>
            <a:r>
              <a:rPr lang="en-US" dirty="0"/>
              <a:t>coding error, congestive heart failure (CHF) </a:t>
            </a:r>
            <a:r>
              <a:rPr lang="en-US" dirty="0" smtClean="0"/>
              <a:t>fired alert </a:t>
            </a:r>
            <a:r>
              <a:rPr lang="en-US" dirty="0"/>
              <a:t>for </a:t>
            </a:r>
            <a:r>
              <a:rPr lang="en-US" dirty="0" smtClean="0"/>
              <a:t>frequently </a:t>
            </a:r>
            <a:r>
              <a:rPr lang="en-US" dirty="0"/>
              <a:t>fatal Crimean Hemorrhagic Fever (CCHF</a:t>
            </a:r>
            <a:r>
              <a:rPr lang="en-US" dirty="0" smtClean="0"/>
              <a:t>) </a:t>
            </a:r>
            <a:r>
              <a:rPr lang="en-US" dirty="0"/>
              <a:t>and other examples</a:t>
            </a:r>
          </a:p>
          <a:p>
            <a:pPr>
              <a:lnSpc>
                <a:spcPct val="90000"/>
              </a:lnSpc>
            </a:pPr>
            <a:r>
              <a:rPr lang="en-US" dirty="0"/>
              <a:t>Methodological concerns</a:t>
            </a:r>
          </a:p>
          <a:p>
            <a:pPr lvl="1"/>
            <a:r>
              <a:rPr lang="en-US" dirty="0"/>
              <a:t>Trade-offs between sensitivity, timeliness, and false positives </a:t>
            </a:r>
          </a:p>
          <a:p>
            <a:pPr lvl="1"/>
            <a:r>
              <a:rPr lang="en-US" dirty="0"/>
              <a:t>Concerns about value of </a:t>
            </a:r>
            <a:r>
              <a:rPr lang="en-US" dirty="0" smtClean="0"/>
              <a:t>“leading indicators” </a:t>
            </a:r>
            <a:r>
              <a:rPr lang="en-US" dirty="0"/>
              <a:t>and their lag in value as indicators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Recommendations for meaningful use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Eban</a:t>
            </a:r>
            <a:r>
              <a:rPr lang="en-US" dirty="0"/>
              <a:t>, 2007</a:t>
            </a:r>
            <a:r>
              <a:rPr lang="en-US" dirty="0" smtClean="0"/>
              <a:t>), (</a:t>
            </a:r>
            <a:r>
              <a:rPr lang="en-US" dirty="0" err="1"/>
              <a:t>Stoto</a:t>
            </a:r>
            <a:r>
              <a:rPr lang="en-US" dirty="0"/>
              <a:t>, 2004</a:t>
            </a:r>
            <a:r>
              <a:rPr lang="en-US" dirty="0" smtClean="0"/>
              <a:t>), (</a:t>
            </a:r>
            <a:r>
              <a:rPr lang="en-US" dirty="0"/>
              <a:t>Bloom, 2007</a:t>
            </a:r>
            <a:r>
              <a:rPr lang="en-US" dirty="0" smtClean="0"/>
              <a:t>), (</a:t>
            </a:r>
            <a:r>
              <a:rPr lang="en-US" dirty="0"/>
              <a:t>ISDS, 2012)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3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87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</a:t>
            </a:r>
            <a:r>
              <a:rPr lang="en-US" dirty="0" smtClean="0"/>
              <a:t>yndromic surveillance and </a:t>
            </a:r>
            <a:r>
              <a:rPr lang="en-US" dirty="0" err="1" smtClean="0"/>
              <a:t>biodisaster</a:t>
            </a:r>
            <a:r>
              <a:rPr lang="en-US" dirty="0" smtClean="0"/>
              <a:t> preparedness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Syndromic surveillance: “An investigational approach where health department staff, assisted by automated data acquisition and generation of statistical alerts, monitor disease indicators in real-time or near real-time to detect outbreaks of disease earlier than would otherwise be possible with traditional public health methods” </a:t>
            </a:r>
          </a:p>
          <a:p>
            <a:r>
              <a:rPr lang="en-US" dirty="0" smtClean="0"/>
              <a:t>Recognition of the value of public health information systems and their infrastructure increased after events of 9/11</a:t>
            </a:r>
          </a:p>
          <a:p>
            <a:r>
              <a:rPr lang="en-US" dirty="0"/>
              <a:t>S</a:t>
            </a:r>
            <a:r>
              <a:rPr lang="en-US" dirty="0" smtClean="0"/>
              <a:t>keptics, however, view syndromic surveillance as a distraction from key functions of public health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715000" y="6555553"/>
            <a:ext cx="3204029" cy="228600"/>
          </a:xfrm>
        </p:spPr>
        <p:txBody>
          <a:bodyPr/>
          <a:lstStyle/>
          <a:p>
            <a:r>
              <a:rPr lang="en-US" dirty="0"/>
              <a:t>(Henning, 2004</a:t>
            </a:r>
            <a:r>
              <a:rPr lang="en-US" dirty="0" smtClean="0"/>
              <a:t>), (</a:t>
            </a:r>
            <a:r>
              <a:rPr lang="en-US" dirty="0"/>
              <a:t>Lane, 2001</a:t>
            </a:r>
            <a:r>
              <a:rPr lang="en-US" dirty="0" smtClean="0"/>
              <a:t>), (</a:t>
            </a:r>
            <a:r>
              <a:rPr lang="en-US" dirty="0" err="1"/>
              <a:t>Reingold</a:t>
            </a:r>
            <a:r>
              <a:rPr lang="en-US" dirty="0"/>
              <a:t>, 2003)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What is </a:t>
            </a:r>
            <a:r>
              <a:rPr lang="en-US" dirty="0" smtClean="0"/>
              <a:t>objective of </a:t>
            </a:r>
            <a:r>
              <a:rPr lang="en-US" dirty="0" err="1" smtClean="0"/>
              <a:t>syndromic</a:t>
            </a:r>
            <a:r>
              <a:rPr lang="en-US" dirty="0" smtClean="0"/>
              <a:t> surveillance?</a:t>
            </a:r>
            <a:endParaRPr lang="en-US" dirty="0"/>
          </a:p>
        </p:txBody>
      </p:sp>
      <p:sp>
        <p:nvSpPr>
          <p:cNvPr id="10243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“Identify </a:t>
            </a:r>
            <a:r>
              <a:rPr lang="en-US" dirty="0"/>
              <a:t>illness clusters early, before diagnoses are confirmed and reported to public health agencies, and to mobilize a rapid response, thereby reducing morbidity and </a:t>
            </a:r>
            <a:r>
              <a:rPr lang="en-US" dirty="0" smtClean="0"/>
              <a:t>mortality”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(Henning, 2004)</a:t>
            </a:r>
          </a:p>
        </p:txBody>
      </p:sp>
      <p:pic>
        <p:nvPicPr>
          <p:cNvPr id="1024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56388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Why is it important?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Epidemics of diseases have killed more than wars, e.g.,</a:t>
            </a:r>
            <a:endParaRPr lang="en-US" dirty="0">
              <a:solidFill>
                <a:srgbClr val="7F7F7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Black plague in Europe in 15</a:t>
            </a:r>
            <a:r>
              <a:rPr lang="en-US" baseline="30000" dirty="0"/>
              <a:t>th</a:t>
            </a:r>
            <a:r>
              <a:rPr lang="en-US" dirty="0"/>
              <a:t> century killed one-third of population</a:t>
            </a:r>
            <a:endParaRPr lang="en-US" dirty="0">
              <a:solidFill>
                <a:srgbClr val="7F7F7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Smallpox wiped out entire Native American communities</a:t>
            </a:r>
            <a:endParaRPr lang="en-US" dirty="0">
              <a:solidFill>
                <a:srgbClr val="7F7F7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Influenza killed millions worldwide in 1918</a:t>
            </a:r>
            <a:endParaRPr lang="en-US" dirty="0">
              <a:solidFill>
                <a:srgbClr val="7F7F7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AIDS continues to afflict large populations, especially in Africa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in modern times</a:t>
            </a:r>
            <a:endParaRPr lang="en-US" dirty="0"/>
          </a:p>
        </p:txBody>
      </p:sp>
      <p:sp>
        <p:nvSpPr>
          <p:cNvPr id="12291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Influenza kills tens of thousands and hospitalizes hundreds of thousands Americans yearly</a:t>
            </a:r>
          </a:p>
          <a:p>
            <a:r>
              <a:rPr lang="en-US" dirty="0" smtClean="0"/>
              <a:t>There are about 75 million foodborne illnesses in the US each year</a:t>
            </a:r>
          </a:p>
          <a:p>
            <a:r>
              <a:rPr lang="en-US" dirty="0" smtClean="0"/>
              <a:t>New diseases come along, e.g., Severe Acute Respiratory Syndrome (SARS), Avian influenza (“bird flu”), Middle Eastern Respiratory Syndrome (MERS)</a:t>
            </a:r>
          </a:p>
          <a:p>
            <a:r>
              <a:rPr lang="en-US" dirty="0" smtClean="0"/>
              <a:t>Other microbes emerging due to overuse of antibiotics and subsequent resistance, with concern of a “world without antibiotics”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191000" y="6555553"/>
            <a:ext cx="47280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Frieden</a:t>
            </a:r>
            <a:r>
              <a:rPr lang="en-US" dirty="0"/>
              <a:t>, 2014; CDC, 2013; WHO, 2014)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And, of course, the growing threat of bioterrorism</a:t>
            </a:r>
          </a:p>
        </p:txBody>
      </p:sp>
      <p:sp>
        <p:nvSpPr>
          <p:cNvPr id="14339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Class A agents are the biggest worry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Anthrax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Botulism toxin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Tularemia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Plague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Smallpox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Hemorrhagic fevers, e.g., Ebola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/>
              <a:t>But they there are plenty more, e.g.,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Q Fever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Ricin toxin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Various gastrointestinal pathogens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Radiation from </a:t>
            </a:r>
            <a:r>
              <a:rPr lang="en-US" dirty="0" smtClean="0"/>
              <a:t>“dirty” </a:t>
            </a:r>
            <a:r>
              <a:rPr lang="en-US" dirty="0"/>
              <a:t>or other bombs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Amount of data to aid surveillance is increasing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dirty="0"/>
              <a:t>Traditional public health reporting data – astute clinicians and lab reporting (last segment)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70000"/>
              </a:lnSpc>
            </a:pPr>
            <a:r>
              <a:rPr lang="en-US" dirty="0"/>
              <a:t>EHR data – e.g.,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/>
              <a:t>Radiology reports 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/>
              <a:t>Chief complaints </a:t>
            </a:r>
            <a:r>
              <a:rPr lang="en-US" dirty="0" smtClean="0"/>
              <a:t>Emergency </a:t>
            </a:r>
            <a:r>
              <a:rPr lang="en-US" dirty="0"/>
              <a:t>Department chief complaint text </a:t>
            </a:r>
            <a:r>
              <a:rPr lang="en-US" dirty="0" smtClean="0"/>
              <a:t>and full records Laboratory </a:t>
            </a:r>
            <a:r>
              <a:rPr lang="en-US" dirty="0"/>
              <a:t>ordering and results, e.g., lumbar puncture 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70000"/>
              </a:lnSpc>
            </a:pPr>
            <a:r>
              <a:rPr lang="en-US" dirty="0"/>
              <a:t>Purchase of over-the-counter medications (e.g., cough suppressants, antidiarrheal medications, etc.) </a:t>
            </a:r>
            <a:r>
              <a:rPr lang="en-US" dirty="0" smtClean="0"/>
              <a:t>also associated with epidemics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24972" y="6555553"/>
            <a:ext cx="8694058" cy="228600"/>
          </a:xfrm>
        </p:spPr>
        <p:txBody>
          <a:bodyPr/>
          <a:lstStyle/>
          <a:p>
            <a:r>
              <a:rPr lang="en-US" dirty="0"/>
              <a:t>(Chapman, 2003</a:t>
            </a:r>
            <a:r>
              <a:rPr lang="en-US" dirty="0" smtClean="0"/>
              <a:t>), (</a:t>
            </a:r>
            <a:r>
              <a:rPr lang="en-US" dirty="0"/>
              <a:t>Chapman, 2004</a:t>
            </a:r>
            <a:r>
              <a:rPr lang="en-US" dirty="0" smtClean="0"/>
              <a:t>), (</a:t>
            </a:r>
            <a:r>
              <a:rPr lang="en-US" dirty="0"/>
              <a:t>Chapman, 2005</a:t>
            </a:r>
            <a:r>
              <a:rPr lang="en-US" dirty="0" smtClean="0"/>
              <a:t>), (</a:t>
            </a:r>
            <a:r>
              <a:rPr lang="en-US" dirty="0"/>
              <a:t>Ye, 2014</a:t>
            </a:r>
            <a:r>
              <a:rPr lang="en-US" dirty="0" smtClean="0"/>
              <a:t>), (</a:t>
            </a:r>
            <a:r>
              <a:rPr lang="en-US" dirty="0"/>
              <a:t>Kimia, 2006</a:t>
            </a:r>
            <a:r>
              <a:rPr lang="en-US" dirty="0" smtClean="0"/>
              <a:t>), (</a:t>
            </a:r>
            <a:r>
              <a:rPr lang="en-US" dirty="0"/>
              <a:t>Proctor, 1998; Goldenberg, 2002; Hogan, 2003)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Other data for surveillance is increasingly available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surveillance – with so many cameras in public places, can detect coughing and other signs of illness</a:t>
            </a:r>
          </a:p>
          <a:p>
            <a:r>
              <a:rPr lang="en-US" dirty="0" smtClean="0"/>
              <a:t>Coroner’s </a:t>
            </a:r>
            <a:r>
              <a:rPr lang="en-US" dirty="0"/>
              <a:t>reports</a:t>
            </a:r>
          </a:p>
          <a:p>
            <a:r>
              <a:rPr lang="en-US" dirty="0"/>
              <a:t>Emergency department volume</a:t>
            </a:r>
          </a:p>
          <a:p>
            <a:r>
              <a:rPr lang="en-US" dirty="0"/>
              <a:t>Calls to nurse hotlines</a:t>
            </a:r>
          </a:p>
          <a:p>
            <a:r>
              <a:rPr lang="en-US" dirty="0"/>
              <a:t>School absences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Even more surveillance data in modern times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Search engines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First major use: 2002 Winter Olympics in Salt Lake City, UT 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Google Flu Trends:</a:t>
            </a:r>
          </a:p>
          <a:p>
            <a:pPr lvl="2">
              <a:defRPr/>
            </a:pPr>
            <a:r>
              <a:rPr lang="en-US" dirty="0" smtClean="0">
                <a:ea typeface="+mn-ea"/>
              </a:rPr>
              <a:t>Early research found flu-related queries tracked closely with flu-related visits to physicians, lagging by about a day </a:t>
            </a:r>
          </a:p>
          <a:p>
            <a:pPr lvl="2">
              <a:defRPr/>
            </a:pPr>
            <a:r>
              <a:rPr lang="en-US" dirty="0" smtClean="0">
                <a:ea typeface="+mn-ea"/>
              </a:rPr>
              <a:t>Later results have found accuracy waning over time, due to “big data hubris” and changes in search engine 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Social media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Facebook 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Twitter 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Practical value?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en-US" dirty="0"/>
              <a:t>(Johnson, 2004</a:t>
            </a:r>
            <a:r>
              <a:rPr lang="en-US" dirty="0" smtClean="0"/>
              <a:t>), (</a:t>
            </a:r>
            <a:r>
              <a:rPr lang="en-US" dirty="0"/>
              <a:t>Ginsberg, 2008</a:t>
            </a:r>
            <a:r>
              <a:rPr lang="en-US" dirty="0" smtClean="0"/>
              <a:t>), (</a:t>
            </a:r>
            <a:r>
              <a:rPr lang="en-US" dirty="0" err="1"/>
              <a:t>Lazer</a:t>
            </a:r>
            <a:r>
              <a:rPr lang="en-US" dirty="0"/>
              <a:t>, 2014</a:t>
            </a:r>
            <a:r>
              <a:rPr lang="en-US" dirty="0" smtClean="0"/>
              <a:t>), (</a:t>
            </a:r>
            <a:r>
              <a:rPr lang="en-US" dirty="0"/>
              <a:t>Christakis, 2010</a:t>
            </a:r>
            <a:r>
              <a:rPr lang="en-US" dirty="0" smtClean="0"/>
              <a:t>), (</a:t>
            </a:r>
            <a:r>
              <a:rPr lang="en-US" dirty="0" err="1"/>
              <a:t>Broniatowski</a:t>
            </a:r>
            <a:r>
              <a:rPr lang="en-US" dirty="0"/>
              <a:t>, 2013)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lovebug.jpg"/>
  <p:tag name="LOGO_PIC_2" val="C:\Documents and Settings\hersh\My Documents\Ongoing\Web\ohsunewlogo.jpg"/>
  <p:tag name="PRESENTER_PIC_MODE" val="0"/>
  <p:tag name="LOGO_PIC_MODE" val="1"/>
  <p:tag name="PRESENTATION_TITLE" val="10.5b"/>
  <p:tag name="ART_ENCODE_TYPE" val="0"/>
  <p:tag name="ART_ENCODE_INDEX" val="1"/>
  <p:tag name="ARTICULATE_LOGO" val="ohsu-logo.jpg"/>
  <p:tag name="ARTICULATE_PRESENTER" val="William Hersh, MD"/>
  <p:tag name="ARTICULATE_PRESENTER_GUID" val="0541C0AA82FF"/>
  <p:tag name="ARTICULATE_LMS" val="0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6\Content\6.5b\player.html"/>
  <p:tag name="ARTICULATE_META_COURSE_VERSION_SET" val="True"/>
  <p:tag name="ARTICULATE_REFERENCE_ID" val="a5d9834f-c79f-4ee0-aaa6-204f2345418c"/>
  <p:tag name="ARTICULATE_SLIDE_COUNT" val="16"/>
  <p:tag name="ARTICULATE_REFERENCE_TYPE_1" val="1"/>
  <p:tag name="ARTICULATE_REFERENCE_1" val="C:\wamp\www\Box Sync\BD2K\OER Content\BDK08\Staged\List of Resources for Public Health and Big Datapt2.pdf"/>
  <p:tag name="ARTICULATE_REFERENCE_TITLE_1" val="List of Resources for Public Health and Big Data pt. 2"/>
  <p:tag name="ARTICULATE_REFERENCE_ID_1" val="eaa534cf-5be8-4bff-b863-79ff087e76fb"/>
  <p:tag name="ARTICULATE_REFERENCE_COUNT" val="1"/>
  <p:tag name="ARTICULATE_REFERENCE_DESCRIPTION" val="Here are some useful links: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2295792-c:\wamp\www\box sync\bd2k\oer content\bdk08\staged\bdk08-2.pptx"/>
  <p:tag name="ARTICULATE_PRESENTER_VERSION" val="7"/>
  <p:tag name="ARTICULATE_USED_PAGE_ORIENTATION" val="1"/>
  <p:tag name="ARTICULATE_USED_PAGE_SIZE" val="1"/>
  <p:tag name="ARTICULATE_META_COURSE_ID" val="4U9PRHk4hNK_course_id"/>
  <p:tag name="ARTICULATE_META_NAME_SET" val="True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6d4e326-d28f-48bd-9a28-e92115cd3341"/>
  <p:tag name="ARTICULATE_SLIDE_NAV" val="1"/>
  <p:tag name="AUDIO_ID" val="256"/>
  <p:tag name="ARTICULATE_AUDIO_RECORDED" val="1"/>
  <p:tag name="ARTICULATE_NAV_LEVEL" val="1"/>
  <p:tag name="ARTICULATE_SLIDE_PRESENTER_GUID" val="b92b2fb1-6585-41ce-8e51-163c81a2359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08\Working\Audio\BDK06-2\Slide 1 - Public Health and Big Data Pt. 2.wav"/>
  <p:tag name="ELAPSEDTIME" val="5.412"/>
  <p:tag name="ARTICULATE_USED_LAYOUT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5d1ff9f-bb1e-4cc3-b61b-fb4bfd1611a9"/>
  <p:tag name="ARTICULATE_SLIDE_NAV" val="2"/>
  <p:tag name="AUDIO_ID" val="270"/>
  <p:tag name="ARTICULATE_AUDIO_RECORDED" val="1"/>
  <p:tag name="ORIGINAL_AUDIO_FILEPATH" val="C:\wamp\www\Box Sync\BD2K\OER Content\BDK08\Working\Audio\BDK08-2\Slide 2 - Syndromic surveillance and biodisaster preparedness.mp3"/>
  <p:tag name="ELAPSEDTIME" val="59.272"/>
  <p:tag name="ARTICULATE_NAV_LEVEL" val="1"/>
  <p:tag name="ARTICULATE_SLIDE_PRESENTER_GUID" val="b92b2fb1-6585-41ce-8e51-163c81a2359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8acda9b-4fbf-4c0d-a980-0ee389171d0f"/>
  <p:tag name="ARTICULATE_SLIDE_NAV" val="3"/>
  <p:tag name="AUDIO_ID" val="295"/>
  <p:tag name="ARTICULATE_AUDIO_RECORDED" val="1"/>
  <p:tag name="ORIGINAL_AUDIO_FILEPATH" val="C:\wamp\www\Box Sync\BD2K\OER Content\BDK08\Working\Audio\BDK08-2\Slide 3 - What is objective of syndromic surveillance_.mp3"/>
  <p:tag name="ELAPSEDTIME" val="52.112"/>
  <p:tag name="ARTICULATE_NAV_LEVEL" val="1"/>
  <p:tag name="ARTICULATE_SLIDE_PRESENTER_GUID" val="b92b2fb1-6585-41ce-8e51-163c81a2359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hersh\AppData\Local\Temp\articulate\presenter\imgtemp\hs5jeDiB_files\slide0001_image001.p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e6bbc6-17e3-4d76-a322-4fb1fb10dd29"/>
  <p:tag name="ARTICULATE_SLIDE_NAV" val="4"/>
  <p:tag name="AUDIO_ID" val="280"/>
  <p:tag name="ARTICULATE_AUDIO_RECORDED" val="1"/>
  <p:tag name="ORIGINAL_AUDIO_FILEPATH" val="C:\wamp\www\Box Sync\BD2K\OER Content\BDK08\Working\Audio\BDK08-2\Slide 4 - Why is it important_.mp3"/>
  <p:tag name="ELAPSEDTIME" val="36.492"/>
  <p:tag name="ARTICULATE_NAV_LEVEL" val="1"/>
  <p:tag name="ARTICULATE_SLIDE_PRESENTER_GUID" val="b92b2fb1-6585-41ce-8e51-163c81a2359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17d7cb3-04f2-427c-a43c-543e233a705d"/>
  <p:tag name="ARTICULATE_SLIDE_NAV" val="5"/>
  <p:tag name="AUDIO_ID" val="284"/>
  <p:tag name="ARTICULATE_AUDIO_RECORDED" val="1"/>
  <p:tag name="ORIGINAL_AUDIO_FILEPATH" val="C:\wamp\www\Box Sync\BD2K\OER Content\BDK08\Working\Audio\BDK08-2\Slide 5 - Even in modern times.mp3"/>
  <p:tag name="ELAPSEDTIME" val="78.472"/>
  <p:tag name="ARTICULATE_NAV_LEVEL" val="1"/>
  <p:tag name="ARTICULATE_SLIDE_PRESENTER_GUID" val="b92b2fb1-6585-41ce-8e51-163c81a2359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dbd1f63-7861-4949-990a-8130f1b871dd"/>
  <p:tag name="ARTICULATE_SLIDE_NAV" val="7"/>
  <p:tag name="AUDIO_ID" val="281"/>
  <p:tag name="ARTICULATE_AUDIO_RECORDED" val="1"/>
  <p:tag name="ORIGINAL_AUDIO_FILEPATH" val="C:\wamp\www\Box Sync\BD2K\OER Content\BDK08\Working\Audio\BDK08-2\Slide 6 - And, of course, the growing threat of bioterrorism.mp3"/>
  <p:tag name="ELAPSEDTIME" val="51.982"/>
  <p:tag name="ARTICULATE_NAV_LEVEL" val="1"/>
  <p:tag name="ARTICULATE_SLIDE_PRESENTER_GUID" val="b92b2fb1-6585-41ce-8e51-163c81a2359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035a029-356d-4baf-b023-cbc7b4bf39a5"/>
  <p:tag name="ARTICULATE_SLIDE_NAV" val="8"/>
  <p:tag name="AUDIO_ID" val="285"/>
  <p:tag name="ARTICULATE_AUDIO_RECORDED" val="1"/>
  <p:tag name="ORIGINAL_AUDIO_FILEPATH" val="C:\wamp\www\Box Sync\BD2K\OER Content\BDK08\Working\Audio\BDK08-2\Slide 7 - Amount of data to aid surveillance is increasing.mp3"/>
  <p:tag name="ELAPSEDTIME" val="55.822"/>
  <p:tag name="ARTICULATE_NAV_LEVEL" val="1"/>
  <p:tag name="ARTICULATE_SLIDE_PRESENTER_GUID" val="b92b2fb1-6585-41ce-8e51-163c81a2359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665ef0c-1709-4ddc-8933-d21bd8f70a4b"/>
  <p:tag name="ARTICULATE_SLIDE_NAV" val="9"/>
  <p:tag name="AUDIO_ID" val="286"/>
  <p:tag name="ARTICULATE_AUDIO_RECORDED" val="1"/>
  <p:tag name="ORIGINAL_AUDIO_FILEPATH" val="C:\wamp\www\Box Sync\BD2K\OER Content\BDK08\Working\Audio\BDK08-2\Slide 8 - Other data for surveillance is increasingly available.mp3"/>
  <p:tag name="ELAPSEDTIME" val="35.992"/>
  <p:tag name="ARTICULATE_NAV_LEVEL" val="1"/>
  <p:tag name="ARTICULATE_SLIDE_PRESENTER_GUID" val="b92b2fb1-6585-41ce-8e51-163c81a2359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85fd814-6978-4b97-9321-48fdc8fb2ecb"/>
  <p:tag name="ARTICULATE_SLIDE_NAV" val="10"/>
  <p:tag name="AUDIO_ID" val="299"/>
  <p:tag name="ARTICULATE_AUDIO_RECORDED" val="1"/>
  <p:tag name="ORIGINAL_AUDIO_FILEPATH" val="C:\wamp\www\Box Sync\BD2K\OER Content\BDK08\Working\Audio\BDK08-2\Slide 9 - Even more surveillance data in modern times.mp3"/>
  <p:tag name="ELAPSEDTIME" val="108.982"/>
  <p:tag name="ARTICULATE_NAV_LEVEL" val="1"/>
  <p:tag name="ARTICULATE_SLIDE_PRESENTER_GUID" val="b92b2fb1-6585-41ce-8e51-163c81a2359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65946b3-7c4e-44f0-b9de-5043bb73922c"/>
  <p:tag name="ARTICULATE_SLIDE_NAV" val="11"/>
  <p:tag name="AUDIO_ID" val="272"/>
  <p:tag name="ARTICULATE_AUDIO_RECORDED" val="1"/>
  <p:tag name="ORIGINAL_AUDIO_FILEPATH" val="C:\wamp\www\Box Sync\BD2K\OER Content\BDK08\Working\Audio\BDK08-2\Slide 10 - The science of “very early detection”.mp3"/>
  <p:tag name="ELAPSEDTIME" val="69.122"/>
  <p:tag name="ARTICULATE_NAV_LEVEL" val="1"/>
  <p:tag name="ARTICULATE_SLIDE_PRESENTER_GUID" val="b92b2fb1-6585-41ce-8e51-163c81a2359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ac3deea-7428-4ef7-910b-c365aa135196"/>
  <p:tag name="ARTICULATE_SLIDE_NAV" val="12"/>
  <p:tag name="AUDIO_ID" val="274"/>
  <p:tag name="ARTICULATE_AUDIO_RECORDED" val="1"/>
  <p:tag name="ORIGINAL_AUDIO_FILEPATH" val="C:\wamp\www\Box Sync\BD2K\OER Content\BDK08\Working\Audio\BDK08-2\Slide 11 - Principles of signal detection (Wagner, 2001).mp3"/>
  <p:tag name="ELAPSEDTIME" val="30.952"/>
  <p:tag name="ARTICULATE_NAV_LEVEL" val="1"/>
  <p:tag name="ARTICULATE_SLIDE_PRESENTER_GUID" val="b92b2fb1-6585-41ce-8e51-163c81a2359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5e9ad3a-6859-435f-a075-80b743a55d9a"/>
  <p:tag name="ARTICULATE_SLIDE_NAV" val="13"/>
  <p:tag name="AUDIO_ID" val="287"/>
  <p:tag name="ARTICULATE_AUDIO_RECORDED" val="1"/>
  <p:tag name="ORIGINAL_AUDIO_FILEPATH" val="C:\wamp\www\Box Sync\BD2K\OER Content\BDK08\Working\Audio\BDK08-2\Slide 12 - The Real-time Outbreak Detection System (RODS) (Tsui, 2003).mp3"/>
  <p:tag name="ELAPSEDTIME" val="37.252"/>
  <p:tag name="ARTICULATE_NAV_LEVEL" val="1"/>
  <p:tag name="ARTICULATE_SLIDE_PRESENTER_GUID" val="b92b2fb1-6585-41ce-8e51-163c81a2359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d1b489d-3291-450c-b446-1de1d58dab23"/>
  <p:tag name="ARTICULATE_SLIDE_NAV" val="14"/>
  <p:tag name="AUDIO_ID" val="296"/>
  <p:tag name="ARTICULATE_AUDIO_RECORDED" val="1"/>
  <p:tag name="ORIGINAL_AUDIO_FILEPATH" val="C:\wamp\www\Box Sync\BD2K\OER Content\BDK08\Working\Audio\BDK08-2\Slide 13 - Other syndromic surveillance efforts_ Biosense.mp3"/>
  <p:tag name="ELAPSEDTIME" val="56.602"/>
  <p:tag name="ARTICULATE_NAV_LEVEL" val="1"/>
  <p:tag name="ARTICULATE_SLIDE_PRESENTER_GUID" val="b92b2fb1-6585-41ce-8e51-163c81a2359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0"/>
  <p:tag name="ARTICULATE_AUDIO_RECORDED" val="1"/>
  <p:tag name="ORIGINAL_AUDIO_FILEPATH" val="C:\wamp\www\Box Sync\BD2K\OER Content\BDK08\Working\Audio\BDK08-2\Slide 14 - Efficacy of syndromic surveillance.mp3"/>
  <p:tag name="ELAPSEDTIME" val="76.222"/>
  <p:tag name="ARTICULATE_NAV_LEVEL" val="1"/>
  <p:tag name="ARTICULATE_SLIDE_PRESENTER_GUID" val="b92b2fb1-6585-41ce-8e51-163c81a2359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9c32256-1a9a-4535-8403-ae79465dc9a5"/>
  <p:tag name="ARTICULATE_SLIDE_NAV" val="16"/>
  <p:tag name="AUDIO_ID" val="297"/>
  <p:tag name="ARTICULATE_AUDIO_RECORDED" val="1"/>
  <p:tag name="ORIGINAL_AUDIO_FILEPATH" val="C:\wamp\www\Box Sync\BD2K\OER Content\BDK08\Working\Audio\BDK08-2\Slide 15 - Concerns about syndromic surveillance.mp3"/>
  <p:tag name="ELAPSEDTIME" val="88.552"/>
  <p:tag name="ARTICULATE_NAV_LEVEL" val="1"/>
  <p:tag name="ARTICULATE_SLIDE_PRESENTER_GUID" val="b92b2fb1-6585-41ce-8e51-163c81a2359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1"/>
  <p:tag name="ARTICULATE_NAV_LEVEL" val="1"/>
  <p:tag name="ARTICULATE_SLIDE_PRESENTER_GUID" val="b92b2fb1-6585-41ce-8e51-163c81a23598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True"/>
  <p:tag name="ARTICULATE_PLAYER_SEEKBAR" val="False"/>
  <p:tag name="ARTICULATE_PLAYER_CONTROL_PLAYPAUSE" val="False"/>
  <p:tag name="ARTICULATE_NEXT_BUTTON_ID" val="256"/>
  <p:tag name="ARTICULATE_PREV_BUTTON_ID" val="297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957</TotalTime>
  <Words>1117</Words>
  <Application>Microsoft Office PowerPoint</Application>
  <PresentationFormat>On-screen Show (4:3)</PresentationFormat>
  <Paragraphs>125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Cambria</vt:lpstr>
      <vt:lpstr>Tahoma</vt:lpstr>
      <vt:lpstr>Times New Roman</vt:lpstr>
      <vt:lpstr>BD2K_OER_Theme</vt:lpstr>
      <vt:lpstr>BD2K OER Dark</vt:lpstr>
      <vt:lpstr>Public Health and Big Data Pt. 2</vt:lpstr>
      <vt:lpstr>Syndromic surveillance and biodisaster preparedness</vt:lpstr>
      <vt:lpstr>What is objective of syndromic surveillance?</vt:lpstr>
      <vt:lpstr>Why is it important?</vt:lpstr>
      <vt:lpstr>Even in modern times</vt:lpstr>
      <vt:lpstr>And, of course, the growing threat of bioterrorism</vt:lpstr>
      <vt:lpstr>Amount of data to aid surveillance is increasing</vt:lpstr>
      <vt:lpstr>Other data for surveillance is increasingly available</vt:lpstr>
      <vt:lpstr>Even more surveillance data in modern times</vt:lpstr>
      <vt:lpstr>The science of “very early detection”</vt:lpstr>
      <vt:lpstr>Principles of signal detection</vt:lpstr>
      <vt:lpstr>The Real-time Outbreak Detection System (RODS) </vt:lpstr>
      <vt:lpstr>Other syndromic surveillance efforts: Biosense</vt:lpstr>
      <vt:lpstr>Efficacy of syndromic surveillance</vt:lpstr>
      <vt:lpstr>Concerns about syndromic surveillance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146</cp:revision>
  <cp:lastPrinted>2012-04-25T09:08:32Z</cp:lastPrinted>
  <dcterms:created xsi:type="dcterms:W3CDTF">2003-03-15T13:17:24Z</dcterms:created>
  <dcterms:modified xsi:type="dcterms:W3CDTF">2016-05-24T21:15:51Z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10</vt:lpwstr>
  </property>
  <property fmtid="{D5CDD505-2E9C-101B-9397-08002B2CF9AE}" pid="3" name="ArticulateUseProject">
    <vt:lpwstr>1</vt:lpwstr>
  </property>
  <property fmtid="{D5CDD505-2E9C-101B-9397-08002B2CF9AE}" pid="4" name="ArticulatePath">
    <vt:lpwstr>6.5b</vt:lpwstr>
  </property>
  <property fmtid="{D5CDD505-2E9C-101B-9397-08002B2CF9AE}" pid="5" name="ArticulateProjectVersion">
    <vt:lpwstr>7</vt:lpwstr>
  </property>
  <property fmtid="{D5CDD505-2E9C-101B-9397-08002B2CF9AE}" pid="6" name="ArticulateGUID">
    <vt:lpwstr>1D11A4FC-8C9C-4491-9386-115A543C34BF</vt:lpwstr>
  </property>
  <property fmtid="{D5CDD505-2E9C-101B-9397-08002B2CF9AE}" pid="7" name="ArticulateProjectFull">
    <vt:lpwstr>C:\wamp\www\Box Sync\BD2K\OER Content\BDK08\Staged\BDK06-2.ppta</vt:lpwstr>
  </property>
</Properties>
</file>