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heme/theme3.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notesSlides/notesSlide1.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xml" ContentType="application/vnd.openxmlformats-officedocument.presentationml.notesSlide+xml"/>
  <Override PartName="/ppt/tags/tag55.xml" ContentType="application/vnd.openxmlformats-officedocument.presentationml.tags+xml"/>
  <Override PartName="/ppt/notesSlides/notesSlide3.xml" ContentType="application/vnd.openxmlformats-officedocument.presentationml.notesSlide+xml"/>
  <Override PartName="/ppt/tags/tag56.xml" ContentType="application/vnd.openxmlformats-officedocument.presentationml.tags+xml"/>
  <Override PartName="/ppt/notesSlides/notesSlide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19" r:id="rId2"/>
  </p:sldMasterIdLst>
  <p:notesMasterIdLst>
    <p:notesMasterId r:id="rId20"/>
  </p:notesMasterIdLst>
  <p:sldIdLst>
    <p:sldId id="262" r:id="rId3"/>
    <p:sldId id="305" r:id="rId4"/>
    <p:sldId id="342" r:id="rId5"/>
    <p:sldId id="347" r:id="rId6"/>
    <p:sldId id="351" r:id="rId7"/>
    <p:sldId id="352" r:id="rId8"/>
    <p:sldId id="350" r:id="rId9"/>
    <p:sldId id="349" r:id="rId10"/>
    <p:sldId id="354" r:id="rId11"/>
    <p:sldId id="353" r:id="rId12"/>
    <p:sldId id="358" r:id="rId13"/>
    <p:sldId id="343" r:id="rId14"/>
    <p:sldId id="348" r:id="rId15"/>
    <p:sldId id="355" r:id="rId16"/>
    <p:sldId id="356" r:id="rId17"/>
    <p:sldId id="346" r:id="rId18"/>
    <p:sldId id="345" r:id="rId19"/>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18496B"/>
    <a:srgbClr val="4B5185"/>
    <a:srgbClr val="095457"/>
    <a:srgbClr val="CA913E"/>
    <a:srgbClr val="757070"/>
    <a:srgbClr val="3235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76516" autoAdjust="0"/>
  </p:normalViewPr>
  <p:slideViewPr>
    <p:cSldViewPr snapToGrid="0">
      <p:cViewPr varScale="1">
        <p:scale>
          <a:sx n="73" d="100"/>
          <a:sy n="73" d="100"/>
        </p:scale>
        <p:origin x="366" y="60"/>
      </p:cViewPr>
      <p:guideLst>
        <p:guide orient="horz" pos="2160"/>
        <p:guide pos="2880"/>
      </p:guideLst>
    </p:cSldViewPr>
  </p:slideViewPr>
  <p:notesTextViewPr>
    <p:cViewPr>
      <p:scale>
        <a:sx n="1" d="1"/>
        <a:sy n="1" d="1"/>
      </p:scale>
      <p:origin x="0" y="0"/>
    </p:cViewPr>
  </p:notesTextViewPr>
  <p:sorterViewPr>
    <p:cViewPr>
      <p:scale>
        <a:sx n="100" d="100"/>
        <a:sy n="100" d="100"/>
      </p:scale>
      <p:origin x="0" y="-13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0D069-A0B8-4EC9-9BF0-69D54A36AD51}" type="datetimeFigureOut">
              <a:rPr lang="en-US" smtClean="0"/>
              <a:t>5/24/2016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506CC-E80B-47B0-82EF-38D0044C02BA}" type="slidenum">
              <a:rPr lang="en-US" smtClean="0"/>
              <a:t>‹#›</a:t>
            </a:fld>
            <a:endParaRPr lang="en-US"/>
          </a:p>
        </p:txBody>
      </p:sp>
    </p:spTree>
    <p:extLst>
      <p:ext uri="{BB962C8B-B14F-4D97-AF65-F5344CB8AC3E}">
        <p14:creationId xmlns:p14="http://schemas.microsoft.com/office/powerpoint/2010/main" val="185848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Their goals were clear at the outset, and structures, processes and cultures developed accordingly. </a:t>
            </a:r>
          </a:p>
          <a:p>
            <a:r>
              <a:rPr lang="en-US" sz="1200" b="0" i="0" kern="1200" smtClean="0">
                <a:solidFill>
                  <a:schemeClr val="tx1"/>
                </a:solidFill>
                <a:effectLst/>
                <a:latin typeface="+mn-lt"/>
                <a:ea typeface="+mn-ea"/>
                <a:cs typeface="+mn-cs"/>
              </a:rPr>
              <a:t>Even the simplest collaboration might require two principal investigators, two department chairs and two deans to reach agreements. Several relatively new major interdisciplinary centres highlight the importance of PhD administratorsThe lack of an adequate career track for such individuals and project leaders more generally was highlighted.</a:t>
            </a:r>
          </a:p>
          <a:p>
            <a:r>
              <a:rPr lang="en-US" sz="1200" b="0" i="0" kern="1200" smtClean="0">
                <a:solidFill>
                  <a:schemeClr val="tx1"/>
                </a:solidFill>
                <a:effectLst/>
                <a:latin typeface="+mn-lt"/>
                <a:ea typeface="+mn-ea"/>
                <a:cs typeface="+mn-cs"/>
              </a:rPr>
              <a:t>establish certain key principles at the outset of a collaboration. Take technology transfer.</a:t>
            </a:r>
          </a:p>
          <a:p>
            <a:r>
              <a:rPr lang="en-US" sz="1200" b="0" i="0" kern="1200" smtClean="0">
                <a:solidFill>
                  <a:schemeClr val="tx1"/>
                </a:solidFill>
                <a:effectLst/>
                <a:latin typeface="+mn-lt"/>
                <a:ea typeface="+mn-ea"/>
                <a:cs typeface="+mn-cs"/>
              </a:rPr>
              <a:t>Another key aspect to be negotiated at the outset of a collaboration is the inescapable need for principles concerning team publications.</a:t>
            </a:r>
            <a:endParaRPr lang="en-US"/>
          </a:p>
        </p:txBody>
      </p:sp>
      <p:sp>
        <p:nvSpPr>
          <p:cNvPr id="4" name="Slide Number Placeholder 3"/>
          <p:cNvSpPr>
            <a:spLocks noGrp="1"/>
          </p:cNvSpPr>
          <p:nvPr>
            <p:ph type="sldNum" sz="quarter" idx="10"/>
          </p:nvPr>
        </p:nvSpPr>
        <p:spPr/>
        <p:txBody>
          <a:bodyPr/>
          <a:lstStyle/>
          <a:p>
            <a:fld id="{686506CC-E80B-47B0-82EF-38D0044C02BA}" type="slidenum">
              <a:rPr lang="en-US" smtClean="0"/>
              <a:t>2</a:t>
            </a:fld>
            <a:endParaRPr lang="en-US"/>
          </a:p>
        </p:txBody>
      </p:sp>
    </p:spTree>
    <p:extLst>
      <p:ext uri="{BB962C8B-B14F-4D97-AF65-F5344CB8AC3E}">
        <p14:creationId xmlns:p14="http://schemas.microsoft.com/office/powerpoint/2010/main" val="309868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6506CC-E80B-47B0-82EF-38D0044C02BA}" type="slidenum">
              <a:rPr lang="en-US" smtClean="0"/>
              <a:t>4</a:t>
            </a:fld>
            <a:endParaRPr lang="en-US"/>
          </a:p>
        </p:txBody>
      </p:sp>
    </p:spTree>
    <p:extLst>
      <p:ext uri="{BB962C8B-B14F-4D97-AF65-F5344CB8AC3E}">
        <p14:creationId xmlns:p14="http://schemas.microsoft.com/office/powerpoint/2010/main" val="229623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6506CC-E80B-47B0-82EF-38D0044C02BA}" type="slidenum">
              <a:rPr lang="en-US" smtClean="0"/>
              <a:t>5</a:t>
            </a:fld>
            <a:endParaRPr lang="en-US"/>
          </a:p>
        </p:txBody>
      </p:sp>
    </p:spTree>
    <p:extLst>
      <p:ext uri="{BB962C8B-B14F-4D97-AF65-F5344CB8AC3E}">
        <p14:creationId xmlns:p14="http://schemas.microsoft.com/office/powerpoint/2010/main" val="217786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6506CC-E80B-47B0-82EF-38D0044C02BA}" type="slidenum">
              <a:rPr lang="en-US" smtClean="0"/>
              <a:t>6</a:t>
            </a:fld>
            <a:endParaRPr lang="en-US"/>
          </a:p>
        </p:txBody>
      </p:sp>
    </p:spTree>
    <p:extLst>
      <p:ext uri="{BB962C8B-B14F-4D97-AF65-F5344CB8AC3E}">
        <p14:creationId xmlns:p14="http://schemas.microsoft.com/office/powerpoint/2010/main" val="92148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6506CC-E80B-47B0-82EF-38D0044C02BA}" type="slidenum">
              <a:rPr lang="en-US" smtClean="0"/>
              <a:t>14</a:t>
            </a:fld>
            <a:endParaRPr lang="en-US"/>
          </a:p>
        </p:txBody>
      </p:sp>
    </p:spTree>
    <p:extLst>
      <p:ext uri="{BB962C8B-B14F-4D97-AF65-F5344CB8AC3E}">
        <p14:creationId xmlns:p14="http://schemas.microsoft.com/office/powerpoint/2010/main" val="266037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1.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2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slideMaster" Target="../slideMasters/slideMaster1.xml"/><Relationship Id="rId1" Type="http://schemas.openxmlformats.org/officeDocument/2006/relationships/tags" Target="../tags/tag2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3.png"/><Relationship Id="rId7" Type="http://schemas.openxmlformats.org/officeDocument/2006/relationships/image" Target="../media/image30.png"/><Relationship Id="rId2" Type="http://schemas.openxmlformats.org/officeDocument/2006/relationships/slideMaster" Target="../slideMasters/slideMaster1.xml"/><Relationship Id="rId1" Type="http://schemas.openxmlformats.org/officeDocument/2006/relationships/tags" Target="../tags/tag24.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4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4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5.xml"/><Relationship Id="rId4" Type="http://schemas.openxmlformats.org/officeDocument/2006/relationships/image" Target="../media/image4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7.xml"/><Relationship Id="rId4" Type="http://schemas.openxmlformats.org/officeDocument/2006/relationships/image" Target="../media/image4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2.xml"/><Relationship Id="rId4"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2.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4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38.png"/><Relationship Id="rId2" Type="http://schemas.openxmlformats.org/officeDocument/2006/relationships/slideMaster" Target="../slideMasters/slideMaster2.xml"/><Relationship Id="rId1" Type="http://schemas.openxmlformats.org/officeDocument/2006/relationships/tags" Target="../tags/tag49.xml"/><Relationship Id="rId6" Type="http://schemas.openxmlformats.org/officeDocument/2006/relationships/image" Target="../media/image44.png"/><Relationship Id="rId11" Type="http://schemas.openxmlformats.org/officeDocument/2006/relationships/image" Target="../media/image48.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image" Target="../media/image30.png"/><Relationship Id="rId9" Type="http://schemas.openxmlformats.org/officeDocument/2006/relationships/image" Target="../media/image46.png"/><Relationship Id="rId14" Type="http://schemas.openxmlformats.org/officeDocument/2006/relationships/image" Target="../media/image50.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3.png"/><Relationship Id="rId7" Type="http://schemas.openxmlformats.org/officeDocument/2006/relationships/image" Target="../media/image30.png"/><Relationship Id="rId2" Type="http://schemas.openxmlformats.org/officeDocument/2006/relationships/slideMaster" Target="../slideMasters/slideMaster2.xml"/><Relationship Id="rId1" Type="http://schemas.openxmlformats.org/officeDocument/2006/relationships/tags" Target="../tags/tag50.xml"/><Relationship Id="rId6" Type="http://schemas.openxmlformats.org/officeDocument/2006/relationships/image" Target="../media/image36.png"/><Relationship Id="rId11" Type="http://schemas.openxmlformats.org/officeDocument/2006/relationships/image" Target="../media/image45.png"/><Relationship Id="rId5" Type="http://schemas.openxmlformats.org/officeDocument/2006/relationships/image" Target="../media/image35.png"/><Relationship Id="rId10" Type="http://schemas.openxmlformats.org/officeDocument/2006/relationships/image" Target="../media/image51.png"/><Relationship Id="rId4" Type="http://schemas.openxmlformats.org/officeDocument/2006/relationships/image" Target="../media/image34.png"/><Relationship Id="rId9" Type="http://schemas.openxmlformats.org/officeDocument/2006/relationships/image" Target="../media/image37.png"/></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accent5"/>
                </a:solidFill>
              </a:defRPr>
            </a:lvl1pPr>
          </a:lstStyle>
          <a:p>
            <a:r>
              <a:rPr lang="en-US" dirty="0" smtClean="0"/>
              <a:t>BD2K OER Module Title - Light</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userDrawn="1"/>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BD2K Open Educational Resources | Oregon Health &amp; Science University</a:t>
            </a:r>
            <a:endParaRPr lang="en-US" dirty="0">
              <a:solidFill>
                <a:schemeClr val="accent5"/>
              </a:solidFill>
            </a:endParaRPr>
          </a:p>
        </p:txBody>
      </p:sp>
    </p:spTree>
    <p:custDataLst>
      <p:tags r:id="rId1"/>
    </p:custDataLst>
    <p:extLst>
      <p:ext uri="{BB962C8B-B14F-4D97-AF65-F5344CB8AC3E}">
        <p14:creationId xmlns:p14="http://schemas.microsoft.com/office/powerpoint/2010/main" val="32607112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145099874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26485367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2780517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Left Gree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stretch>
            <a:fillRect/>
          </a:stretch>
        </p:blipFill>
        <p:spPr>
          <a:xfrm>
            <a:off x="0" y="0"/>
            <a:ext cx="9144000" cy="6858249"/>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2239935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Break Left Green">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userDrawn="1">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userDrawn="1">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3851082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eft Purple">
    <p:bg>
      <p:bgPr>
        <a:solidFill>
          <a:srgbClr val="4B5185"/>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stretch>
            <a:fillRect/>
          </a:stretch>
        </p:blipFill>
        <p:spPr>
          <a:xfrm>
            <a:off x="0" y="0"/>
            <a:ext cx="9144000" cy="6860522"/>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2654221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9589190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eft Blue">
    <p:bg>
      <p:bgPr>
        <a:solidFill>
          <a:srgbClr val="18496B"/>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stretch>
            <a:fillRect/>
          </a:stretch>
        </p:blipFill>
        <p:spPr>
          <a:xfrm>
            <a:off x="3820" y="0"/>
            <a:ext cx="914018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832688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9257448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eft Gol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stretch>
            <a:fillRect/>
          </a:stretch>
        </p:blipFill>
        <p:spPr>
          <a:xfrm>
            <a:off x="0" y="0"/>
            <a:ext cx="9144000" cy="6860658"/>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6564552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bg1"/>
                </a:solidFill>
              </a:defRPr>
            </a:lvl1pPr>
          </a:lstStyle>
          <a:p>
            <a:r>
              <a:rPr lang="en-US" dirty="0" smtClean="0"/>
              <a:t>BD2K OER Module Title - Dark</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userDrawn="1"/>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BD2K Open Educational Resources | Oregon Health &amp; Science University</a:t>
            </a:r>
            <a:endParaRPr lang="en-US" dirty="0">
              <a:solidFill>
                <a:schemeClr val="accent5"/>
              </a:solidFill>
            </a:endParaRPr>
          </a:p>
        </p:txBody>
      </p:sp>
    </p:spTree>
    <p:custDataLst>
      <p:tags r:id="rId1"/>
    </p:custDataLst>
    <p:extLst>
      <p:ext uri="{BB962C8B-B14F-4D97-AF65-F5344CB8AC3E}">
        <p14:creationId xmlns:p14="http://schemas.microsoft.com/office/powerpoint/2010/main" val="28901445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Break Left Gold">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56467291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104744593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 Light">
    <p:spTree>
      <p:nvGrpSpPr>
        <p:cNvPr id="1" name=""/>
        <p:cNvGrpSpPr/>
        <p:nvPr/>
      </p:nvGrpSpPr>
      <p:grpSpPr>
        <a:xfrm>
          <a:off x="0" y="0"/>
          <a:ext cx="0" cy="0"/>
          <a:chOff x="0" y="0"/>
          <a:chExt cx="0" cy="0"/>
        </a:xfrm>
      </p:grpSpPr>
      <p:sp>
        <p:nvSpPr>
          <p:cNvPr id="3" name="Title 1"/>
          <p:cNvSpPr txBox="1">
            <a:spLocks/>
          </p:cNvSpPr>
          <p:nvPr userDrawn="1"/>
        </p:nvSpPr>
        <p:spPr>
          <a:xfrm>
            <a:off x="224971" y="135350"/>
            <a:ext cx="8694058" cy="9112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a:lstStyle>
          <a:p>
            <a:r>
              <a:rPr lang="en-US" smtClean="0"/>
              <a:t>Icons for Use Throughout – Light Theme</a:t>
            </a:r>
            <a:endParaRPr lang="en-US" dirty="0"/>
          </a:p>
        </p:txBody>
      </p:sp>
      <p:pic>
        <p:nvPicPr>
          <p:cNvPr id="4" name="Picture 3"/>
          <p:cNvPicPr preferRelativeResize="0">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316737" y="2874941"/>
            <a:ext cx="914400" cy="914400"/>
          </a:xfrm>
          <a:prstGeom prst="rect">
            <a:avLst/>
          </a:prstGeom>
        </p:spPr>
      </p:pic>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320499" y="1981859"/>
            <a:ext cx="914400" cy="914400"/>
          </a:xfrm>
          <a:prstGeom prst="rect">
            <a:avLst/>
          </a:prstGeom>
        </p:spPr>
      </p:pic>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9408" y="1947826"/>
            <a:ext cx="914400" cy="914400"/>
          </a:xfrm>
          <a:prstGeom prst="rect">
            <a:avLst/>
          </a:prstGeom>
        </p:spPr>
      </p:pic>
      <p:pic>
        <p:nvPicPr>
          <p:cNvPr id="15" name="Picture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320499" y="1121017"/>
            <a:ext cx="914400" cy="914400"/>
          </a:xfrm>
          <a:prstGeom prst="rect">
            <a:avLst/>
          </a:prstGeom>
        </p:spPr>
      </p:pic>
      <p:pic>
        <p:nvPicPr>
          <p:cNvPr id="16" name="Picture 1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99408" y="1086984"/>
            <a:ext cx="914400" cy="914400"/>
          </a:xfrm>
          <a:prstGeom prst="rect">
            <a:avLst/>
          </a:prstGeom>
        </p:spPr>
      </p:pic>
      <p:pic>
        <p:nvPicPr>
          <p:cNvPr id="17" name="Picture 1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226008252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umber Ligh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normAutofit/>
          </a:bodyPr>
          <a:lstStyle/>
          <a:p>
            <a:r>
              <a:rPr lang="en-US" dirty="0" smtClean="0"/>
              <a:t>Numbers for Use Throughout – Light Theme</a:t>
            </a:r>
            <a:endParaRPr lang="en-US" dirty="0"/>
          </a:p>
        </p:txBody>
      </p:sp>
      <p:sp>
        <p:nvSpPr>
          <p:cNvPr id="4" name="Oval 3"/>
          <p:cNvSpPr/>
          <p:nvPr userDrawn="1"/>
        </p:nvSpPr>
        <p:spPr>
          <a:xfrm>
            <a:off x="685800" y="17526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1</a:t>
            </a:r>
            <a:endParaRPr lang="en-US" sz="2800" dirty="0">
              <a:solidFill>
                <a:schemeClr val="tx1"/>
              </a:solidFill>
              <a:latin typeface="Cambria"/>
              <a:cs typeface="Cambria"/>
            </a:endParaRPr>
          </a:p>
        </p:txBody>
      </p:sp>
      <p:sp>
        <p:nvSpPr>
          <p:cNvPr id="5" name="Oval 4"/>
          <p:cNvSpPr/>
          <p:nvPr userDrawn="1"/>
        </p:nvSpPr>
        <p:spPr>
          <a:xfrm>
            <a:off x="685800" y="2743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2</a:t>
            </a:r>
            <a:endParaRPr lang="en-US" sz="2800" dirty="0">
              <a:solidFill>
                <a:schemeClr val="tx1"/>
              </a:solidFill>
              <a:latin typeface="Cambria"/>
              <a:cs typeface="Cambria"/>
            </a:endParaRPr>
          </a:p>
        </p:txBody>
      </p:sp>
      <p:sp>
        <p:nvSpPr>
          <p:cNvPr id="6" name="Oval 5"/>
          <p:cNvSpPr/>
          <p:nvPr userDrawn="1"/>
        </p:nvSpPr>
        <p:spPr>
          <a:xfrm>
            <a:off x="685800" y="37338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latin typeface="Cambria"/>
                <a:cs typeface="Cambria"/>
              </a:rPr>
              <a:t>3</a:t>
            </a:r>
          </a:p>
        </p:txBody>
      </p:sp>
      <p:sp>
        <p:nvSpPr>
          <p:cNvPr id="7" name="Oval 6"/>
          <p:cNvSpPr/>
          <p:nvPr userDrawn="1"/>
        </p:nvSpPr>
        <p:spPr>
          <a:xfrm>
            <a:off x="685800" y="4648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4</a:t>
            </a:r>
            <a:endParaRPr lang="en-US" sz="2800" dirty="0">
              <a:solidFill>
                <a:schemeClr val="tx1"/>
              </a:solidFill>
              <a:latin typeface="Cambria"/>
              <a:cs typeface="Cambria"/>
            </a:endParaRPr>
          </a:p>
        </p:txBody>
      </p:sp>
      <p:sp>
        <p:nvSpPr>
          <p:cNvPr id="8" name="Oval 7"/>
          <p:cNvSpPr/>
          <p:nvPr userDrawn="1"/>
        </p:nvSpPr>
        <p:spPr>
          <a:xfrm>
            <a:off x="1796143" y="17526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1</a:t>
            </a:r>
            <a:endParaRPr lang="en-US" sz="2800" dirty="0">
              <a:solidFill>
                <a:schemeClr val="accent3"/>
              </a:solidFill>
              <a:latin typeface="Cambria"/>
              <a:cs typeface="Cambria"/>
            </a:endParaRPr>
          </a:p>
        </p:txBody>
      </p:sp>
      <p:sp>
        <p:nvSpPr>
          <p:cNvPr id="9" name="Oval 8"/>
          <p:cNvSpPr/>
          <p:nvPr userDrawn="1"/>
        </p:nvSpPr>
        <p:spPr>
          <a:xfrm>
            <a:off x="1796143" y="2743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2</a:t>
            </a:r>
            <a:endParaRPr lang="en-US" sz="2800" dirty="0">
              <a:solidFill>
                <a:schemeClr val="accent3"/>
              </a:solidFill>
              <a:latin typeface="Cambria"/>
              <a:cs typeface="Cambria"/>
            </a:endParaRPr>
          </a:p>
        </p:txBody>
      </p:sp>
      <p:sp>
        <p:nvSpPr>
          <p:cNvPr id="10" name="Oval 9"/>
          <p:cNvSpPr/>
          <p:nvPr userDrawn="1"/>
        </p:nvSpPr>
        <p:spPr>
          <a:xfrm>
            <a:off x="1796143" y="37338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latin typeface="Cambria"/>
                <a:cs typeface="Cambria"/>
              </a:rPr>
              <a:t>3</a:t>
            </a:r>
          </a:p>
        </p:txBody>
      </p:sp>
      <p:sp>
        <p:nvSpPr>
          <p:cNvPr id="11" name="Oval 10"/>
          <p:cNvSpPr/>
          <p:nvPr userDrawn="1"/>
        </p:nvSpPr>
        <p:spPr>
          <a:xfrm>
            <a:off x="1796143" y="4648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4</a:t>
            </a:r>
            <a:endParaRPr lang="en-US" sz="2800" dirty="0">
              <a:solidFill>
                <a:schemeClr val="accent3"/>
              </a:solidFill>
              <a:latin typeface="Cambria"/>
              <a:cs typeface="Cambria"/>
            </a:endParaRPr>
          </a:p>
        </p:txBody>
      </p:sp>
      <p:sp>
        <p:nvSpPr>
          <p:cNvPr id="12" name="Oval 11"/>
          <p:cNvSpPr/>
          <p:nvPr userDrawn="1"/>
        </p:nvSpPr>
        <p:spPr>
          <a:xfrm>
            <a:off x="2906486" y="17616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1</a:t>
            </a:r>
            <a:endParaRPr lang="en-US" sz="2800" dirty="0">
              <a:solidFill>
                <a:schemeClr val="accent6"/>
              </a:solidFill>
              <a:latin typeface="Cambria"/>
              <a:cs typeface="Cambria"/>
            </a:endParaRPr>
          </a:p>
        </p:txBody>
      </p:sp>
      <p:sp>
        <p:nvSpPr>
          <p:cNvPr id="13" name="Oval 12"/>
          <p:cNvSpPr/>
          <p:nvPr userDrawn="1"/>
        </p:nvSpPr>
        <p:spPr>
          <a:xfrm>
            <a:off x="2906486" y="2752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2</a:t>
            </a:r>
            <a:endParaRPr lang="en-US" sz="2800" dirty="0">
              <a:solidFill>
                <a:schemeClr val="accent6"/>
              </a:solidFill>
              <a:latin typeface="Cambria"/>
              <a:cs typeface="Cambria"/>
            </a:endParaRPr>
          </a:p>
        </p:txBody>
      </p:sp>
      <p:sp>
        <p:nvSpPr>
          <p:cNvPr id="14" name="Oval 13"/>
          <p:cNvSpPr/>
          <p:nvPr userDrawn="1"/>
        </p:nvSpPr>
        <p:spPr>
          <a:xfrm>
            <a:off x="2906486" y="37428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solidFill>
                <a:latin typeface="Cambria"/>
                <a:cs typeface="Cambria"/>
              </a:rPr>
              <a:t>3</a:t>
            </a:r>
          </a:p>
        </p:txBody>
      </p:sp>
      <p:sp>
        <p:nvSpPr>
          <p:cNvPr id="15" name="Oval 14"/>
          <p:cNvSpPr/>
          <p:nvPr userDrawn="1"/>
        </p:nvSpPr>
        <p:spPr>
          <a:xfrm>
            <a:off x="2906486" y="4657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4</a:t>
            </a:r>
            <a:endParaRPr lang="en-US" sz="2800" dirty="0">
              <a:solidFill>
                <a:schemeClr val="accent6"/>
              </a:solidFill>
              <a:latin typeface="Cambria"/>
              <a:cs typeface="Cambria"/>
            </a:endParaRPr>
          </a:p>
        </p:txBody>
      </p:sp>
    </p:spTree>
    <p:custDataLst>
      <p:tags r:id="rId1"/>
    </p:custDataLst>
    <p:extLst>
      <p:ext uri="{BB962C8B-B14F-4D97-AF65-F5344CB8AC3E}">
        <p14:creationId xmlns:p14="http://schemas.microsoft.com/office/powerpoint/2010/main" val="107688448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dirty="0" smtClean="0"/>
              <a:t>Shapes for Use Throughout – Light Theme </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152" y="1851640"/>
            <a:ext cx="640135" cy="457240"/>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8152" y="2822060"/>
            <a:ext cx="640135" cy="45724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8152" y="3792480"/>
            <a:ext cx="640135" cy="457240"/>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8152" y="4762900"/>
            <a:ext cx="640135" cy="457240"/>
          </a:xfrm>
          <a:prstGeom prst="rect">
            <a:avLst/>
          </a:prstGeom>
        </p:spPr>
      </p:pic>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348795" y="1851640"/>
            <a:ext cx="1371719" cy="457240"/>
          </a:xfrm>
          <a:prstGeom prst="rect">
            <a:avLst/>
          </a:prstGeom>
        </p:spPr>
      </p:pic>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348794" y="2807817"/>
            <a:ext cx="1371719" cy="451143"/>
          </a:xfrm>
          <a:prstGeom prst="rect">
            <a:avLst/>
          </a:prstGeom>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348794" y="3792480"/>
            <a:ext cx="1371719" cy="457240"/>
          </a:xfrm>
          <a:prstGeom prst="rect">
            <a:avLst/>
          </a:prstGeom>
        </p:spPr>
      </p:pic>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48794" y="4759328"/>
            <a:ext cx="1371719" cy="451143"/>
          </a:xfrm>
          <a:prstGeom prst="rect">
            <a:avLst/>
          </a:prstGeom>
        </p:spPr>
      </p:pic>
      <p:pic>
        <p:nvPicPr>
          <p:cNvPr id="12" name="Picture 1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348661" y="1829970"/>
            <a:ext cx="1554615" cy="457240"/>
          </a:xfrm>
          <a:prstGeom prst="rect">
            <a:avLst/>
          </a:prstGeom>
        </p:spPr>
      </p:pic>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348661" y="2804390"/>
            <a:ext cx="1554615" cy="457240"/>
          </a:xfrm>
          <a:prstGeom prst="rect">
            <a:avLst/>
          </a:prstGeom>
        </p:spPr>
      </p:pic>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348661" y="3778810"/>
            <a:ext cx="1554615" cy="457240"/>
          </a:xfrm>
          <a:prstGeom prst="rect">
            <a:avLst/>
          </a:prstGeom>
        </p:spPr>
      </p:pic>
      <p:pic>
        <p:nvPicPr>
          <p:cNvPr id="15" name="Picture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348661" y="4753231"/>
            <a:ext cx="1554615" cy="457240"/>
          </a:xfrm>
          <a:prstGeom prst="rect">
            <a:avLst/>
          </a:prstGeom>
        </p:spPr>
      </p:pic>
    </p:spTree>
    <p:custDataLst>
      <p:tags r:id="rId1"/>
    </p:custDataLst>
    <p:extLst>
      <p:ext uri="{BB962C8B-B14F-4D97-AF65-F5344CB8AC3E}">
        <p14:creationId xmlns:p14="http://schemas.microsoft.com/office/powerpoint/2010/main" val="299648193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91029" y="2973379"/>
            <a:ext cx="7772400" cy="911243"/>
          </a:xfrm>
        </p:spPr>
        <p:txBody>
          <a:bodyPr>
            <a:normAutofit/>
          </a:bodyPr>
          <a:lstStyle/>
          <a:p>
            <a:r>
              <a:rPr lang="en-US" dirty="0" smtClean="0"/>
              <a:t>Using Shapes as Side Flags, Tags, Banners</a:t>
            </a:r>
            <a:endParaRPr lang="en-US" dirty="0"/>
          </a:p>
        </p:txBody>
      </p:sp>
      <p:grpSp>
        <p:nvGrpSpPr>
          <p:cNvPr id="4" name="Group 3"/>
          <p:cNvGrpSpPr/>
          <p:nvPr userDrawn="1"/>
        </p:nvGrpSpPr>
        <p:grpSpPr>
          <a:xfrm>
            <a:off x="7094966" y="0"/>
            <a:ext cx="1371719" cy="457240"/>
            <a:chOff x="7094966" y="0"/>
            <a:chExt cx="1371719" cy="45724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6" name="TextBox 5"/>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7" name="Group 6"/>
          <p:cNvGrpSpPr/>
          <p:nvPr userDrawn="1"/>
        </p:nvGrpSpPr>
        <p:grpSpPr>
          <a:xfrm>
            <a:off x="5123903" y="-1159"/>
            <a:ext cx="1371719" cy="458399"/>
            <a:chOff x="5123903" y="-1159"/>
            <a:chExt cx="1371719" cy="458399"/>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9" name="TextBox 8"/>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0" name="Group 9"/>
          <p:cNvGrpSpPr/>
          <p:nvPr userDrawn="1"/>
        </p:nvGrpSpPr>
        <p:grpSpPr>
          <a:xfrm>
            <a:off x="2943880" y="-7255"/>
            <a:ext cx="1371719" cy="457240"/>
            <a:chOff x="2943880" y="-7255"/>
            <a:chExt cx="1371719" cy="457240"/>
          </a:xfrm>
        </p:grpSpPr>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2" name="TextBox 11"/>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3" name="Group 12"/>
          <p:cNvGrpSpPr/>
          <p:nvPr userDrawn="1"/>
        </p:nvGrpSpPr>
        <p:grpSpPr>
          <a:xfrm>
            <a:off x="886300" y="-1160"/>
            <a:ext cx="1371720" cy="451143"/>
            <a:chOff x="886300" y="-1160"/>
            <a:chExt cx="1371720" cy="451143"/>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886301" y="-1160"/>
              <a:ext cx="1371719" cy="451143"/>
            </a:xfrm>
            <a:prstGeom prst="rect">
              <a:avLst/>
            </a:prstGeom>
          </p:spPr>
        </p:pic>
        <p:sp>
          <p:nvSpPr>
            <p:cNvPr id="15" name="TextBox 14"/>
            <p:cNvSpPr txBox="1"/>
            <p:nvPr/>
          </p:nvSpPr>
          <p:spPr>
            <a:xfrm>
              <a:off x="886300" y="89757"/>
              <a:ext cx="1371719" cy="350551"/>
            </a:xfrm>
            <a:prstGeom prst="rect">
              <a:avLst/>
            </a:prstGeom>
            <a:noFill/>
          </p:spPr>
          <p:txBody>
            <a:bodyPr wrap="square" rtlCol="0">
              <a:spAutoFit/>
            </a:bodyPr>
            <a:lstStyle/>
            <a:p>
              <a:pPr algn="ctr"/>
              <a:r>
                <a:rPr lang="en-US" sz="1600" dirty="0" smtClean="0">
                  <a:solidFill>
                    <a:schemeClr val="bg1"/>
                  </a:solidFill>
                  <a:latin typeface="+mj-lt"/>
                </a:rPr>
                <a:t>Glossary</a:t>
              </a:r>
              <a:endParaRPr lang="en-US" sz="1200" dirty="0">
                <a:solidFill>
                  <a:schemeClr val="bg1"/>
                </a:solidFill>
                <a:latin typeface="+mj-lt"/>
              </a:endParaRPr>
            </a:p>
          </p:txBody>
        </p:sp>
      </p:grpSp>
      <p:grpSp>
        <p:nvGrpSpPr>
          <p:cNvPr id="16" name="Group 15"/>
          <p:cNvGrpSpPr/>
          <p:nvPr userDrawn="1"/>
        </p:nvGrpSpPr>
        <p:grpSpPr>
          <a:xfrm>
            <a:off x="0" y="1033087"/>
            <a:ext cx="640135" cy="457240"/>
            <a:chOff x="0" y="1033087"/>
            <a:chExt cx="640135" cy="457240"/>
          </a:xfrm>
        </p:grpSpPr>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8" name="TextBox 17"/>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19" name="Group 18"/>
          <p:cNvGrpSpPr/>
          <p:nvPr userDrawn="1"/>
        </p:nvGrpSpPr>
        <p:grpSpPr>
          <a:xfrm>
            <a:off x="-1" y="1944330"/>
            <a:ext cx="640135" cy="457240"/>
            <a:chOff x="-1" y="1944330"/>
            <a:chExt cx="640135" cy="457240"/>
          </a:xfrm>
        </p:grpSpPr>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1" name="TextBox 20"/>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2" name="Group 21"/>
          <p:cNvGrpSpPr/>
          <p:nvPr userDrawn="1"/>
        </p:nvGrpSpPr>
        <p:grpSpPr>
          <a:xfrm>
            <a:off x="7589385" y="1055266"/>
            <a:ext cx="1554615" cy="457240"/>
            <a:chOff x="7589385" y="1055266"/>
            <a:chExt cx="1554615" cy="457240"/>
          </a:xfrm>
        </p:grpSpPr>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4" name="TextBox 23"/>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5" name="Group 24"/>
          <p:cNvGrpSpPr/>
          <p:nvPr userDrawn="1"/>
        </p:nvGrpSpPr>
        <p:grpSpPr>
          <a:xfrm>
            <a:off x="7589385" y="2070065"/>
            <a:ext cx="1554615" cy="457240"/>
            <a:chOff x="7589385" y="2070065"/>
            <a:chExt cx="1554615" cy="457240"/>
          </a:xfrm>
        </p:grpSpPr>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7" name="TextBox 26"/>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8" name="Rectangle 27"/>
          <p:cNvSpPr/>
          <p:nvPr userDrawn="1"/>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Data 28"/>
          <p:cNvSpPr/>
          <p:nvPr userDrawn="1"/>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userDrawn="1"/>
        </p:nvSpPr>
        <p:spPr>
          <a:xfrm rot="10800000">
            <a:off x="42607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userDrawn="1"/>
        </p:nvSpPr>
        <p:spPr>
          <a:xfrm rot="10800000">
            <a:off x="-617901" y="5436311"/>
            <a:ext cx="3054096" cy="731520"/>
          </a:xfrm>
          <a:prstGeom prst="flowChartInputOutp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userDrawn="1"/>
        </p:nvSpPr>
        <p:spPr>
          <a:xfrm rot="10800000">
            <a:off x="6700356"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8208466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F05C401-A0CE-4B90-A84F-5547C4D25168}" type="datetimeFigureOut">
              <a:rPr lang="en-US" smtClean="0">
                <a:solidFill>
                  <a:prstClr val="black">
                    <a:tint val="75000"/>
                  </a:prstClr>
                </a:solidFill>
              </a:rPr>
              <a:pPr/>
              <a:t>5/24/2016</a:t>
            </a:fld>
            <a:endParaRPr lang="en-US">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56E982D-BFE8-4CFC-8244-C9280F7F88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8205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bg1"/>
                </a:solidFill>
              </a:defRPr>
            </a:lvl1pPr>
          </a:lstStyle>
          <a:p>
            <a:r>
              <a:rPr lang="en-US" dirty="0" smtClean="0"/>
              <a:t>BD2K OER Module Title - Dark</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ln>
                  <a:noFill/>
                </a:ln>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userDrawn="1"/>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lumMod val="50000"/>
                  </a:schemeClr>
                </a:solidFill>
              </a:rPr>
              <a:t>BD2K Open Educational Resources | Oregon Health &amp; Science University</a:t>
            </a:r>
            <a:endParaRPr lang="en-US" dirty="0">
              <a:solidFill>
                <a:schemeClr val="accent5">
                  <a:lumMod val="50000"/>
                </a:schemeClr>
              </a:solidFill>
            </a:endParaRPr>
          </a:p>
        </p:txBody>
      </p:sp>
    </p:spTree>
    <p:custDataLst>
      <p:tags r:id="rId1"/>
    </p:custDataLst>
    <p:extLst>
      <p:ext uri="{BB962C8B-B14F-4D97-AF65-F5344CB8AC3E}">
        <p14:creationId xmlns:p14="http://schemas.microsoft.com/office/powerpoint/2010/main" val="422066731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solidFill>
                  <a:schemeClr val="bg1"/>
                </a:solidFill>
              </a:defRPr>
            </a:lvl1pPr>
          </a:lstStyle>
          <a:p>
            <a:r>
              <a:rPr lang="en-US" dirty="0" smtClean="0"/>
              <a:t>BD2K Section Header - Dark</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01300362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0631590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4972" y="1182915"/>
            <a:ext cx="8694058" cy="525652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84934902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
        <p:nvSpPr>
          <p:cNvPr id="4" name="Content Placeholder 2"/>
          <p:cNvSpPr>
            <a:spLocks noGrp="1"/>
          </p:cNvSpPr>
          <p:nvPr>
            <p:ph idx="1"/>
          </p:nvPr>
        </p:nvSpPr>
        <p:spPr>
          <a:xfrm>
            <a:off x="224972" y="1182915"/>
            <a:ext cx="8694058" cy="5256522"/>
          </a:xfrm>
        </p:spPr>
        <p:txBody>
          <a:bodyPr/>
          <a:lstStyle>
            <a:lvl1pPr>
              <a:defRPr>
                <a:ln>
                  <a:noFill/>
                </a:ln>
                <a:solidFill>
                  <a:schemeClr val="bg2">
                    <a:lumMod val="90000"/>
                  </a:schemeClr>
                </a:solidFill>
              </a:defRPr>
            </a:lvl1pPr>
            <a:lvl2pPr>
              <a:defRPr>
                <a:ln>
                  <a:noFill/>
                </a:ln>
                <a:solidFill>
                  <a:schemeClr val="bg2">
                    <a:lumMod val="90000"/>
                  </a:schemeClr>
                </a:solidFill>
              </a:defRPr>
            </a:lvl2pPr>
            <a:lvl3pPr>
              <a:defRPr>
                <a:ln>
                  <a:noFill/>
                </a:ln>
                <a:solidFill>
                  <a:schemeClr val="bg2">
                    <a:lumMod val="90000"/>
                  </a:schemeClr>
                </a:solidFill>
              </a:defRPr>
            </a:lvl3pPr>
            <a:lvl4pPr>
              <a:defRPr>
                <a:ln>
                  <a:noFill/>
                </a:ln>
                <a:solidFill>
                  <a:schemeClr val="bg2">
                    <a:lumMod val="90000"/>
                  </a:schemeClr>
                </a:solidFill>
              </a:defRPr>
            </a:lvl4pPr>
            <a:lvl5pPr>
              <a:defRPr>
                <a:ln>
                  <a:noFill/>
                </a:ln>
                <a:solidFill>
                  <a:schemeClr val="bg2">
                    <a:lumMod val="9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tags r:id="rId1"/>
    </p:custDataLst>
    <p:extLst>
      <p:ext uri="{BB962C8B-B14F-4D97-AF65-F5344CB8AC3E}">
        <p14:creationId xmlns:p14="http://schemas.microsoft.com/office/powerpoint/2010/main" val="361259464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12863939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userDrawn="1"/>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35751"/>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14470670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74964129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userDrawn="1"/>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8467967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1218720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89852"/>
            <a:ext cx="9144000" cy="6813630"/>
          </a:xfrm>
          <a:prstGeom prst="rect">
            <a:avLst/>
          </a:prstGeom>
        </p:spPr>
      </p:pic>
      <p:sp>
        <p:nvSpPr>
          <p:cNvPr id="3" name="Pentagon 2"/>
          <p:cNvSpPr/>
          <p:nvPr userDrawn="1"/>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9150660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05861736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userDrawn="1"/>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794651831"/>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 Left Gree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stretch>
            <a:fillRect/>
          </a:stretch>
        </p:blipFill>
        <p:spPr>
          <a:xfrm>
            <a:off x="0" y="0"/>
            <a:ext cx="9144000" cy="6858249"/>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5435547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71695641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Break Left Purp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stretch>
            <a:fillRect/>
          </a:stretch>
        </p:blipFill>
        <p:spPr>
          <a:xfrm>
            <a:off x="0" y="0"/>
            <a:ext cx="9144000" cy="6860522"/>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76997933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 Left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stretch>
            <a:fillRect/>
          </a:stretch>
        </p:blipFill>
        <p:spPr>
          <a:xfrm>
            <a:off x="3820" y="0"/>
            <a:ext cx="914018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2668689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Break Left Gol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stretch>
            <a:fillRect/>
          </a:stretch>
        </p:blipFill>
        <p:spPr>
          <a:xfrm>
            <a:off x="0" y="0"/>
            <a:ext cx="9144000" cy="6860658"/>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55164190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ection Break Left Green">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userDrawn="1">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userDrawn="1">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0608934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601068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67148729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Section Break Left Gold">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07445973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n>
                  <a:noFill/>
                </a:ln>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n>
                  <a:noFill/>
                </a:ln>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46931862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con Dark">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dirty="0" smtClean="0">
                <a:solidFill>
                  <a:schemeClr val="bg1"/>
                </a:solidFill>
              </a:rPr>
              <a:t>Icons for Use Throughout – Dark Theme</a:t>
            </a:r>
            <a:endParaRPr lang="en-US" dirty="0">
              <a:solidFill>
                <a:schemeClr val="bg1"/>
              </a:solidFill>
            </a:endParaRPr>
          </a:p>
        </p:txBody>
      </p:sp>
      <p:pic>
        <p:nvPicPr>
          <p:cNvPr id="4" name="Picture 3"/>
          <p:cNvPicPr preferRelativeResize="0">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userDrawn="1"/>
        </p:nvPicPr>
        <p:blipFill>
          <a:blip r:embed="rId4" cstate="print">
            <a:lum bright="70000" contrast="-70000"/>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userDrawn="1"/>
        </p:nvPicPr>
        <p:blipFill>
          <a:blip r:embed="rId5">
            <a:lum bright="70000" contrast="-70000"/>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userDrawn="1"/>
        </p:nvPicPr>
        <p:blipFill>
          <a:blip r:embed="rId6">
            <a:lum bright="70000" contrast="-70000"/>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userDrawn="1"/>
        </p:nvPicPr>
        <p:blipFill>
          <a:blip r:embed="rId7">
            <a:lum bright="70000" contrast="-70000"/>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userDrawn="1"/>
        </p:nvPicPr>
        <p:blipFill>
          <a:blip r:embed="rId8">
            <a:lum bright="70000" contrast="-70000"/>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userDrawn="1"/>
        </p:nvPicPr>
        <p:blipFill>
          <a:blip r:embed="rId9">
            <a:lum bright="70000" contrast="-70000"/>
            <a:extLst>
              <a:ext uri="{28A0092B-C50C-407E-A947-70E740481C1C}">
                <a14:useLocalDpi xmlns:a14="http://schemas.microsoft.com/office/drawing/2010/main" val="0"/>
              </a:ext>
            </a:extLst>
          </a:blip>
          <a:stretch>
            <a:fillRect/>
          </a:stretch>
        </p:blipFill>
        <p:spPr>
          <a:xfrm>
            <a:off x="2320499" y="2807151"/>
            <a:ext cx="914400" cy="914400"/>
          </a:xfrm>
          <a:prstGeom prst="rect">
            <a:avLst/>
          </a:prstGeom>
        </p:spPr>
      </p:pic>
      <p:pic>
        <p:nvPicPr>
          <p:cNvPr id="11" name="Picture 10"/>
          <p:cNvPicPr>
            <a:picLocks noChangeAspect="1"/>
          </p:cNvPicPr>
          <p:nvPr userDrawn="1"/>
        </p:nvPicPr>
        <p:blipFill>
          <a:blip r:embed="rId10">
            <a:lum bright="70000" contrast="-70000"/>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userDrawn="1"/>
        </p:nvPicPr>
        <p:blipFill>
          <a:blip r:embed="rId11">
            <a:lum bright="70000" contrast="-70000"/>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userDrawn="1"/>
        </p:nvPicPr>
        <p:blipFill>
          <a:blip r:embed="rId12">
            <a:lum bright="70000" contrast="-70000"/>
            <a:extLst>
              <a:ext uri="{28A0092B-C50C-407E-A947-70E740481C1C}">
                <a14:useLocalDpi xmlns:a14="http://schemas.microsoft.com/office/drawing/2010/main" val="0"/>
              </a:ext>
            </a:extLst>
          </a:blip>
          <a:stretch>
            <a:fillRect/>
          </a:stretch>
        </p:blipFill>
        <p:spPr>
          <a:xfrm>
            <a:off x="2320499" y="1946309"/>
            <a:ext cx="914400" cy="914400"/>
          </a:xfrm>
          <a:prstGeom prst="rect">
            <a:avLst/>
          </a:prstGeom>
        </p:spPr>
      </p:pic>
      <p:pic>
        <p:nvPicPr>
          <p:cNvPr id="14" name="Picture 13"/>
          <p:cNvPicPr>
            <a:picLocks noChangeAspect="1"/>
          </p:cNvPicPr>
          <p:nvPr userDrawn="1"/>
        </p:nvPicPr>
        <p:blipFill>
          <a:blip r:embed="rId13">
            <a:lum bright="70000" contrast="-70000"/>
            <a:extLst>
              <a:ext uri="{28A0092B-C50C-407E-A947-70E740481C1C}">
                <a14:useLocalDpi xmlns:a14="http://schemas.microsoft.com/office/drawing/2010/main" val="0"/>
              </a:ext>
            </a:extLst>
          </a:blip>
          <a:stretch>
            <a:fillRect/>
          </a:stretch>
        </p:blipFill>
        <p:spPr>
          <a:xfrm>
            <a:off x="1099408" y="1912276"/>
            <a:ext cx="914400" cy="914400"/>
          </a:xfrm>
          <a:prstGeom prst="rect">
            <a:avLst/>
          </a:prstGeom>
        </p:spPr>
      </p:pic>
      <p:pic>
        <p:nvPicPr>
          <p:cNvPr id="15" name="Picture 14"/>
          <p:cNvPicPr>
            <a:picLocks noChangeAspect="1"/>
          </p:cNvPicPr>
          <p:nvPr userDrawn="1"/>
        </p:nvPicPr>
        <p:blipFill>
          <a:blip r:embed="rId14">
            <a:lum bright="70000" contrast="-70000"/>
            <a:extLst>
              <a:ext uri="{28A0092B-C50C-407E-A947-70E740481C1C}">
                <a14:useLocalDpi xmlns:a14="http://schemas.microsoft.com/office/drawing/2010/main" val="0"/>
              </a:ext>
            </a:extLst>
          </a:blip>
          <a:stretch>
            <a:fillRect/>
          </a:stretch>
        </p:blipFill>
        <p:spPr>
          <a:xfrm>
            <a:off x="2320499" y="1085467"/>
            <a:ext cx="914400" cy="914400"/>
          </a:xfrm>
          <a:prstGeom prst="rect">
            <a:avLst/>
          </a:prstGeom>
        </p:spPr>
      </p:pic>
      <p:pic>
        <p:nvPicPr>
          <p:cNvPr id="16" name="Picture 15"/>
          <p:cNvPicPr>
            <a:picLocks noChangeAspect="1"/>
          </p:cNvPicPr>
          <p:nvPr userDrawn="1"/>
        </p:nvPicPr>
        <p:blipFill>
          <a:blip r:embed="rId15">
            <a:lum bright="70000" contrast="-70000"/>
            <a:extLst>
              <a:ext uri="{28A0092B-C50C-407E-A947-70E740481C1C}">
                <a14:useLocalDpi xmlns:a14="http://schemas.microsoft.com/office/drawing/2010/main" val="0"/>
              </a:ext>
            </a:extLst>
          </a:blip>
          <a:stretch>
            <a:fillRect/>
          </a:stretch>
        </p:blipFill>
        <p:spPr>
          <a:xfrm>
            <a:off x="1099408" y="1051434"/>
            <a:ext cx="914400" cy="914400"/>
          </a:xfrm>
          <a:prstGeom prst="rect">
            <a:avLst/>
          </a:prstGeom>
        </p:spPr>
      </p:pic>
      <p:pic>
        <p:nvPicPr>
          <p:cNvPr id="17" name="Picture 16"/>
          <p:cNvPicPr>
            <a:picLocks noChangeAspect="1"/>
          </p:cNvPicPr>
          <p:nvPr userDrawn="1"/>
        </p:nvPicPr>
        <p:blipFill>
          <a:blip r:embed="rId16">
            <a:lum bright="70000" contrast="-70000"/>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userDrawn="1"/>
        </p:nvPicPr>
        <p:blipFill>
          <a:blip r:embed="rId17">
            <a:lum bright="70000" contrast="-70000"/>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userDrawn="1"/>
        </p:nvPicPr>
        <p:blipFill>
          <a:blip r:embed="rId18">
            <a:lum bright="70000" contrast="-70000"/>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userDrawn="1"/>
        </p:nvPicPr>
        <p:blipFill>
          <a:blip r:embed="rId19">
            <a:lum bright="70000" contrast="-70000"/>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userDrawn="1"/>
        </p:nvPicPr>
        <p:blipFill>
          <a:blip r:embed="rId20">
            <a:lum bright="70000" contrast="-70000"/>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293646762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dirty="0" smtClean="0">
                <a:solidFill>
                  <a:schemeClr val="bg1"/>
                </a:solidFill>
              </a:rPr>
              <a:t>Numbers for Use Throughout – Dark Theme</a:t>
            </a:r>
            <a:endParaRPr lang="en-US" dirty="0">
              <a:solidFill>
                <a:schemeClr val="bg1"/>
              </a:solidFill>
            </a:endParaRPr>
          </a:p>
        </p:txBody>
      </p:sp>
      <p:sp>
        <p:nvSpPr>
          <p:cNvPr id="4" name="Oval 3"/>
          <p:cNvSpPr/>
          <p:nvPr userDrawn="1"/>
        </p:nvSpPr>
        <p:spPr>
          <a:xfrm>
            <a:off x="685800" y="17526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1</a:t>
            </a:r>
            <a:endParaRPr lang="en-US" sz="2800" dirty="0">
              <a:solidFill>
                <a:schemeClr val="tx1">
                  <a:lumMod val="40000"/>
                  <a:lumOff val="60000"/>
                </a:schemeClr>
              </a:solidFill>
              <a:latin typeface="Cambria"/>
              <a:cs typeface="Cambria"/>
            </a:endParaRPr>
          </a:p>
        </p:txBody>
      </p:sp>
      <p:sp>
        <p:nvSpPr>
          <p:cNvPr id="5" name="Oval 4"/>
          <p:cNvSpPr/>
          <p:nvPr userDrawn="1"/>
        </p:nvSpPr>
        <p:spPr>
          <a:xfrm>
            <a:off x="685800" y="2743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2</a:t>
            </a:r>
            <a:endParaRPr lang="en-US" sz="2800" dirty="0">
              <a:solidFill>
                <a:schemeClr val="tx1">
                  <a:lumMod val="40000"/>
                  <a:lumOff val="60000"/>
                </a:schemeClr>
              </a:solidFill>
              <a:latin typeface="Cambria"/>
              <a:cs typeface="Cambria"/>
            </a:endParaRPr>
          </a:p>
        </p:txBody>
      </p:sp>
      <p:sp>
        <p:nvSpPr>
          <p:cNvPr id="6" name="Oval 5"/>
          <p:cNvSpPr/>
          <p:nvPr userDrawn="1"/>
        </p:nvSpPr>
        <p:spPr>
          <a:xfrm>
            <a:off x="685800" y="37338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lumMod val="40000"/>
                    <a:lumOff val="60000"/>
                  </a:schemeClr>
                </a:solidFill>
                <a:latin typeface="Cambria"/>
                <a:cs typeface="Cambria"/>
              </a:rPr>
              <a:t>3</a:t>
            </a:r>
          </a:p>
        </p:txBody>
      </p:sp>
      <p:sp>
        <p:nvSpPr>
          <p:cNvPr id="7" name="Oval 6"/>
          <p:cNvSpPr/>
          <p:nvPr userDrawn="1"/>
        </p:nvSpPr>
        <p:spPr>
          <a:xfrm>
            <a:off x="685800" y="4648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4</a:t>
            </a:r>
            <a:endParaRPr lang="en-US" sz="2800" dirty="0">
              <a:solidFill>
                <a:schemeClr val="tx1">
                  <a:lumMod val="40000"/>
                  <a:lumOff val="60000"/>
                </a:schemeClr>
              </a:solidFill>
              <a:latin typeface="Cambria"/>
              <a:cs typeface="Cambria"/>
            </a:endParaRPr>
          </a:p>
        </p:txBody>
      </p:sp>
      <p:sp>
        <p:nvSpPr>
          <p:cNvPr id="8" name="Oval 7"/>
          <p:cNvSpPr/>
          <p:nvPr userDrawn="1"/>
        </p:nvSpPr>
        <p:spPr>
          <a:xfrm>
            <a:off x="1796143" y="17526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1</a:t>
            </a:r>
            <a:endParaRPr lang="en-US" sz="2800" dirty="0">
              <a:solidFill>
                <a:schemeClr val="accent3">
                  <a:lumMod val="40000"/>
                  <a:lumOff val="60000"/>
                </a:schemeClr>
              </a:solidFill>
              <a:latin typeface="Cambria"/>
              <a:cs typeface="Cambria"/>
            </a:endParaRPr>
          </a:p>
        </p:txBody>
      </p:sp>
      <p:sp>
        <p:nvSpPr>
          <p:cNvPr id="9" name="Oval 8"/>
          <p:cNvSpPr/>
          <p:nvPr userDrawn="1"/>
        </p:nvSpPr>
        <p:spPr>
          <a:xfrm>
            <a:off x="1796143" y="2743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2</a:t>
            </a:r>
            <a:endParaRPr lang="en-US" sz="2800" dirty="0">
              <a:solidFill>
                <a:schemeClr val="accent3">
                  <a:lumMod val="40000"/>
                  <a:lumOff val="60000"/>
                </a:schemeClr>
              </a:solidFill>
              <a:latin typeface="Cambria"/>
              <a:cs typeface="Cambria"/>
            </a:endParaRPr>
          </a:p>
        </p:txBody>
      </p:sp>
      <p:sp>
        <p:nvSpPr>
          <p:cNvPr id="10" name="Oval 9"/>
          <p:cNvSpPr/>
          <p:nvPr userDrawn="1"/>
        </p:nvSpPr>
        <p:spPr>
          <a:xfrm>
            <a:off x="1796143" y="37338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lumMod val="40000"/>
                    <a:lumOff val="60000"/>
                  </a:schemeClr>
                </a:solidFill>
                <a:latin typeface="Cambria"/>
                <a:cs typeface="Cambria"/>
              </a:rPr>
              <a:t>3</a:t>
            </a:r>
          </a:p>
        </p:txBody>
      </p:sp>
      <p:sp>
        <p:nvSpPr>
          <p:cNvPr id="11" name="Oval 10"/>
          <p:cNvSpPr/>
          <p:nvPr userDrawn="1"/>
        </p:nvSpPr>
        <p:spPr>
          <a:xfrm>
            <a:off x="1796143" y="4648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4</a:t>
            </a:r>
            <a:endParaRPr lang="en-US" sz="2800" dirty="0">
              <a:solidFill>
                <a:schemeClr val="accent3">
                  <a:lumMod val="40000"/>
                  <a:lumOff val="60000"/>
                </a:schemeClr>
              </a:solidFill>
              <a:latin typeface="Cambria"/>
              <a:cs typeface="Cambria"/>
            </a:endParaRPr>
          </a:p>
        </p:txBody>
      </p:sp>
      <p:sp>
        <p:nvSpPr>
          <p:cNvPr id="12" name="Oval 11"/>
          <p:cNvSpPr/>
          <p:nvPr userDrawn="1"/>
        </p:nvSpPr>
        <p:spPr>
          <a:xfrm>
            <a:off x="2906486" y="17616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1</a:t>
            </a:r>
            <a:endParaRPr lang="en-US" sz="2800" dirty="0">
              <a:solidFill>
                <a:schemeClr val="accent6">
                  <a:lumMod val="40000"/>
                  <a:lumOff val="60000"/>
                </a:schemeClr>
              </a:solidFill>
              <a:latin typeface="Cambria"/>
              <a:cs typeface="Cambria"/>
            </a:endParaRPr>
          </a:p>
        </p:txBody>
      </p:sp>
      <p:sp>
        <p:nvSpPr>
          <p:cNvPr id="13" name="Oval 12"/>
          <p:cNvSpPr/>
          <p:nvPr userDrawn="1"/>
        </p:nvSpPr>
        <p:spPr>
          <a:xfrm>
            <a:off x="2906486" y="2752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2</a:t>
            </a:r>
            <a:endParaRPr lang="en-US" sz="2800" dirty="0">
              <a:solidFill>
                <a:schemeClr val="accent6">
                  <a:lumMod val="40000"/>
                  <a:lumOff val="60000"/>
                </a:schemeClr>
              </a:solidFill>
              <a:latin typeface="Cambria"/>
              <a:cs typeface="Cambria"/>
            </a:endParaRPr>
          </a:p>
        </p:txBody>
      </p:sp>
      <p:sp>
        <p:nvSpPr>
          <p:cNvPr id="14" name="Oval 13"/>
          <p:cNvSpPr/>
          <p:nvPr userDrawn="1"/>
        </p:nvSpPr>
        <p:spPr>
          <a:xfrm>
            <a:off x="2906486" y="37428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lumMod val="40000"/>
                    <a:lumOff val="60000"/>
                  </a:schemeClr>
                </a:solidFill>
                <a:latin typeface="Cambria"/>
                <a:cs typeface="Cambria"/>
              </a:rPr>
              <a:t>3</a:t>
            </a:r>
          </a:p>
        </p:txBody>
      </p:sp>
      <p:sp>
        <p:nvSpPr>
          <p:cNvPr id="15" name="Oval 14"/>
          <p:cNvSpPr/>
          <p:nvPr userDrawn="1"/>
        </p:nvSpPr>
        <p:spPr>
          <a:xfrm>
            <a:off x="2906486" y="4657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4</a:t>
            </a:r>
            <a:endParaRPr lang="en-US" sz="2800" dirty="0">
              <a:solidFill>
                <a:schemeClr val="accent6">
                  <a:lumMod val="40000"/>
                  <a:lumOff val="60000"/>
                </a:schemeClr>
              </a:solidFill>
              <a:latin typeface="Cambria"/>
              <a:cs typeface="Cambria"/>
            </a:endParaRPr>
          </a:p>
        </p:txBody>
      </p:sp>
    </p:spTree>
    <p:custDataLst>
      <p:tags r:id="rId1"/>
    </p:custDataLst>
    <p:extLst>
      <p:ext uri="{BB962C8B-B14F-4D97-AF65-F5344CB8AC3E}">
        <p14:creationId xmlns:p14="http://schemas.microsoft.com/office/powerpoint/2010/main" val="24689426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lvl1pPr>
          </a:lstStyle>
          <a:p>
            <a:r>
              <a:rPr lang="en-US" dirty="0" smtClean="0"/>
              <a:t>BD2K Section Header - Light</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1088078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dirty="0" smtClean="0">
                <a:solidFill>
                  <a:schemeClr val="bg1"/>
                </a:solidFill>
              </a:rPr>
              <a:t>Shapes for Use Throughout – Dark Theme </a:t>
            </a:r>
            <a:endParaRPr lang="en-US" dirty="0">
              <a:solidFill>
                <a:schemeClr val="bg1"/>
              </a:solidFill>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758" y="1577320"/>
            <a:ext cx="640135" cy="457240"/>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85758" y="2664580"/>
            <a:ext cx="640135" cy="45724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85758" y="3751840"/>
            <a:ext cx="640135" cy="457240"/>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85758" y="4839100"/>
            <a:ext cx="640135" cy="457240"/>
          </a:xfrm>
          <a:prstGeom prst="rect">
            <a:avLst/>
          </a:prstGeom>
        </p:spPr>
      </p:pic>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96880" y="1577320"/>
            <a:ext cx="1371719" cy="457240"/>
          </a:xfrm>
          <a:prstGeom prst="rect">
            <a:avLst/>
          </a:prstGeom>
        </p:spPr>
      </p:pic>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296880" y="2693629"/>
            <a:ext cx="1371719" cy="451143"/>
          </a:xfrm>
          <a:prstGeom prst="rect">
            <a:avLst/>
          </a:prstGeom>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296881" y="3751840"/>
            <a:ext cx="1371719" cy="457240"/>
          </a:xfrm>
          <a:prstGeom prst="rect">
            <a:avLst/>
          </a:prstGeom>
        </p:spPr>
      </p:pic>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296882" y="4845197"/>
            <a:ext cx="1371719" cy="451143"/>
          </a:xfrm>
          <a:prstGeom prst="rect">
            <a:avLst/>
          </a:prstGeom>
        </p:spPr>
      </p:pic>
      <p:pic>
        <p:nvPicPr>
          <p:cNvPr id="12" name="Picture 1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428520" y="1597729"/>
            <a:ext cx="1554615" cy="457240"/>
          </a:xfrm>
          <a:prstGeom prst="rect">
            <a:avLst/>
          </a:prstGeom>
        </p:spPr>
      </p:pic>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428520" y="2679012"/>
            <a:ext cx="1554615" cy="457240"/>
          </a:xfrm>
          <a:prstGeom prst="rect">
            <a:avLst/>
          </a:prstGeom>
        </p:spPr>
      </p:pic>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428520" y="3760295"/>
            <a:ext cx="1554615" cy="457240"/>
          </a:xfrm>
          <a:prstGeom prst="rect">
            <a:avLst/>
          </a:prstGeom>
        </p:spPr>
      </p:pic>
      <p:pic>
        <p:nvPicPr>
          <p:cNvPr id="15" name="Picture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428520" y="4841577"/>
            <a:ext cx="1554615" cy="457240"/>
          </a:xfrm>
          <a:prstGeom prst="rect">
            <a:avLst/>
          </a:prstGeom>
        </p:spPr>
      </p:pic>
    </p:spTree>
    <p:custDataLst>
      <p:tags r:id="rId1"/>
    </p:custDataLst>
    <p:extLst>
      <p:ext uri="{BB962C8B-B14F-4D97-AF65-F5344CB8AC3E}">
        <p14:creationId xmlns:p14="http://schemas.microsoft.com/office/powerpoint/2010/main" val="185596751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791029" y="2973379"/>
            <a:ext cx="7772400" cy="911243"/>
          </a:xfrm>
        </p:spPr>
        <p:txBody>
          <a:bodyPr>
            <a:normAutofit/>
          </a:bodyPr>
          <a:lstStyle/>
          <a:p>
            <a:r>
              <a:rPr lang="en-US" dirty="0" smtClean="0"/>
              <a:t>Using Shapes as Side Flags, Tags, Banners</a:t>
            </a:r>
            <a:endParaRPr lang="en-US" dirty="0"/>
          </a:p>
        </p:txBody>
      </p:sp>
      <p:grpSp>
        <p:nvGrpSpPr>
          <p:cNvPr id="5" name="Group 4"/>
          <p:cNvGrpSpPr/>
          <p:nvPr userDrawn="1"/>
        </p:nvGrpSpPr>
        <p:grpSpPr>
          <a:xfrm>
            <a:off x="7094966" y="0"/>
            <a:ext cx="1371719" cy="457240"/>
            <a:chOff x="7094966" y="0"/>
            <a:chExt cx="1371719" cy="45724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7" name="TextBox 6"/>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8" name="Group 7"/>
          <p:cNvGrpSpPr/>
          <p:nvPr userDrawn="1"/>
        </p:nvGrpSpPr>
        <p:grpSpPr>
          <a:xfrm>
            <a:off x="5123903" y="-1159"/>
            <a:ext cx="1371719" cy="458399"/>
            <a:chOff x="5123903" y="-1159"/>
            <a:chExt cx="1371719" cy="458399"/>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10" name="TextBox 9"/>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1" name="Group 10"/>
          <p:cNvGrpSpPr/>
          <p:nvPr userDrawn="1"/>
        </p:nvGrpSpPr>
        <p:grpSpPr>
          <a:xfrm>
            <a:off x="2943880" y="-7255"/>
            <a:ext cx="1371719" cy="457240"/>
            <a:chOff x="2943880" y="-7255"/>
            <a:chExt cx="1371719" cy="457240"/>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3" name="TextBox 12"/>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4" name="Group 13"/>
          <p:cNvGrpSpPr/>
          <p:nvPr userDrawn="1"/>
        </p:nvGrpSpPr>
        <p:grpSpPr>
          <a:xfrm>
            <a:off x="886300" y="-1160"/>
            <a:ext cx="1371720" cy="451143"/>
            <a:chOff x="886300" y="-1160"/>
            <a:chExt cx="1371720" cy="451143"/>
          </a:xfrm>
        </p:grpSpPr>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886301" y="-1160"/>
              <a:ext cx="1371719" cy="451143"/>
            </a:xfrm>
            <a:prstGeom prst="rect">
              <a:avLst/>
            </a:prstGeom>
          </p:spPr>
        </p:pic>
        <p:sp>
          <p:nvSpPr>
            <p:cNvPr id="16" name="TextBox 15"/>
            <p:cNvSpPr txBox="1"/>
            <p:nvPr/>
          </p:nvSpPr>
          <p:spPr>
            <a:xfrm>
              <a:off x="886300" y="89757"/>
              <a:ext cx="1371719" cy="350551"/>
            </a:xfrm>
            <a:prstGeom prst="rect">
              <a:avLst/>
            </a:prstGeom>
            <a:noFill/>
          </p:spPr>
          <p:txBody>
            <a:bodyPr wrap="square" rtlCol="0">
              <a:spAutoFit/>
            </a:bodyPr>
            <a:lstStyle/>
            <a:p>
              <a:pPr algn="ctr"/>
              <a:r>
                <a:rPr lang="en-US" sz="1600" dirty="0" smtClean="0">
                  <a:solidFill>
                    <a:schemeClr val="bg1"/>
                  </a:solidFill>
                  <a:latin typeface="+mj-lt"/>
                </a:rPr>
                <a:t>Glossary</a:t>
              </a:r>
              <a:endParaRPr lang="en-US" sz="1200" dirty="0">
                <a:solidFill>
                  <a:schemeClr val="bg1"/>
                </a:solidFill>
                <a:latin typeface="+mj-lt"/>
              </a:endParaRPr>
            </a:p>
          </p:txBody>
        </p:sp>
      </p:grpSp>
      <p:grpSp>
        <p:nvGrpSpPr>
          <p:cNvPr id="17" name="Group 16"/>
          <p:cNvGrpSpPr/>
          <p:nvPr userDrawn="1"/>
        </p:nvGrpSpPr>
        <p:grpSpPr>
          <a:xfrm>
            <a:off x="0" y="1033087"/>
            <a:ext cx="640135" cy="457240"/>
            <a:chOff x="0" y="1033087"/>
            <a:chExt cx="640135" cy="457240"/>
          </a:xfrm>
        </p:grpSpPr>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9" name="TextBox 18"/>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20" name="Group 19"/>
          <p:cNvGrpSpPr/>
          <p:nvPr userDrawn="1"/>
        </p:nvGrpSpPr>
        <p:grpSpPr>
          <a:xfrm>
            <a:off x="-1" y="1944330"/>
            <a:ext cx="640135" cy="457240"/>
            <a:chOff x="-1" y="1944330"/>
            <a:chExt cx="640135" cy="457240"/>
          </a:xfrm>
        </p:grpSpPr>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2" name="TextBox 21"/>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3" name="Group 22"/>
          <p:cNvGrpSpPr/>
          <p:nvPr userDrawn="1"/>
        </p:nvGrpSpPr>
        <p:grpSpPr>
          <a:xfrm>
            <a:off x="7589385" y="1055266"/>
            <a:ext cx="1554615" cy="457240"/>
            <a:chOff x="7589385" y="1055266"/>
            <a:chExt cx="1554615" cy="457240"/>
          </a:xfrm>
        </p:grpSpPr>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5" name="TextBox 24"/>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6" name="Group 25"/>
          <p:cNvGrpSpPr/>
          <p:nvPr userDrawn="1"/>
        </p:nvGrpSpPr>
        <p:grpSpPr>
          <a:xfrm>
            <a:off x="7589385" y="2070065"/>
            <a:ext cx="1554615" cy="457240"/>
            <a:chOff x="7589385" y="2070065"/>
            <a:chExt cx="1554615" cy="457240"/>
          </a:xfrm>
        </p:grpSpPr>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8" name="TextBox 27"/>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9" name="Rectangle 28"/>
          <p:cNvSpPr/>
          <p:nvPr userDrawn="1"/>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userDrawn="1"/>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userDrawn="1"/>
        </p:nvSpPr>
        <p:spPr>
          <a:xfrm rot="10800000">
            <a:off x="42226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userDrawn="1"/>
        </p:nvSpPr>
        <p:spPr>
          <a:xfrm rot="10800000">
            <a:off x="-617901" y="5436311"/>
            <a:ext cx="3054096" cy="731520"/>
          </a:xfrm>
          <a:prstGeom prst="flowChartInputOutput">
            <a:avLst/>
          </a:pr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ata 32"/>
          <p:cNvSpPr/>
          <p:nvPr userDrawn="1"/>
        </p:nvSpPr>
        <p:spPr>
          <a:xfrm rot="10800000">
            <a:off x="6667305"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296880" y="1577320"/>
            <a:ext cx="1371719" cy="457240"/>
          </a:xfrm>
          <a:prstGeom prst="rect">
            <a:avLst/>
          </a:prstGeom>
        </p:spPr>
      </p:pic>
      <p:sp>
        <p:nvSpPr>
          <p:cNvPr id="35" name="TextBox 34"/>
          <p:cNvSpPr txBox="1"/>
          <p:nvPr userDrawn="1"/>
        </p:nvSpPr>
        <p:spPr>
          <a:xfrm>
            <a:off x="2296880" y="1557397"/>
            <a:ext cx="1371720" cy="615553"/>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mj-lt"/>
                <a:ea typeface="+mn-ea"/>
                <a:cs typeface="+mn-cs"/>
              </a:rPr>
              <a:t>Glossary</a:t>
            </a:r>
          </a:p>
          <a:p>
            <a:pPr algn="ctr"/>
            <a:endParaRPr lang="en-US" dirty="0"/>
          </a:p>
        </p:txBody>
      </p:sp>
    </p:spTree>
    <p:custDataLst>
      <p:tags r:id="rId1"/>
    </p:custDataLst>
    <p:extLst>
      <p:ext uri="{BB962C8B-B14F-4D97-AF65-F5344CB8AC3E}">
        <p14:creationId xmlns:p14="http://schemas.microsoft.com/office/powerpoint/2010/main" val="1499606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solidFill>
                  <a:schemeClr val="bg1"/>
                </a:solidFill>
              </a:defRPr>
            </a:lvl1pPr>
          </a:lstStyle>
          <a:p>
            <a:r>
              <a:rPr lang="en-US" dirty="0" smtClean="0"/>
              <a:t>BD2K Section Header - Dark</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2503801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6075695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
        <p:nvSpPr>
          <p:cNvPr id="4" name="Content Placeholder 2"/>
          <p:cNvSpPr>
            <a:spLocks noGrp="1"/>
          </p:cNvSpPr>
          <p:nvPr>
            <p:ph idx="1"/>
          </p:nvPr>
        </p:nvSpPr>
        <p:spPr>
          <a:xfrm>
            <a:off x="224972" y="1182915"/>
            <a:ext cx="8694058" cy="5256522"/>
          </a:xfrm>
        </p:spPr>
        <p:txBody>
          <a:bodyPr/>
          <a:lstStyle>
            <a:lvl1pPr>
              <a:defRPr>
                <a:solidFill>
                  <a:schemeClr val="bg2">
                    <a:lumMod val="90000"/>
                  </a:schemeClr>
                </a:solidFill>
              </a:defRPr>
            </a:lvl1pPr>
            <a:lvl2pPr>
              <a:defRPr>
                <a:solidFill>
                  <a:schemeClr val="bg2">
                    <a:lumMod val="90000"/>
                  </a:schemeClr>
                </a:solidFill>
              </a:defRPr>
            </a:lvl2pPr>
            <a:lvl3pPr>
              <a:defRPr>
                <a:solidFill>
                  <a:schemeClr val="bg2">
                    <a:lumMod val="90000"/>
                  </a:schemeClr>
                </a:solidFill>
              </a:defRPr>
            </a:lvl3pPr>
            <a:lvl4pPr>
              <a:defRPr>
                <a:solidFill>
                  <a:schemeClr val="bg2">
                    <a:lumMod val="90000"/>
                  </a:schemeClr>
                </a:solidFill>
              </a:defRPr>
            </a:lvl4pPr>
            <a:lvl5pPr>
              <a:defRPr>
                <a:solidFill>
                  <a:schemeClr val="bg2">
                    <a:lumMod val="9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tags r:id="rId1"/>
    </p:custDataLst>
    <p:extLst>
      <p:ext uri="{BB962C8B-B14F-4D97-AF65-F5344CB8AC3E}">
        <p14:creationId xmlns:p14="http://schemas.microsoft.com/office/powerpoint/2010/main" val="12860823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11623282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ags" Target="../tags/tag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Click to edit Master text styles</a:t>
            </a:r>
          </a:p>
          <a:p>
            <a:pPr marL="514350" marR="0" lvl="1"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Second level</a:t>
            </a:r>
          </a:p>
          <a:p>
            <a:pPr marL="857250" marR="0" lvl="2"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Third level</a:t>
            </a:r>
          </a:p>
          <a:p>
            <a:pPr marL="1200150" marR="0" lvl="3"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Fourth level</a:t>
            </a:r>
          </a:p>
          <a:p>
            <a:pPr marL="1543050" marR="0" lvl="4"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Fifth level</a:t>
            </a:r>
            <a:endParaRPr kumimoji="0" lang="en-US" sz="1350" b="0" i="0" u="none" strike="noStrike" kern="1200" cap="none" spc="0" normalizeH="0" baseline="0" noProof="0" dirty="0">
              <a:ln>
                <a:noFill/>
              </a:ln>
              <a:solidFill>
                <a:srgbClr val="383733"/>
              </a:solidFill>
              <a:effectLst/>
              <a:uLnTx/>
              <a:uFillTx/>
              <a:latin typeface="Arial" panose="020B0604020202020204" pitchFamily="34" charset="0"/>
              <a:ea typeface="+mn-ea"/>
              <a:cs typeface="Arial" panose="020B0604020202020204" pitchFamily="34" charset="0"/>
            </a:endParaRPr>
          </a:p>
        </p:txBody>
      </p:sp>
    </p:spTree>
    <p:custDataLst>
      <p:tags r:id="rId28"/>
    </p:custDataLst>
    <p:extLst>
      <p:ext uri="{BB962C8B-B14F-4D97-AF65-F5344CB8AC3E}">
        <p14:creationId xmlns:p14="http://schemas.microsoft.com/office/powerpoint/2010/main" val="2993968799"/>
      </p:ext>
    </p:extLst>
  </p:cSld>
  <p:clrMap bg1="lt1" tx1="dk1" bg2="lt2" tx2="dk2" accent1="accent1" accent2="accent2" accent3="accent3" accent4="accent4" accent5="accent5" accent6="accent6" hlink="hlink" folHlink="folHlink"/>
  <p:sldLayoutIdLst>
    <p:sldLayoutId id="2147483690" r:id="rId1"/>
    <p:sldLayoutId id="2147483711" r:id="rId2"/>
    <p:sldLayoutId id="2147483691" r:id="rId3"/>
    <p:sldLayoutId id="2147483695" r:id="rId4"/>
    <p:sldLayoutId id="2147483692" r:id="rId5"/>
    <p:sldLayoutId id="2147483712" r:id="rId6"/>
    <p:sldLayoutId id="2147483713" r:id="rId7"/>
    <p:sldLayoutId id="2147483714" r:id="rId8"/>
    <p:sldLayoutId id="2147483707" r:id="rId9"/>
    <p:sldLayoutId id="2147483708" r:id="rId10"/>
    <p:sldLayoutId id="2147483709" r:id="rId11"/>
    <p:sldLayoutId id="2147483710" r:id="rId12"/>
    <p:sldLayoutId id="2147483704" r:id="rId13"/>
    <p:sldLayoutId id="2147483749" r:id="rId14"/>
    <p:sldLayoutId id="2147483700" r:id="rId15"/>
    <p:sldLayoutId id="2147483750" r:id="rId16"/>
    <p:sldLayoutId id="2147483701" r:id="rId17"/>
    <p:sldLayoutId id="2147483751" r:id="rId18"/>
    <p:sldLayoutId id="2147483702" r:id="rId19"/>
    <p:sldLayoutId id="2147483752" r:id="rId20"/>
    <p:sldLayoutId id="2147483698" r:id="rId21"/>
    <p:sldLayoutId id="2147483715" r:id="rId22"/>
    <p:sldLayoutId id="2147483717" r:id="rId23"/>
    <p:sldLayoutId id="2147483741" r:id="rId24"/>
    <p:sldLayoutId id="2147483743" r:id="rId25"/>
    <p:sldLayoutId id="2147483758" r:id="rId26"/>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solidFill>
            <a:schemeClr val="tx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solidFill>
            <a:schemeClr val="tx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solidFill>
            <a:schemeClr val="tx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55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Click to edit Master text styles</a:t>
            </a:r>
          </a:p>
          <a:p>
            <a:pPr marL="514350" marR="0" lvl="1"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Second level</a:t>
            </a:r>
          </a:p>
          <a:p>
            <a:pPr marL="857250" marR="0" lvl="2"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Third level</a:t>
            </a:r>
          </a:p>
          <a:p>
            <a:pPr marL="1200150" marR="0" lvl="3"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Fourth level</a:t>
            </a:r>
          </a:p>
          <a:p>
            <a:pPr marL="1543050" marR="0" lvl="4"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Fifth level</a:t>
            </a:r>
            <a:endParaRPr kumimoji="0" lang="en-US" sz="1350" b="0" i="0" u="none" strike="noStrike" kern="1200" cap="none" spc="0" normalizeH="0" baseline="0" noProof="0" dirty="0">
              <a:ln>
                <a:noFill/>
              </a:ln>
              <a:solidFill>
                <a:srgbClr val="383733"/>
              </a:solidFill>
              <a:effectLst/>
              <a:uLnTx/>
              <a:uFillTx/>
              <a:latin typeface="Arial" panose="020B0604020202020204" pitchFamily="34" charset="0"/>
              <a:ea typeface="+mn-ea"/>
              <a:cs typeface="Arial" panose="020B0604020202020204" pitchFamily="34" charset="0"/>
            </a:endParaRPr>
          </a:p>
        </p:txBody>
      </p:sp>
    </p:spTree>
    <p:custDataLst>
      <p:tags r:id="rId27"/>
    </p:custDataLst>
    <p:extLst>
      <p:ext uri="{BB962C8B-B14F-4D97-AF65-F5344CB8AC3E}">
        <p14:creationId xmlns:p14="http://schemas.microsoft.com/office/powerpoint/2010/main" val="2505382995"/>
      </p:ext>
    </p:extLst>
  </p:cSld>
  <p:clrMap bg1="lt1" tx1="dk1" bg2="lt2" tx2="dk2" accent1="accent1" accent2="accent2" accent3="accent3" accent4="accent4" accent5="accent5" accent6="accent6" hlink="hlink" folHlink="folHlink"/>
  <p:sldLayoutIdLst>
    <p:sldLayoutId id="2147483721" r:id="rId1"/>
    <p:sldLayoutId id="2147483725" r:id="rId2"/>
    <p:sldLayoutId id="2147483726" r:id="rId3"/>
    <p:sldLayoutId id="2147483727" r:id="rId4"/>
    <p:sldLayoutId id="2147483728" r:id="rId5"/>
    <p:sldLayoutId id="2147483748" r:id="rId6"/>
    <p:sldLayoutId id="2147483729" r:id="rId7"/>
    <p:sldLayoutId id="2147483747" r:id="rId8"/>
    <p:sldLayoutId id="2147483730" r:id="rId9"/>
    <p:sldLayoutId id="2147483746" r:id="rId10"/>
    <p:sldLayoutId id="2147483731" r:id="rId11"/>
    <p:sldLayoutId id="2147483745" r:id="rId12"/>
    <p:sldLayoutId id="2147483732" r:id="rId13"/>
    <p:sldLayoutId id="2147483733" r:id="rId14"/>
    <p:sldLayoutId id="2147483734" r:id="rId15"/>
    <p:sldLayoutId id="2147483735" r:id="rId16"/>
    <p:sldLayoutId id="2147483753" r:id="rId17"/>
    <p:sldLayoutId id="2147483754" r:id="rId18"/>
    <p:sldLayoutId id="2147483755" r:id="rId19"/>
    <p:sldLayoutId id="2147483756" r:id="rId20"/>
    <p:sldLayoutId id="2147483736" r:id="rId21"/>
    <p:sldLayoutId id="2147483738" r:id="rId22"/>
    <p:sldLayoutId id="2147483740" r:id="rId23"/>
    <p:sldLayoutId id="2147483742" r:id="rId24"/>
    <p:sldLayoutId id="2147483744" r:id="rId25"/>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ln>
            <a:solidFill>
              <a:schemeClr val="tx1"/>
            </a:solidFill>
          </a:ln>
          <a:solidFill>
            <a:schemeClr val="bg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ln>
            <a:solidFill>
              <a:schemeClr val="tx1"/>
            </a:solidFill>
          </a:ln>
          <a:solidFill>
            <a:schemeClr val="bg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ln>
            <a:solidFill>
              <a:schemeClr val="tx1"/>
            </a:solidFill>
          </a:ln>
          <a:solidFill>
            <a:schemeClr val="bg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solidFill>
              <a:schemeClr val="tx1"/>
            </a:solidFill>
          </a:ln>
          <a:solidFill>
            <a:schemeClr val="bg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solidFill>
              <a:schemeClr val="tx1"/>
            </a:solidFill>
          </a:ln>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xml"/><Relationship Id="rId1" Type="http://schemas.openxmlformats.org/officeDocument/2006/relationships/tags" Target="../tags/tag5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5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collaborate effectively on the data lifecycle</a:t>
            </a:r>
            <a:endParaRPr lang="en-US" dirty="0">
              <a:solidFill>
                <a:schemeClr val="bg1"/>
              </a:solidFill>
            </a:endParaRPr>
          </a:p>
        </p:txBody>
      </p:sp>
      <p:sp>
        <p:nvSpPr>
          <p:cNvPr id="3" name="Subtitle 2"/>
          <p:cNvSpPr>
            <a:spLocks noGrp="1"/>
          </p:cNvSpPr>
          <p:nvPr>
            <p:ph type="subTitle" idx="1"/>
          </p:nvPr>
        </p:nvSpPr>
        <p:spPr/>
        <p:txBody>
          <a:bodyPr/>
          <a:lstStyle/>
          <a:p>
            <a:r>
              <a:rPr lang="en-US" smtClean="0">
                <a:solidFill>
                  <a:schemeClr val="bg2"/>
                </a:solidFill>
              </a:rPr>
              <a:t>BDK07 </a:t>
            </a:r>
            <a:r>
              <a:rPr lang="en-US" dirty="0" smtClean="0">
                <a:solidFill>
                  <a:schemeClr val="bg2"/>
                </a:solidFill>
              </a:rPr>
              <a:t>-1 | Team Science</a:t>
            </a:r>
            <a:endParaRPr lang="en-US" dirty="0" smtClean="0"/>
          </a:p>
          <a:p>
            <a:r>
              <a:rPr lang="en-US" dirty="0" smtClean="0">
                <a:solidFill>
                  <a:schemeClr val="bg2"/>
                </a:solidFill>
              </a:rPr>
              <a:t>Jackie Wirz, PhD | Oregon Health &amp; Science University</a:t>
            </a:r>
            <a:endParaRPr lang="en-US" dirty="0">
              <a:solidFill>
                <a:schemeClr val="bg2"/>
              </a:solidFill>
            </a:endParaRPr>
          </a:p>
        </p:txBody>
      </p:sp>
    </p:spTree>
    <p:custDataLst>
      <p:tags r:id="rId1"/>
    </p:custDataLst>
    <p:extLst>
      <p:ext uri="{BB962C8B-B14F-4D97-AF65-F5344CB8AC3E}">
        <p14:creationId xmlns:p14="http://schemas.microsoft.com/office/powerpoint/2010/main" val="803482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practice team science?</a:t>
            </a:r>
            <a:endParaRPr lang="en-US" dirty="0"/>
          </a:p>
        </p:txBody>
      </p:sp>
      <p:sp>
        <p:nvSpPr>
          <p:cNvPr id="5" name="Content Placeholder 4"/>
          <p:cNvSpPr>
            <a:spLocks noGrp="1"/>
          </p:cNvSpPr>
          <p:nvPr>
            <p:ph sz="quarter" idx="14"/>
          </p:nvPr>
        </p:nvSpPr>
        <p:spPr/>
        <p:txBody>
          <a:bodyPr/>
          <a:lstStyle/>
          <a:p>
            <a:endParaRPr lang="en-US"/>
          </a:p>
        </p:txBody>
      </p:sp>
      <p:sp>
        <p:nvSpPr>
          <p:cNvPr id="4" name="Content Placeholder 3"/>
          <p:cNvSpPr>
            <a:spLocks noGrp="1"/>
          </p:cNvSpPr>
          <p:nvPr>
            <p:ph idx="1"/>
          </p:nvPr>
        </p:nvSpPr>
        <p:spPr/>
        <p:txBody>
          <a:bodyPr/>
          <a:lstStyle/>
          <a:p>
            <a:r>
              <a:rPr lang="en-US" sz="2400" dirty="0" smtClean="0"/>
              <a:t>Speeds up rate of research</a:t>
            </a:r>
          </a:p>
          <a:p>
            <a:r>
              <a:rPr lang="en-US" sz="2400" dirty="0" smtClean="0"/>
              <a:t>Applies new/novel methods to old questions and applies established methods to new questions across disciplines</a:t>
            </a:r>
          </a:p>
          <a:p>
            <a:r>
              <a:rPr lang="en-US" sz="2400" dirty="0" smtClean="0"/>
              <a:t>Promotes a breadth of knowledge by applying highly specific depth of knowledge to new areas</a:t>
            </a:r>
          </a:p>
          <a:p>
            <a:r>
              <a:rPr lang="en-US" sz="2400" dirty="0" smtClean="0"/>
              <a:t>Well defined and functioning teams help promote the professional development of all members involved, including junior members of the team</a:t>
            </a:r>
          </a:p>
          <a:p>
            <a:r>
              <a:rPr lang="en-US" sz="2400" dirty="0" smtClean="0"/>
              <a:t>Team science can invigorate your research enterprise by brining in new team members, ideas and energy</a:t>
            </a:r>
          </a:p>
          <a:p>
            <a:endParaRPr lang="en-US" dirty="0" smtClean="0"/>
          </a:p>
          <a:p>
            <a:endParaRPr lang="en-US" dirty="0"/>
          </a:p>
        </p:txBody>
      </p:sp>
    </p:spTree>
    <p:custDataLst>
      <p:tags r:id="rId1"/>
    </p:custDataLst>
    <p:extLst>
      <p:ext uri="{BB962C8B-B14F-4D97-AF65-F5344CB8AC3E}">
        <p14:creationId xmlns:p14="http://schemas.microsoft.com/office/powerpoint/2010/main" val="26538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team?</a:t>
            </a:r>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2570945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of Experts ≠ Expert Team</a:t>
            </a:r>
          </a:p>
        </p:txBody>
      </p:sp>
      <p:sp>
        <p:nvSpPr>
          <p:cNvPr id="3" name="Text Placeholder 2"/>
          <p:cNvSpPr>
            <a:spLocks noGrp="1"/>
          </p:cNvSpPr>
          <p:nvPr>
            <p:ph type="body" idx="1"/>
          </p:nvPr>
        </p:nvSpPr>
        <p:spPr/>
        <p:txBody>
          <a:bodyPr/>
          <a:lstStyle/>
          <a:p>
            <a:r>
              <a:rPr lang="en-US" dirty="0" smtClean="0"/>
              <a:t>So, how do we make a great team work well?</a:t>
            </a:r>
            <a:endParaRPr lang="en-US" dirty="0"/>
          </a:p>
        </p:txBody>
      </p:sp>
    </p:spTree>
    <p:custDataLst>
      <p:tags r:id="rId1"/>
    </p:custDataLst>
    <p:extLst>
      <p:ext uri="{BB962C8B-B14F-4D97-AF65-F5344CB8AC3E}">
        <p14:creationId xmlns:p14="http://schemas.microsoft.com/office/powerpoint/2010/main" val="3988977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team?</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Diversity in background, experience and expertise</a:t>
            </a:r>
          </a:p>
          <a:p>
            <a:pPr marL="0" indent="0">
              <a:buNone/>
            </a:pPr>
            <a:r>
              <a:rPr lang="en-US" sz="2400" dirty="0" smtClean="0"/>
              <a:t>Shared vision</a:t>
            </a:r>
          </a:p>
          <a:p>
            <a:pPr marL="0" indent="0">
              <a:buNone/>
            </a:pPr>
            <a:r>
              <a:rPr lang="en-US" sz="2400" dirty="0" smtClean="0"/>
              <a:t>Defined roles and expectations</a:t>
            </a:r>
          </a:p>
          <a:p>
            <a:pPr marL="0" indent="0">
              <a:buNone/>
            </a:pPr>
            <a:r>
              <a:rPr lang="en-US" sz="2400" dirty="0" smtClean="0"/>
              <a:t>Defined milestones and successes</a:t>
            </a:r>
          </a:p>
          <a:p>
            <a:pPr marL="0" indent="0">
              <a:buNone/>
            </a:pPr>
            <a:r>
              <a:rPr lang="en-US" sz="2400" dirty="0" smtClean="0"/>
              <a:t>Open environment with strong communication and regular meetings</a:t>
            </a:r>
          </a:p>
          <a:p>
            <a:pPr marL="0" indent="0">
              <a:buNone/>
            </a:pPr>
            <a:r>
              <a:rPr lang="en-US" sz="2400" dirty="0" smtClean="0"/>
              <a:t>Defined mechanisms for data sharing </a:t>
            </a:r>
          </a:p>
          <a:p>
            <a:pPr marL="0" indent="0">
              <a:buNone/>
            </a:pPr>
            <a:r>
              <a:rPr lang="en-US" sz="2400" dirty="0" smtClean="0"/>
              <a:t>Defined mechanisms for credit sharing</a:t>
            </a:r>
          </a:p>
          <a:p>
            <a:pPr marL="0" indent="0">
              <a:buNone/>
            </a:pPr>
            <a:r>
              <a:rPr lang="en-US" sz="2400" dirty="0" smtClean="0"/>
              <a:t>Teams may have multiple levels of leadership and many leaders</a:t>
            </a:r>
          </a:p>
        </p:txBody>
      </p:sp>
      <p:sp>
        <p:nvSpPr>
          <p:cNvPr id="4" name="Content Placeholder 3"/>
          <p:cNvSpPr>
            <a:spLocks noGrp="1"/>
          </p:cNvSpPr>
          <p:nvPr>
            <p:ph sz="quarter" idx="14"/>
          </p:nvPr>
        </p:nvSpPr>
        <p:spPr>
          <a:xfrm>
            <a:off x="224971" y="6487886"/>
            <a:ext cx="8694058" cy="296267"/>
          </a:xfrm>
        </p:spPr>
        <p:txBody>
          <a:bodyPr/>
          <a:lstStyle/>
          <a:p>
            <a:r>
              <a:rPr lang="en-US" dirty="0"/>
              <a:t>(Gray, 2008)</a:t>
            </a:r>
          </a:p>
        </p:txBody>
      </p:sp>
    </p:spTree>
    <p:custDataLst>
      <p:tags r:id="rId1"/>
    </p:custDataLst>
    <p:extLst>
      <p:ext uri="{BB962C8B-B14F-4D97-AF65-F5344CB8AC3E}">
        <p14:creationId xmlns:p14="http://schemas.microsoft.com/office/powerpoint/2010/main" val="3290419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Considerations</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Cognitive Leadership</a:t>
            </a:r>
          </a:p>
          <a:p>
            <a:pPr lvl="1"/>
            <a:r>
              <a:rPr lang="en-US" sz="2400" dirty="0" smtClean="0"/>
              <a:t>Create a shared vision for the entire team early on in the planning phase</a:t>
            </a:r>
          </a:p>
          <a:p>
            <a:pPr lvl="1"/>
            <a:r>
              <a:rPr lang="en-US" sz="2400" dirty="0" smtClean="0"/>
              <a:t>Frame the work to identify productive synergies</a:t>
            </a:r>
            <a:endParaRPr lang="en-US" sz="2400" dirty="0"/>
          </a:p>
          <a:p>
            <a:pPr marL="0" indent="0">
              <a:buNone/>
            </a:pPr>
            <a:r>
              <a:rPr lang="en-US" sz="2400" dirty="0" smtClean="0"/>
              <a:t>Structural Leadership</a:t>
            </a:r>
          </a:p>
          <a:p>
            <a:pPr lvl="1"/>
            <a:r>
              <a:rPr lang="en-US" sz="2400" dirty="0" smtClean="0"/>
              <a:t>Coordination of intellectual output</a:t>
            </a:r>
          </a:p>
          <a:p>
            <a:pPr lvl="1"/>
            <a:r>
              <a:rPr lang="en-US" sz="2400" dirty="0" smtClean="0"/>
              <a:t>Information exchange</a:t>
            </a:r>
          </a:p>
          <a:p>
            <a:pPr marL="0" indent="0">
              <a:buNone/>
            </a:pPr>
            <a:r>
              <a:rPr lang="en-US" sz="2400" dirty="0" smtClean="0"/>
              <a:t>Processional Leadership</a:t>
            </a:r>
          </a:p>
          <a:p>
            <a:pPr lvl="1"/>
            <a:r>
              <a:rPr lang="en-US" sz="2400" dirty="0" smtClean="0"/>
              <a:t>Running the research</a:t>
            </a:r>
          </a:p>
          <a:p>
            <a:pPr lvl="1"/>
            <a:r>
              <a:rPr lang="en-US" sz="2400" dirty="0" smtClean="0"/>
              <a:t>Working with people for maximum productivity</a:t>
            </a:r>
            <a:endParaRPr lang="en-US" sz="2400" dirty="0"/>
          </a:p>
        </p:txBody>
      </p:sp>
      <p:sp>
        <p:nvSpPr>
          <p:cNvPr id="4" name="Content Placeholder 3"/>
          <p:cNvSpPr>
            <a:spLocks noGrp="1"/>
          </p:cNvSpPr>
          <p:nvPr>
            <p:ph sz="quarter" idx="14"/>
          </p:nvPr>
        </p:nvSpPr>
        <p:spPr>
          <a:xfrm>
            <a:off x="112486" y="6555553"/>
            <a:ext cx="8919029" cy="228601"/>
          </a:xfrm>
        </p:spPr>
        <p:txBody>
          <a:bodyPr/>
          <a:lstStyle/>
          <a:p>
            <a:r>
              <a:rPr lang="en-US" dirty="0" smtClean="0"/>
              <a:t>(Gray, 2008)</a:t>
            </a:r>
            <a:endParaRPr lang="en-US" dirty="0"/>
          </a:p>
        </p:txBody>
      </p:sp>
    </p:spTree>
    <p:custDataLst>
      <p:tags r:id="rId1"/>
    </p:custDataLst>
    <p:extLst>
      <p:ext uri="{BB962C8B-B14F-4D97-AF65-F5344CB8AC3E}">
        <p14:creationId xmlns:p14="http://schemas.microsoft.com/office/powerpoint/2010/main" val="330111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is Key</a:t>
            </a:r>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136519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and Flexibility</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2400" dirty="0" smtClean="0"/>
              <a:t>Many teams are distributed in both space and time – finding a mechanism for clear, consistent communication is key!</a:t>
            </a:r>
          </a:p>
          <a:p>
            <a:pPr marL="0" indent="0">
              <a:lnSpc>
                <a:spcPct val="150000"/>
              </a:lnSpc>
              <a:buNone/>
            </a:pPr>
            <a:r>
              <a:rPr lang="en-US" sz="2400" dirty="0" smtClean="0"/>
              <a:t>Asynchronous teams need to clarify and define the project management approach including the technologies to be used for communication.</a:t>
            </a:r>
          </a:p>
          <a:p>
            <a:pPr marL="0" indent="0">
              <a:lnSpc>
                <a:spcPct val="150000"/>
              </a:lnSpc>
              <a:buNone/>
            </a:pPr>
            <a:r>
              <a:rPr lang="en-US" sz="2400" dirty="0" smtClean="0"/>
              <a:t>There is no magic bullet for communication – and what works at the beginning of a project may be insufficient towards the end.  Be flexible and seek better solutions whenever possible.</a:t>
            </a:r>
            <a:endParaRPr lang="en-US" sz="2400" dirty="0"/>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146554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Toolbox Project</a:t>
            </a:r>
            <a:endParaRPr lang="en-US" dirty="0"/>
          </a:p>
        </p:txBody>
      </p:sp>
      <p:sp>
        <p:nvSpPr>
          <p:cNvPr id="4" name="Content Placeholder 3"/>
          <p:cNvSpPr>
            <a:spLocks noGrp="1"/>
          </p:cNvSpPr>
          <p:nvPr>
            <p:ph sz="quarter" idx="14"/>
          </p:nvPr>
        </p:nvSpPr>
        <p:spPr>
          <a:xfrm>
            <a:off x="502508" y="6555552"/>
            <a:ext cx="8416521" cy="302447"/>
          </a:xfrm>
        </p:spPr>
        <p:txBody>
          <a:bodyPr/>
          <a:lstStyle/>
          <a:p>
            <a:r>
              <a:rPr lang="en-US" dirty="0" smtClean="0"/>
              <a:t>(</a:t>
            </a:r>
            <a:r>
              <a:rPr lang="en-US" dirty="0" err="1" smtClean="0"/>
              <a:t>Eigenbrode</a:t>
            </a:r>
            <a:r>
              <a:rPr lang="en-US" dirty="0" smtClean="0"/>
              <a:t> et. al., 2007)</a:t>
            </a:r>
            <a:endParaRPr lang="en-US" dirty="0"/>
          </a:p>
        </p:txBody>
      </p:sp>
      <p:sp>
        <p:nvSpPr>
          <p:cNvPr id="7" name="Content Placeholder 2"/>
          <p:cNvSpPr txBox="1">
            <a:spLocks/>
          </p:cNvSpPr>
          <p:nvPr/>
        </p:nvSpPr>
        <p:spPr>
          <a:xfrm>
            <a:off x="224972" y="1182915"/>
            <a:ext cx="8694058" cy="5256522"/>
          </a:xfrm>
          <a:prstGeom prst="rect">
            <a:avLst/>
          </a:prstGeom>
        </p:spPr>
        <p:txBody>
          <a:bodyPr vert="horz" lIns="91440" tIns="45720" rIns="91440" bIns="45720" rtlCol="0">
            <a:noAutofit/>
          </a:bodyPr>
          <a:lst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solidFill>
                  <a:schemeClr val="tx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solidFill>
                  <a:schemeClr val="tx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solidFill>
                  <a:schemeClr val="tx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dirty="0"/>
              <a:t>The Toolbox Project Collaborative Communication </a:t>
            </a:r>
            <a:r>
              <a:rPr lang="en-US" sz="2400" dirty="0" smtClean="0"/>
              <a:t>Instrument is a workshop that works with teams to establish clear communication early in the project lifecycle.  </a:t>
            </a:r>
          </a:p>
          <a:p>
            <a:pPr marL="0" indent="0">
              <a:buNone/>
            </a:pPr>
            <a:r>
              <a:rPr lang="en-US" sz="2400" dirty="0" smtClean="0"/>
              <a:t>The Toolbox addresses questions about motivation, methodology, objectivity, and other values through a facilitated conversations and surveys.</a:t>
            </a:r>
          </a:p>
          <a:p>
            <a:pPr marL="0" indent="0">
              <a:buFont typeface="Arial" panose="020B0604020202020204" pitchFamily="34" charset="0"/>
              <a:buNone/>
            </a:pPr>
            <a:endParaRPr lang="en-US" sz="2400" dirty="0"/>
          </a:p>
        </p:txBody>
      </p:sp>
    </p:spTree>
    <p:custDataLst>
      <p:tags r:id="rId1"/>
    </p:custDataLst>
    <p:extLst>
      <p:ext uri="{BB962C8B-B14F-4D97-AF65-F5344CB8AC3E}">
        <p14:creationId xmlns:p14="http://schemas.microsoft.com/office/powerpoint/2010/main" val="553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1467" y="1552786"/>
            <a:ext cx="7704666" cy="4525963"/>
          </a:xfrm>
        </p:spPr>
        <p:txBody>
          <a:bodyPr>
            <a:normAutofit/>
          </a:bodyPr>
          <a:lstStyle/>
          <a:p>
            <a:pPr marL="0" indent="0">
              <a:buNone/>
            </a:pPr>
            <a:r>
              <a:rPr lang="en-US" sz="2400" dirty="0" smtClean="0"/>
              <a:t>Be able to define </a:t>
            </a:r>
            <a:r>
              <a:rPr lang="en-US" sz="2400" smtClean="0"/>
              <a:t>team science</a:t>
            </a:r>
            <a:endParaRPr lang="en-US" sz="2400" dirty="0" smtClean="0"/>
          </a:p>
          <a:p>
            <a:pPr marL="0" indent="0">
              <a:buNone/>
            </a:pPr>
            <a:endParaRPr lang="en-US" sz="2400" dirty="0"/>
          </a:p>
          <a:p>
            <a:pPr marL="0" indent="0">
              <a:buNone/>
            </a:pPr>
            <a:endParaRPr lang="en-US" sz="2400" smtClean="0"/>
          </a:p>
          <a:p>
            <a:pPr marL="0" indent="0">
              <a:buNone/>
            </a:pPr>
            <a:r>
              <a:rPr lang="en-US" sz="2400" smtClean="0"/>
              <a:t>Identify components that make a high functioning team</a:t>
            </a:r>
            <a:endParaRPr lang="en-US" sz="2800" dirty="0"/>
          </a:p>
        </p:txBody>
      </p:sp>
      <p:sp>
        <p:nvSpPr>
          <p:cNvPr id="7" name="Oval 6"/>
          <p:cNvSpPr/>
          <p:nvPr/>
        </p:nvSpPr>
        <p:spPr>
          <a:xfrm>
            <a:off x="596898" y="1532465"/>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1</a:t>
            </a:r>
            <a:endParaRPr lang="en-US" sz="2800" dirty="0">
              <a:solidFill>
                <a:schemeClr val="tx1"/>
              </a:solidFill>
              <a:latin typeface="Cambria"/>
              <a:cs typeface="Cambria"/>
            </a:endParaRPr>
          </a:p>
        </p:txBody>
      </p:sp>
      <p:sp>
        <p:nvSpPr>
          <p:cNvPr id="8" name="Oval 7"/>
          <p:cNvSpPr/>
          <p:nvPr/>
        </p:nvSpPr>
        <p:spPr>
          <a:xfrm>
            <a:off x="596898" y="3175195"/>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2</a:t>
            </a:r>
            <a:endParaRPr lang="en-US" sz="2800" dirty="0">
              <a:solidFill>
                <a:schemeClr val="tx1"/>
              </a:solidFill>
              <a:latin typeface="Cambria"/>
              <a:cs typeface="Cambria"/>
            </a:endParaRPr>
          </a:p>
        </p:txBody>
      </p:sp>
      <p:sp>
        <p:nvSpPr>
          <p:cNvPr id="11" name="TextBox 10"/>
          <p:cNvSpPr txBox="1"/>
          <p:nvPr/>
        </p:nvSpPr>
        <p:spPr>
          <a:xfrm>
            <a:off x="304800" y="228600"/>
            <a:ext cx="3747436" cy="600164"/>
          </a:xfrm>
          <a:prstGeom prst="rect">
            <a:avLst/>
          </a:prstGeom>
          <a:noFill/>
        </p:spPr>
        <p:txBody>
          <a:bodyPr wrap="none" rtlCol="0">
            <a:spAutoFit/>
          </a:bodyPr>
          <a:lstStyle/>
          <a:p>
            <a:r>
              <a:rPr lang="en-US" sz="3300" dirty="0" smtClean="0">
                <a:latin typeface="+mj-lt"/>
              </a:rPr>
              <a:t>Learning Objectives</a:t>
            </a:r>
            <a:endParaRPr lang="en-US" sz="3300" dirty="0">
              <a:latin typeface="+mj-lt"/>
            </a:endParaRPr>
          </a:p>
        </p:txBody>
      </p:sp>
    </p:spTree>
    <p:custDataLst>
      <p:tags r:id="rId1"/>
    </p:custDataLst>
    <p:extLst>
      <p:ext uri="{BB962C8B-B14F-4D97-AF65-F5344CB8AC3E}">
        <p14:creationId xmlns:p14="http://schemas.microsoft.com/office/powerpoint/2010/main" val="1628728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exactly is team science?</a:t>
            </a:r>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279785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“I'm </a:t>
            </a:r>
            <a:r>
              <a:rPr lang="en-US"/>
              <a:t>on the verge of a major breakthrough, but I'm also at the point where physics ends and chemistry begins, so I'll have to drop the whole </a:t>
            </a:r>
            <a:r>
              <a:rPr lang="en-US" smtClean="0"/>
              <a:t>thing.”</a:t>
            </a:r>
            <a:endParaRPr lang="en-US" dirty="0"/>
          </a:p>
        </p:txBody>
      </p:sp>
      <p:sp>
        <p:nvSpPr>
          <p:cNvPr id="3" name="Text Placeholder 2"/>
          <p:cNvSpPr>
            <a:spLocks noGrp="1"/>
          </p:cNvSpPr>
          <p:nvPr>
            <p:ph type="body" idx="1"/>
          </p:nvPr>
        </p:nvSpPr>
        <p:spPr/>
        <p:txBody>
          <a:bodyPr/>
          <a:lstStyle/>
          <a:p>
            <a:r>
              <a:rPr lang="en-US" b="1"/>
              <a:t>— Sidney Harris</a:t>
            </a:r>
            <a:endParaRPr lang="en-US" dirty="0"/>
          </a:p>
        </p:txBody>
      </p:sp>
    </p:spTree>
    <p:custDataLst>
      <p:tags r:id="rId1"/>
    </p:custDataLst>
    <p:extLst>
      <p:ext uri="{BB962C8B-B14F-4D97-AF65-F5344CB8AC3E}">
        <p14:creationId xmlns:p14="http://schemas.microsoft.com/office/powerpoint/2010/main" val="28894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Don’t let isolation stop your science – develop connections and collaborations outside of your immediate field of interest</a:t>
            </a:r>
            <a:endParaRPr lang="en-US" dirty="0"/>
          </a:p>
        </p:txBody>
      </p:sp>
      <p:sp>
        <p:nvSpPr>
          <p:cNvPr id="4" name="Text Placeholder 3"/>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301011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teams exist on a collaboration continuum…</a:t>
            </a:r>
            <a:endParaRPr lang="en-US" dirty="0"/>
          </a:p>
        </p:txBody>
      </p:sp>
      <p:sp>
        <p:nvSpPr>
          <p:cNvPr id="4" name="Text Placeholder 3"/>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134858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09" y="155556"/>
            <a:ext cx="8694058" cy="911243"/>
          </a:xfrm>
        </p:spPr>
        <p:txBody>
          <a:bodyPr/>
          <a:lstStyle/>
          <a:p>
            <a:r>
              <a:rPr lang="en-US" dirty="0" smtClean="0"/>
              <a:t>Research Teams – a continuum</a:t>
            </a:r>
            <a:endParaRPr lang="en-US" dirty="0"/>
          </a:p>
        </p:txBody>
      </p:sp>
      <p:graphicFrame>
        <p:nvGraphicFramePr>
          <p:cNvPr id="12" name="Content Placeholder 11"/>
          <p:cNvGraphicFramePr>
            <a:graphicFrameLocks noGrp="1"/>
          </p:cNvGraphicFramePr>
          <p:nvPr>
            <p:ph sz="quarter" idx="14"/>
            <p:extLst>
              <p:ext uri="{D42A27DB-BD31-4B8C-83A1-F6EECF244321}">
                <p14:modId xmlns:p14="http://schemas.microsoft.com/office/powerpoint/2010/main" val="3835460909"/>
              </p:ext>
            </p:extLst>
          </p:nvPr>
        </p:nvGraphicFramePr>
        <p:xfrm>
          <a:off x="801866" y="2038940"/>
          <a:ext cx="7556745" cy="3482294"/>
        </p:xfrm>
        <a:graphic>
          <a:graphicData uri="http://schemas.openxmlformats.org/drawingml/2006/table">
            <a:tbl>
              <a:tblPr firstRow="1" bandRow="1">
                <a:tableStyleId>{2D5ABB26-0587-4C30-8999-92F81FD0307C}</a:tableStyleId>
              </a:tblPr>
              <a:tblGrid>
                <a:gridCol w="2518915"/>
                <a:gridCol w="2518915"/>
                <a:gridCol w="2518915"/>
              </a:tblGrid>
              <a:tr h="692812">
                <a:tc>
                  <a:txBody>
                    <a:bodyPr/>
                    <a:lstStyle/>
                    <a:p>
                      <a:pPr algn="ctr"/>
                      <a:r>
                        <a:rPr lang="en-US" sz="1600" b="1" smtClean="0"/>
                        <a:t>Independent</a:t>
                      </a:r>
                    </a:p>
                    <a:p>
                      <a:pPr algn="ctr"/>
                      <a:r>
                        <a:rPr lang="en-US" sz="1600" b="1" smtClean="0"/>
                        <a:t>Research</a:t>
                      </a:r>
                      <a:endParaRPr lang="en-US" sz="1600" b="1"/>
                    </a:p>
                  </a:txBody>
                  <a:tcPr anchor="ctr">
                    <a:lnB w="12700" cap="flat" cmpd="sng" algn="ctr">
                      <a:solidFill>
                        <a:schemeClr val="tx1"/>
                      </a:solidFill>
                      <a:prstDash val="solid"/>
                      <a:round/>
                      <a:headEnd type="none" w="med" len="med"/>
                      <a:tailEnd type="none" w="med" len="med"/>
                    </a:lnB>
                  </a:tcPr>
                </a:tc>
                <a:tc>
                  <a:txBody>
                    <a:bodyPr/>
                    <a:lstStyle/>
                    <a:p>
                      <a:pPr algn="ctr"/>
                      <a:r>
                        <a:rPr lang="en-US" sz="1600" b="1" smtClean="0"/>
                        <a:t>Collaboration</a:t>
                      </a:r>
                      <a:endParaRPr lang="en-US" sz="1600" b="1"/>
                    </a:p>
                  </a:txBody>
                  <a:tcPr anchor="ctr">
                    <a:lnB w="12700" cap="flat" cmpd="sng" algn="ctr">
                      <a:solidFill>
                        <a:schemeClr val="tx1"/>
                      </a:solidFill>
                      <a:prstDash val="solid"/>
                      <a:round/>
                      <a:headEnd type="none" w="med" len="med"/>
                      <a:tailEnd type="none" w="med" len="med"/>
                    </a:lnB>
                  </a:tcPr>
                </a:tc>
                <a:tc>
                  <a:txBody>
                    <a:bodyPr/>
                    <a:lstStyle/>
                    <a:p>
                      <a:pPr algn="ctr"/>
                      <a:r>
                        <a:rPr lang="en-US" sz="1600" b="1" smtClean="0"/>
                        <a:t>Integrated </a:t>
                      </a:r>
                    </a:p>
                    <a:p>
                      <a:pPr algn="ctr"/>
                      <a:r>
                        <a:rPr lang="en-US" sz="1600" b="1" smtClean="0"/>
                        <a:t>Research Team</a:t>
                      </a:r>
                      <a:endParaRPr lang="en-US" sz="1600" b="1"/>
                    </a:p>
                  </a:txBody>
                  <a:tcPr anchor="ctr">
                    <a:lnB w="12700" cap="flat" cmpd="sng" algn="ctr">
                      <a:solidFill>
                        <a:schemeClr val="tx1"/>
                      </a:solidFill>
                      <a:prstDash val="solid"/>
                      <a:round/>
                      <a:headEnd type="none" w="med" len="med"/>
                      <a:tailEnd type="none" w="med" len="med"/>
                    </a:lnB>
                  </a:tcPr>
                </a:tc>
              </a:tr>
              <a:tr h="847784">
                <a:tc>
                  <a:txBody>
                    <a:bodyPr/>
                    <a:lstStyle/>
                    <a:p>
                      <a:pPr algn="ctr"/>
                      <a:r>
                        <a:rPr lang="en-US" smtClean="0"/>
                        <a:t>Investigator works largely independently on a research problem with their lab</a:t>
                      </a:r>
                      <a:endParaRPr lang="en-US"/>
                    </a:p>
                  </a:txBody>
                  <a:tcPr anchor="ctr">
                    <a:lnT w="12700" cap="flat" cmpd="sng" algn="ctr">
                      <a:solidFill>
                        <a:schemeClr val="tx1"/>
                      </a:solidFill>
                      <a:prstDash val="solid"/>
                      <a:round/>
                      <a:headEnd type="none" w="med" len="med"/>
                      <a:tailEnd type="none" w="med" len="med"/>
                    </a:lnT>
                  </a:tcPr>
                </a:tc>
                <a:tc>
                  <a:txBody>
                    <a:bodyPr/>
                    <a:lstStyle/>
                    <a:p>
                      <a:pPr algn="ctr"/>
                      <a:r>
                        <a:rPr lang="en-US" smtClean="0"/>
                        <a:t>Each group member</a:t>
                      </a:r>
                      <a:r>
                        <a:rPr lang="en-US" baseline="0" smtClean="0"/>
                        <a:t> brings expertise to address the research problem</a:t>
                      </a:r>
                      <a:endParaRPr lang="en-US"/>
                    </a:p>
                  </a:txBody>
                  <a:tcPr anchor="ctr">
                    <a:lnT w="12700" cap="flat" cmpd="sng" algn="ctr">
                      <a:solidFill>
                        <a:schemeClr val="tx1"/>
                      </a:solidFill>
                      <a:prstDash val="solid"/>
                      <a:round/>
                      <a:headEnd type="none" w="med" len="med"/>
                      <a:tailEnd type="none" w="med" len="med"/>
                    </a:lnT>
                  </a:tcPr>
                </a:tc>
                <a:tc>
                  <a:txBody>
                    <a:bodyPr/>
                    <a:lstStyle/>
                    <a:p>
                      <a:pPr algn="ctr"/>
                      <a:r>
                        <a:rPr lang="en-US" smtClean="0"/>
                        <a:t>Each team</a:t>
                      </a:r>
                      <a:r>
                        <a:rPr lang="en-US" baseline="0" smtClean="0"/>
                        <a:t> member brings specific expertise to address the research problem</a:t>
                      </a:r>
                      <a:endParaRPr lang="en-US"/>
                    </a:p>
                  </a:txBody>
                  <a:tcPr anchor="ctr">
                    <a:lnT w="12700" cap="flat" cmpd="sng" algn="ctr">
                      <a:solidFill>
                        <a:schemeClr val="tx1"/>
                      </a:solidFill>
                      <a:prstDash val="solid"/>
                      <a:round/>
                      <a:headEnd type="none" w="med" len="med"/>
                      <a:tailEnd type="none" w="med" len="med"/>
                    </a:lnT>
                  </a:tcPr>
                </a:tc>
              </a:tr>
              <a:tr h="1093914">
                <a:tc>
                  <a:txBody>
                    <a:bodyPr/>
                    <a:lstStyle/>
                    <a:p>
                      <a:pPr algn="ctr"/>
                      <a:endParaRPr lang="en-US"/>
                    </a:p>
                  </a:txBody>
                  <a:tcPr anchor="ctr"/>
                </a:tc>
                <a:tc>
                  <a:txBody>
                    <a:bodyPr/>
                    <a:lstStyle/>
                    <a:p>
                      <a:pPr algn="ctr"/>
                      <a:r>
                        <a:rPr lang="en-US" smtClean="0"/>
                        <a:t>Group members work on separate parts of the research problem, which are later integrated</a:t>
                      </a:r>
                      <a:endParaRPr lang="en-US"/>
                    </a:p>
                  </a:txBody>
                  <a:tcPr anchor="ctr"/>
                </a:tc>
                <a:tc>
                  <a:txBody>
                    <a:bodyPr/>
                    <a:lstStyle/>
                    <a:p>
                      <a:pPr algn="ctr"/>
                      <a:r>
                        <a:rPr lang="en-US" smtClean="0"/>
                        <a:t>Team meets regularly to discuss team goals, individuals’ objectives, and next steps</a:t>
                      </a:r>
                      <a:endParaRPr lang="en-US"/>
                    </a:p>
                  </a:txBody>
                  <a:tcPr anchor="ctr"/>
                </a:tc>
              </a:tr>
              <a:tr h="847784">
                <a:tc>
                  <a:txBody>
                    <a:bodyPr/>
                    <a:lstStyle/>
                    <a:p>
                      <a:pPr algn="ctr"/>
                      <a:endParaRPr lang="en-US"/>
                    </a:p>
                  </a:txBody>
                  <a:tcPr anchor="ctr"/>
                </a:tc>
                <a:tc>
                  <a:txBody>
                    <a:bodyPr/>
                    <a:lstStyle/>
                    <a:p>
                      <a:pPr algn="ctr"/>
                      <a:r>
                        <a:rPr lang="en-US" smtClean="0"/>
                        <a:t>Data</a:t>
                      </a:r>
                      <a:r>
                        <a:rPr lang="en-US" baseline="0" smtClean="0"/>
                        <a:t> sharing or brainstorming among lead investigators varies from limited to frequent</a:t>
                      </a:r>
                      <a:endParaRPr lang="en-US"/>
                    </a:p>
                  </a:txBody>
                  <a:tcPr anchor="ctr"/>
                </a:tc>
                <a:tc>
                  <a:txBody>
                    <a:bodyPr/>
                    <a:lstStyle/>
                    <a:p>
                      <a:pPr algn="ctr"/>
                      <a:r>
                        <a:rPr lang="en-US" smtClean="0"/>
                        <a:t>Team shares leadership</a:t>
                      </a:r>
                      <a:r>
                        <a:rPr lang="en-US" baseline="0" smtClean="0"/>
                        <a:t> responsibility, decision-making authority, data, and credit. </a:t>
                      </a:r>
                      <a:endParaRPr lang="en-US"/>
                    </a:p>
                  </a:txBody>
                  <a:tcPr anchor="ctr"/>
                </a:tc>
              </a:tr>
            </a:tbl>
          </a:graphicData>
        </a:graphic>
      </p:graphicFrame>
      <p:sp>
        <p:nvSpPr>
          <p:cNvPr id="7" name="Left-Right Arrow 6"/>
          <p:cNvSpPr/>
          <p:nvPr/>
        </p:nvSpPr>
        <p:spPr>
          <a:xfrm>
            <a:off x="368396" y="1565189"/>
            <a:ext cx="8407209" cy="296562"/>
          </a:xfrm>
          <a:prstGeom prst="leftRightArrow">
            <a:avLst>
              <a:gd name="adj1" fmla="val 38888"/>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49611" y="1186250"/>
            <a:ext cx="4044778" cy="378940"/>
          </a:xfrm>
          <a:prstGeom prst="rect">
            <a:avLst/>
          </a:prstGeom>
          <a:noFill/>
        </p:spPr>
        <p:txBody>
          <a:bodyPr wrap="square" rtlCol="0">
            <a:spAutoFit/>
          </a:bodyPr>
          <a:lstStyle/>
          <a:p>
            <a:pPr algn="ctr"/>
            <a:r>
              <a:rPr lang="en-US" b="1" smtClean="0"/>
              <a:t>Level of Interaction and Integration</a:t>
            </a:r>
            <a:endParaRPr lang="en-US" b="1"/>
          </a:p>
        </p:txBody>
      </p:sp>
      <p:sp>
        <p:nvSpPr>
          <p:cNvPr id="9" name="TextBox 8"/>
          <p:cNvSpPr txBox="1"/>
          <p:nvPr/>
        </p:nvSpPr>
        <p:spPr>
          <a:xfrm>
            <a:off x="514867" y="1206443"/>
            <a:ext cx="984422" cy="338554"/>
          </a:xfrm>
          <a:prstGeom prst="rect">
            <a:avLst/>
          </a:prstGeom>
          <a:noFill/>
        </p:spPr>
        <p:txBody>
          <a:bodyPr wrap="square" rtlCol="0">
            <a:spAutoFit/>
          </a:bodyPr>
          <a:lstStyle/>
          <a:p>
            <a:pPr algn="ctr"/>
            <a:r>
              <a:rPr lang="en-US" sz="1600" i="1" smtClean="0"/>
              <a:t>Low</a:t>
            </a:r>
            <a:endParaRPr lang="en-US" sz="1600" i="1"/>
          </a:p>
        </p:txBody>
      </p:sp>
      <p:sp>
        <p:nvSpPr>
          <p:cNvPr id="10" name="TextBox 9"/>
          <p:cNvSpPr txBox="1"/>
          <p:nvPr/>
        </p:nvSpPr>
        <p:spPr>
          <a:xfrm>
            <a:off x="7644713" y="1206443"/>
            <a:ext cx="984422" cy="338554"/>
          </a:xfrm>
          <a:prstGeom prst="rect">
            <a:avLst/>
          </a:prstGeom>
          <a:noFill/>
        </p:spPr>
        <p:txBody>
          <a:bodyPr wrap="square" rtlCol="0">
            <a:spAutoFit/>
          </a:bodyPr>
          <a:lstStyle/>
          <a:p>
            <a:pPr algn="ctr"/>
            <a:r>
              <a:rPr lang="en-US" sz="1600" i="1" smtClean="0"/>
              <a:t>High</a:t>
            </a:r>
            <a:endParaRPr lang="en-US" sz="1600" i="1"/>
          </a:p>
        </p:txBody>
      </p:sp>
      <p:sp>
        <p:nvSpPr>
          <p:cNvPr id="11" name="Content Placeholder 4"/>
          <p:cNvSpPr>
            <a:spLocks noGrp="1"/>
          </p:cNvSpPr>
          <p:nvPr>
            <p:ph sz="quarter" idx="14"/>
          </p:nvPr>
        </p:nvSpPr>
        <p:spPr>
          <a:xfrm>
            <a:off x="233209" y="6441989"/>
            <a:ext cx="8685820" cy="342164"/>
          </a:xfrm>
        </p:spPr>
        <p:txBody>
          <a:bodyPr/>
          <a:lstStyle/>
          <a:p>
            <a:r>
              <a:rPr lang="en-US" dirty="0" smtClean="0"/>
              <a:t>Collaboration &amp; Team Science: A Field Guide</a:t>
            </a:r>
            <a:endParaRPr lang="en-US" dirty="0"/>
          </a:p>
        </p:txBody>
      </p:sp>
    </p:spTree>
    <p:custDataLst>
      <p:tags r:id="rId1"/>
    </p:custDataLst>
    <p:extLst>
      <p:ext uri="{BB962C8B-B14F-4D97-AF65-F5344CB8AC3E}">
        <p14:creationId xmlns:p14="http://schemas.microsoft.com/office/powerpoint/2010/main" val="200152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exactly is team science?</a:t>
            </a:r>
            <a:endParaRPr lang="en-US" dirty="0"/>
          </a:p>
        </p:txBody>
      </p:sp>
      <p:sp>
        <p:nvSpPr>
          <p:cNvPr id="3" name="Content Placeholder 2"/>
          <p:cNvSpPr>
            <a:spLocks noGrp="1"/>
          </p:cNvSpPr>
          <p:nvPr>
            <p:ph idx="1"/>
          </p:nvPr>
        </p:nvSpPr>
        <p:spPr>
          <a:xfrm>
            <a:off x="964465" y="1512434"/>
            <a:ext cx="7215071" cy="4674182"/>
          </a:xfrm>
        </p:spPr>
        <p:txBody>
          <a:bodyPr>
            <a:normAutofit lnSpcReduction="10000"/>
          </a:bodyPr>
          <a:lstStyle/>
          <a:p>
            <a:pPr marL="0" indent="0" algn="ctr">
              <a:lnSpc>
                <a:spcPct val="150000"/>
              </a:lnSpc>
              <a:buNone/>
            </a:pPr>
            <a:r>
              <a:rPr lang="en-US" sz="2800" b="1" dirty="0" smtClean="0"/>
              <a:t>Team science </a:t>
            </a:r>
            <a:r>
              <a:rPr lang="en-US" sz="2800" dirty="0" smtClean="0"/>
              <a:t>is a collaborative effort to answer a scientific question that uses the strengths and expertise of a variety of professionals in </a:t>
            </a:r>
            <a:r>
              <a:rPr lang="en-US" sz="2800" i="1" dirty="0" smtClean="0"/>
              <a:t>different</a:t>
            </a:r>
            <a:r>
              <a:rPr lang="en-US" sz="2800" dirty="0" smtClean="0"/>
              <a:t> fields.</a:t>
            </a:r>
          </a:p>
          <a:p>
            <a:pPr marL="0" indent="0" algn="ctr">
              <a:lnSpc>
                <a:spcPct val="150000"/>
              </a:lnSpc>
              <a:buNone/>
            </a:pPr>
            <a:r>
              <a:rPr lang="en-US" sz="2800" dirty="0" smtClean="0"/>
              <a:t>Teams can be small or large, working on quick projects or complex issues that require years of sustained collaboration.</a:t>
            </a:r>
            <a:endParaRPr lang="en-US" sz="2800" dirty="0"/>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206062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2400" b="1" dirty="0" smtClean="0"/>
              <a:t>Team Science</a:t>
            </a:r>
            <a:r>
              <a:rPr lang="en-US" sz="2400" dirty="0" smtClean="0"/>
              <a:t> can be classified as </a:t>
            </a:r>
          </a:p>
          <a:p>
            <a:pPr>
              <a:lnSpc>
                <a:spcPct val="150000"/>
              </a:lnSpc>
            </a:pPr>
            <a:r>
              <a:rPr lang="en-US" sz="2400" dirty="0" smtClean="0"/>
              <a:t> </a:t>
            </a:r>
            <a:r>
              <a:rPr lang="en-US" sz="2400" b="1" dirty="0" smtClean="0"/>
              <a:t>Transdisciplinary</a:t>
            </a:r>
            <a:r>
              <a:rPr lang="en-US" sz="2400" dirty="0" smtClean="0"/>
              <a:t> - integrating and transcending disciplinary boundaries</a:t>
            </a:r>
          </a:p>
          <a:p>
            <a:pPr>
              <a:lnSpc>
                <a:spcPct val="150000"/>
              </a:lnSpc>
            </a:pPr>
            <a:r>
              <a:rPr lang="en-US" sz="2400" dirty="0"/>
              <a:t> </a:t>
            </a:r>
            <a:r>
              <a:rPr lang="en-US" sz="2400" b="1" dirty="0" smtClean="0"/>
              <a:t>Interdisciplinary </a:t>
            </a:r>
            <a:r>
              <a:rPr lang="en-US" sz="2400" dirty="0" smtClean="0"/>
              <a:t>- analysis and synthesis harmonizes </a:t>
            </a:r>
            <a:r>
              <a:rPr lang="en-US" sz="2400" dirty="0"/>
              <a:t>links between disciplines into a coordinated and coherent </a:t>
            </a:r>
            <a:r>
              <a:rPr lang="en-US" sz="2400" dirty="0" smtClean="0"/>
              <a:t>whole</a:t>
            </a:r>
          </a:p>
          <a:p>
            <a:pPr>
              <a:lnSpc>
                <a:spcPct val="150000"/>
              </a:lnSpc>
            </a:pPr>
            <a:r>
              <a:rPr lang="en-US" sz="2400" dirty="0" smtClean="0"/>
              <a:t> </a:t>
            </a:r>
            <a:r>
              <a:rPr lang="en-US" sz="2400" b="1" dirty="0" smtClean="0"/>
              <a:t>Multidisciplinary</a:t>
            </a:r>
            <a:r>
              <a:rPr lang="en-US" sz="2400" dirty="0" smtClean="0"/>
              <a:t> - draws </a:t>
            </a:r>
            <a:r>
              <a:rPr lang="en-US" sz="2400" dirty="0"/>
              <a:t>on knowledge from different disciplines but stays within their </a:t>
            </a:r>
            <a:r>
              <a:rPr lang="en-US" sz="2400" dirty="0" smtClean="0"/>
              <a:t>boundaries</a:t>
            </a:r>
            <a:endParaRPr lang="en-US" sz="2400" dirty="0"/>
          </a:p>
        </p:txBody>
      </p:sp>
      <p:sp>
        <p:nvSpPr>
          <p:cNvPr id="4" name="Content Placeholder 3"/>
          <p:cNvSpPr>
            <a:spLocks noGrp="1"/>
          </p:cNvSpPr>
          <p:nvPr>
            <p:ph sz="quarter" idx="14"/>
          </p:nvPr>
        </p:nvSpPr>
        <p:spPr>
          <a:xfrm>
            <a:off x="296562" y="6555553"/>
            <a:ext cx="8622467" cy="228600"/>
          </a:xfrm>
        </p:spPr>
        <p:txBody>
          <a:bodyPr/>
          <a:lstStyle/>
          <a:p>
            <a:r>
              <a:rPr lang="en-US" i="0" dirty="0" smtClean="0"/>
              <a:t>(Choi &amp; Pak, 2006)</a:t>
            </a:r>
            <a:endParaRPr lang="en-US" dirty="0"/>
          </a:p>
        </p:txBody>
      </p:sp>
    </p:spTree>
    <p:custDataLst>
      <p:tags r:id="rId1"/>
    </p:custDataLst>
    <p:extLst>
      <p:ext uri="{BB962C8B-B14F-4D97-AF65-F5344CB8AC3E}">
        <p14:creationId xmlns:p14="http://schemas.microsoft.com/office/powerpoint/2010/main" val="1724759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7bd8a93a-c6d9-4cc7-8fc2-2caa61294c55"/>
  <p:tag name="TAG_BACKING_FORM_KEY" val="526068-c:\wamp\www\box sync\bd2k\oer content\themeideas\bd2k working.pptx"/>
  <p:tag name="ARTICULATE_PRESENTER_VERSION" val="7"/>
  <p:tag name="ARTICULATE_USED_PAGE_ORIENTATION" val="1"/>
  <p:tag name="ARTICULATE_USED_PAGE_SIZE" val="1"/>
  <p:tag name="ARTICULATE_SLIDE_THUMBNAIL_REFRESH" val="1"/>
  <p:tag name="ARTICULATE_SLIDE_COUNT" val="1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UDIO_ID" val="262"/>
  <p:tag name="ARTICULATE_USED_LAYOUT" val="2"/>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D2K OER Dark">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6018</TotalTime>
  <Words>694</Words>
  <Application>Microsoft Office PowerPoint</Application>
  <PresentationFormat>On-screen Show (4:3)</PresentationFormat>
  <Paragraphs>89</Paragraphs>
  <Slides>17</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Cambria</vt:lpstr>
      <vt:lpstr>Office Theme</vt:lpstr>
      <vt:lpstr>BD2K OER Dark</vt:lpstr>
      <vt:lpstr>How to collaborate effectively on the data lifecycle</vt:lpstr>
      <vt:lpstr>PowerPoint Presentation</vt:lpstr>
      <vt:lpstr>What exactly is team science?</vt:lpstr>
      <vt:lpstr>“I'm on the verge of a major breakthrough, but I'm also at the point where physics ends and chemistry begins, so I'll have to drop the whole thing.”</vt:lpstr>
      <vt:lpstr>Don’t let isolation stop your science – develop connections and collaborations outside of your immediate field of interest</vt:lpstr>
      <vt:lpstr>Research teams exist on a collaboration continuum…</vt:lpstr>
      <vt:lpstr>Research Teams – a continuum</vt:lpstr>
      <vt:lpstr>So, what exactly is team science?</vt:lpstr>
      <vt:lpstr>Some terminology</vt:lpstr>
      <vt:lpstr>Why practice team science?</vt:lpstr>
      <vt:lpstr>What makes a good team?</vt:lpstr>
      <vt:lpstr>Team of Experts ≠ Expert Team</vt:lpstr>
      <vt:lpstr>What makes a good team?</vt:lpstr>
      <vt:lpstr>Leadership Considerations</vt:lpstr>
      <vt:lpstr>Communication is Key</vt:lpstr>
      <vt:lpstr>Communication and Flexibility</vt:lpstr>
      <vt:lpstr>The Toolbox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jackie wirz</dc:creator>
  <cp:lastModifiedBy>Bjorn Pederson</cp:lastModifiedBy>
  <cp:revision>132</cp:revision>
  <dcterms:created xsi:type="dcterms:W3CDTF">2015-08-13T23:46:14Z</dcterms:created>
  <dcterms:modified xsi:type="dcterms:W3CDTF">2016-05-24T21:24:13Z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80AD260A-092C-4E96-BCF7-9DD431CD8BC2</vt:lpwstr>
  </property>
  <property fmtid="{D5CDD505-2E9C-101B-9397-08002B2CF9AE}" pid="3" name="ArticulatePath">
    <vt:lpwstr>BD2K WORKING</vt:lpwstr>
  </property>
  <property fmtid="{D5CDD505-2E9C-101B-9397-08002B2CF9AE}" pid="4" name="ArticulateProjectVersion">
    <vt:lpwstr>7</vt:lpwstr>
  </property>
  <property fmtid="{D5CDD505-2E9C-101B-9397-08002B2CF9AE}" pid="5" name="ArticulateUseProject">
    <vt:lpwstr>1</vt:lpwstr>
  </property>
  <property fmtid="{D5CDD505-2E9C-101B-9397-08002B2CF9AE}" pid="6" name="ArticulateProjectFull">
    <vt:lpwstr>C:\wamp\www\Box Sync\BD2K\OER Content\ThemeIdeas\BD2K WORKING.ppta</vt:lpwstr>
  </property>
</Properties>
</file>