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  <p:sldMasterId id="214748390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3" r:id="rId4"/>
    <p:sldId id="259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81" r:id="rId13"/>
    <p:sldId id="274" r:id="rId14"/>
    <p:sldId id="276" r:id="rId15"/>
    <p:sldId id="278" r:id="rId16"/>
    <p:sldId id="279" r:id="rId17"/>
    <p:sldId id="282" r:id="rId18"/>
    <p:sldId id="283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1A2C1C1C-6DA3-9740-B74E-ADF5F6F0A5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DC887D16-9DEC-2B42-9AD4-6538D8A725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F96761-3A64-874B-9E14-9DC5E9C42566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7F96E-C83B-1B44-9808-974FA8C45FB7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4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BB3509-AEC9-3C4A-8BA7-0C659BD78902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77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B7D24A-E96B-9C4B-A4DA-85C2FA24668E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612C4D-2301-DC49-BAEE-C32F398FD5F3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E3BFD-9EB5-1A41-95DB-D8AFFC2481DD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5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F5128B-7E7B-074A-9719-4685ABB1B0AB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2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7D16-9DEC-2B42-9AD4-6538D8A725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DC5D4-C2EC-2B45-BD0E-1F3A9764FCD8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1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425F2-1613-2A4B-BDA7-1035A293D574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9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FFD7DD-6563-934D-B7FF-5F13F288C27C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1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112ED-EE68-2642-BFE2-53BD842EAEA7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1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A72531-5BFA-4248-AC79-675464E2571E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7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2901DC-AF09-9E46-A8FD-520637523679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EBFB4-4FB6-6A40-94FC-54646D3933B0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2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0D7A6-F2EC-1F46-92AF-9359C1821F7F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4674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9930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9213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814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9963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9510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755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0362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2346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54897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6263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644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35940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378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BDK10-2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1AD584-1145-AA4B-BCE7-36817343F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49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35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0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10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3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77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506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5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149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609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55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44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28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35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18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1430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1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40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0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65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49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567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27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012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06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8798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49665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275568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80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6286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18090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0007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  <p:sldLayoutId id="2147483924" r:id="rId20"/>
    <p:sldLayoutId id="2147483925" r:id="rId21"/>
    <p:sldLayoutId id="2147483926" r:id="rId22"/>
    <p:sldLayoutId id="2147483927" r:id="rId23"/>
    <p:sldLayoutId id="2147483928" r:id="rId24"/>
    <p:sldLayoutId id="2147483929" r:id="rId25"/>
    <p:sldLayoutId id="2147483930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Sources and Types of Clinical </a:t>
            </a:r>
            <a:r>
              <a:rPr lang="en-US" dirty="0"/>
              <a:t>Data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BDK08-2  </a:t>
            </a:r>
            <a:r>
              <a:rPr lang="en-US" dirty="0" smtClean="0"/>
              <a:t>|   Secondary </a:t>
            </a:r>
            <a:r>
              <a:rPr lang="en-US" dirty="0"/>
              <a:t>Use (Re-Use) of Clinical Information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 | 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We need better access to clinical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Missing clinical information during primary care </a:t>
            </a:r>
            <a:r>
              <a:rPr lang="en-US" dirty="0" smtClean="0"/>
              <a:t>visits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Information reported missing in 13.6% of clinical visits</a:t>
            </a:r>
            <a:endParaRPr lang="en-US" dirty="0">
              <a:solidFill>
                <a:srgbClr val="7F7F7F"/>
              </a:solidFill>
            </a:endParaRPr>
          </a:p>
          <a:p>
            <a:pPr lvl="2"/>
            <a:r>
              <a:rPr lang="en-US" dirty="0"/>
              <a:t>Available but outside system in 52% of instances</a:t>
            </a:r>
            <a:endParaRPr lang="en-US" dirty="0">
              <a:solidFill>
                <a:srgbClr val="7F7F7F"/>
              </a:solidFill>
            </a:endParaRPr>
          </a:p>
          <a:p>
            <a:pPr lvl="2"/>
            <a:r>
              <a:rPr lang="en-US" dirty="0"/>
              <a:t>Estimated to adversely effect patients 44% of time</a:t>
            </a:r>
            <a:endParaRPr lang="en-US" dirty="0">
              <a:solidFill>
                <a:srgbClr val="7F7F7F"/>
              </a:solidFill>
            </a:endParaRPr>
          </a:p>
          <a:p>
            <a:pPr lvl="2"/>
            <a:r>
              <a:rPr lang="en-US" dirty="0"/>
              <a:t>Unsuccessful searching for it took &gt;5 minutes 35% of time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Physicians have two unmet information needs for every three patients, do not have time or motivation to pursue 70% of </a:t>
            </a:r>
            <a:r>
              <a:rPr lang="en-US" dirty="0" smtClean="0"/>
              <a:t>time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Secondary use or re-use of clinical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524000" y="6555553"/>
            <a:ext cx="7395029" cy="228600"/>
          </a:xfrm>
        </p:spPr>
        <p:txBody>
          <a:bodyPr/>
          <a:lstStyle/>
          <a:p>
            <a:r>
              <a:rPr lang="en-US" dirty="0"/>
              <a:t>(Smith, 2005</a:t>
            </a:r>
            <a:r>
              <a:rPr lang="en-US" dirty="0" smtClean="0"/>
              <a:t>), (</a:t>
            </a:r>
            <a:r>
              <a:rPr lang="en-US" dirty="0"/>
              <a:t>Gorman, 1995; Ely, 1999; Del </a:t>
            </a:r>
            <a:r>
              <a:rPr lang="en-US" dirty="0" err="1"/>
              <a:t>Fiol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 err="1"/>
              <a:t>Safran</a:t>
            </a:r>
            <a:r>
              <a:rPr lang="en-US" dirty="0"/>
              <a:t>, 2007; Denny,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We also need better </a:t>
            </a:r>
            <a:r>
              <a:rPr lang="en-US" altLang="ja-JP" dirty="0" smtClean="0"/>
              <a:t>“</a:t>
            </a:r>
            <a:r>
              <a:rPr lang="en-US" dirty="0" smtClean="0"/>
              <a:t>stewardship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Ensuring the </a:t>
            </a:r>
            <a:r>
              <a:rPr lang="en-US" altLang="ja-JP" dirty="0" smtClean="0"/>
              <a:t>“</a:t>
            </a:r>
            <a:r>
              <a:rPr lang="en-US" dirty="0" smtClean="0"/>
              <a:t>knowledgeable </a:t>
            </a:r>
            <a:r>
              <a:rPr lang="en-US" dirty="0"/>
              <a:t>and </a:t>
            </a:r>
            <a:r>
              <a:rPr lang="en-US" dirty="0" smtClean="0"/>
              <a:t>appropriate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use of data from </a:t>
            </a:r>
            <a:r>
              <a:rPr lang="en-US" dirty="0" smtClean="0"/>
              <a:t>individuals</a:t>
            </a:r>
            <a:r>
              <a:rPr lang="en-US" altLang="ja-JP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personal health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(NCVHS, 2009)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2209800"/>
            <a:ext cx="6702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 big challenge for paper or electronic records: data entry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General categories of data entry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Free-form entry by historical methods</a:t>
            </a:r>
            <a:endParaRPr lang="en-US" dirty="0">
              <a:solidFill>
                <a:srgbClr val="7F7F7F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Writing</a:t>
            </a:r>
            <a:endParaRPr lang="en-US" dirty="0">
              <a:solidFill>
                <a:srgbClr val="7F7F7F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Dictation – opportunity to engage patient </a:t>
            </a:r>
            <a:endParaRPr lang="en-US" dirty="0">
              <a:solidFill>
                <a:srgbClr val="7F7F7F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Typing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Structured (menu-driven) data entry by mouse, typing, or (in past) pen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Speech recognition for either of above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/>
              <a:t>“</a:t>
            </a:r>
            <a:r>
              <a:rPr lang="en-US" dirty="0" smtClean="0"/>
              <a:t>Scribes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– people who enter data for physicians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524000" y="6555553"/>
            <a:ext cx="7395029" cy="228600"/>
          </a:xfrm>
        </p:spPr>
        <p:txBody>
          <a:bodyPr/>
          <a:lstStyle/>
          <a:p>
            <a:r>
              <a:rPr lang="pt-BR" dirty="0"/>
              <a:t>(Teichman, 2001; de Silva, 2010</a:t>
            </a:r>
            <a:r>
              <a:rPr lang="pt-BR" dirty="0" smtClean="0"/>
              <a:t>), (</a:t>
            </a:r>
            <a:r>
              <a:rPr lang="pt-BR" dirty="0"/>
              <a:t>Szabo, 2009; Baugh, 2012)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Structured or </a:t>
            </a:r>
            <a:r>
              <a:rPr lang="en-US" sz="4000" dirty="0" smtClean="0"/>
              <a:t>menu-driven data </a:t>
            </a:r>
            <a:r>
              <a:rPr lang="en-US" sz="4000" dirty="0"/>
              <a:t>entry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Many attempts from old </a:t>
            </a:r>
            <a:r>
              <a:rPr lang="en-US" dirty="0" smtClean="0"/>
              <a:t>to </a:t>
            </a:r>
            <a:r>
              <a:rPr lang="en-US" dirty="0"/>
              <a:t>new (</a:t>
            </a:r>
            <a:r>
              <a:rPr lang="en-US" dirty="0" smtClean="0"/>
              <a:t>Oceania)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Can be done via mouse or pen, with typing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Benefits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Data codified for easier retrieval and analysis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Reduces ambiguity if language used consistently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Drawbacks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In general, more time-consuming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Requires exhaustive vocabulary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Requires dedication to use by clinicians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Alternative: Processing spoken text with natural language processing and tagging output in XML?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295400" y="6555553"/>
            <a:ext cx="7623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Greenes</a:t>
            </a:r>
            <a:r>
              <a:rPr lang="en-US" dirty="0"/>
              <a:t>, 1970; </a:t>
            </a:r>
            <a:r>
              <a:rPr lang="en-US" dirty="0" err="1"/>
              <a:t>Cimino</a:t>
            </a:r>
            <a:r>
              <a:rPr lang="en-US" dirty="0"/>
              <a:t>, 1987; Bell, 1994</a:t>
            </a:r>
            <a:r>
              <a:rPr lang="en-US" dirty="0" smtClean="0"/>
              <a:t>), (</a:t>
            </a:r>
            <a:r>
              <a:rPr lang="en-US" dirty="0" err="1" smtClean="0"/>
              <a:t>OpenSDE</a:t>
            </a:r>
            <a:r>
              <a:rPr lang="en-US" dirty="0" smtClean="0"/>
              <a:t> </a:t>
            </a:r>
            <a:r>
              <a:rPr lang="en-US" dirty="0"/>
              <a:t>– Los, </a:t>
            </a:r>
            <a:r>
              <a:rPr lang="en-US" dirty="0" smtClean="0"/>
              <a:t>2005), </a:t>
            </a:r>
            <a:r>
              <a:rPr lang="en-US" dirty="0"/>
              <a:t>(Johnson, 2008; </a:t>
            </a:r>
            <a:r>
              <a:rPr lang="en-US" dirty="0" err="1"/>
              <a:t>Klann</a:t>
            </a:r>
            <a:r>
              <a:rPr lang="en-US" dirty="0"/>
              <a:t>, 2009)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Speech recognition for data entry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Most common use is for narration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e.g., computer dictation of clinical notes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Improved technology and algorithms have greatly advanced systems over the years 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Many established systems on the market that operate on front end (used by clinician) or back end (process dictations)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An advantage to front-end systems is instant availability of dictated content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(Huang, 2014</a:t>
            </a:r>
            <a:r>
              <a:rPr lang="en-US" dirty="0" smtClean="0"/>
              <a:t>), (</a:t>
            </a:r>
            <a:r>
              <a:rPr lang="en-US" dirty="0"/>
              <a:t>Brown, 2008)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Benefits and limitations </a:t>
            </a:r>
            <a:r>
              <a:rPr lang="en-US" dirty="0">
                <a:latin typeface="Calibri" charset="0"/>
              </a:rPr>
              <a:t>of speech recognition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300" dirty="0" smtClean="0">
                <a:ea typeface="+mn-ea"/>
              </a:rPr>
              <a:t>Modern speech recognition systems are improved but still have challenges</a:t>
            </a:r>
            <a:endParaRPr lang="en-US" sz="23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>
                <a:ea typeface="+mn-ea"/>
              </a:rPr>
              <a:t>S</a:t>
            </a:r>
            <a:r>
              <a:rPr lang="en-US" sz="1900" dirty="0" smtClean="0">
                <a:ea typeface="+mn-ea"/>
              </a:rPr>
              <a:t>ystems have output lag behind user input, which can be distracting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Require area with minimum of background noise and where patient privacy can be protected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2300" dirty="0" smtClean="0">
                <a:ea typeface="+mn-ea"/>
              </a:rPr>
              <a:t>Most common types of errors systems make include </a:t>
            </a:r>
            <a:endParaRPr lang="en-US" sz="23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Enunciation errors from mispronunciation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Dictionary errors from missing terms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Suffix errors from misrecognition of appropriate tenses of a word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Added or deleted words</a:t>
            </a:r>
            <a:endParaRPr lang="en-US" sz="1900" dirty="0" smtClean="0">
              <a:solidFill>
                <a:srgbClr val="7F7F7F"/>
              </a:solidFill>
              <a:ea typeface="+mn-ea"/>
            </a:endParaRPr>
          </a:p>
          <a:p>
            <a:pPr lvl="1">
              <a:defRPr/>
            </a:pPr>
            <a:r>
              <a:rPr lang="en-US" sz="1900" dirty="0" smtClean="0">
                <a:ea typeface="+mn-ea"/>
              </a:rPr>
              <a:t>Homonym errors from substitution of phonetically identical words</a:t>
            </a:r>
          </a:p>
          <a:p>
            <a:r>
              <a:rPr lang="en-US" sz="2300" dirty="0"/>
              <a:t>Recent systematic review of research </a:t>
            </a:r>
            <a:r>
              <a:rPr lang="en-US" sz="2300" dirty="0" smtClean="0"/>
              <a:t>studies </a:t>
            </a:r>
            <a:r>
              <a:rPr lang="en-US" sz="2300" dirty="0"/>
              <a:t>found</a:t>
            </a:r>
          </a:p>
          <a:p>
            <a:pPr lvl="1"/>
            <a:r>
              <a:rPr lang="en-US" sz="1900" dirty="0"/>
              <a:t>Productivity – report turnaround time faster</a:t>
            </a:r>
          </a:p>
          <a:p>
            <a:pPr lvl="1"/>
            <a:r>
              <a:rPr lang="en-US" sz="1900" dirty="0"/>
              <a:t>Quality – human transcription slightly more accurate, varies by setting and system</a:t>
            </a:r>
          </a:p>
          <a:p>
            <a:pPr lvl="1"/>
            <a:r>
              <a:rPr lang="en-US" sz="1900" dirty="0"/>
              <a:t>System design – macros and templates improve turnaround time, accuracy, and </a:t>
            </a:r>
            <a:r>
              <a:rPr lang="en-US" sz="1900" dirty="0" smtClean="0"/>
              <a:t>completeness</a:t>
            </a:r>
            <a:endParaRPr lang="en-US" sz="19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590800" y="6555553"/>
            <a:ext cx="6328229" cy="228600"/>
          </a:xfrm>
        </p:spPr>
        <p:txBody>
          <a:bodyPr/>
          <a:lstStyle/>
          <a:p>
            <a:r>
              <a:rPr lang="en-US" dirty="0"/>
              <a:t>(Zafar, 2004</a:t>
            </a:r>
            <a:r>
              <a:rPr lang="en-US" dirty="0" smtClean="0"/>
              <a:t>), (</a:t>
            </a:r>
            <a:r>
              <a:rPr lang="en-US" dirty="0"/>
              <a:t>Johnson,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rinciples for clinical data capture</a:t>
            </a:r>
            <a:r>
              <a:rPr lang="en-US" dirty="0"/>
              <a:t> </a:t>
            </a:r>
            <a:r>
              <a:rPr lang="en-US" dirty="0" smtClean="0"/>
              <a:t>and documentation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number of recent reports call for principled use</a:t>
            </a:r>
          </a:p>
          <a:p>
            <a:pPr lvl="1"/>
            <a:r>
              <a:rPr lang="en-US" dirty="0" smtClean="0"/>
              <a:t>Cusack/AMIA, 2012 – be clinically pertinent, patient-centric, high-quality, efficient, and allow downstream use</a:t>
            </a:r>
          </a:p>
          <a:p>
            <a:pPr lvl="1"/>
            <a:r>
              <a:rPr lang="en-US" dirty="0" err="1" smtClean="0"/>
              <a:t>Sinsky</a:t>
            </a:r>
            <a:r>
              <a:rPr lang="en-US" dirty="0" smtClean="0"/>
              <a:t>, 2014 – focus on patient-centered design, improving work of healthcare professional, efficiency, and balancing regulatory and payment needs</a:t>
            </a:r>
          </a:p>
          <a:p>
            <a:pPr lvl="1"/>
            <a:r>
              <a:rPr lang="en-US" dirty="0" smtClean="0"/>
              <a:t>Kuhn/ACP, 2015 – primary focus on supporting patient care and communication, with structured data only captured where useful in care delivery or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9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2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clinical data?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datum is a single </a:t>
            </a:r>
            <a:r>
              <a:rPr lang="en-US" dirty="0" smtClean="0"/>
              <a:t>observation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Clinical data are </a:t>
            </a:r>
            <a:r>
              <a:rPr lang="en-US" dirty="0" smtClean="0"/>
              <a:t>the </a:t>
            </a:r>
            <a:r>
              <a:rPr lang="en-US" dirty="0"/>
              <a:t>collection of observations about a patient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Example in </a:t>
            </a:r>
            <a:r>
              <a:rPr lang="en-US" altLang="ja-JP" dirty="0" smtClean="0"/>
              <a:t>“</a:t>
            </a:r>
            <a:r>
              <a:rPr lang="en-US" dirty="0" smtClean="0"/>
              <a:t>reading assignment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from John </a:t>
            </a:r>
            <a:r>
              <a:rPr lang="en-US" dirty="0" err="1"/>
              <a:t>Halamka</a:t>
            </a:r>
            <a:r>
              <a:rPr lang="en-US" dirty="0"/>
              <a:t> of Geek Doctor blog fame (2007), part of Personal Genomes Project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/>
              <a:t>datum about a patient has a minimum of four elements: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the patient (Bill Hersh)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the attribute (heart rate)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the value of the attribute (52 beats per minute)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the time of the observation (1:00 pm on </a:t>
            </a:r>
            <a:r>
              <a:rPr lang="en-US" dirty="0" smtClean="0"/>
              <a:t>4/1/14 – many ways to record dates!)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Where do clinical data come from?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Dis-ease – pain, altered body function,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Maintenance – follow-up of ongoing problems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Preventive measures (primary, secondary) – screening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Pre-work/school examination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clinical data</a:t>
            </a:r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Narrative – recording by clinician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Numerical measurements – blood pressure, temperature, lab values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Coded data – selection from a controlled terminology system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Textual data – other results reported as text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Recorded signals – EKG, EEG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Pictures – radiographs, photographs, and other images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of clinical data</a:t>
            </a:r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 basis of historical record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Support communication among providers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Anticipate future health problems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Record standard preventive measures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Coding and billing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Provide a legal record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Support clinical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Types of clinical data documents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History and physical – initial assessment by a clinician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Progress notes – update of progress by primary, consulting, and ancillary providers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Reports – by specialists, ancillary providers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Typical paper chart maintains all patient notes in chronological order, sometimes separated into different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Assessment of a stable patient</a:t>
            </a:r>
          </a:p>
        </p:txBody>
      </p:sp>
      <p:sp>
        <p:nvSpPr>
          <p:cNvPr id="14339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Chief complaint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History of the present illness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Past medical history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Social history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Family history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Review of systems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Physical examination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Testing – lab, x-ray, other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Assessment and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complications of data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Circumstances of observation – e.g., how was heart rate taken? pulse? EKG?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Uncertainty – how accurate is patient reporting, measurement, device?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Time – what level of specificity do we need?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Imprecision vs. inaccuracy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Coding of clinical data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Historically performed by a Clinical Coding Specialist (CCS)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Major purpose has historically been for reimbursement (Scott, 2008)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A </a:t>
            </a:r>
            <a:r>
              <a:rPr lang="en-US" dirty="0">
                <a:ea typeface="+mn-ea"/>
              </a:rPr>
              <a:t>core issue in </a:t>
            </a:r>
            <a:r>
              <a:rPr lang="en-US" dirty="0" smtClean="0">
                <a:ea typeface="+mn-ea"/>
              </a:rPr>
              <a:t>biomedical informatics has been how to generate and use coded data for other purposes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Trade-offs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Standardization of language vs. freedom of expression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Time to narrate vs. code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Other difficulties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Creating and maintaining coding systems</a:t>
            </a:r>
            <a:endParaRPr lang="en-US" dirty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Structuring coding systems to capture meaning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amia.jpg"/>
  <p:tag name="LOGO_PIC_2" val="C:\Documents and Settings\hersh\My Documents\Ongoing\Web\ohsunewlogo.jpg"/>
  <p:tag name="PRESENTER_PIC_MODE" val="0"/>
  <p:tag name="LOGO_PIC_MODE" val="1"/>
  <p:tag name="PRESENTATION_TITLE" val="3.1"/>
  <p:tag name="ART_ENCODE_TYPE" val="0"/>
  <p:tag name="ART_ENCODE_INDEX" val="1"/>
  <p:tag name="ARTICULATE_LOGO" val="ohsu-logo.jpg"/>
  <p:tag name="ARTICULATE_PRESENTER" val="William Hersh, MD"/>
  <p:tag name="ARTICULATE_PRESENTER_GUID" val="2C78E8ED6413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3\Content\3.1\player.html"/>
  <p:tag name="ARTICULATE_META_COURSE_VERSION_SET" val="True"/>
  <p:tag name="ARTICULATE_REFERENCE_ID" val="e7bc2aec-2b7f-481e-b26c-0dd0d11456d6"/>
  <p:tag name="ARTICULATE_SLIDE_COUNT" val="17"/>
  <p:tag name="ARTICULATE_PROJECT_OPEN" val="1"/>
  <p:tag name="ARTICULATE_REFERENCE_TYPE_1" val="1"/>
  <p:tag name="ARTICULATE_REFERENCE_1" val="C:\wamp\www\Box Sync\BD2K\OER Content\BDK10\Staged\List of Resources for Sources and Types of Clinical Data.pdf"/>
  <p:tag name="ARTICULATE_REFERENCE_TITLE_1" val="List of Resources for Sources and Types of Clinical Data"/>
  <p:tag name="ARTICULATE_REFERENCE_ID_1" val="df0b7012-48ef-4825-8e2f-22fc5052514e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3999684-c:\wamp\www\box sync\bd2k\oer content\bdk10\staged\bdk08-2.pptx"/>
  <p:tag name="ARTICULATE_PRESENTER_VERSION" val="7"/>
  <p:tag name="ARTICULATE_USED_PAGE_ORIENTATION" val="1"/>
  <p:tag name="ARTICULATE_USED_PAGE_SIZE" val="1"/>
  <p:tag name="ARTICULATE_META_COURSE_ID" val="621hyZAZvm8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fb98af-1d98-4bee-9364-4f2757d488c8"/>
  <p:tag name="ARTICULATE_SLIDE_NAV" val="1"/>
  <p:tag name="AUDIO_ID" val="256"/>
  <p:tag name="ARTICULATE_AUDIO_RECORDED" val="1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ORIGINAL_AUDIO_FILEPATH" val="C:\wamp\www\Box Sync\BD2K\OER Content\BDK10\Working\Audio\BDK10-2audio\BDK10-2-01.mp3"/>
  <p:tag name="ELAPSEDTIME" val="11.57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a7ae1f4-dfb1-448b-93bc-f42174474742"/>
  <p:tag name="ARTICULATE_SLIDE_NAV" val="2"/>
  <p:tag name="AUDIO_ID" val="263"/>
  <p:tag name="ARTICULATE_AUDIO_RECORDED" val="1"/>
  <p:tag name="ELAPSEDTIME" val="95.1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6c4777f-fe50-4e98-8ec9-f98b45944715"/>
  <p:tag name="AUDIO_ID" val="259"/>
  <p:tag name="ARTICULATE_SLIDE_NAV" val="3"/>
  <p:tag name="ELAPSEDTIME" val="51.2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134b65-1a4e-4701-8848-71434510e9b6"/>
  <p:tag name="AUDIO_ID" val="264"/>
  <p:tag name="ARTICULATE_SLIDE_NAV" val="4"/>
  <p:tag name="ELAPSEDTIME" val="83.5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541cb15-ef53-4f83-99e3-ed54016f80d4"/>
  <p:tag name="AUDIO_ID" val="265"/>
  <p:tag name="ARTICULATE_SLIDE_NAV" val="5"/>
  <p:tag name="ELAPSEDTIME" val="68.7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095723f-aa62-4096-9536-bb9c5e4c9002"/>
  <p:tag name="AUDIO_ID" val="266"/>
  <p:tag name="ARTICULATE_SLIDE_NAV" val="6"/>
  <p:tag name="ELAPSEDTIME" val="79.4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cff56f5-ecd8-4c9e-95d3-fdf04a23d1f0"/>
  <p:tag name="AUDIO_ID" val="267"/>
  <p:tag name="ARTICULATE_SLIDE_NAV" val="7"/>
  <p:tag name="ELAPSEDTIME" val="142.3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39d588-d453-4865-990e-d1082a30da17"/>
  <p:tag name="AUDIO_ID" val="268"/>
  <p:tag name="ARTICULATE_SLIDE_NAV" val="8"/>
  <p:tag name="ELAPSEDTIME" val="135.3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646127f-17a2-42a6-81b3-9535ed9a14ac"/>
  <p:tag name="AUDIO_ID" val="272"/>
  <p:tag name="ARTICULATE_SLIDE_NAV" val="9"/>
  <p:tag name="ELAPSEDTIME" val="119.3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e8c8c4-bf9d-4faa-98cc-7f4297adf9a1"/>
  <p:tag name="AUDIO_ID" val="273"/>
  <p:tag name="ARTICULATE_SLIDE_NAV" val="10"/>
  <p:tag name="ELAPSEDTIME" val="108.3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d24b76-0336-4f84-8d46-7b2604a472ea"/>
  <p:tag name="AUDIO_ID" val="281"/>
  <p:tag name="ARTICULATE_SLIDE_NAV" val="11"/>
  <p:tag name="ELAPSEDTIME" val="46.5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LKbTURna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c90be7c-6629-4e05-81df-8a6bf441445b"/>
  <p:tag name="AUDIO_ID" val="274"/>
  <p:tag name="ARTICULATE_SLIDE_NAV" val="12"/>
  <p:tag name="ELAPSEDTIME" val="132.5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0e5d8c2-62ce-486e-a9be-51cc50d7cbbf"/>
  <p:tag name="AUDIO_ID" val="276"/>
  <p:tag name="ARTICULATE_SLIDE_NAV" val="13"/>
  <p:tag name="ELAPSEDTIME" val="123.60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de7b37a-5522-48b4-906c-8025797cd896"/>
  <p:tag name="ARTICULATE_SLIDE_NAV" val="14"/>
  <p:tag name="AUDIO_ID" val="278"/>
  <p:tag name="ARTICULATE_AUDIO_RECORDED" val="1"/>
  <p:tag name="ELAPSEDTIME" val="87.4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399224e-4f50-48a8-b297-153b27157688"/>
  <p:tag name="ARTICULATE_SLIDE_NAV" val="15"/>
  <p:tag name="AUDIO_ID" val="279"/>
  <p:tag name="ARTICULATE_AUDIO_RECORDED" val="1"/>
  <p:tag name="ELAPSEDTIME" val="143.1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d213be0-998b-4121-9621-ab8c6b58e0d5"/>
  <p:tag name="ARTICULATE_SLIDE_NAV" val="17"/>
  <p:tag name="AUDIO_ID" val="282"/>
  <p:tag name="ARTICULATE_AUDIO_RECORDED" val="1"/>
  <p:tag name="ELAPSEDTIME" val="99"/>
  <p:tag name="ARTICULATE_NAV_LEVEL" val="1"/>
  <p:tag name="ARTICULATE_SLIDE_PRESENTER_GUID" val="9463c4de-eb84-4de9-83a8-2b4254ffa409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NAV_LEVEL" val="1"/>
  <p:tag name="ARTICULATE_SLIDE_PRESENTER_GUID" val="9463c4de-eb84-4de9-83a8-2b4254ffa409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82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834</TotalTime>
  <Words>1106</Words>
  <Application>Microsoft Office PowerPoint</Application>
  <PresentationFormat>On-screen Show (4:3)</PresentationFormat>
  <Paragraphs>143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Sources and Types of Clinical Data</vt:lpstr>
      <vt:lpstr>What are clinical data?</vt:lpstr>
      <vt:lpstr>Where do clinical data come from?</vt:lpstr>
      <vt:lpstr>Types of clinical data</vt:lpstr>
      <vt:lpstr>Uses of clinical data</vt:lpstr>
      <vt:lpstr>Types of clinical data documents</vt:lpstr>
      <vt:lpstr>Assessment of a stable patient</vt:lpstr>
      <vt:lpstr>Some complications of data</vt:lpstr>
      <vt:lpstr>Coding of clinical data</vt:lpstr>
      <vt:lpstr>We need better access to clinical data</vt:lpstr>
      <vt:lpstr>We also need better “stewardship” of data</vt:lpstr>
      <vt:lpstr>A big challenge for paper or electronic records: data entry</vt:lpstr>
      <vt:lpstr>Structured or menu-driven data entry </vt:lpstr>
      <vt:lpstr>Speech recognition for data entry</vt:lpstr>
      <vt:lpstr>Benefits and limitations of speech recognition</vt:lpstr>
      <vt:lpstr>Principles for clinical data capture and documentation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189</cp:revision>
  <cp:lastPrinted>2012-04-01T15:28:49Z</cp:lastPrinted>
  <dcterms:created xsi:type="dcterms:W3CDTF">2003-03-15T13:17:24Z</dcterms:created>
  <dcterms:modified xsi:type="dcterms:W3CDTF">2016-05-25T21:17:15Z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3</vt:lpwstr>
  </property>
  <property fmtid="{D5CDD505-2E9C-101B-9397-08002B2CF9AE}" pid="3" name="ArticulateUseProject">
    <vt:lpwstr>1</vt:lpwstr>
  </property>
  <property fmtid="{D5CDD505-2E9C-101B-9397-08002B2CF9AE}" pid="4" name="ArticulatePath">
    <vt:lpwstr>3.1</vt:lpwstr>
  </property>
  <property fmtid="{D5CDD505-2E9C-101B-9397-08002B2CF9AE}" pid="5" name="ArticulateProjectVersion">
    <vt:lpwstr>7</vt:lpwstr>
  </property>
  <property fmtid="{D5CDD505-2E9C-101B-9397-08002B2CF9AE}" pid="6" name="ArticulateGUID">
    <vt:lpwstr>9D17DDD5-D36E-47C7-BD6B-563628D126DF</vt:lpwstr>
  </property>
  <property fmtid="{D5CDD505-2E9C-101B-9397-08002B2CF9AE}" pid="7" name="ArticulateProjectFull">
    <vt:lpwstr>C:\wamp\www\Box Sync\BD2K\OER Content\BDK10\Staged\BDK08-2.ppta</vt:lpwstr>
  </property>
</Properties>
</file>