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notesSlides/notesSlide5.xml" ContentType="application/vnd.openxmlformats-officedocument.presentationml.notesSlide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notesSlides/notesSlide12.xml" ContentType="application/vnd.openxmlformats-officedocument.presentationml.notesSlide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7.xml" ContentType="application/vnd.openxmlformats-officedocument.presentationml.notesSlide+xml"/>
  <Override PartName="/ppt/tags/tag70.xml" ContentType="application/vnd.openxmlformats-officedocument.presentationml.tags+xml"/>
  <Override PartName="/ppt/notesSlides/notesSlide18.xml" ContentType="application/vnd.openxmlformats-officedocument.presentationml.notesSlide+xml"/>
  <Override PartName="/ppt/tags/tag71.xml" ContentType="application/vnd.openxmlformats-officedocument.presentationml.tags+xml"/>
  <Override PartName="/ppt/notesSlides/notesSlide19.xml" ContentType="application/vnd.openxmlformats-officedocument.presentationml.notesSlide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tags/tag73.xml" ContentType="application/vnd.openxmlformats-officedocument.presentationml.tags+xml"/>
  <Override PartName="/ppt/notesSlides/notesSlide21.xml" ContentType="application/vnd.openxmlformats-officedocument.presentationml.notesSlide+xml"/>
  <Override PartName="/ppt/tags/tag74.xml" ContentType="application/vnd.openxmlformats-officedocument.presentationml.tags+xml"/>
  <Override PartName="/ppt/notesSlides/notesSlide22.xml" ContentType="application/vnd.openxmlformats-officedocument.presentationml.notesSlide+xml"/>
  <Override PartName="/ppt/tags/tag75.xml" ContentType="application/vnd.openxmlformats-officedocument.presentationml.tags+xml"/>
  <Override PartName="/ppt/notesSlides/notesSlide23.xml" ContentType="application/vnd.openxmlformats-officedocument.presentationml.notesSlide+xml"/>
  <Override PartName="/ppt/tags/tag76.xml" ContentType="application/vnd.openxmlformats-officedocument.presentationml.tags+xml"/>
  <Override PartName="/ppt/notesSlides/notesSlide24.xml" ContentType="application/vnd.openxmlformats-officedocument.presentationml.notesSlide+xml"/>
  <Override PartName="/ppt/tags/tag77.xml" ContentType="application/vnd.openxmlformats-officedocument.presentationml.tags+xml"/>
  <Override PartName="/ppt/notesSlides/notesSlide25.xml" ContentType="application/vnd.openxmlformats-officedocument.presentationml.notesSlide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  <p:sldMasterId id="2147483957" r:id="rId2"/>
  </p:sldMasterIdLst>
  <p:notesMasterIdLst>
    <p:notesMasterId r:id="rId34"/>
  </p:notesMasterIdLst>
  <p:handoutMasterIdLst>
    <p:handoutMasterId r:id="rId35"/>
  </p:handoutMasterIdLst>
  <p:sldIdLst>
    <p:sldId id="353" r:id="rId3"/>
    <p:sldId id="354" r:id="rId4"/>
    <p:sldId id="380" r:id="rId5"/>
    <p:sldId id="355" r:id="rId6"/>
    <p:sldId id="381" r:id="rId7"/>
    <p:sldId id="356" r:id="rId8"/>
    <p:sldId id="360" r:id="rId9"/>
    <p:sldId id="362" r:id="rId10"/>
    <p:sldId id="363" r:id="rId11"/>
    <p:sldId id="364" r:id="rId12"/>
    <p:sldId id="357" r:id="rId13"/>
    <p:sldId id="358" r:id="rId14"/>
    <p:sldId id="383" r:id="rId15"/>
    <p:sldId id="370" r:id="rId16"/>
    <p:sldId id="371" r:id="rId17"/>
    <p:sldId id="372" r:id="rId18"/>
    <p:sldId id="384" r:id="rId19"/>
    <p:sldId id="378" r:id="rId20"/>
    <p:sldId id="379" r:id="rId21"/>
    <p:sldId id="373" r:id="rId22"/>
    <p:sldId id="385" r:id="rId23"/>
    <p:sldId id="365" r:id="rId24"/>
    <p:sldId id="367" r:id="rId25"/>
    <p:sldId id="368" r:id="rId26"/>
    <p:sldId id="369" r:id="rId27"/>
    <p:sldId id="377" r:id="rId28"/>
    <p:sldId id="374" r:id="rId29"/>
    <p:sldId id="375" r:id="rId30"/>
    <p:sldId id="376" r:id="rId31"/>
    <p:sldId id="361" r:id="rId32"/>
    <p:sldId id="386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6" autoAdjust="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B1F093EA-F13F-0E4A-B743-822FA0D37C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9B758A47-143E-094C-A581-E85202526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7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AE6079-7738-7F48-93DB-DC7E5361729E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4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F93518-7547-6B45-8B08-8E58FAD1DFBC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5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96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0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4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6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47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1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D5600-B118-4E32-8D42-285195842F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6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73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0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110A1B-8C4E-5746-9FFE-22784C0069F3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33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5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38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5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4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6323B5-C3D7-1647-A6C2-A2ABBFE6042F}" type="slidenum">
              <a:rPr lang="en-US">
                <a:latin typeface="Tahoma" charset="0"/>
              </a:rPr>
              <a:pPr eaLnBrk="1" hangingPunct="1"/>
              <a:t>30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9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4FB570-9B8F-564E-97A6-DE195E4A432D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0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4A2406-265F-434F-A972-495F26F2DBBE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3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412090-5072-AF46-BCBC-6F8A8348135E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5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2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8A47-143E-094C-A581-E852025265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9524A6-9AAD-FB40-854B-FDC24B26108F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3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8929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7126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98905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0359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1832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45124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5821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70586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0726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86962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3592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3643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14541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8347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BDK10-5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6D1187-4B1F-ED40-97DC-07FE18A3F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BDK10-5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13D4AB-71CF-2640-8043-CA8B6874E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21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468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72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78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83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72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1507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135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67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00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48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907276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954904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56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42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05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7438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219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995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0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25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89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098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22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24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0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394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6171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20831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0928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870517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4539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1639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119690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  <p:sldLayoutId id="2147483951" r:id="rId18"/>
    <p:sldLayoutId id="2147483952" r:id="rId19"/>
    <p:sldLayoutId id="2147483953" r:id="rId20"/>
    <p:sldLayoutId id="2147483954" r:id="rId21"/>
    <p:sldLayoutId id="2147483955" r:id="rId22"/>
    <p:sldLayoutId id="2147483956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258483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  <p:sldLayoutId id="2147483975" r:id="rId18"/>
    <p:sldLayoutId id="2147483976" r:id="rId19"/>
    <p:sldLayoutId id="2147483977" r:id="rId20"/>
    <p:sldLayoutId id="2147483978" r:id="rId21"/>
    <p:sldLayoutId id="2147483979" r:id="rId22"/>
    <p:sldLayoutId id="2147483980" r:id="rId23"/>
    <p:sldLayoutId id="2147483981" r:id="rId24"/>
    <p:sldLayoutId id="2147483982" r:id="rId25"/>
    <p:sldLayoutId id="2147483983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Healthcare Data Analytics</a:t>
            </a:r>
            <a:endParaRPr lang="en-US" dirty="0"/>
          </a:p>
        </p:txBody>
      </p:sp>
      <p:sp>
        <p:nvSpPr>
          <p:cNvPr id="11366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8577943" cy="17526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BDK08-5  </a:t>
            </a:r>
            <a:r>
              <a:rPr lang="en-US" sz="1700" dirty="0" smtClean="0"/>
              <a:t>|  Secondary </a:t>
            </a:r>
            <a:r>
              <a:rPr lang="en-US" sz="1700" dirty="0"/>
              <a:t>Use (Re-Use) of Clinical Information</a:t>
            </a:r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</a:t>
            </a:r>
            <a:r>
              <a:rPr lang="en-US" sz="1700" dirty="0" smtClean="0"/>
              <a:t>University</a:t>
            </a:r>
            <a:endParaRPr lang="en-US" sz="17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pipeline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Figure from </a:t>
            </a:r>
            <a:r>
              <a:rPr lang="en-US" dirty="0" err="1"/>
              <a:t>Hersh</a:t>
            </a:r>
            <a:r>
              <a:rPr lang="en-US" dirty="0"/>
              <a:t>, WR (2014). Healthcare Data Analytics. Health Informatics: Practical Guide for Healthcare and Information Technology Professionals, Sixth Edition. R. Hoyt and A. </a:t>
            </a:r>
            <a:r>
              <a:rPr lang="en-US" dirty="0" err="1"/>
              <a:t>Yoshihashi</a:t>
            </a:r>
            <a:r>
              <a:rPr lang="en-US" dirty="0"/>
              <a:t>. Pensacola, FL, Lulu.com: 62-75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44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</a:t>
            </a:r>
            <a:r>
              <a:rPr lang="en-US" dirty="0" smtClean="0">
                <a:ea typeface="+mj-ea"/>
              </a:rPr>
              <a:t>nalytics is well-employed outside of healthcare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Amazon and Netflix recommend books and movies with great precision</a:t>
            </a:r>
          </a:p>
          <a:p>
            <a:pPr>
              <a:defRPr/>
            </a:pPr>
            <a:r>
              <a:rPr lang="en-US" dirty="0">
                <a:ea typeface="+mn-ea"/>
              </a:rPr>
              <a:t>Many sports teams, such as the Oakland Athletics and New England Patriots, have used “</a:t>
            </a:r>
            <a:r>
              <a:rPr lang="en-US" dirty="0" err="1">
                <a:ea typeface="+mn-ea"/>
              </a:rPr>
              <a:t>moneyball</a:t>
            </a:r>
            <a:r>
              <a:rPr lang="en-US" dirty="0">
                <a:ea typeface="+mn-ea"/>
              </a:rPr>
              <a:t>” to select players, plays, strategies, etc. </a:t>
            </a:r>
          </a:p>
          <a:p>
            <a:pPr>
              <a:defRPr/>
            </a:pPr>
            <a:r>
              <a:rPr lang="en-US" dirty="0">
                <a:ea typeface="+mn-ea"/>
              </a:rPr>
              <a:t>Twitter volume and other linkages can predict stock market prices </a:t>
            </a:r>
          </a:p>
          <a:p>
            <a:pPr>
              <a:defRPr/>
            </a:pPr>
            <a:r>
              <a:rPr lang="en-US" dirty="0">
                <a:ea typeface="+mn-ea"/>
              </a:rPr>
              <a:t>US 2012 election showed value of using data: re-election of President Obama </a:t>
            </a:r>
            <a:r>
              <a:rPr lang="en-US" dirty="0" smtClean="0">
                <a:ea typeface="+mn-ea"/>
              </a:rPr>
              <a:t>and </a:t>
            </a:r>
            <a:r>
              <a:rPr lang="en-US" dirty="0">
                <a:ea typeface="+mn-ea"/>
              </a:rPr>
              <a:t>predictive ability of Nate Silver </a:t>
            </a:r>
          </a:p>
          <a:p>
            <a:pPr>
              <a:defRPr/>
            </a:pPr>
            <a:r>
              <a:rPr lang="en-US" dirty="0">
                <a:ea typeface="+mn-ea"/>
              </a:rPr>
              <a:t>Individual traits such as sexual orientation, political affiliation, personality types, and ethnicity can be discerned from Facebook “likes” with high accuracy 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“Internet advertising” is a growing area , aiming to solve “Wanamaker dilemma” 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Government (e.g., National Security Agency in US) tracking of email, phone calls, and other digital trails </a:t>
            </a:r>
            <a:endParaRPr lang="en-US" dirty="0">
              <a:ea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2" y="6439437"/>
            <a:ext cx="8694058" cy="34471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(Lewis, 2004; Davenport, 2007</a:t>
            </a:r>
            <a:r>
              <a:rPr lang="en-US" dirty="0" smtClean="0"/>
              <a:t>), (</a:t>
            </a:r>
            <a:r>
              <a:rPr lang="en-US" dirty="0"/>
              <a:t>Ruiz, 2012</a:t>
            </a:r>
            <a:r>
              <a:rPr lang="en-US" dirty="0" smtClean="0"/>
              <a:t>), (</a:t>
            </a:r>
            <a:r>
              <a:rPr lang="en-US" dirty="0"/>
              <a:t>Scherer, 2012</a:t>
            </a:r>
            <a:r>
              <a:rPr lang="en-US" dirty="0" smtClean="0"/>
              <a:t>), (</a:t>
            </a:r>
            <a:r>
              <a:rPr lang="en-US" dirty="0" err="1"/>
              <a:t>Salant</a:t>
            </a:r>
            <a:r>
              <a:rPr lang="en-US" dirty="0"/>
              <a:t>, 2012</a:t>
            </a:r>
            <a:r>
              <a:rPr lang="en-US" dirty="0" smtClean="0"/>
              <a:t>), (</a:t>
            </a:r>
            <a:r>
              <a:rPr lang="en-US" dirty="0" err="1"/>
              <a:t>Kosinski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/>
              <a:t>O’Reilly, 2012</a:t>
            </a:r>
            <a:r>
              <a:rPr lang="en-US" dirty="0" smtClean="0"/>
              <a:t>), (</a:t>
            </a:r>
            <a:r>
              <a:rPr lang="en-US" dirty="0"/>
              <a:t>Smith, 2014</a:t>
            </a:r>
            <a:r>
              <a:rPr lang="en-US" dirty="0" smtClean="0"/>
              <a:t>),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(</a:t>
            </a:r>
            <a:r>
              <a:rPr lang="en-US" dirty="0"/>
              <a:t>Levy, 2014)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analytics in healthcare?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shift of payment from </a:t>
            </a:r>
            <a:r>
              <a:rPr lang="en-US" altLang="ja-JP" dirty="0" smtClean="0"/>
              <a:t>“</a:t>
            </a:r>
            <a:r>
              <a:rPr lang="en-US" dirty="0" smtClean="0"/>
              <a:t>volume to value,</a:t>
            </a:r>
            <a:r>
              <a:rPr lang="en-US" altLang="ja-JP" dirty="0" smtClean="0"/>
              <a:t>”</a:t>
            </a:r>
            <a:r>
              <a:rPr lang="en-US" dirty="0" smtClean="0"/>
              <a:t> healthcare organizations will need to manage information better to deliver better care </a:t>
            </a:r>
          </a:p>
          <a:p>
            <a:pPr lvl="1"/>
            <a:r>
              <a:rPr lang="en-US" dirty="0" smtClean="0"/>
              <a:t>To realize this, they must achieve </a:t>
            </a:r>
            <a:r>
              <a:rPr lang="en-US" altLang="ja-JP" dirty="0" smtClean="0"/>
              <a:t>“</a:t>
            </a:r>
            <a:r>
              <a:rPr lang="en-US" dirty="0" smtClean="0"/>
              <a:t>analytic integration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New care delivery models (e.g., accountable care organizations) will require better access to data (e.g., health information exchange, HIE)</a:t>
            </a:r>
          </a:p>
          <a:p>
            <a:pPr lvl="1"/>
            <a:r>
              <a:rPr lang="en-US" dirty="0" err="1" smtClean="0"/>
              <a:t>Halamka</a:t>
            </a:r>
            <a:r>
              <a:rPr lang="en-US" dirty="0"/>
              <a:t> </a:t>
            </a:r>
            <a:r>
              <a:rPr lang="en-US" dirty="0" smtClean="0"/>
              <a:t>(2013): ACO = HIE + analytics</a:t>
            </a:r>
          </a:p>
          <a:p>
            <a:r>
              <a:rPr lang="en-US" dirty="0" smtClean="0"/>
              <a:t>Recent overviews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(Diamond, 2009; Horner, 2012</a:t>
            </a:r>
            <a:r>
              <a:rPr lang="en-US" dirty="0" smtClean="0"/>
              <a:t>), (</a:t>
            </a:r>
            <a:r>
              <a:rPr lang="en-US" dirty="0"/>
              <a:t>Davenport, 2012</a:t>
            </a:r>
            <a:r>
              <a:rPr lang="en-US" dirty="0" smtClean="0"/>
              <a:t>), (</a:t>
            </a:r>
            <a:r>
              <a:rPr lang="en-US" dirty="0"/>
              <a:t>Burke, 2013; </a:t>
            </a:r>
            <a:r>
              <a:rPr lang="en-US" dirty="0" err="1"/>
              <a:t>Gensinger</a:t>
            </a:r>
            <a:r>
              <a:rPr lang="en-US" dirty="0"/>
              <a:t>, 2014; Marconi, 2014)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6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analytics in healthcare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application – identifying patients at risk for hospital readmission within 30 days of discharge</a:t>
            </a:r>
          </a:p>
          <a:p>
            <a:r>
              <a:rPr lang="en-US" dirty="0" smtClean="0"/>
              <a:t>Centers </a:t>
            </a:r>
            <a:r>
              <a:rPr lang="en-US" dirty="0"/>
              <a:t>for Medicare and Medicaid Services (CMS) Readmissions Reduction Program </a:t>
            </a:r>
            <a:r>
              <a:rPr lang="en-US" dirty="0" smtClean="0"/>
              <a:t>penalizes </a:t>
            </a:r>
            <a:r>
              <a:rPr lang="en-US" dirty="0"/>
              <a:t>hospitals for excessive numbers of readmissions </a:t>
            </a:r>
            <a:r>
              <a:rPr lang="en-US" dirty="0" smtClean="0"/>
              <a:t>(2013)</a:t>
            </a:r>
          </a:p>
          <a:p>
            <a:r>
              <a:rPr lang="en-US" dirty="0"/>
              <a:t>S</a:t>
            </a:r>
            <a:r>
              <a:rPr lang="en-US" dirty="0" smtClean="0"/>
              <a:t>everal studies have used EHR </a:t>
            </a:r>
            <a:r>
              <a:rPr lang="en-US" dirty="0"/>
              <a:t>data </a:t>
            </a:r>
            <a:r>
              <a:rPr lang="en-US" dirty="0" smtClean="0"/>
              <a:t>to </a:t>
            </a:r>
            <a:r>
              <a:rPr lang="en-US" dirty="0"/>
              <a:t>predict patients at risk for </a:t>
            </a:r>
            <a:r>
              <a:rPr lang="en-US" dirty="0" smtClean="0"/>
              <a:t>readmission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Amarasingham</a:t>
            </a:r>
            <a:r>
              <a:rPr lang="en-US" dirty="0"/>
              <a:t>, 2010; </a:t>
            </a:r>
            <a:r>
              <a:rPr lang="en-US" dirty="0" err="1"/>
              <a:t>Donzé</a:t>
            </a:r>
            <a:r>
              <a:rPr lang="en-US" dirty="0"/>
              <a:t>, 2013; </a:t>
            </a:r>
            <a:r>
              <a:rPr lang="en-US" dirty="0" err="1"/>
              <a:t>Gildersleeve</a:t>
            </a:r>
            <a:r>
              <a:rPr lang="en-US" dirty="0"/>
              <a:t>, 2013; </a:t>
            </a:r>
            <a:r>
              <a:rPr lang="en-US" dirty="0" err="1"/>
              <a:t>Shadmi</a:t>
            </a:r>
            <a:r>
              <a:rPr lang="en-US" dirty="0"/>
              <a:t>, 2015)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analytics – identifying other clinical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Predicting </a:t>
            </a:r>
            <a:r>
              <a:rPr lang="en-US" dirty="0"/>
              <a:t>30-day risk of readmission and death among HIV-infected inpatients </a:t>
            </a:r>
            <a:endParaRPr lang="en-US" dirty="0" smtClean="0"/>
          </a:p>
          <a:p>
            <a:r>
              <a:rPr lang="en-US" dirty="0" smtClean="0"/>
              <a:t>Identification </a:t>
            </a:r>
            <a:r>
              <a:rPr lang="en-US" dirty="0"/>
              <a:t>of children with asthma </a:t>
            </a:r>
          </a:p>
          <a:p>
            <a:r>
              <a:rPr lang="en-US" dirty="0" smtClean="0"/>
              <a:t>Detecting </a:t>
            </a:r>
            <a:r>
              <a:rPr lang="en-US" dirty="0"/>
              <a:t>postoperative complications </a:t>
            </a:r>
          </a:p>
          <a:p>
            <a:r>
              <a:rPr lang="en-US" dirty="0" smtClean="0"/>
              <a:t>Measuring </a:t>
            </a:r>
            <a:r>
              <a:rPr lang="en-US" dirty="0"/>
              <a:t>processes of care </a:t>
            </a:r>
          </a:p>
          <a:p>
            <a:r>
              <a:rPr lang="en-US" dirty="0" smtClean="0"/>
              <a:t>Determining </a:t>
            </a:r>
            <a:r>
              <a:rPr lang="en-US" dirty="0"/>
              <a:t>five-year life expectancy </a:t>
            </a:r>
          </a:p>
          <a:p>
            <a:r>
              <a:rPr lang="en-US" dirty="0" smtClean="0"/>
              <a:t>Detecting </a:t>
            </a:r>
            <a:r>
              <a:rPr lang="en-US" dirty="0"/>
              <a:t>potential delays in cancer diagnosis </a:t>
            </a:r>
          </a:p>
          <a:p>
            <a:r>
              <a:rPr lang="en-US" dirty="0" smtClean="0"/>
              <a:t>Identifying </a:t>
            </a:r>
            <a:r>
              <a:rPr lang="en-US" dirty="0"/>
              <a:t>patients with cirrhosis at high risk for readmission </a:t>
            </a:r>
          </a:p>
          <a:p>
            <a:r>
              <a:rPr lang="en-US" dirty="0" smtClean="0"/>
              <a:t>Predicting </a:t>
            </a:r>
            <a:r>
              <a:rPr lang="en-US" dirty="0"/>
              <a:t>out of intensive care unit cardiopulmonary arrest or death </a:t>
            </a:r>
            <a:endParaRPr lang="en-US" dirty="0" smtClean="0"/>
          </a:p>
          <a:p>
            <a:r>
              <a:rPr lang="en-US" dirty="0" smtClean="0"/>
              <a:t>Predicting hospital death by day or time of day </a:t>
            </a:r>
          </a:p>
          <a:p>
            <a:r>
              <a:rPr lang="en-US" dirty="0" smtClean="0"/>
              <a:t>Predicting future patient costs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1" y="6439437"/>
            <a:ext cx="8694058" cy="344716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Nijhawan</a:t>
            </a:r>
            <a:r>
              <a:rPr lang="en-US" dirty="0"/>
              <a:t>, 2012</a:t>
            </a:r>
            <a:r>
              <a:rPr lang="en-US" dirty="0" smtClean="0"/>
              <a:t>), (</a:t>
            </a:r>
            <a:r>
              <a:rPr lang="en-US" dirty="0"/>
              <a:t>Afzal, 2013</a:t>
            </a:r>
            <a:r>
              <a:rPr lang="en-US" dirty="0" smtClean="0"/>
              <a:t>), (</a:t>
            </a:r>
            <a:r>
              <a:rPr lang="en-US" dirty="0" err="1"/>
              <a:t>FitzHenry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/>
              <a:t>Tai-Seale, 2013</a:t>
            </a:r>
            <a:r>
              <a:rPr lang="en-US" dirty="0" smtClean="0"/>
              <a:t>), (</a:t>
            </a:r>
            <a:r>
              <a:rPr lang="en-US" dirty="0"/>
              <a:t>Mathias, 2013</a:t>
            </a:r>
            <a:r>
              <a:rPr lang="en-US" dirty="0" smtClean="0"/>
              <a:t>), (</a:t>
            </a:r>
            <a:r>
              <a:rPr lang="en-US" dirty="0"/>
              <a:t>Murphy, 2014</a:t>
            </a:r>
            <a:r>
              <a:rPr lang="en-US" dirty="0" smtClean="0"/>
              <a:t>), (</a:t>
            </a:r>
            <a:r>
              <a:rPr lang="en-US" dirty="0" err="1"/>
              <a:t>Singal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/>
              <a:t>Alvarez, 2013</a:t>
            </a:r>
            <a:r>
              <a:rPr lang="en-US" dirty="0" smtClean="0"/>
              <a:t>), (</a:t>
            </a:r>
            <a:r>
              <a:rPr lang="en-US" dirty="0" err="1"/>
              <a:t>Coiera</a:t>
            </a:r>
            <a:r>
              <a:rPr lang="en-US" dirty="0"/>
              <a:t>, 2014</a:t>
            </a:r>
            <a:r>
              <a:rPr lang="en-US" dirty="0" smtClean="0"/>
              <a:t>), (</a:t>
            </a:r>
            <a:r>
              <a:rPr lang="en-US" dirty="0" err="1"/>
              <a:t>Charlson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5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analytics – patient identification and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</a:t>
            </a:r>
            <a:r>
              <a:rPr lang="en-US" dirty="0"/>
              <a:t>patients who might be eligible for participation in clinical studies </a:t>
            </a:r>
          </a:p>
          <a:p>
            <a:r>
              <a:rPr lang="en-US" dirty="0" smtClean="0"/>
              <a:t>Determining </a:t>
            </a:r>
            <a:r>
              <a:rPr lang="en-US" dirty="0"/>
              <a:t>eligibility for clinical trials </a:t>
            </a:r>
          </a:p>
          <a:p>
            <a:r>
              <a:rPr lang="en-US" dirty="0" smtClean="0"/>
              <a:t>Identifying </a:t>
            </a:r>
            <a:r>
              <a:rPr lang="en-US" dirty="0"/>
              <a:t>patients with diabetes and the earliest date of diagnosis </a:t>
            </a:r>
          </a:p>
          <a:p>
            <a:r>
              <a:rPr lang="en-US" dirty="0" smtClean="0"/>
              <a:t>Predicting </a:t>
            </a:r>
            <a:r>
              <a:rPr lang="en-US" dirty="0"/>
              <a:t>diagnosis in new patients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(Voorhees, 2012</a:t>
            </a:r>
            <a:r>
              <a:rPr lang="en-US" dirty="0" smtClean="0"/>
              <a:t>), (</a:t>
            </a:r>
            <a:r>
              <a:rPr lang="en-US" dirty="0" err="1"/>
              <a:t>Köpcke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 err="1"/>
              <a:t>Makam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/>
              <a:t>Gottlieb, 2013)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1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important use cases for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High-cost patients – looking for ways to intervene early</a:t>
            </a:r>
            <a:endParaRPr lang="en-US" dirty="0"/>
          </a:p>
          <a:p>
            <a:r>
              <a:rPr lang="en-US" dirty="0" smtClean="0"/>
              <a:t>Readmissions – preventing</a:t>
            </a:r>
          </a:p>
          <a:p>
            <a:r>
              <a:rPr lang="en-US" dirty="0" smtClean="0"/>
              <a:t>Triage – appropriate level of care</a:t>
            </a:r>
          </a:p>
          <a:p>
            <a:r>
              <a:rPr lang="en-US" dirty="0"/>
              <a:t>D</a:t>
            </a:r>
            <a:r>
              <a:rPr lang="en-US" dirty="0" smtClean="0"/>
              <a:t>ecompensation – when patient’s condition worsens</a:t>
            </a:r>
          </a:p>
          <a:p>
            <a:r>
              <a:rPr lang="en-US" dirty="0"/>
              <a:t>A</a:t>
            </a:r>
            <a:r>
              <a:rPr lang="en-US" dirty="0" smtClean="0"/>
              <a:t>dverse events – awareness</a:t>
            </a:r>
          </a:p>
          <a:p>
            <a:r>
              <a:rPr lang="en-US" dirty="0"/>
              <a:t>T</a:t>
            </a:r>
            <a:r>
              <a:rPr lang="en-US" dirty="0" smtClean="0"/>
              <a:t>reatment optimization – especially for diseases </a:t>
            </a:r>
            <a:r>
              <a:rPr lang="en-US" dirty="0"/>
              <a:t>affecting multiple organ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(Bates,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9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for data analytics in healthcare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</a:t>
            </a:r>
            <a:endParaRPr lang="en-US" dirty="0" smtClean="0"/>
          </a:p>
          <a:p>
            <a:pPr lvl="1"/>
            <a:r>
              <a:rPr lang="en-US" dirty="0"/>
              <a:t>Stakeholder engagement</a:t>
            </a:r>
          </a:p>
          <a:p>
            <a:pPr lvl="1"/>
            <a:r>
              <a:rPr lang="en-US" dirty="0"/>
              <a:t>Human subjects research protection</a:t>
            </a:r>
          </a:p>
          <a:p>
            <a:pPr lvl="1"/>
            <a:r>
              <a:rPr lang="en-US" dirty="0"/>
              <a:t>Protection of </a:t>
            </a:r>
            <a:r>
              <a:rPr lang="en-US" dirty="0" smtClean="0"/>
              <a:t>patient </a:t>
            </a:r>
            <a:r>
              <a:rPr lang="en-US" dirty="0"/>
              <a:t>privacy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assurance and quality</a:t>
            </a:r>
          </a:p>
          <a:p>
            <a:pPr lvl="1"/>
            <a:r>
              <a:rPr lang="en-US" dirty="0"/>
              <a:t>Interoperability of health </a:t>
            </a:r>
            <a:r>
              <a:rPr lang="en-US" dirty="0" smtClean="0"/>
              <a:t>information systems</a:t>
            </a:r>
            <a:endParaRPr lang="en-US" dirty="0"/>
          </a:p>
          <a:p>
            <a:pPr lvl="1"/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Sustainability</a:t>
            </a:r>
          </a:p>
          <a:p>
            <a:r>
              <a:rPr lang="en-US" dirty="0" smtClean="0"/>
              <a:t>New models of thinking and training </a:t>
            </a:r>
          </a:p>
          <a:p>
            <a:r>
              <a:rPr lang="en-US" dirty="0" smtClean="0"/>
              <a:t>New tools, e.g., “green button” to help clinicians aggregate data in local EHR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Amarasingham</a:t>
            </a:r>
            <a:r>
              <a:rPr lang="en-US" dirty="0"/>
              <a:t>, 2014</a:t>
            </a:r>
            <a:r>
              <a:rPr lang="en-US" dirty="0" smtClean="0"/>
              <a:t>), (</a:t>
            </a:r>
            <a:r>
              <a:rPr lang="en-US" dirty="0" err="1"/>
              <a:t>Krumholz</a:t>
            </a:r>
            <a:r>
              <a:rPr lang="en-US" dirty="0"/>
              <a:t>, 2014</a:t>
            </a:r>
            <a:r>
              <a:rPr lang="en-US" dirty="0" smtClean="0"/>
              <a:t>), (</a:t>
            </a:r>
            <a:r>
              <a:rPr lang="en-US" dirty="0" err="1"/>
              <a:t>Longhurst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4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Healthcare data analytics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Rationale</a:t>
            </a:r>
          </a:p>
          <a:p>
            <a:pPr eaLnBrk="1" hangingPunct="1"/>
            <a:r>
              <a:rPr lang="en-US" dirty="0"/>
              <a:t>Definitions</a:t>
            </a:r>
          </a:p>
          <a:p>
            <a:pPr eaLnBrk="1" hangingPunct="1"/>
            <a:r>
              <a:rPr lang="en-US" dirty="0" smtClean="0"/>
              <a:t>Applications</a:t>
            </a:r>
          </a:p>
          <a:p>
            <a:pPr eaLnBrk="1" hangingPunct="1"/>
            <a:r>
              <a:rPr lang="en-US" dirty="0" smtClean="0"/>
              <a:t>Results</a:t>
            </a:r>
            <a:endParaRPr lang="en-US" dirty="0"/>
          </a:p>
          <a:p>
            <a:pPr eaLnBrk="1" hangingPunct="1"/>
            <a:r>
              <a:rPr lang="en-US" dirty="0"/>
              <a:t>Challenges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application of analytics improve patient outcomes?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Readmission </a:t>
            </a:r>
            <a:r>
              <a:rPr lang="en-US" dirty="0"/>
              <a:t>tool applied to </a:t>
            </a:r>
            <a:r>
              <a:rPr lang="en-US" dirty="0" smtClean="0"/>
              <a:t>case </a:t>
            </a:r>
            <a:r>
              <a:rPr lang="en-US" dirty="0"/>
              <a:t>management approach helped reduce readmissions </a:t>
            </a:r>
            <a:endParaRPr lang="en-US" dirty="0" smtClean="0"/>
          </a:p>
          <a:p>
            <a:r>
              <a:rPr lang="en-US" dirty="0" smtClean="0"/>
              <a:t>Bayesian </a:t>
            </a:r>
            <a:r>
              <a:rPr lang="en-US" dirty="0"/>
              <a:t>network model embedded in EHR to predict hospital-acquired pressure ulcers led to </a:t>
            </a:r>
            <a:r>
              <a:rPr lang="en-US" dirty="0" smtClean="0"/>
              <a:t>tenfold </a:t>
            </a:r>
            <a:r>
              <a:rPr lang="en-US" dirty="0"/>
              <a:t>reduction in </a:t>
            </a:r>
            <a:r>
              <a:rPr lang="en-US" dirty="0" smtClean="0"/>
              <a:t>ulcers and one</a:t>
            </a:r>
            <a:r>
              <a:rPr lang="en-US" dirty="0"/>
              <a:t>-third </a:t>
            </a:r>
            <a:r>
              <a:rPr lang="en-US" dirty="0" smtClean="0"/>
              <a:t>reduction in </a:t>
            </a:r>
            <a:r>
              <a:rPr lang="en-US" dirty="0"/>
              <a:t>intensive care unit length of stay 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eadmission </a:t>
            </a:r>
            <a:r>
              <a:rPr lang="en-US" dirty="0"/>
              <a:t>risk tool intervention reduced risk of readmission for patients with congestive heart failure but not those with acute myocardial infarction or pneumonia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utomated </a:t>
            </a:r>
            <a:r>
              <a:rPr lang="en-US" dirty="0"/>
              <a:t>prediction model integrated into </a:t>
            </a:r>
            <a:r>
              <a:rPr lang="en-US" dirty="0" smtClean="0"/>
              <a:t>existing </a:t>
            </a:r>
            <a:r>
              <a:rPr lang="en-US" dirty="0"/>
              <a:t>EHR </a:t>
            </a:r>
            <a:r>
              <a:rPr lang="en-US" dirty="0" smtClean="0"/>
              <a:t>successfully identified </a:t>
            </a:r>
            <a:r>
              <a:rPr lang="en-US" dirty="0"/>
              <a:t>patients on admission who were at risk for readmission within 30 days of </a:t>
            </a:r>
            <a:r>
              <a:rPr lang="en-US" dirty="0" smtClean="0"/>
              <a:t>discharge </a:t>
            </a:r>
            <a:r>
              <a:rPr lang="en-US" dirty="0"/>
              <a:t>but </a:t>
            </a:r>
            <a:r>
              <a:rPr lang="en-US" dirty="0" smtClean="0"/>
              <a:t>had </a:t>
            </a:r>
            <a:r>
              <a:rPr lang="en-US" dirty="0"/>
              <a:t>no effect on 30-day all-cause and 7-day unplanned readmission rates </a:t>
            </a:r>
            <a:r>
              <a:rPr lang="en-US" dirty="0" smtClean="0"/>
              <a:t>over 12</a:t>
            </a:r>
            <a:r>
              <a:rPr lang="en-US" dirty="0"/>
              <a:t> </a:t>
            </a:r>
            <a:r>
              <a:rPr lang="en-US" dirty="0" smtClean="0"/>
              <a:t>months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pt-BR" dirty="0"/>
              <a:t>(Gilbert, 2013</a:t>
            </a:r>
            <a:r>
              <a:rPr lang="pt-BR" dirty="0" smtClean="0"/>
              <a:t>), (</a:t>
            </a:r>
            <a:r>
              <a:rPr lang="pt-BR" dirty="0"/>
              <a:t>Cho, 2013</a:t>
            </a:r>
            <a:r>
              <a:rPr lang="pt-BR" dirty="0" smtClean="0"/>
              <a:t>), (</a:t>
            </a:r>
            <a:r>
              <a:rPr lang="pt-BR" dirty="0"/>
              <a:t>Amarasingham, 2013</a:t>
            </a:r>
            <a:r>
              <a:rPr lang="pt-BR" dirty="0" smtClean="0"/>
              <a:t>), (</a:t>
            </a:r>
            <a:r>
              <a:rPr lang="pt-BR" dirty="0"/>
              <a:t>Baillie, 2013)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87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0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challenges </a:t>
            </a:r>
            <a:r>
              <a:rPr lang="en-US" dirty="0"/>
              <a:t>for </a:t>
            </a:r>
            <a:r>
              <a:rPr lang="en-US" dirty="0" smtClean="0"/>
              <a:t>analytical use </a:t>
            </a:r>
            <a:r>
              <a:rPr lang="en-US" dirty="0"/>
              <a:t>of clinical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quality and accuracy is not a top priority for busy clinicians </a:t>
            </a:r>
          </a:p>
          <a:p>
            <a:r>
              <a:rPr lang="en-US" dirty="0" smtClean="0"/>
              <a:t>Patients get care at different places </a:t>
            </a:r>
          </a:p>
          <a:p>
            <a:r>
              <a:rPr lang="en-US" dirty="0" smtClean="0"/>
              <a:t>Standards and interoperability – mature approaches but lack of widespread adoption </a:t>
            </a:r>
          </a:p>
          <a:p>
            <a:r>
              <a:rPr lang="en-US" dirty="0" smtClean="0"/>
              <a:t>Much data is “locked” in text </a:t>
            </a:r>
          </a:p>
          <a:p>
            <a:r>
              <a:rPr lang="en-US" dirty="0"/>
              <a:t>Average pediatric ICU patient generates 1348 information items per 24 hours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(de </a:t>
            </a:r>
            <a:r>
              <a:rPr lang="en-US" dirty="0" err="1"/>
              <a:t>Lusignan</a:t>
            </a:r>
            <a:r>
              <a:rPr lang="en-US" dirty="0"/>
              <a:t>, 2005</a:t>
            </a:r>
            <a:r>
              <a:rPr lang="en-US" dirty="0" smtClean="0"/>
              <a:t>), (</a:t>
            </a:r>
            <a:r>
              <a:rPr lang="en-US" dirty="0"/>
              <a:t>Bourgeois, 2010; </a:t>
            </a:r>
            <a:r>
              <a:rPr lang="en-US" dirty="0" err="1"/>
              <a:t>Finnell</a:t>
            </a:r>
            <a:r>
              <a:rPr lang="en-US" dirty="0"/>
              <a:t>, 2011</a:t>
            </a:r>
            <a:r>
              <a:rPr lang="en-US" dirty="0" smtClean="0"/>
              <a:t>), (</a:t>
            </a:r>
            <a:r>
              <a:rPr lang="en-US" dirty="0" err="1"/>
              <a:t>Kellermann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 err="1"/>
              <a:t>Hripcsak</a:t>
            </a:r>
            <a:r>
              <a:rPr lang="en-US" dirty="0"/>
              <a:t>, 2012</a:t>
            </a:r>
            <a:r>
              <a:rPr lang="en-US" dirty="0" smtClean="0"/>
              <a:t>), (</a:t>
            </a:r>
            <a:r>
              <a:rPr lang="en-US" dirty="0"/>
              <a:t>Manor-Shulman, 2008)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3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Caveats for use of operational EHR data – may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naccurate</a:t>
            </a:r>
          </a:p>
          <a:p>
            <a:r>
              <a:rPr lang="en-US" dirty="0" smtClean="0"/>
              <a:t>Incomplete</a:t>
            </a:r>
          </a:p>
          <a:p>
            <a:r>
              <a:rPr lang="en-US" dirty="0"/>
              <a:t>T</a:t>
            </a:r>
            <a:r>
              <a:rPr lang="en-US" dirty="0" smtClean="0"/>
              <a:t>ransformed in ways that undermine meaning</a:t>
            </a:r>
          </a:p>
          <a:p>
            <a:r>
              <a:rPr lang="en-US" dirty="0" smtClean="0"/>
              <a:t>Unrecoverable</a:t>
            </a:r>
          </a:p>
          <a:p>
            <a:r>
              <a:rPr lang="en-US" dirty="0"/>
              <a:t>O</a:t>
            </a:r>
            <a:r>
              <a:rPr lang="en-US" dirty="0" smtClean="0"/>
              <a:t>f unknown provenance</a:t>
            </a:r>
          </a:p>
          <a:p>
            <a:r>
              <a:rPr lang="en-US" dirty="0"/>
              <a:t>O</a:t>
            </a:r>
            <a:r>
              <a:rPr lang="en-US" dirty="0" smtClean="0"/>
              <a:t>f insufficient granularity</a:t>
            </a:r>
          </a:p>
          <a:p>
            <a:r>
              <a:rPr lang="en-US" dirty="0"/>
              <a:t>I</a:t>
            </a:r>
            <a:r>
              <a:rPr lang="en-US" dirty="0" smtClean="0"/>
              <a:t>ncompatible with research protocols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Figure from </a:t>
            </a:r>
            <a:r>
              <a:rPr lang="en-US" dirty="0" err="1"/>
              <a:t>Hersh</a:t>
            </a:r>
            <a:r>
              <a:rPr lang="en-US" dirty="0"/>
              <a:t>, WR, Weiner, MG, et al. (2013). Caveats for the use of operational electronic health record data in comparative effectiveness research. Medical Care. 51(</a:t>
            </a:r>
            <a:r>
              <a:rPr lang="en-US" dirty="0" err="1"/>
              <a:t>Suppl</a:t>
            </a:r>
            <a:r>
              <a:rPr lang="en-US" dirty="0"/>
              <a:t> 3): S30-S37.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2013) 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828249"/>
            <a:ext cx="761463" cy="7614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52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smtClean="0"/>
              <a:t>“</a:t>
            </a:r>
            <a:r>
              <a:rPr lang="en-US" dirty="0"/>
              <a:t>idiosyncrasies</a:t>
            </a:r>
            <a:r>
              <a:rPr lang="en-US" dirty="0" smtClean="0"/>
              <a:t>” of clinical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“Left censoring” – First instance of disease in record may not be when first manifested</a:t>
            </a:r>
          </a:p>
          <a:p>
            <a:r>
              <a:rPr lang="en-US" dirty="0" smtClean="0"/>
              <a:t>“</a:t>
            </a:r>
            <a:r>
              <a:rPr lang="en-US" dirty="0"/>
              <a:t>Right censoring</a:t>
            </a:r>
            <a:r>
              <a:rPr lang="en-US" dirty="0" smtClean="0"/>
              <a:t>”</a:t>
            </a:r>
            <a:r>
              <a:rPr lang="en-US" dirty="0"/>
              <a:t> </a:t>
            </a:r>
            <a:r>
              <a:rPr lang="en-US" dirty="0" smtClean="0"/>
              <a:t>– Data </a:t>
            </a:r>
            <a:r>
              <a:rPr lang="en-US" dirty="0"/>
              <a:t>source may not cover long enough time interval</a:t>
            </a:r>
          </a:p>
          <a:p>
            <a:r>
              <a:rPr lang="en-US" dirty="0"/>
              <a:t>Data might not be captured from other clinical (other hospitals or health systems) or non-clinical (OTC drugs) settings</a:t>
            </a:r>
          </a:p>
          <a:p>
            <a:r>
              <a:rPr lang="en-US" dirty="0"/>
              <a:t>Bias in testing or treatment</a:t>
            </a:r>
          </a:p>
          <a:p>
            <a:r>
              <a:rPr lang="en-US" dirty="0"/>
              <a:t>Institutional or personal variation in practice or documentation styles</a:t>
            </a:r>
          </a:p>
          <a:p>
            <a:r>
              <a:rPr lang="en-US" dirty="0"/>
              <a:t>Inconsistent use of coding or standards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2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Recommendations for use of operational EHR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 from </a:t>
            </a:r>
            <a:r>
              <a:rPr lang="en-US" dirty="0" err="1"/>
              <a:t>Hersh</a:t>
            </a:r>
            <a:r>
              <a:rPr lang="en-US" dirty="0"/>
              <a:t>, WR, </a:t>
            </a:r>
            <a:r>
              <a:rPr lang="en-US" dirty="0" err="1"/>
              <a:t>Cimino</a:t>
            </a:r>
            <a:r>
              <a:rPr lang="en-US" dirty="0"/>
              <a:t>, JJ, et al. (2013). Recommendations for the use of operational electronic health record data in comparative effectiveness research. </a:t>
            </a:r>
            <a:r>
              <a:rPr lang="en-US" dirty="0" err="1"/>
              <a:t>eGEMs</a:t>
            </a:r>
            <a:r>
              <a:rPr lang="en-US" dirty="0"/>
              <a:t> (Generating Evidence &amp; Methods to improve patient outcomes). 1: 14.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2013)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55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an evidence-based medicine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</a:t>
            </a:r>
            <a:r>
              <a:rPr lang="en-US" dirty="0"/>
              <a:t>an answerable </a:t>
            </a:r>
            <a:r>
              <a:rPr lang="en-US" dirty="0" smtClean="0"/>
              <a:t>question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question be answered by the data we have?</a:t>
            </a:r>
          </a:p>
          <a:p>
            <a:r>
              <a:rPr lang="en-US" dirty="0" smtClean="0"/>
              <a:t>Find </a:t>
            </a:r>
            <a:r>
              <a:rPr lang="en-US" dirty="0"/>
              <a:t>the best </a:t>
            </a:r>
            <a:r>
              <a:rPr lang="en-US" dirty="0" smtClean="0"/>
              <a:t>evidence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this case, </a:t>
            </a:r>
            <a:r>
              <a:rPr lang="en-US" dirty="0" smtClean="0"/>
              <a:t>best </a:t>
            </a:r>
            <a:r>
              <a:rPr lang="en-US" dirty="0"/>
              <a:t>evidence is </a:t>
            </a:r>
            <a:r>
              <a:rPr lang="en-US" dirty="0" smtClean="0"/>
              <a:t>EHR </a:t>
            </a:r>
            <a:r>
              <a:rPr lang="en-US" dirty="0"/>
              <a:t>data needed to answer the question</a:t>
            </a:r>
          </a:p>
          <a:p>
            <a:r>
              <a:rPr lang="en-US" dirty="0" smtClean="0"/>
              <a:t>Critically </a:t>
            </a:r>
            <a:r>
              <a:rPr lang="en-US" dirty="0"/>
              <a:t>appraise the </a:t>
            </a:r>
            <a:r>
              <a:rPr lang="en-US" dirty="0" smtClean="0"/>
              <a:t>evidence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the data answer the question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there confounders?</a:t>
            </a:r>
          </a:p>
          <a:p>
            <a:r>
              <a:rPr lang="en-US" dirty="0" smtClean="0"/>
              <a:t>Apply </a:t>
            </a:r>
            <a:r>
              <a:rPr lang="en-US" dirty="0"/>
              <a:t>it to the patient </a:t>
            </a:r>
            <a:r>
              <a:rPr lang="en-US" dirty="0" smtClean="0"/>
              <a:t>situation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the data be applied to this setting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2013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6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does/should do data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scientists – the “sexiest profession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century” </a:t>
            </a:r>
          </a:p>
          <a:p>
            <a:r>
              <a:rPr lang="en-US" dirty="0" smtClean="0"/>
              <a:t>Key skill sets include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achine learning, </a:t>
            </a:r>
            <a:r>
              <a:rPr lang="en-US" dirty="0"/>
              <a:t>based upon a foundation of statistics (especially Bayesian), computer science (representation and manipulation of data), and knowledge of correlation and causation (modeling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IBM </a:t>
            </a:r>
            <a:r>
              <a:rPr lang="en-US" dirty="0" smtClean="0"/>
              <a:t>– both </a:t>
            </a:r>
            <a:r>
              <a:rPr lang="en-US" dirty="0"/>
              <a:t>“numerate” and business-oriented </a:t>
            </a:r>
            <a:r>
              <a:rPr lang="en-US" dirty="0" smtClean="0"/>
              <a:t>skills </a:t>
            </a:r>
          </a:p>
          <a:p>
            <a:pPr lvl="1"/>
            <a:r>
              <a:rPr lang="en-US" dirty="0"/>
              <a:t>NIH </a:t>
            </a:r>
            <a:r>
              <a:rPr lang="en-US" dirty="0" smtClean="0"/>
              <a:t>– big data researchers need training in quantitative </a:t>
            </a:r>
            <a:r>
              <a:rPr lang="en-US" dirty="0"/>
              <a:t>sciences, domain expertise, </a:t>
            </a:r>
            <a:r>
              <a:rPr lang="en-US" dirty="0" smtClean="0"/>
              <a:t>ability </a:t>
            </a:r>
            <a:r>
              <a:rPr lang="en-US" dirty="0"/>
              <a:t>to work in diverse </a:t>
            </a:r>
            <a:r>
              <a:rPr lang="en-US" dirty="0" smtClean="0"/>
              <a:t>teams, and understanding </a:t>
            </a:r>
            <a:r>
              <a:rPr lang="en-US" dirty="0"/>
              <a:t>concepts of managing and sharing </a:t>
            </a:r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86000" y="6555553"/>
            <a:ext cx="6633029" cy="228600"/>
          </a:xfrm>
        </p:spPr>
        <p:txBody>
          <a:bodyPr/>
          <a:lstStyle/>
          <a:p>
            <a:r>
              <a:rPr lang="en-US" dirty="0"/>
              <a:t>(Davenport, 2012</a:t>
            </a:r>
            <a:r>
              <a:rPr lang="en-US" dirty="0" smtClean="0"/>
              <a:t>), (</a:t>
            </a:r>
            <a:r>
              <a:rPr lang="en-US" dirty="0" err="1"/>
              <a:t>Dhar</a:t>
            </a:r>
            <a:r>
              <a:rPr lang="en-US" dirty="0"/>
              <a:t>, 2013</a:t>
            </a:r>
            <a:r>
              <a:rPr lang="en-US" dirty="0" smtClean="0"/>
              <a:t>), (</a:t>
            </a:r>
            <a:r>
              <a:rPr lang="en-US" dirty="0"/>
              <a:t>Fraser, 2013</a:t>
            </a:r>
            <a:r>
              <a:rPr lang="en-US" dirty="0" smtClean="0"/>
              <a:t>), (</a:t>
            </a:r>
            <a:r>
              <a:rPr lang="en-US" dirty="0"/>
              <a:t>NIH, 2013)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are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McKinsey </a:t>
            </a:r>
            <a:r>
              <a:rPr lang="en-US" dirty="0" smtClean="0"/>
              <a:t>– need in US in all industries (not just healthcare) for</a:t>
            </a:r>
          </a:p>
          <a:p>
            <a:pPr lvl="1"/>
            <a:r>
              <a:rPr lang="en-US" dirty="0" smtClean="0"/>
              <a:t>140,000</a:t>
            </a:r>
            <a:r>
              <a:rPr lang="en-US" dirty="0"/>
              <a:t>-190,000 individuals who have “deep analytical talent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1.5 </a:t>
            </a:r>
            <a:r>
              <a:rPr lang="en-US" dirty="0"/>
              <a:t>million “data-savvy managers needed to take full advantage of big data” </a:t>
            </a:r>
            <a:endParaRPr lang="en-US" dirty="0" smtClean="0"/>
          </a:p>
          <a:p>
            <a:r>
              <a:rPr lang="en-US" dirty="0" smtClean="0"/>
              <a:t>In UK, estimated by 2018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be over 6400 organizations that will hire 100 or more analytics staff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09800" y="6555553"/>
            <a:ext cx="67092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Manyika</a:t>
            </a:r>
            <a:r>
              <a:rPr lang="en-US" dirty="0"/>
              <a:t>, 2011</a:t>
            </a:r>
            <a:r>
              <a:rPr lang="en-US" dirty="0" smtClean="0"/>
              <a:t>), (</a:t>
            </a:r>
            <a:r>
              <a:rPr lang="en-US" dirty="0"/>
              <a:t>SAS, 2013)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4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skills are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– especially </a:t>
            </a:r>
            <a:r>
              <a:rPr lang="en-US" dirty="0"/>
              <a:t>with data-oriented tools, such as SQL and statistical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 smtClean="0"/>
              <a:t>Statistics – working </a:t>
            </a:r>
            <a:r>
              <a:rPr lang="en-US" dirty="0"/>
              <a:t>knowledge to apply tools and techniques</a:t>
            </a:r>
          </a:p>
          <a:p>
            <a:r>
              <a:rPr lang="en-US" dirty="0" smtClean="0"/>
              <a:t>Domain knowledge</a:t>
            </a:r>
            <a:endParaRPr lang="en-US" dirty="0"/>
          </a:p>
          <a:p>
            <a:r>
              <a:rPr lang="en-US" dirty="0" smtClean="0"/>
              <a:t>Communication – ability to </a:t>
            </a:r>
            <a:r>
              <a:rPr lang="en-US" dirty="0"/>
              <a:t>understand needs of people and organizations and articulate results back to them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this informatics? Or a specialization of informatics? Or something totally different?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2014)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6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1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000" dirty="0" smtClean="0"/>
              <a:t>Much promise for data analytics, but need</a:t>
            </a:r>
            <a:endParaRPr lang="en-US" sz="40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ther aspects of informatics</a:t>
            </a:r>
          </a:p>
          <a:p>
            <a:pPr lvl="1"/>
            <a:r>
              <a:rPr lang="en-US" dirty="0" smtClean="0"/>
              <a:t>Robust EHRs and other clinical data sources</a:t>
            </a:r>
          </a:p>
          <a:p>
            <a:pPr lvl="1"/>
            <a:r>
              <a:rPr lang="en-US" dirty="0" smtClean="0"/>
              <a:t>Standards and interoperability</a:t>
            </a:r>
          </a:p>
          <a:p>
            <a:pPr lvl="1"/>
            <a:r>
              <a:rPr lang="en-US" dirty="0" smtClean="0"/>
              <a:t>Health information exchange</a:t>
            </a:r>
          </a:p>
          <a:p>
            <a:pPr lvl="1"/>
            <a:r>
              <a:rPr lang="en-US" dirty="0" smtClean="0"/>
              <a:t>Usability of clinical systems</a:t>
            </a:r>
          </a:p>
          <a:p>
            <a:r>
              <a:rPr lang="en-US" dirty="0" smtClean="0"/>
              <a:t>Improved completeness and quality of data</a:t>
            </a:r>
          </a:p>
          <a:p>
            <a:r>
              <a:rPr lang="en-US" dirty="0" smtClean="0"/>
              <a:t>Research demonstrating how best applied to improve health and outcomes</a:t>
            </a:r>
          </a:p>
          <a:p>
            <a:r>
              <a:rPr lang="en-US" dirty="0" smtClean="0"/>
              <a:t>Human expertise to apply and disseminate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02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Although focus in recent years has been on EHR implementation and </a:t>
            </a:r>
            <a:r>
              <a:rPr lang="en-US" altLang="ja-JP" dirty="0" smtClean="0"/>
              <a:t>“</a:t>
            </a:r>
            <a:r>
              <a:rPr lang="en-US" dirty="0" smtClean="0"/>
              <a:t>capture</a:t>
            </a:r>
            <a:r>
              <a:rPr lang="en-US" dirty="0"/>
              <a:t>/share </a:t>
            </a:r>
            <a:r>
              <a:rPr lang="en-US" dirty="0" smtClean="0"/>
              <a:t>data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of Stage 1 meaningful use (MU), informatics work in the future will shift to putting the data and information to good </a:t>
            </a:r>
            <a:r>
              <a:rPr lang="en-US" dirty="0" smtClean="0"/>
              <a:t>use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 the quantity </a:t>
            </a:r>
            <a:r>
              <a:rPr lang="en-US" u="sng" dirty="0" smtClean="0"/>
              <a:t>and</a:t>
            </a:r>
            <a:r>
              <a:rPr lang="en-US" dirty="0" smtClean="0"/>
              <a:t> complexity of healthcare data grow through EHR capture, genomics, and other sources, the number of facts per clinical decision will increase, requiring increasing help for decision-makers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267200" y="6555553"/>
            <a:ext cx="4651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2012</a:t>
            </a:r>
            <a:r>
              <a:rPr lang="en-US" dirty="0" smtClean="0"/>
              <a:t>), (</a:t>
            </a:r>
            <a:r>
              <a:rPr lang="en-US" dirty="0"/>
              <a:t>Stead, 2011)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96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 buzz-word and an important emerging area</a:t>
            </a:r>
          </a:p>
          <a:p>
            <a:r>
              <a:rPr lang="en-US" dirty="0" smtClean="0"/>
              <a:t>Davenport (2007) – “</a:t>
            </a:r>
            <a:r>
              <a:rPr lang="en-US" dirty="0"/>
              <a:t>the extensive use of data, statistical and quantitative analysis, explanatory and predictive models, and fact-based management to drive decisions and actions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IBM (2012) – “</a:t>
            </a:r>
            <a:r>
              <a:rPr lang="en-US" dirty="0"/>
              <a:t>the systematic use of data and related business insights developed through applied analytical disciplines (e.g. statistical, contextual, quantitative, predictive, cognitive, other [including emerging] models) to drive fact-based decision making for planning, management, measurement and </a:t>
            </a:r>
            <a:r>
              <a:rPr lang="en-US" dirty="0" smtClean="0"/>
              <a:t>learning”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Levels of </a:t>
            </a:r>
            <a:r>
              <a:rPr lang="en-US" dirty="0" smtClean="0">
                <a:latin typeface="Calibri" charset="0"/>
              </a:rPr>
              <a:t>analytics (</a:t>
            </a:r>
            <a:r>
              <a:rPr lang="en-US" dirty="0">
                <a:latin typeface="Calibri" charset="0"/>
              </a:rPr>
              <a:t>Adams, 2011)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 from Adams, J and Klein, J (2011). Business Intelligence and Analytics in Health Care - A Primer. Washington, DC, The Advisory Board Company.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(Adams, 2011)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– area of computer science focused on systems and algorithms that learn from data </a:t>
            </a:r>
          </a:p>
          <a:p>
            <a:r>
              <a:rPr lang="en-US" dirty="0" smtClean="0"/>
              <a:t>Data mining – processing and modeling of data to discover previously unknown patterns or relationships </a:t>
            </a:r>
          </a:p>
          <a:p>
            <a:r>
              <a:rPr lang="en-US" dirty="0" smtClean="0"/>
              <a:t>Text mining – applying data mining to unstructured textual data </a:t>
            </a:r>
          </a:p>
          <a:p>
            <a:r>
              <a:rPr lang="en-US" dirty="0" smtClean="0"/>
              <a:t>Big data – data of growing volume, velocity, variety, and veracity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~9 petabytes of data of Kaiser-Permanente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304800" y="6555553"/>
            <a:ext cx="86142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Flach</a:t>
            </a:r>
            <a:r>
              <a:rPr lang="en-US" dirty="0"/>
              <a:t>, 2012; Crown, 2015</a:t>
            </a:r>
            <a:r>
              <a:rPr lang="en-US" dirty="0" smtClean="0"/>
              <a:t>), (</a:t>
            </a:r>
            <a:r>
              <a:rPr lang="en-US" dirty="0" err="1"/>
              <a:t>Bellazzi</a:t>
            </a:r>
            <a:r>
              <a:rPr lang="en-US" dirty="0"/>
              <a:t>, 2008; </a:t>
            </a:r>
            <a:r>
              <a:rPr lang="en-US" dirty="0" err="1"/>
              <a:t>Zaki</a:t>
            </a:r>
            <a:r>
              <a:rPr lang="en-US" dirty="0"/>
              <a:t>, 2014</a:t>
            </a:r>
            <a:r>
              <a:rPr lang="en-US" dirty="0" smtClean="0"/>
              <a:t>), (</a:t>
            </a:r>
            <a:r>
              <a:rPr lang="en-US" dirty="0"/>
              <a:t>Aggarwal, 2012</a:t>
            </a:r>
            <a:r>
              <a:rPr lang="en-US" dirty="0" smtClean="0"/>
              <a:t>), (</a:t>
            </a:r>
            <a:r>
              <a:rPr lang="en-US" dirty="0" err="1"/>
              <a:t>Zikopolous</a:t>
            </a:r>
            <a:r>
              <a:rPr lang="en-US" dirty="0"/>
              <a:t>, 2011; O’Reilly, 2015</a:t>
            </a:r>
            <a:r>
              <a:rPr lang="en-US" dirty="0" smtClean="0"/>
              <a:t>), (</a:t>
            </a:r>
            <a:r>
              <a:rPr lang="en-US" dirty="0"/>
              <a:t>Gardner, 2013)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0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terms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– distinguished from statistics by understanding of </a:t>
            </a:r>
            <a:r>
              <a:rPr lang="en-US" dirty="0" smtClean="0"/>
              <a:t>varying types and how to manipulate and leverage </a:t>
            </a:r>
          </a:p>
          <a:p>
            <a:r>
              <a:rPr lang="en-US" dirty="0" smtClean="0"/>
              <a:t>Data provenance – origin and trustworthiness  </a:t>
            </a:r>
          </a:p>
          <a:p>
            <a:r>
              <a:rPr lang="en-US" dirty="0"/>
              <a:t>Business intelligence </a:t>
            </a:r>
            <a:r>
              <a:rPr lang="en-US" dirty="0" smtClean="0"/>
              <a:t>– use of data </a:t>
            </a:r>
            <a:r>
              <a:rPr lang="en-US" dirty="0"/>
              <a:t>to obtain timely, valuable insights into business and clinical </a:t>
            </a:r>
            <a:r>
              <a:rPr lang="en-US" dirty="0" smtClean="0"/>
              <a:t>data </a:t>
            </a:r>
          </a:p>
          <a:p>
            <a:r>
              <a:rPr lang="en-US" dirty="0" smtClean="0"/>
              <a:t>Personalized, precision, or computational </a:t>
            </a:r>
            <a:r>
              <a:rPr lang="en-US" dirty="0"/>
              <a:t>medicine 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2" y="6555553"/>
            <a:ext cx="8694058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Dhar</a:t>
            </a:r>
            <a:r>
              <a:rPr lang="en-US" dirty="0"/>
              <a:t>, 2013; Grus, 2015</a:t>
            </a:r>
            <a:r>
              <a:rPr lang="en-US" dirty="0" smtClean="0"/>
              <a:t>), (</a:t>
            </a:r>
            <a:r>
              <a:rPr lang="en-US" dirty="0" err="1"/>
              <a:t>Buneman</a:t>
            </a:r>
            <a:r>
              <a:rPr lang="en-US" dirty="0"/>
              <a:t>, 2010</a:t>
            </a:r>
            <a:r>
              <a:rPr lang="en-US" dirty="0" smtClean="0"/>
              <a:t>), (</a:t>
            </a:r>
            <a:r>
              <a:rPr lang="en-US" dirty="0"/>
              <a:t>Adams, 2011</a:t>
            </a:r>
            <a:r>
              <a:rPr lang="en-US" dirty="0" smtClean="0"/>
              <a:t>), (Hamburg</a:t>
            </a:r>
            <a:r>
              <a:rPr lang="en-US" dirty="0"/>
              <a:t>, 2010</a:t>
            </a:r>
            <a:r>
              <a:rPr lang="en-US" dirty="0" smtClean="0"/>
              <a:t>), (</a:t>
            </a:r>
            <a:r>
              <a:rPr lang="en-US" dirty="0"/>
              <a:t>IOM, 2011; Collins, 2015; Ashley, 2015</a:t>
            </a:r>
            <a:r>
              <a:rPr lang="en-US" dirty="0" smtClean="0"/>
              <a:t>), (</a:t>
            </a:r>
            <a:r>
              <a:rPr lang="en-US" dirty="0"/>
              <a:t>Winslow, 2012)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5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bill.jpg"/>
  <p:tag name="LOGO_PIC_2" val="C:\Documents and Settings\hersh\My Documents\Ongoing\Web\ohsunewlogo.jpg"/>
  <p:tag name="PRESENTER_PIC_MODE" val="0"/>
  <p:tag name="LOGO_PIC_MODE" val="1"/>
  <p:tag name="PRESENTATION_TITLE" val="1.2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7\Content\7.6\player.html"/>
  <p:tag name="ARTICULATE_LOGO" val="ohsu-logo.jpg"/>
  <p:tag name="ARTICULATE_PRESENTER" val="William Hersh, MD"/>
  <p:tag name="ARTICULATE_PRESENTER_GUID" val="F45426161179"/>
  <p:tag name="ARTICULATE_LMS" val="0"/>
  <p:tag name="ARTICULATE_META_COURSE_VERSION_SET" val="True"/>
  <p:tag name="ARTICULATE_REFERENCE_ID" val="43ac74ee-058c-4515-b115-a7dd01e189d2"/>
  <p:tag name="ARTICULATE_SLIDE_COUNT" val="3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PROJECT_OPEN" val="1"/>
  <p:tag name="ARTICULATE_META_COURSE_ID" val="4jx4eQ5zhEE_course_id"/>
  <p:tag name="ARTICULATE_META_NAME_SET" val="True"/>
  <p:tag name="TAG_BACKING_FORM_KEY" val="1642334-c:\wamp\www\box sync\bd2k\oer content\bdk10\staged\bdk08-5.pptx"/>
  <p:tag name="ARTICULATE_PRESENTER_VERSION" val="7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3b361bd-8a22-4753-b997-166148c226d9"/>
  <p:tag name="ARTICULATE_SLIDE_NAV" val="1"/>
  <p:tag name="AUDIO_ID" val="353"/>
  <p:tag name="ARTICULATE_AUDIO_RECORDED" val="1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ORIGINAL_AUDIO_FILEPATH" val="C:\wamp\www\Box Sync\BD2K\OER Content\BDK10\Working\Audio\BDK08-5\Slide 1 - Healthcare Data Analytics.wav"/>
  <p:tag name="ELAPSEDTIME" val="12.60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b7dbf0d-b796-4d95-803b-a4590aa72b31"/>
  <p:tag name="ARTICULATE_SLIDE_NAV" val="2"/>
  <p:tag name="AUDIO_ID" val="354"/>
  <p:tag name="ARTICULATE_AUDIO_RECORDED" val="1"/>
  <p:tag name="ELAPSEDTIME" val="23.3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UDIO_ID" val="380"/>
  <p:tag name="ARTICULATE_USED_LAYOUT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b7df1-c77e-426b-b26b-8abd6a0a6a82"/>
  <p:tag name="ARTICULATE_SLIDE_NAV" val="3"/>
  <p:tag name="AUDIO_ID" val="355"/>
  <p:tag name="ARTICULATE_AUDIO_RECORDED" val="1"/>
  <p:tag name="ELAPSEDTIME" val="79.9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UDIO_ID" val="381"/>
  <p:tag name="ARTICULATE_USED_LAYOUT" val="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3ddea3a-b5f0-4920-abb5-958369151210"/>
  <p:tag name="ARTICULATE_SLIDE_NAV" val="4"/>
  <p:tag name="AUDIO_ID" val="356"/>
  <p:tag name="ARTICULATE_AUDIO_RECORDED" val="1"/>
  <p:tag name="ELAPSEDTIME" val="72.6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3871afd-4d73-4299-99ba-568d4f05d77e"/>
  <p:tag name="ARTICULATE_SLIDE_NAV" val="7"/>
  <p:tag name="AUDIO_ID" val="360"/>
  <p:tag name="ARTICULATE_AUDIO_RECORDED" val="1"/>
  <p:tag name="ELAPSEDTIME" val="58.9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62"/>
  <p:tag name="ARTICULATE_AUDIO_RECORDED" val="1"/>
  <p:tag name="ELAPSEDTIME" val="106.1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63"/>
  <p:tag name="ARTICULATE_AUDIO_RECORDED" val="1"/>
  <p:tag name="ELAPSEDTIME" val="129.0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64"/>
  <p:tag name="ARTICULATE_AUDIO_RECORDED" val="1"/>
  <p:tag name="ELAPSEDTIME" val="71.4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8d3d4db-5ef1-458a-9cae-93d72ebcb720"/>
  <p:tag name="ARTICULATE_SLIDE_NAV" val="5"/>
  <p:tag name="AUDIO_ID" val="357"/>
  <p:tag name="ARTICULATE_AUDIO_RECORDED" val="1"/>
  <p:tag name="ELAPSEDTIME" val="145.9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fa15f50-1a20-4193-9172-6b7c377b6671"/>
  <p:tag name="ARTICULATE_SLIDE_NAV" val="6"/>
  <p:tag name="AUDIO_ID" val="358"/>
  <p:tag name="ARTICULATE_AUDIO_RECORDED" val="1"/>
  <p:tag name="ELAPSEDTIME" val="61.7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UDIO_ID" val="383"/>
  <p:tag name="ARTICULATE_USED_LAYOUT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0"/>
  <p:tag name="ARTICULATE_AUDIO_RECORDED" val="1"/>
  <p:tag name="ELAPSEDTIME" val="82.2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1"/>
  <p:tag name="ARTICULATE_AUDIO_RECORDED" val="1"/>
  <p:tag name="ELAPSEDTIME" val="72.6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2"/>
  <p:tag name="ARTICULATE_AUDIO_RECORDED" val="1"/>
  <p:tag name="ELAPSEDTIME" val="50.0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UDIO_ID" val="384"/>
  <p:tag name="ARTICULATE_USED_LAYOUT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8"/>
  <p:tag name="ARTICULATE_AUDIO_RECORDED" val="1"/>
  <p:tag name="ELAPSEDTIME" val="67.9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9"/>
  <p:tag name="ARTICULATE_AUDIO_RECORDED" val="1"/>
  <p:tag name="ELAPSEDTIME" val="97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3"/>
  <p:tag name="ARTICULATE_AUDIO_RECORDED" val="1"/>
  <p:tag name="ELAPSEDTIME" val="128.0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UDIO_ID" val="385"/>
  <p:tag name="ARTICULATE_USED_LAYOUT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65"/>
  <p:tag name="ARTICULATE_AUDIO_RECORDED" val="1"/>
  <p:tag name="ELAPSEDTIME" val="114.7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67"/>
  <p:tag name="ARTICULATE_AUDIO_RECORDED" val="1"/>
  <p:tag name="ELAPSEDTIME" val="124.1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68"/>
  <p:tag name="ARTICULATE_AUDIO_RECORDED" val="1"/>
  <p:tag name="ELAPSEDTIME" val="119.4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69"/>
  <p:tag name="ARTICULATE_AUDIO_RECORDED" val="1"/>
  <p:tag name="ELAPSEDTIME" val="84.0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7"/>
  <p:tag name="ARTICULATE_AUDIO_RECORDED" val="1"/>
  <p:tag name="ELAPSEDTIME" val="116.5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4"/>
  <p:tag name="ARTICULATE_AUDIO_RECORDED" val="1"/>
  <p:tag name="ELAPSEDTIME" val="111.5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5"/>
  <p:tag name="ARTICULATE_AUDIO_RECORDED" val="1"/>
  <p:tag name="ELAPSEDTIME" val="88.4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6"/>
  <p:tag name="ARTICULATE_AUDIO_RECORDED" val="1"/>
  <p:tag name="ELAPSEDTIME" val="96.4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d6576-e24a-45f5-9386-361492bab3e0"/>
  <p:tag name="ARTICULATE_SLIDE_NAV" val="9"/>
  <p:tag name="AUDIO_ID" val="361"/>
  <p:tag name="ARTICULATE_AUDIO_RECORDED" val="1"/>
  <p:tag name="ELAPSEDTIME" val="49.8"/>
  <p:tag name="ARTICULATE_NAV_LEVEL" val="1"/>
  <p:tag name="ARTICULATE_SLIDE_PRESENTER_GUID" val="8a773f87-913e-4bba-a45d-1ec780ff4688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8a773f87-913e-4bba-a45d-1ec780ff4688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SEEKBAR" val="False"/>
  <p:tag name="ARTICULATE_PLAYER_CONTROL_PLAYPAUSE" val="False"/>
  <p:tag name="ARTICULATE_NEXT_BUTTON_ID" val="353"/>
  <p:tag name="ARTICULATE_PREV_BUTTON_ID" val="361"/>
  <p:tag name="AUDIO_ID" val="386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2453</TotalTime>
  <Words>2001</Words>
  <Application>Microsoft Office PowerPoint</Application>
  <PresentationFormat>On-screen Show (4:3)</PresentationFormat>
  <Paragraphs>204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Healthcare Data Analytics</vt:lpstr>
      <vt:lpstr>Healthcare data analytics</vt:lpstr>
      <vt:lpstr>Rationale</vt:lpstr>
      <vt:lpstr>Rationale</vt:lpstr>
      <vt:lpstr>Definitions</vt:lpstr>
      <vt:lpstr>Definitions</vt:lpstr>
      <vt:lpstr>Levels of analytics (Adams, 2011)</vt:lpstr>
      <vt:lpstr>Related terms</vt:lpstr>
      <vt:lpstr>Related terms (cont.)</vt:lpstr>
      <vt:lpstr>Analytics pipeline</vt:lpstr>
      <vt:lpstr>Analytics is well-employed outside of healthcare</vt:lpstr>
      <vt:lpstr>What about analytics in healthcare?</vt:lpstr>
      <vt:lpstr>Applications</vt:lpstr>
      <vt:lpstr>Applications of analytics in healthcare</vt:lpstr>
      <vt:lpstr>Applications of analytics – identifying other clinical situations</vt:lpstr>
      <vt:lpstr>Applications of analytics – patient identification and diagnosis</vt:lpstr>
      <vt:lpstr>Results</vt:lpstr>
      <vt:lpstr>Most important use cases for data analytics</vt:lpstr>
      <vt:lpstr>Requirements for data analytics in healthcare</vt:lpstr>
      <vt:lpstr>Does application of analytics improve patient outcomes?</vt:lpstr>
      <vt:lpstr>Challenges</vt:lpstr>
      <vt:lpstr>Some challenges for analytical use of clinical data</vt:lpstr>
      <vt:lpstr>Caveats for use of operational EHR data – may be</vt:lpstr>
      <vt:lpstr>Many “idiosyncrasies” of clinical data</vt:lpstr>
      <vt:lpstr>Recommendations for use of operational EHR data</vt:lpstr>
      <vt:lpstr>Apply an evidence-based medicine approach?</vt:lpstr>
      <vt:lpstr>Who does/should do data analytics?</vt:lpstr>
      <vt:lpstr>How many are needed?</vt:lpstr>
      <vt:lpstr>What skills are needed?</vt:lpstr>
      <vt:lpstr>Much promise for data analytics, but need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253</cp:revision>
  <cp:lastPrinted>2012-05-02T13:53:41Z</cp:lastPrinted>
  <dcterms:created xsi:type="dcterms:W3CDTF">2003-03-15T13:17:24Z</dcterms:created>
  <dcterms:modified xsi:type="dcterms:W3CDTF">2016-06-01T19:09:45Z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1</vt:lpwstr>
  </property>
  <property fmtid="{D5CDD505-2E9C-101B-9397-08002B2CF9AE}" pid="3" name="ArticulateUseProject">
    <vt:lpwstr>1</vt:lpwstr>
  </property>
  <property fmtid="{D5CDD505-2E9C-101B-9397-08002B2CF9AE}" pid="4" name="ArticulatePath">
    <vt:lpwstr>6.6</vt:lpwstr>
  </property>
  <property fmtid="{D5CDD505-2E9C-101B-9397-08002B2CF9AE}" pid="5" name="ArticulateProjectVersion">
    <vt:lpwstr>7</vt:lpwstr>
  </property>
  <property fmtid="{D5CDD505-2E9C-101B-9397-08002B2CF9AE}" pid="6" name="ArticulateGUID">
    <vt:lpwstr>B34B7955-97CF-4A2A-A3F5-C1D278D59BC5</vt:lpwstr>
  </property>
  <property fmtid="{D5CDD505-2E9C-101B-9397-08002B2CF9AE}" pid="7" name="ArticulateProjectFull">
    <vt:lpwstr>C:\wamp\www\Box Sync\BD2K\OER Content\BDK10\Staged\BDK08-5.ppta</vt:lpwstr>
  </property>
</Properties>
</file>