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56.xml" ContentType="application/vnd.openxmlformats-officedocument.presentationml.tags+xml"/>
  <Override PartName="/ppt/notesSlides/notesSlide1.xml" ContentType="application/vnd.openxmlformats-officedocument.presentationml.notesSlide+xml"/>
  <Override PartName="/ppt/tags/tag57.xml" ContentType="application/vnd.openxmlformats-officedocument.presentationml.tags+xml"/>
  <Override PartName="/ppt/notesSlides/notesSlide2.xml" ContentType="application/vnd.openxmlformats-officedocument.presentationml.notesSlide+xml"/>
  <Override PartName="/ppt/tags/tag58.xml" ContentType="application/vnd.openxmlformats-officedocument.presentationml.tags+xml"/>
  <Override PartName="/ppt/notesSlides/notesSlide3.xml" ContentType="application/vnd.openxmlformats-officedocument.presentationml.notesSlide+xml"/>
  <Override PartName="/ppt/tags/tag59.xml" ContentType="application/vnd.openxmlformats-officedocument.presentationml.tags+xml"/>
  <Override PartName="/ppt/notesSlides/notesSlide4.xml" ContentType="application/vnd.openxmlformats-officedocument.presentationml.notesSlide+xml"/>
  <Override PartName="/ppt/tags/tag60.xml" ContentType="application/vnd.openxmlformats-officedocument.presentationml.tags+xml"/>
  <Override PartName="/ppt/notesSlides/notesSlide5.xml" ContentType="application/vnd.openxmlformats-officedocument.presentationml.notesSlide+xml"/>
  <Override PartName="/ppt/tags/tag61.xml" ContentType="application/vnd.openxmlformats-officedocument.presentationml.tags+xml"/>
  <Override PartName="/ppt/notesSlides/notesSlide6.xml" ContentType="application/vnd.openxmlformats-officedocument.presentationml.notesSlide+xml"/>
  <Override PartName="/ppt/tags/tag62.xml" ContentType="application/vnd.openxmlformats-officedocument.presentationml.tags+xml"/>
  <Override PartName="/ppt/notesSlides/notesSlide7.xml" ContentType="application/vnd.openxmlformats-officedocument.presentationml.notesSlide+xml"/>
  <Override PartName="/ppt/tags/tag63.xml" ContentType="application/vnd.openxmlformats-officedocument.presentationml.tags+xml"/>
  <Override PartName="/ppt/notesSlides/notesSlide8.xml" ContentType="application/vnd.openxmlformats-officedocument.presentationml.notesSlide+xml"/>
  <Override PartName="/ppt/tags/tag64.xml" ContentType="application/vnd.openxmlformats-officedocument.presentationml.tags+xml"/>
  <Override PartName="/ppt/notesSlides/notesSlide9.xml" ContentType="application/vnd.openxmlformats-officedocument.presentationml.notesSlide+xml"/>
  <Override PartName="/ppt/tags/tag65.xml" ContentType="application/vnd.openxmlformats-officedocument.presentationml.tags+xml"/>
  <Override PartName="/ppt/notesSlides/notesSlide10.xml" ContentType="application/vnd.openxmlformats-officedocument.presentationml.notesSlide+xml"/>
  <Override PartName="/ppt/tags/tag66.xml" ContentType="application/vnd.openxmlformats-officedocument.presentationml.tags+xml"/>
  <Override PartName="/ppt/notesSlides/notesSlide11.xml" ContentType="application/vnd.openxmlformats-officedocument.presentationml.notesSlide+xml"/>
  <Override PartName="/ppt/tags/tag67.xml" ContentType="application/vnd.openxmlformats-officedocument.presentationml.tags+xml"/>
  <Override PartName="/ppt/notesSlides/notesSlide12.xml" ContentType="application/vnd.openxmlformats-officedocument.presentationml.notesSlide+xml"/>
  <Override PartName="/ppt/tags/tag68.xml" ContentType="application/vnd.openxmlformats-officedocument.presentationml.tags+xml"/>
  <Override PartName="/ppt/notesSlides/notesSlide13.xml" ContentType="application/vnd.openxmlformats-officedocument.presentationml.notesSlide+xml"/>
  <Override PartName="/ppt/tags/tag69.xml" ContentType="application/vnd.openxmlformats-officedocument.presentationml.tags+xml"/>
  <Override PartName="/ppt/notesSlides/notesSlide14.xml" ContentType="application/vnd.openxmlformats-officedocument.presentationml.notesSlide+xml"/>
  <Override PartName="/ppt/tags/tag70.xml" ContentType="application/vnd.openxmlformats-officedocument.presentationml.tags+xml"/>
  <Override PartName="/ppt/notesSlides/notesSlide15.xml" ContentType="application/vnd.openxmlformats-officedocument.presentationml.notesSlide+xml"/>
  <Override PartName="/ppt/tags/tag71.xml" ContentType="application/vnd.openxmlformats-officedocument.presentationml.tags+xml"/>
  <Override PartName="/ppt/notesSlides/notesSlide16.xml" ContentType="application/vnd.openxmlformats-officedocument.presentationml.notesSlide+xml"/>
  <Override PartName="/ppt/tags/tag72.xml" ContentType="application/vnd.openxmlformats-officedocument.presentationml.tags+xml"/>
  <Override PartName="/ppt/notesSlides/notesSlide17.xml" ContentType="application/vnd.openxmlformats-officedocument.presentationml.notesSlide+xml"/>
  <Override PartName="/ppt/tags/tag73.xml" ContentType="application/vnd.openxmlformats-officedocument.presentationml.tags+xml"/>
  <Override PartName="/ppt/notesSlides/notesSlide18.xml" ContentType="application/vnd.openxmlformats-officedocument.presentationml.notesSlide+xml"/>
  <Override PartName="/ppt/tags/tag74.xml" ContentType="application/vnd.openxmlformats-officedocument.presentationml.tags+xml"/>
  <Override PartName="/ppt/notesSlides/notesSlide19.xml" ContentType="application/vnd.openxmlformats-officedocument.presentationml.notesSlide+xml"/>
  <Override PartName="/ppt/tags/tag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  <p:sldMasterId id="2147483823" r:id="rId2"/>
  </p:sldMasterIdLst>
  <p:notesMasterIdLst>
    <p:notesMasterId r:id="rId23"/>
  </p:notesMasterIdLst>
  <p:handoutMasterIdLst>
    <p:handoutMasterId r:id="rId24"/>
  </p:handoutMasterIdLst>
  <p:sldIdLst>
    <p:sldId id="287" r:id="rId3"/>
    <p:sldId id="256" r:id="rId4"/>
    <p:sldId id="257" r:id="rId5"/>
    <p:sldId id="298" r:id="rId6"/>
    <p:sldId id="259" r:id="rId7"/>
    <p:sldId id="261" r:id="rId8"/>
    <p:sldId id="291" r:id="rId9"/>
    <p:sldId id="292" r:id="rId10"/>
    <p:sldId id="294" r:id="rId11"/>
    <p:sldId id="262" r:id="rId12"/>
    <p:sldId id="263" r:id="rId13"/>
    <p:sldId id="264" r:id="rId14"/>
    <p:sldId id="265" r:id="rId15"/>
    <p:sldId id="266" r:id="rId16"/>
    <p:sldId id="267" r:id="rId17"/>
    <p:sldId id="296" r:id="rId18"/>
    <p:sldId id="290" r:id="rId19"/>
    <p:sldId id="289" r:id="rId20"/>
    <p:sldId id="268" r:id="rId21"/>
    <p:sldId id="297" r:id="rId22"/>
  </p:sldIdLst>
  <p:sldSz cx="9144000" cy="6858000" type="screen4x3"/>
  <p:notesSz cx="7315200" cy="96012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9" autoAdjust="0"/>
  </p:normalViewPr>
  <p:slideViewPr>
    <p:cSldViewPr>
      <p:cViewPr varScale="1">
        <p:scale>
          <a:sx n="83" d="100"/>
          <a:sy n="83" d="100"/>
        </p:scale>
        <p:origin x="108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charset="0"/>
              </a:defRPr>
            </a:lvl1pPr>
          </a:lstStyle>
          <a:p>
            <a:fld id="{EF92C49E-833F-5440-A213-40BD98B880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30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FFE92408-1C9E-254D-B314-A3DE14533F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84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050356A-7F12-6A49-9A98-10F846C07167}" type="slidenum">
              <a:rPr lang="en-US">
                <a:latin typeface="Tahoma" charset="0"/>
              </a:rPr>
              <a:pPr eaLnBrk="1" hangingPunct="1"/>
              <a:t>1</a:t>
            </a:fld>
            <a:endParaRPr lang="en-US">
              <a:latin typeface="Tahoma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949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B43094F-0B19-2A42-BE61-6CD02AFFA005}" type="slidenum">
              <a:rPr lang="en-US">
                <a:latin typeface="Tahoma" charset="0"/>
              </a:rPr>
              <a:pPr eaLnBrk="1" hangingPunct="1"/>
              <a:t>10</a:t>
            </a:fld>
            <a:endParaRPr lang="en-US">
              <a:latin typeface="Tahoma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862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951EAE6-D8B0-7341-A23D-8A3D75DCEA1D}" type="slidenum">
              <a:rPr lang="en-US">
                <a:latin typeface="Tahoma" charset="0"/>
              </a:rPr>
              <a:pPr eaLnBrk="1" hangingPunct="1"/>
              <a:t>11</a:t>
            </a:fld>
            <a:endParaRPr lang="en-US">
              <a:latin typeface="Tahoma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167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DF9E58-2C5A-1A4A-A6C4-2EDACF78D80A}" type="slidenum">
              <a:rPr lang="en-US">
                <a:latin typeface="Tahoma" charset="0"/>
              </a:rPr>
              <a:pPr eaLnBrk="1" hangingPunct="1"/>
              <a:t>12</a:t>
            </a:fld>
            <a:endParaRPr lang="en-US">
              <a:latin typeface="Tahoma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268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CC046C-9B21-E14C-A7B5-49DA0066D339}" type="slidenum">
              <a:rPr lang="en-US">
                <a:latin typeface="Tahoma" charset="0"/>
              </a:rPr>
              <a:pPr eaLnBrk="1" hangingPunct="1"/>
              <a:t>13</a:t>
            </a:fld>
            <a:endParaRPr lang="en-US">
              <a:latin typeface="Tahoma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831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A794A77-6F50-9B4C-8FEC-5EB8454180F4}" type="slidenum">
              <a:rPr lang="en-US">
                <a:latin typeface="Tahoma" charset="0"/>
              </a:rPr>
              <a:pPr eaLnBrk="1" hangingPunct="1"/>
              <a:t>14</a:t>
            </a:fld>
            <a:endParaRPr lang="en-US">
              <a:latin typeface="Tahoma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67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BF8FF5-ECD7-4944-AFE6-3A957D7B9BF5}" type="slidenum">
              <a:rPr lang="en-US">
                <a:latin typeface="Tahoma" charset="0"/>
              </a:rPr>
              <a:pPr eaLnBrk="1" hangingPunct="1"/>
              <a:t>15</a:t>
            </a:fld>
            <a:endParaRPr lang="en-US">
              <a:latin typeface="Tahoma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921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92408-1C9E-254D-B314-A3DE14533FF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15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0F652C-BB0C-FA44-AEC2-EDF4EA356703}" type="slidenum">
              <a:rPr lang="en-US">
                <a:latin typeface="Tahoma" charset="0"/>
              </a:rPr>
              <a:pPr eaLnBrk="1" hangingPunct="1"/>
              <a:t>17</a:t>
            </a:fld>
            <a:endParaRPr lang="en-US">
              <a:latin typeface="Tahoma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071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9C310E5-5C73-4A4B-99E4-8224ADE04CB5}" type="slidenum">
              <a:rPr lang="en-US">
                <a:latin typeface="Tahoma" charset="0"/>
              </a:rPr>
              <a:pPr eaLnBrk="1" hangingPunct="1"/>
              <a:t>18</a:t>
            </a:fld>
            <a:endParaRPr lang="en-US">
              <a:latin typeface="Tahoma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9504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9249E1D-5753-9146-B98B-35D47A3F212D}" type="slidenum">
              <a:rPr lang="en-US">
                <a:latin typeface="Tahoma" charset="0"/>
              </a:rPr>
              <a:pPr eaLnBrk="1" hangingPunct="1"/>
              <a:t>19</a:t>
            </a:fld>
            <a:endParaRPr lang="en-US">
              <a:latin typeface="Tahoma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222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9F7447-9C3B-FA46-9469-4A724B4F61BD}" type="slidenum">
              <a:rPr lang="en-US">
                <a:latin typeface="Tahoma" charset="0"/>
              </a:rPr>
              <a:pPr eaLnBrk="1" hangingPunct="1"/>
              <a:t>2</a:t>
            </a:fld>
            <a:endParaRPr lang="en-US">
              <a:latin typeface="Tahoma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218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5DCF017-4D8D-434C-B083-021E68E21577}" type="slidenum">
              <a:rPr lang="en-US">
                <a:latin typeface="Tahoma" charset="0"/>
              </a:rPr>
              <a:pPr eaLnBrk="1" hangingPunct="1"/>
              <a:t>3</a:t>
            </a:fld>
            <a:endParaRPr lang="en-US">
              <a:latin typeface="Tahoma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67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D9B9E1-6B92-FA4B-A325-BDCC700906B2}" type="slidenum">
              <a:rPr lang="en-US">
                <a:latin typeface="Tahoma" charset="0"/>
              </a:rPr>
              <a:pPr eaLnBrk="1" hangingPunct="1"/>
              <a:t>4</a:t>
            </a:fld>
            <a:endParaRPr lang="en-US">
              <a:latin typeface="Tahoma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63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47977DA-A5A7-4443-ADBB-E75713918356}" type="slidenum">
              <a:rPr lang="en-US">
                <a:latin typeface="Tahoma" charset="0"/>
              </a:rPr>
              <a:pPr eaLnBrk="1" hangingPunct="1"/>
              <a:t>5</a:t>
            </a:fld>
            <a:endParaRPr lang="en-US">
              <a:latin typeface="Tahoma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192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088F9BC-0C1C-294F-A4D8-03F8565EDBD3}" type="slidenum">
              <a:rPr lang="en-US">
                <a:latin typeface="Tahoma" charset="0"/>
              </a:rPr>
              <a:pPr eaLnBrk="1" hangingPunct="1"/>
              <a:t>6</a:t>
            </a:fld>
            <a:endParaRPr lang="en-US">
              <a:latin typeface="Tahoma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258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92408-1C9E-254D-B314-A3DE14533FF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79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92408-1C9E-254D-B314-A3DE14533FF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05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92408-1C9E-254D-B314-A3DE14533FF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55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1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1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3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Relationship Id="rId4" Type="http://schemas.openxmlformats.org/officeDocument/2006/relationships/image" Target="../media/image41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Relationship Id="rId4" Type="http://schemas.openxmlformats.org/officeDocument/2006/relationships/image" Target="../media/image41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Relationship Id="rId4" Type="http://schemas.openxmlformats.org/officeDocument/2006/relationships/image" Target="../media/image4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Relationship Id="rId4" Type="http://schemas.openxmlformats.org/officeDocument/2006/relationships/image" Target="../media/image41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5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6.xml"/><Relationship Id="rId4" Type="http://schemas.openxmlformats.org/officeDocument/2006/relationships/image" Target="../media/image4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7.xml"/><Relationship Id="rId4" Type="http://schemas.openxmlformats.org/officeDocument/2006/relationships/image" Target="../media/image4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8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9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0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1.xml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2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5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3.xml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9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4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30.png"/><Relationship Id="rId9" Type="http://schemas.openxmlformats.org/officeDocument/2006/relationships/image" Target="../media/image46.png"/><Relationship Id="rId14" Type="http://schemas.openxmlformats.org/officeDocument/2006/relationships/image" Target="../media/image50.png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5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10" Type="http://schemas.openxmlformats.org/officeDocument/2006/relationships/image" Target="../media/image45.png"/><Relationship Id="rId4" Type="http://schemas.openxmlformats.org/officeDocument/2006/relationships/image" Target="../media/image34.png"/><Relationship Id="rId9" Type="http://schemas.openxmlformats.org/officeDocument/2006/relationships/image" Target="../media/image51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BD2K OER Module Title -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4795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2931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142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8300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4755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5632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3162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922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4871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4971" y="135350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Icons for Use Throughout – Light Theme</a:t>
            </a:r>
            <a:endParaRPr lang="en-US" dirty="0"/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737" y="287494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8185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4782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12101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8698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36691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5134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3pPr marL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5144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230599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85163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2472679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3093719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9" y="1230599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1851639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2472679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7" y="3099816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8" y="124973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184554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2472679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3081525"/>
            <a:ext cx="1554615" cy="45724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668372" y="3697195"/>
            <a:ext cx="640080" cy="457200"/>
            <a:chOff x="3668372" y="3697195"/>
            <a:chExt cx="640080" cy="457200"/>
          </a:xfrm>
        </p:grpSpPr>
        <p:sp>
          <p:nvSpPr>
            <p:cNvPr id="71" name="Pentagon 70"/>
            <p:cNvSpPr/>
            <p:nvPr/>
          </p:nvSpPr>
          <p:spPr>
            <a:xfrm>
              <a:off x="3851252" y="3697195"/>
              <a:ext cx="4572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668372" y="369719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68372" y="4531766"/>
            <a:ext cx="640080" cy="457200"/>
            <a:chOff x="3668372" y="4531766"/>
            <a:chExt cx="640080" cy="457200"/>
          </a:xfrm>
        </p:grpSpPr>
        <p:sp>
          <p:nvSpPr>
            <p:cNvPr id="73" name="Pentagon 72"/>
            <p:cNvSpPr/>
            <p:nvPr/>
          </p:nvSpPr>
          <p:spPr>
            <a:xfrm>
              <a:off x="3851252" y="4531766"/>
              <a:ext cx="4572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668372" y="453176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68372" y="5366337"/>
            <a:ext cx="640080" cy="457200"/>
            <a:chOff x="3668372" y="5366337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3851252" y="5366337"/>
              <a:ext cx="4572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668372" y="536633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68372" y="6200908"/>
            <a:ext cx="640080" cy="457200"/>
            <a:chOff x="3668372" y="6200908"/>
            <a:chExt cx="640080" cy="457200"/>
          </a:xfrm>
        </p:grpSpPr>
        <p:sp>
          <p:nvSpPr>
            <p:cNvPr id="77" name="Pentagon 76"/>
            <p:cNvSpPr/>
            <p:nvPr/>
          </p:nvSpPr>
          <p:spPr>
            <a:xfrm>
              <a:off x="3851252" y="620090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68372" y="620090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058484" y="3690371"/>
            <a:ext cx="1371600" cy="453104"/>
            <a:chOff x="2303060" y="1350261"/>
            <a:chExt cx="1371600" cy="453104"/>
          </a:xfrm>
        </p:grpSpPr>
        <p:sp>
          <p:nvSpPr>
            <p:cNvPr id="80" name="Round Same Side Corner Rectangle 79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058484" y="4505139"/>
            <a:ext cx="1371600" cy="453104"/>
            <a:chOff x="2303060" y="2165029"/>
            <a:chExt cx="1371600" cy="453104"/>
          </a:xfrm>
        </p:grpSpPr>
        <p:sp>
          <p:nvSpPr>
            <p:cNvPr id="83" name="Round Same Side Corner Rectangle 82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058484" y="5366337"/>
            <a:ext cx="1371600" cy="453104"/>
            <a:chOff x="2303060" y="3026227"/>
            <a:chExt cx="1371600" cy="453104"/>
          </a:xfrm>
        </p:grpSpPr>
        <p:sp>
          <p:nvSpPr>
            <p:cNvPr id="86" name="Round Same Side Corner Rectangle 85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058484" y="6181105"/>
            <a:ext cx="1371600" cy="453104"/>
            <a:chOff x="2303060" y="3840995"/>
            <a:chExt cx="1371600" cy="453104"/>
          </a:xfrm>
        </p:grpSpPr>
        <p:sp>
          <p:nvSpPr>
            <p:cNvPr id="89" name="Round Same Side Corner Rectangle 88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355542" y="3697195"/>
            <a:ext cx="1554480" cy="457200"/>
            <a:chOff x="4600118" y="1357085"/>
            <a:chExt cx="1554480" cy="457200"/>
          </a:xfrm>
        </p:grpSpPr>
        <p:sp>
          <p:nvSpPr>
            <p:cNvPr id="92" name="Pentagon 91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355542" y="4531766"/>
            <a:ext cx="1554480" cy="457200"/>
            <a:chOff x="4600118" y="2191656"/>
            <a:chExt cx="1554480" cy="457200"/>
          </a:xfrm>
        </p:grpSpPr>
        <p:sp>
          <p:nvSpPr>
            <p:cNvPr id="95" name="Pentagon 94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355542" y="5366337"/>
            <a:ext cx="1554480" cy="457200"/>
            <a:chOff x="4600118" y="3026227"/>
            <a:chExt cx="1554480" cy="457200"/>
          </a:xfrm>
        </p:grpSpPr>
        <p:sp>
          <p:nvSpPr>
            <p:cNvPr id="98" name="Pentagon 97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355542" y="6200908"/>
            <a:ext cx="1554480" cy="457200"/>
            <a:chOff x="4600118" y="3860798"/>
            <a:chExt cx="1554480" cy="457200"/>
          </a:xfrm>
        </p:grpSpPr>
        <p:sp>
          <p:nvSpPr>
            <p:cNvPr id="101" name="Pentagon 100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49963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86300" y="-1160"/>
            <a:ext cx="1371720" cy="451143"/>
            <a:chOff x="886300" y="-1160"/>
            <a:chExt cx="1371720" cy="4511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86301" y="-1160"/>
              <a:ext cx="1371719" cy="45114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86300" y="89757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Glossary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ata 28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42607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6700356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2729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094" y="2209799"/>
            <a:ext cx="7375812" cy="4069465"/>
          </a:xfr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/>
            </a:lvl1pPr>
            <a:lvl2pPr>
              <a:lnSpc>
                <a:spcPct val="100000"/>
              </a:lnSpc>
              <a:spcAft>
                <a:spcPts val="450"/>
              </a:spcAft>
              <a:defRPr/>
            </a:lvl2pPr>
            <a:lvl3pPr>
              <a:lnSpc>
                <a:spcPct val="100000"/>
              </a:lnSpc>
              <a:spcBef>
                <a:spcPts val="375"/>
              </a:spcBef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84093" y="749301"/>
            <a:ext cx="7375814" cy="12396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7620000" y="32636"/>
            <a:ext cx="914400" cy="348364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r>
              <a:rPr lang="en-US" smtClean="0"/>
              <a:t>BDK01-3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57837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w C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7696200" y="6400800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094" y="2209799"/>
            <a:ext cx="7375812" cy="4069465"/>
          </a:xfr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/>
            </a:lvl1pPr>
            <a:lvl2pPr>
              <a:lnSpc>
                <a:spcPct val="100000"/>
              </a:lnSpc>
              <a:spcAft>
                <a:spcPts val="450"/>
              </a:spcAft>
              <a:defRPr/>
            </a:lvl2pPr>
            <a:lvl3pPr>
              <a:lnSpc>
                <a:spcPct val="100000"/>
              </a:lnSpc>
              <a:spcBef>
                <a:spcPts val="375"/>
              </a:spcBef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84093" y="749301"/>
            <a:ext cx="7375814" cy="12396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7620000" y="32636"/>
            <a:ext cx="914400" cy="348364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r>
              <a:rPr lang="en-US" smtClean="0"/>
              <a:t>BDK01-3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23295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with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>
          <a:xfrm>
            <a:off x="628650" y="6356351"/>
            <a:ext cx="2914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BDK01-3</a:t>
            </a:r>
            <a:endParaRPr lang="en-US"/>
          </a:p>
        </p:txBody>
      </p:sp>
      <p:sp>
        <p:nvSpPr>
          <p:cNvPr id="5" name="Slide Number Placeholder 4" hidden="1"/>
          <p:cNvSpPr>
            <a:spLocks noGrp="1"/>
          </p:cNvSpPr>
          <p:nvPr>
            <p:ph type="sldNum" sz="quarter" idx="12"/>
          </p:nvPr>
        </p:nvSpPr>
        <p:spPr>
          <a:xfrm>
            <a:off x="354330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5EF366-4978-A84A-82A4-827CBECA4D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7696200" y="6400800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8" name="Footer Placeholder 12"/>
          <p:cNvSpPr txBox="1">
            <a:spLocks/>
          </p:cNvSpPr>
          <p:nvPr userDrawn="1"/>
        </p:nvSpPr>
        <p:spPr>
          <a:xfrm>
            <a:off x="7620000" y="32636"/>
            <a:ext cx="914400" cy="34836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BDK01-3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8140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094" y="2209799"/>
            <a:ext cx="7375812" cy="4069465"/>
          </a:xfr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/>
            </a:lvl1pPr>
            <a:lvl2pPr>
              <a:lnSpc>
                <a:spcPct val="100000"/>
              </a:lnSpc>
              <a:spcAft>
                <a:spcPts val="450"/>
              </a:spcAft>
              <a:defRPr/>
            </a:lvl2pPr>
            <a:lvl3pPr>
              <a:lnSpc>
                <a:spcPct val="100000"/>
              </a:lnSpc>
              <a:spcBef>
                <a:spcPts val="375"/>
              </a:spcBef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84093" y="749301"/>
            <a:ext cx="7375814" cy="12396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7620000" y="32636"/>
            <a:ext cx="914400" cy="348364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r>
              <a:rPr lang="en-US" smtClean="0"/>
              <a:t>BDK01-3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5049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094" y="2209799"/>
            <a:ext cx="7375812" cy="4069465"/>
          </a:xfr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/>
            </a:lvl1pPr>
            <a:lvl2pPr>
              <a:lnSpc>
                <a:spcPct val="100000"/>
              </a:lnSpc>
              <a:spcAft>
                <a:spcPts val="450"/>
              </a:spcAft>
              <a:defRPr/>
            </a:lvl2pPr>
            <a:lvl3pPr>
              <a:lnSpc>
                <a:spcPct val="100000"/>
              </a:lnSpc>
              <a:spcBef>
                <a:spcPts val="375"/>
              </a:spcBef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84093" y="749301"/>
            <a:ext cx="7375814" cy="12396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7620000" y="32636"/>
            <a:ext cx="914400" cy="348364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r>
              <a:rPr lang="en-US" smtClean="0"/>
              <a:t>BDK01-3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2320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094" y="2209799"/>
            <a:ext cx="7375812" cy="4069465"/>
          </a:xfr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/>
            </a:lvl1pPr>
            <a:lvl2pPr>
              <a:lnSpc>
                <a:spcPct val="100000"/>
              </a:lnSpc>
              <a:spcAft>
                <a:spcPts val="450"/>
              </a:spcAft>
              <a:defRPr/>
            </a:lvl2pPr>
            <a:lvl3pPr>
              <a:lnSpc>
                <a:spcPct val="100000"/>
              </a:lnSpc>
              <a:spcBef>
                <a:spcPts val="375"/>
              </a:spcBef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84093" y="749301"/>
            <a:ext cx="7375814" cy="12396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7620000" y="32636"/>
            <a:ext cx="914400" cy="348364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r>
              <a:rPr lang="en-US" smtClean="0"/>
              <a:t>BDK01-3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57056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094" y="2209799"/>
            <a:ext cx="7375812" cy="4069465"/>
          </a:xfr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/>
            </a:lvl1pPr>
            <a:lvl2pPr>
              <a:lnSpc>
                <a:spcPct val="100000"/>
              </a:lnSpc>
              <a:spcAft>
                <a:spcPts val="450"/>
              </a:spcAft>
              <a:defRPr/>
            </a:lvl2pPr>
            <a:lvl3pPr>
              <a:lnSpc>
                <a:spcPct val="100000"/>
              </a:lnSpc>
              <a:spcBef>
                <a:spcPts val="375"/>
              </a:spcBef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84093" y="749301"/>
            <a:ext cx="7375814" cy="12396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7620000" y="32636"/>
            <a:ext cx="914400" cy="348364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r>
              <a:rPr lang="en-US" smtClean="0"/>
              <a:t>BDK01-3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29848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094" y="2209799"/>
            <a:ext cx="7375812" cy="4069465"/>
          </a:xfr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/>
            </a:lvl1pPr>
            <a:lvl2pPr>
              <a:lnSpc>
                <a:spcPct val="100000"/>
              </a:lnSpc>
              <a:spcAft>
                <a:spcPts val="450"/>
              </a:spcAft>
              <a:defRPr/>
            </a:lvl2pPr>
            <a:lvl3pPr>
              <a:lnSpc>
                <a:spcPct val="100000"/>
              </a:lnSpc>
              <a:spcBef>
                <a:spcPts val="375"/>
              </a:spcBef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84093" y="749301"/>
            <a:ext cx="7375814" cy="12396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7620000" y="32636"/>
            <a:ext cx="914400" cy="348364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r>
              <a:rPr lang="en-US" smtClean="0"/>
              <a:t>BDK01-3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352807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1753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OER Module Title - Dark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871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Dark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2859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5652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2pPr>
            <a:lvl3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3pPr>
            <a:lvl4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4pPr>
            <a:lvl5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4002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9611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35751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867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7271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8183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6672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9408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 smtClean="0"/>
              <a:t>BD2K Section Header - Light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608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503672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1813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6139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3189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6419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5337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441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2110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507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011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4120383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1665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4507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Dark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280715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4630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1227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08546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5143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7048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6638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278854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89440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2533036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1" y="3189475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278854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923458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6" y="2533036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3195572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27885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88843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2521082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3" y="3171543"/>
            <a:ext cx="1554615" cy="457240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4925168" y="3628783"/>
            <a:ext cx="640080" cy="457200"/>
            <a:chOff x="912948" y="1357085"/>
            <a:chExt cx="640080" cy="457200"/>
          </a:xfrm>
        </p:grpSpPr>
        <p:sp>
          <p:nvSpPr>
            <p:cNvPr id="72" name="Pentagon 71"/>
            <p:cNvSpPr/>
            <p:nvPr/>
          </p:nvSpPr>
          <p:spPr>
            <a:xfrm>
              <a:off x="1095828" y="1357085"/>
              <a:ext cx="4572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1294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925168" y="4463354"/>
            <a:ext cx="640080" cy="457200"/>
            <a:chOff x="912948" y="2191656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1095828" y="2191656"/>
              <a:ext cx="4572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1294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925168" y="5297925"/>
            <a:ext cx="640080" cy="457200"/>
            <a:chOff x="912948" y="3026227"/>
            <a:chExt cx="640080" cy="457200"/>
          </a:xfrm>
        </p:grpSpPr>
        <p:sp>
          <p:nvSpPr>
            <p:cNvPr id="78" name="Pentagon 77"/>
            <p:cNvSpPr/>
            <p:nvPr/>
          </p:nvSpPr>
          <p:spPr>
            <a:xfrm>
              <a:off x="1095828" y="3026227"/>
              <a:ext cx="4572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1294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925168" y="6132496"/>
            <a:ext cx="640080" cy="457200"/>
            <a:chOff x="912948" y="3860798"/>
            <a:chExt cx="640080" cy="457200"/>
          </a:xfrm>
        </p:grpSpPr>
        <p:sp>
          <p:nvSpPr>
            <p:cNvPr id="81" name="Pentagon 80"/>
            <p:cNvSpPr/>
            <p:nvPr/>
          </p:nvSpPr>
          <p:spPr>
            <a:xfrm>
              <a:off x="1095828" y="386079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91294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696141" y="3632879"/>
            <a:ext cx="1371600" cy="453104"/>
            <a:chOff x="2303060" y="1350261"/>
            <a:chExt cx="1371600" cy="453104"/>
          </a:xfrm>
        </p:grpSpPr>
        <p:sp>
          <p:nvSpPr>
            <p:cNvPr id="84" name="Round Same Side Corner Rectangle 83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696141" y="4447647"/>
            <a:ext cx="1371600" cy="453104"/>
            <a:chOff x="2303060" y="2165029"/>
            <a:chExt cx="1371600" cy="453104"/>
          </a:xfrm>
        </p:grpSpPr>
        <p:sp>
          <p:nvSpPr>
            <p:cNvPr id="87" name="Round Same Side Corner Rectangle 86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696141" y="5308845"/>
            <a:ext cx="1371600" cy="453104"/>
            <a:chOff x="2303060" y="3026227"/>
            <a:chExt cx="1371600" cy="453104"/>
          </a:xfrm>
        </p:grpSpPr>
        <p:sp>
          <p:nvSpPr>
            <p:cNvPr id="90" name="Round Same Side Corner Rectangle 89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696141" y="6123613"/>
            <a:ext cx="1371600" cy="453104"/>
            <a:chOff x="2303060" y="3840995"/>
            <a:chExt cx="1371600" cy="453104"/>
          </a:xfrm>
        </p:grpSpPr>
        <p:sp>
          <p:nvSpPr>
            <p:cNvPr id="93" name="Round Same Side Corner Rectangle 92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364549" y="3628783"/>
            <a:ext cx="1554480" cy="457200"/>
            <a:chOff x="4600118" y="1357085"/>
            <a:chExt cx="1554480" cy="457200"/>
          </a:xfrm>
        </p:grpSpPr>
        <p:sp>
          <p:nvSpPr>
            <p:cNvPr id="96" name="Pentagon 95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364549" y="4463354"/>
            <a:ext cx="1554480" cy="457200"/>
            <a:chOff x="4600118" y="2191656"/>
            <a:chExt cx="1554480" cy="457200"/>
          </a:xfrm>
        </p:grpSpPr>
        <p:sp>
          <p:nvSpPr>
            <p:cNvPr id="99" name="Pentagon 98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364549" y="5297925"/>
            <a:ext cx="1554480" cy="457200"/>
            <a:chOff x="4600118" y="3026227"/>
            <a:chExt cx="1554480" cy="457200"/>
          </a:xfrm>
        </p:grpSpPr>
        <p:sp>
          <p:nvSpPr>
            <p:cNvPr id="102" name="Pentagon 101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364549" y="6132496"/>
            <a:ext cx="1554480" cy="457200"/>
            <a:chOff x="4600118" y="3860798"/>
            <a:chExt cx="1554480" cy="457200"/>
          </a:xfrm>
        </p:grpSpPr>
        <p:sp>
          <p:nvSpPr>
            <p:cNvPr id="105" name="Pentagon 104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01497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42226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rgbClr val="75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ata 32"/>
          <p:cNvSpPr/>
          <p:nvPr/>
        </p:nvSpPr>
        <p:spPr>
          <a:xfrm rot="10800000">
            <a:off x="6667305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80" y="1577320"/>
            <a:ext cx="1371719" cy="45724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96880" y="1557397"/>
            <a:ext cx="137172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Glossary</a:t>
            </a:r>
          </a:p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 rot="10800000">
            <a:off x="967140" y="-5500"/>
            <a:ext cx="1371719" cy="449279"/>
            <a:chOff x="7547308" y="6054245"/>
            <a:chExt cx="1371719" cy="449279"/>
          </a:xfrm>
        </p:grpSpPr>
        <p:sp>
          <p:nvSpPr>
            <p:cNvPr id="37" name="Round Same Side Corner Rectangle 36"/>
            <p:cNvSpPr/>
            <p:nvPr/>
          </p:nvSpPr>
          <p:spPr>
            <a:xfrm>
              <a:off x="7547308" y="6054245"/>
              <a:ext cx="1371719" cy="357809"/>
            </a:xfrm>
            <a:prstGeom prst="round2SameRect">
              <a:avLst/>
            </a:prstGeom>
            <a:solidFill>
              <a:srgbClr val="7176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547308" y="6412064"/>
              <a:ext cx="1371719" cy="91460"/>
            </a:xfrm>
            <a:prstGeom prst="rect">
              <a:avLst/>
            </a:prstGeom>
            <a:solidFill>
              <a:srgbClr val="5255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76566" y="83887"/>
            <a:ext cx="13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Glossary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8389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575812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873284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450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1368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tags" Target="../tags/tag29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31"/>
    </p:custDataLst>
    <p:extLst>
      <p:ext uri="{BB962C8B-B14F-4D97-AF65-F5344CB8AC3E}">
        <p14:creationId xmlns:p14="http://schemas.microsoft.com/office/powerpoint/2010/main" val="243339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  <p:sldLayoutId id="2147483811" r:id="rId18"/>
    <p:sldLayoutId id="2147483812" r:id="rId19"/>
    <p:sldLayoutId id="2147483813" r:id="rId20"/>
    <p:sldLayoutId id="2147483814" r:id="rId21"/>
    <p:sldLayoutId id="2147483815" r:id="rId22"/>
    <p:sldLayoutId id="2147483816" r:id="rId23"/>
    <p:sldLayoutId id="2147483817" r:id="rId24"/>
    <p:sldLayoutId id="2147483818" r:id="rId25"/>
    <p:sldLayoutId id="2147483819" r:id="rId26"/>
    <p:sldLayoutId id="2147483820" r:id="rId27"/>
    <p:sldLayoutId id="2147483821" r:id="rId28"/>
    <p:sldLayoutId id="2147483822" r:id="rId2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95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8"/>
    </p:custDataLst>
    <p:extLst>
      <p:ext uri="{BB962C8B-B14F-4D97-AF65-F5344CB8AC3E}">
        <p14:creationId xmlns:p14="http://schemas.microsoft.com/office/powerpoint/2010/main" val="102122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840" r:id="rId17"/>
    <p:sldLayoutId id="2147483841" r:id="rId18"/>
    <p:sldLayoutId id="2147483842" r:id="rId19"/>
    <p:sldLayoutId id="2147483843" r:id="rId20"/>
    <p:sldLayoutId id="2147483844" r:id="rId21"/>
    <p:sldLayoutId id="2147483845" r:id="rId22"/>
    <p:sldLayoutId id="2147483846" r:id="rId23"/>
    <p:sldLayoutId id="2147483847" r:id="rId24"/>
    <p:sldLayoutId id="2147483848" r:id="rId25"/>
    <p:sldLayoutId id="2147483849" r:id="rId2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5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reporter.nih.gov/project_info_description.cfm?aid=8828784&amp;icde=22004384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Production of Health and Biomedical Information: Part 1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BDK09-1 </a:t>
            </a:r>
            <a:r>
              <a:rPr lang="en-US" dirty="0" smtClean="0"/>
              <a:t>| Publication </a:t>
            </a:r>
            <a:r>
              <a:rPr lang="en-US" dirty="0"/>
              <a:t>and Peer Review</a:t>
            </a:r>
          </a:p>
          <a:p>
            <a:pPr algn="l"/>
            <a:r>
              <a:rPr lang="en-US" dirty="0" smtClean="0"/>
              <a:t>William </a:t>
            </a:r>
            <a:r>
              <a:rPr lang="en-US" dirty="0"/>
              <a:t>Hersh, </a:t>
            </a:r>
            <a:r>
              <a:rPr lang="en-US" dirty="0" smtClean="0"/>
              <a:t>MD | Department </a:t>
            </a:r>
            <a:r>
              <a:rPr lang="en-US" dirty="0"/>
              <a:t>of Medical Informatics &amp; Clinical Epidemiology</a:t>
            </a:r>
          </a:p>
          <a:p>
            <a:pPr algn="l"/>
            <a:r>
              <a:rPr lang="en-US" dirty="0"/>
              <a:t>Oregon Health &amp; Science </a:t>
            </a:r>
            <a:r>
              <a:rPr lang="en-US" dirty="0" smtClean="0"/>
              <a:t>University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review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Publications must muster review of peers</a:t>
            </a:r>
          </a:p>
          <a:p>
            <a:r>
              <a:rPr lang="en-US" dirty="0">
                <a:latin typeface="+mn-lt"/>
              </a:rPr>
              <a:t>After manuscript submitted to journal, sent out for peer review, usually anonymously</a:t>
            </a:r>
          </a:p>
          <a:p>
            <a:r>
              <a:rPr lang="en-US" dirty="0">
                <a:latin typeface="+mn-lt"/>
              </a:rPr>
              <a:t>Goal of peer review is to insure</a:t>
            </a:r>
          </a:p>
          <a:p>
            <a:pPr lvl="1"/>
            <a:r>
              <a:rPr lang="en-US" dirty="0">
                <a:latin typeface="+mn-lt"/>
              </a:rPr>
              <a:t>Previous work adequately acknowledged</a:t>
            </a:r>
          </a:p>
          <a:p>
            <a:pPr lvl="1"/>
            <a:r>
              <a:rPr lang="en-US" dirty="0">
                <a:latin typeface="+mn-lt"/>
              </a:rPr>
              <a:t>Experimental methodology realistic and reproducible</a:t>
            </a:r>
          </a:p>
          <a:p>
            <a:pPr lvl="1"/>
            <a:r>
              <a:rPr lang="en-US" dirty="0">
                <a:latin typeface="+mn-lt"/>
              </a:rPr>
              <a:t>Analysis of data justifies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Peer review process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+mn-lt"/>
              </a:rPr>
              <a:t>Usually two phases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+mn-lt"/>
              </a:rPr>
              <a:t>Initial review by editor or associate editor to determine if in scope or has major flaws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+mn-lt"/>
              </a:rPr>
              <a:t>Then sent to peer reviewers, usually 2-3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+mn-lt"/>
              </a:rPr>
              <a:t>Rate of acceptance varies widely, e.g., 8-10% in JAMA, 30-40% in JAMIA, higher in others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>
                <a:latin typeface="+mn-lt"/>
              </a:rPr>
              <a:t>Saracevic</a:t>
            </a:r>
            <a:r>
              <a:rPr lang="en-US" dirty="0">
                <a:latin typeface="+mn-lt"/>
              </a:rPr>
              <a:t>: </a:t>
            </a:r>
            <a:r>
              <a:rPr lang="en-US" dirty="0" smtClean="0">
                <a:latin typeface="+mn-lt"/>
              </a:rPr>
              <a:t>Peer </a:t>
            </a:r>
            <a:r>
              <a:rPr lang="en-US" dirty="0">
                <a:latin typeface="+mn-lt"/>
              </a:rPr>
              <a:t>review more determines where a paper published then whether it is published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+mn-lt"/>
              </a:rPr>
              <a:t>Process serves other purposes, such as improving accuracy and readability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peer reviewers and editors?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/>
              <a:t>Peer reviewers</a:t>
            </a:r>
          </a:p>
          <a:p>
            <a:pPr lvl="1">
              <a:lnSpc>
                <a:spcPct val="90000"/>
              </a:lnSpc>
            </a:pPr>
            <a:r>
              <a:rPr lang="en-US" altLang="ja-JP" sz="1900" dirty="0" smtClean="0"/>
              <a:t>“</a:t>
            </a:r>
            <a:r>
              <a:rPr lang="en-US" sz="1900" dirty="0" smtClean="0"/>
              <a:t>Peers,</a:t>
            </a:r>
            <a:r>
              <a:rPr lang="en-US" altLang="ja-JP" sz="1900" dirty="0" smtClean="0"/>
              <a:t>”</a:t>
            </a:r>
            <a:r>
              <a:rPr lang="en-US" sz="1900" dirty="0" smtClean="0"/>
              <a:t> </a:t>
            </a:r>
            <a:r>
              <a:rPr lang="en-US" sz="1900" dirty="0"/>
              <a:t>incentive by professional obligation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Best are </a:t>
            </a:r>
            <a:r>
              <a:rPr lang="en-US" altLang="ja-JP" sz="1900" dirty="0" smtClean="0"/>
              <a:t>“</a:t>
            </a:r>
            <a:r>
              <a:rPr lang="en-US" sz="1900" dirty="0" smtClean="0"/>
              <a:t>high</a:t>
            </a:r>
            <a:r>
              <a:rPr lang="en-US" sz="1900" dirty="0"/>
              <a:t>-</a:t>
            </a:r>
            <a:r>
              <a:rPr lang="en-US" sz="1900" dirty="0" smtClean="0"/>
              <a:t>end</a:t>
            </a:r>
            <a:r>
              <a:rPr lang="en-US" altLang="ja-JP" sz="1900" dirty="0" smtClean="0"/>
              <a:t>”</a:t>
            </a:r>
            <a:r>
              <a:rPr lang="en-US" sz="1900" dirty="0" smtClean="0"/>
              <a:t> </a:t>
            </a:r>
            <a:r>
              <a:rPr lang="en-US" sz="1900" dirty="0"/>
              <a:t>junior faculty, e.g., assistant professors, especially those with training in epidemiology and statistics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Editors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Mostly not trained in editorial practices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Tend to come from ranks of scientists and clinicians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Neither do these full-time (with exception of big-journal editors)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/>
              <a:t>Blinding – what is it and</a:t>
            </a:r>
            <a:r>
              <a:rPr lang="en-US" sz="4000" dirty="0">
                <a:solidFill>
                  <a:srgbClr val="FF00FF"/>
                </a:solidFill>
              </a:rPr>
              <a:t/>
            </a:r>
            <a:br>
              <a:rPr lang="en-US" sz="4000" dirty="0">
                <a:solidFill>
                  <a:srgbClr val="FF00FF"/>
                </a:solidFill>
              </a:rPr>
            </a:br>
            <a:r>
              <a:rPr lang="en-US" sz="4000" dirty="0"/>
              <a:t>does it help?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+mn-lt"/>
              </a:rPr>
              <a:t>Systematic review by Jefferson (2002)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 dirty="0">
                <a:latin typeface="+mn-lt"/>
              </a:rPr>
              <a:t>Blinding reviewer(s) to author(s)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+mn-lt"/>
              </a:rPr>
              <a:t>Rationale – reviewers will not be biased by knowing author(s)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+mn-lt"/>
              </a:rPr>
              <a:t>Difficult to do and does not lead to better reviews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 dirty="0">
                <a:latin typeface="+mn-lt"/>
              </a:rPr>
              <a:t>Blinding author(s) to reviewer(s)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+mn-lt"/>
              </a:rPr>
              <a:t>Rationale – allowing reviewers to be more forthright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+mn-lt"/>
              </a:rPr>
              <a:t>Unmasking not found to improve reviewing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+mn-lt"/>
              </a:rPr>
              <a:t>Journals that </a:t>
            </a:r>
            <a:r>
              <a:rPr lang="en-US" dirty="0" smtClean="0">
                <a:latin typeface="+mn-lt"/>
              </a:rPr>
              <a:t>do not blind (BMJ</a:t>
            </a:r>
            <a:r>
              <a:rPr lang="en-US" dirty="0">
                <a:latin typeface="+mn-lt"/>
              </a:rPr>
              <a:t>, BMC) believe it results in </a:t>
            </a:r>
            <a:r>
              <a:rPr lang="en-US" dirty="0" smtClean="0">
                <a:latin typeface="+mn-lt"/>
              </a:rPr>
              <a:t>more open review process</a:t>
            </a:r>
            <a:r>
              <a:rPr lang="en-US" dirty="0">
                <a:latin typeface="+mn-lt"/>
              </a:rPr>
              <a:t>, while those who </a:t>
            </a:r>
            <a:r>
              <a:rPr lang="en-US" dirty="0" smtClean="0">
                <a:latin typeface="+mn-lt"/>
              </a:rPr>
              <a:t>blind believe their reviews are more objective, </a:t>
            </a:r>
            <a:r>
              <a:rPr lang="en-US" dirty="0">
                <a:latin typeface="+mn-lt"/>
              </a:rPr>
              <a:t>due to </a:t>
            </a:r>
            <a:r>
              <a:rPr lang="en-US" dirty="0" smtClean="0">
                <a:latin typeface="+mn-lt"/>
              </a:rPr>
              <a:t>eliminating fears </a:t>
            </a:r>
            <a:r>
              <a:rPr lang="en-US" dirty="0">
                <a:latin typeface="+mn-lt"/>
              </a:rPr>
              <a:t>of </a:t>
            </a:r>
            <a:r>
              <a:rPr lang="en-US" dirty="0" smtClean="0">
                <a:latin typeface="+mn-lt"/>
              </a:rPr>
              <a:t>retribution</a:t>
            </a:r>
            <a:endParaRPr lang="en-US" dirty="0"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(McCook, 2006)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Limitations of peer review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300" dirty="0"/>
              <a:t>Bias towards those already successful – </a:t>
            </a:r>
            <a:r>
              <a:rPr lang="en-US" sz="2300" dirty="0" err="1" smtClean="0"/>
              <a:t>Lotka</a:t>
            </a:r>
            <a:r>
              <a:rPr lang="en-US" altLang="ja-JP" sz="2300" dirty="0" err="1" smtClean="0"/>
              <a:t>’</a:t>
            </a:r>
            <a:r>
              <a:rPr lang="en-US" sz="2300" dirty="0" err="1" smtClean="0"/>
              <a:t>s</a:t>
            </a:r>
            <a:r>
              <a:rPr lang="en-US" sz="2300" dirty="0" smtClean="0"/>
              <a:t> </a:t>
            </a:r>
            <a:r>
              <a:rPr lang="en-US" sz="2300" dirty="0"/>
              <a:t>Law, </a:t>
            </a:r>
            <a:r>
              <a:rPr lang="en-US" sz="2300" i="1" dirty="0"/>
              <a:t>The Jordan </a:t>
            </a:r>
            <a:r>
              <a:rPr lang="en-US" sz="2300" i="1" dirty="0" smtClean="0"/>
              <a:t>Rules</a:t>
            </a:r>
            <a:r>
              <a:rPr lang="en-US" sz="2300" dirty="0" smtClean="0"/>
              <a:t>?</a:t>
            </a:r>
            <a:endParaRPr lang="en-US" sz="2300" dirty="0"/>
          </a:p>
          <a:p>
            <a:pPr eaLnBrk="1" hangingPunct="1">
              <a:lnSpc>
                <a:spcPct val="90000"/>
              </a:lnSpc>
            </a:pPr>
            <a:r>
              <a:rPr lang="en-US" sz="2300" dirty="0"/>
              <a:t>Peters and </a:t>
            </a:r>
            <a:r>
              <a:rPr lang="en-US" sz="2300" dirty="0" err="1" smtClean="0"/>
              <a:t>Ceci</a:t>
            </a:r>
            <a:r>
              <a:rPr lang="en-US" sz="2300" dirty="0" smtClean="0"/>
              <a:t> (1982)</a:t>
            </a:r>
            <a:endParaRPr lang="en-US" sz="2300" dirty="0"/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+mn-lt"/>
              </a:rPr>
              <a:t>Resubmitted 12 psychology articles already published with different author names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+mn-lt"/>
              </a:rPr>
              <a:t>Majority of reviews recommended against acceptance and were rejected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+mn-lt"/>
              </a:rPr>
              <a:t>Most common reason was </a:t>
            </a:r>
            <a:r>
              <a:rPr lang="en-US" altLang="ja-JP" dirty="0" smtClean="0">
                <a:latin typeface="+mn-lt"/>
              </a:rPr>
              <a:t>“</a:t>
            </a:r>
            <a:r>
              <a:rPr lang="en-US" dirty="0" smtClean="0">
                <a:latin typeface="+mn-lt"/>
              </a:rPr>
              <a:t>serious </a:t>
            </a:r>
            <a:r>
              <a:rPr lang="en-US" dirty="0" err="1">
                <a:latin typeface="+mn-lt"/>
              </a:rPr>
              <a:t>methodologic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flaw</a:t>
            </a:r>
            <a:r>
              <a:rPr lang="en-US" altLang="ja-JP" dirty="0" smtClean="0">
                <a:latin typeface="+mn-lt"/>
              </a:rPr>
              <a:t>”</a:t>
            </a:r>
            <a:endParaRPr lang="en-US" dirty="0">
              <a:latin typeface="+mn-lt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300" dirty="0"/>
              <a:t>Some believe it is </a:t>
            </a:r>
            <a:r>
              <a:rPr lang="en-US" altLang="ja-JP" sz="2300" dirty="0" smtClean="0"/>
              <a:t>“</a:t>
            </a:r>
            <a:r>
              <a:rPr lang="en-US" sz="2300" dirty="0" smtClean="0"/>
              <a:t>broken</a:t>
            </a:r>
            <a:r>
              <a:rPr lang="en-US" altLang="ja-JP" sz="2300" dirty="0" smtClean="0"/>
              <a:t>”</a:t>
            </a:r>
            <a:r>
              <a:rPr lang="en-US" sz="2300" dirty="0" smtClean="0"/>
              <a:t> or “an empty gun”</a:t>
            </a:r>
            <a:endParaRPr lang="en-US" sz="2300" dirty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+mn-lt"/>
              </a:rPr>
              <a:t>Many, especially pharmaceutical companies, have large financial stakes in publication and have learned to “game” the process</a:t>
            </a:r>
            <a:endParaRPr lang="en-US" dirty="0"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4953000" y="6555553"/>
            <a:ext cx="3966029" cy="228600"/>
          </a:xfrm>
        </p:spPr>
        <p:txBody>
          <a:bodyPr/>
          <a:lstStyle/>
          <a:p>
            <a:r>
              <a:rPr lang="en-US" dirty="0"/>
              <a:t>(Smith, </a:t>
            </a:r>
            <a:r>
              <a:rPr lang="en-US" dirty="0" smtClean="0"/>
              <a:t>1994) </a:t>
            </a:r>
            <a:r>
              <a:rPr lang="en-US" dirty="0"/>
              <a:t>(McCook, 2006) (Smith, 2010)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Studies of limitations</a:t>
            </a:r>
            <a:endParaRPr lang="en-US" sz="4000" dirty="0"/>
          </a:p>
        </p:txBody>
      </p:sp>
      <p:sp>
        <p:nvSpPr>
          <p:cNvPr id="1945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900" dirty="0" err="1">
                <a:latin typeface="+mn-lt"/>
              </a:rPr>
              <a:t>Inglefinger</a:t>
            </a:r>
            <a:r>
              <a:rPr lang="en-US" sz="1900" dirty="0">
                <a:latin typeface="+mn-lt"/>
              </a:rPr>
              <a:t> (1974) </a:t>
            </a:r>
            <a:r>
              <a:rPr lang="en-US" sz="1900" dirty="0" smtClean="0">
                <a:latin typeface="+mn-lt"/>
              </a:rPr>
              <a:t>found </a:t>
            </a:r>
            <a:r>
              <a:rPr lang="en-US" sz="1900" dirty="0">
                <a:latin typeface="+mn-lt"/>
              </a:rPr>
              <a:t>NEJM </a:t>
            </a:r>
            <a:r>
              <a:rPr lang="en-US" sz="1900" dirty="0" smtClean="0">
                <a:latin typeface="+mn-lt"/>
              </a:rPr>
              <a:t>reviewers had concordance only </a:t>
            </a:r>
            <a:r>
              <a:rPr lang="en-US" sz="1900" dirty="0">
                <a:latin typeface="+mn-lt"/>
              </a:rPr>
              <a:t>slightly better than </a:t>
            </a:r>
            <a:r>
              <a:rPr lang="en-US" sz="1900" dirty="0" smtClean="0">
                <a:latin typeface="+mn-lt"/>
              </a:rPr>
              <a:t>chance because</a:t>
            </a:r>
            <a:endParaRPr lang="en-US" sz="1900" dirty="0">
              <a:latin typeface="+mn-lt"/>
            </a:endParaRPr>
          </a:p>
          <a:p>
            <a:pPr lvl="1" eaLnBrk="1" hangingPunct="1"/>
            <a:r>
              <a:rPr lang="en-US" sz="1700" dirty="0">
                <a:latin typeface="+mn-lt"/>
              </a:rPr>
              <a:t>Reviewers not skilled in all areas of a study</a:t>
            </a:r>
          </a:p>
          <a:p>
            <a:pPr lvl="1" eaLnBrk="1" hangingPunct="1"/>
            <a:r>
              <a:rPr lang="en-US" sz="1700" dirty="0">
                <a:latin typeface="+mn-lt"/>
              </a:rPr>
              <a:t>Reviewers unable to discern poor writing</a:t>
            </a:r>
          </a:p>
          <a:p>
            <a:pPr lvl="1" eaLnBrk="1" hangingPunct="1"/>
            <a:r>
              <a:rPr lang="en-US" sz="1700" dirty="0">
                <a:latin typeface="+mn-lt"/>
              </a:rPr>
              <a:t>Reviewers have their own </a:t>
            </a:r>
            <a:r>
              <a:rPr lang="en-US" sz="1700" dirty="0" smtClean="0">
                <a:latin typeface="+mn-lt"/>
              </a:rPr>
              <a:t>biases</a:t>
            </a:r>
          </a:p>
          <a:p>
            <a:pPr eaLnBrk="1" hangingPunct="1"/>
            <a:r>
              <a:rPr lang="en-US" sz="1900" dirty="0" smtClean="0">
                <a:latin typeface="+mn-lt"/>
              </a:rPr>
              <a:t>Emerson (2010) gave reviewers papers of identical methods but positive vs. neutral results and found higher rate of recommending publication for positive (97.3%) over neutral (80.0%) papers</a:t>
            </a:r>
          </a:p>
          <a:p>
            <a:pPr eaLnBrk="1" hangingPunct="1"/>
            <a:r>
              <a:rPr lang="en-US" sz="1900" dirty="0" smtClean="0">
                <a:latin typeface="+mn-lt"/>
              </a:rPr>
              <a:t>Siler (2015) found association between peer review scores and subsequent citations, a number of top articles rejected by elite journals were later highly cited</a:t>
            </a:r>
            <a:endParaRPr lang="en-US" sz="1900" dirty="0"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“Winner’s curse” points </a:t>
            </a:r>
            <a:r>
              <a:rPr lang="en-US" dirty="0"/>
              <a:t>to </a:t>
            </a:r>
            <a:r>
              <a:rPr lang="en-US" dirty="0" smtClean="0"/>
              <a:t>distortion </a:t>
            </a:r>
            <a:r>
              <a:rPr lang="en-US" dirty="0"/>
              <a:t>that may be happening with more positive results being </a:t>
            </a:r>
            <a:r>
              <a:rPr lang="en-US" dirty="0" smtClean="0"/>
              <a:t>published </a:t>
            </a:r>
          </a:p>
          <a:p>
            <a:r>
              <a:rPr lang="en-US" dirty="0" smtClean="0"/>
              <a:t>“Decline effect” </a:t>
            </a:r>
            <a:r>
              <a:rPr lang="en-US" dirty="0"/>
              <a:t>of scientific results </a:t>
            </a:r>
            <a:r>
              <a:rPr lang="en-US" dirty="0" smtClean="0"/>
              <a:t>occurs from most </a:t>
            </a:r>
            <a:r>
              <a:rPr lang="en-US" dirty="0"/>
              <a:t>dramatically positive findings being published first and </a:t>
            </a:r>
            <a:r>
              <a:rPr lang="en-US" dirty="0" smtClean="0"/>
              <a:t>foremost</a:t>
            </a:r>
          </a:p>
          <a:p>
            <a:r>
              <a:rPr lang="en-US" dirty="0" smtClean="0"/>
              <a:t>Proposed solution may be “rejected research” </a:t>
            </a:r>
            <a:r>
              <a:rPr lang="en-US" dirty="0"/>
              <a:t>meeting a basic standard of conduct should be published in some </a:t>
            </a:r>
            <a:r>
              <a:rPr lang="en-US" dirty="0" smtClean="0"/>
              <a:t>manner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152400" y="6555553"/>
            <a:ext cx="8766629" cy="228600"/>
          </a:xfrm>
        </p:spPr>
        <p:txBody>
          <a:bodyPr/>
          <a:lstStyle/>
          <a:p>
            <a:r>
              <a:rPr lang="en-US" dirty="0"/>
              <a:t>(Young, 2008</a:t>
            </a:r>
            <a:r>
              <a:rPr lang="en-US" dirty="0" smtClean="0"/>
              <a:t>), (</a:t>
            </a:r>
            <a:r>
              <a:rPr lang="en-US" dirty="0" err="1"/>
              <a:t>Nyhan</a:t>
            </a:r>
            <a:r>
              <a:rPr lang="en-US" dirty="0"/>
              <a:t>, 2014; </a:t>
            </a:r>
            <a:r>
              <a:rPr lang="en-US" dirty="0" err="1"/>
              <a:t>Nyhan</a:t>
            </a:r>
            <a:r>
              <a:rPr lang="en-US" dirty="0"/>
              <a:t>, 2014)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47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peer review obsolete in the Internet/Web era?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have advocated papers could be posted and commented upon on Web sites</a:t>
            </a:r>
          </a:p>
          <a:p>
            <a:r>
              <a:rPr lang="en-US" dirty="0" smtClean="0"/>
              <a:t>Many journals, however, now publish all documents of peer review process</a:t>
            </a:r>
          </a:p>
          <a:p>
            <a:pPr lvl="1"/>
            <a:r>
              <a:rPr lang="en-US" dirty="0" smtClean="0"/>
              <a:t>Used by BMJ, </a:t>
            </a:r>
            <a:r>
              <a:rPr lang="en-US" dirty="0" err="1" smtClean="0"/>
              <a:t>PLoS</a:t>
            </a:r>
            <a:r>
              <a:rPr lang="en-US" dirty="0" smtClean="0"/>
              <a:t> journals, BMC journals, and others</a:t>
            </a:r>
          </a:p>
          <a:p>
            <a:pPr lvl="1"/>
            <a:r>
              <a:rPr lang="en-US" dirty="0" smtClean="0"/>
              <a:t>Reader can review all submissions, peer review documents, and author responses</a:t>
            </a:r>
          </a:p>
          <a:p>
            <a:r>
              <a:rPr lang="en-US" dirty="0" smtClean="0"/>
              <a:t>Growth of open-access journals, with “author pays” business model, may subvert process</a:t>
            </a:r>
          </a:p>
          <a:p>
            <a:pPr lvl="1"/>
            <a:r>
              <a:rPr lang="en-US" dirty="0" smtClean="0"/>
              <a:t>Instances of “fake” papers being submitted and accepted without noticing flaws</a:t>
            </a:r>
          </a:p>
          <a:p>
            <a:pPr lvl="1"/>
            <a:r>
              <a:rPr lang="en-US" dirty="0" smtClean="0"/>
              <a:t>Criticism of limiting study to open-access journals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5029200" y="6555553"/>
            <a:ext cx="38898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Haug</a:t>
            </a:r>
            <a:r>
              <a:rPr lang="en-US" dirty="0"/>
              <a:t>, 2013</a:t>
            </a:r>
            <a:r>
              <a:rPr lang="en-US" dirty="0" smtClean="0"/>
              <a:t>) </a:t>
            </a:r>
            <a:r>
              <a:rPr lang="en-US" dirty="0"/>
              <a:t>(Bohannon, 2013) (Rice, 2013)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Peer review is also used for research funding decisions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Largest funder of science in world is US National Institutes of Health (NIH)</a:t>
            </a:r>
          </a:p>
          <a:p>
            <a:pPr lvl="1"/>
            <a:r>
              <a:rPr lang="en-US" dirty="0" smtClean="0"/>
              <a:t>80% of its $29 billion annual budget distributed externally for scientific research and training</a:t>
            </a:r>
          </a:p>
          <a:p>
            <a:r>
              <a:rPr lang="en-US" dirty="0" smtClean="0"/>
              <a:t>NIH receives about 80,000 grant proposals per year</a:t>
            </a:r>
          </a:p>
          <a:p>
            <a:pPr lvl="1"/>
            <a:r>
              <a:rPr lang="en-US" dirty="0" smtClean="0"/>
              <a:t>Each is reviewed and assigned a priority score from 1 (best) to 9 (worst)</a:t>
            </a:r>
          </a:p>
          <a:p>
            <a:r>
              <a:rPr lang="en-US" dirty="0" smtClean="0"/>
              <a:t>Funds are allocated based on priority scores</a:t>
            </a:r>
          </a:p>
          <a:p>
            <a:r>
              <a:rPr lang="en-US" dirty="0" smtClean="0"/>
              <a:t>Review process is highly competitive, with about 10-15% funded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/>
              <a:t>Peer review of grant proposals </a:t>
            </a:r>
            <a:r>
              <a:rPr lang="en-US" sz="4000" dirty="0" smtClean="0"/>
              <a:t>is less </a:t>
            </a:r>
            <a:r>
              <a:rPr lang="en-US" sz="4000" dirty="0"/>
              <a:t>studied than publications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Stumpf</a:t>
            </a:r>
            <a:r>
              <a:rPr lang="en-US" dirty="0" smtClean="0"/>
              <a:t> (1980</a:t>
            </a:r>
            <a:r>
              <a:rPr lang="en-US" dirty="0"/>
              <a:t>) notes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Few peers are qualified to review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Closest peers are competitors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Proposers often have no chance for rebuttal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/>
              <a:t>Scarpa</a:t>
            </a:r>
            <a:r>
              <a:rPr lang="en-US" dirty="0"/>
              <a:t> (2006) says biggest concerns 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Increased competition due to leveling off of NIH funding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Long lead time that is challenging for scientists and institutions that employ </a:t>
            </a:r>
            <a:r>
              <a:rPr lang="en-US" dirty="0" smtClean="0"/>
              <a:t>them</a:t>
            </a:r>
          </a:p>
          <a:p>
            <a:r>
              <a:rPr lang="en-US" dirty="0"/>
              <a:t>“Hypercompetitive” grant funding environment in the US results in </a:t>
            </a:r>
          </a:p>
          <a:p>
            <a:pPr lvl="1"/>
            <a:r>
              <a:rPr lang="en-US" dirty="0" smtClean="0"/>
              <a:t>Younger </a:t>
            </a:r>
            <a:r>
              <a:rPr lang="en-US" dirty="0"/>
              <a:t>scientists having difficulty establishing their careers</a:t>
            </a:r>
          </a:p>
          <a:p>
            <a:pPr lvl="1"/>
            <a:r>
              <a:rPr lang="en-US" dirty="0"/>
              <a:t>Older scientists may be less willing to pursue high-risk research that may be more difficult to get </a:t>
            </a:r>
            <a:r>
              <a:rPr lang="en-US" dirty="0" smtClean="0"/>
              <a:t>funded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Alberts</a:t>
            </a:r>
            <a:r>
              <a:rPr lang="en-US" dirty="0"/>
              <a:t>, 2014)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/>
              <a:t>Production of health and biomedical information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+mn-lt"/>
              </a:rPr>
              <a:t>Generation of scientific information</a:t>
            </a:r>
          </a:p>
          <a:p>
            <a:pPr eaLnBrk="1" hangingPunct="1"/>
            <a:r>
              <a:rPr lang="en-US" dirty="0">
                <a:latin typeface="+mn-lt"/>
              </a:rPr>
              <a:t>Peer review</a:t>
            </a:r>
          </a:p>
          <a:p>
            <a:pPr eaLnBrk="1" hangingPunct="1"/>
            <a:r>
              <a:rPr lang="en-US" dirty="0">
                <a:latin typeface="+mn-lt"/>
              </a:rPr>
              <a:t>Primary </a:t>
            </a:r>
            <a:r>
              <a:rPr lang="en-US" dirty="0" smtClean="0">
                <a:latin typeface="+mn-lt"/>
              </a:rPr>
              <a:t>literature</a:t>
            </a:r>
            <a:endParaRPr lang="en-US" dirty="0"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download the resource list with useful links from the “Resources” tab in the upper right of the player. </a:t>
            </a:r>
          </a:p>
          <a:p>
            <a:r>
              <a:rPr lang="en-US" dirty="0"/>
              <a:t>This course was made possible under a grant from the NIH (# </a:t>
            </a:r>
            <a:r>
              <a:rPr lang="en-US" dirty="0">
                <a:hlinkClick r:id="rId3"/>
              </a:rPr>
              <a:t>1R25GM114820-01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741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 of scientific information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Primary literature describes original scientific research</a:t>
            </a:r>
          </a:p>
          <a:p>
            <a:r>
              <a:rPr lang="en-US" dirty="0" smtClean="0"/>
              <a:t>Secondary literature summarizes and synthesizes</a:t>
            </a:r>
          </a:p>
          <a:p>
            <a:r>
              <a:rPr lang="en-US" dirty="0" smtClean="0"/>
              <a:t>In era of Internet and other means of easy data sharing, must look beyond just publications for dissemination of scientific knowledge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Insel</a:t>
            </a:r>
            <a:r>
              <a:rPr lang="en-US" dirty="0"/>
              <a:t>, 2003)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/>
              <a:t>The </a:t>
            </a:r>
            <a:r>
              <a:rPr lang="en-US" altLang="ja-JP" sz="3600" dirty="0" smtClean="0"/>
              <a:t>“</a:t>
            </a:r>
            <a:r>
              <a:rPr lang="en-US" sz="3600" dirty="0" smtClean="0"/>
              <a:t>life</a:t>
            </a:r>
            <a:r>
              <a:rPr lang="en-US" sz="3600" dirty="0"/>
              <a:t>-</a:t>
            </a:r>
            <a:r>
              <a:rPr lang="en-US" sz="3600" dirty="0" smtClean="0"/>
              <a:t>cycle</a:t>
            </a:r>
            <a:r>
              <a:rPr lang="en-US" altLang="ja-JP" sz="3600" dirty="0" smtClean="0"/>
              <a:t>”</a:t>
            </a:r>
            <a:r>
              <a:rPr lang="en-US" sz="3600" dirty="0" smtClean="0"/>
              <a:t> </a:t>
            </a:r>
            <a:r>
              <a:rPr lang="en-US" sz="3600" dirty="0"/>
              <a:t>of </a:t>
            </a:r>
            <a:r>
              <a:rPr lang="en-US" sz="3600" dirty="0" smtClean="0"/>
              <a:t>scientific information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(Hersh, 2009)</a:t>
            </a:r>
          </a:p>
        </p:txBody>
      </p:sp>
      <p:sp>
        <p:nvSpPr>
          <p:cNvPr id="11269" name="Oval 21"/>
          <p:cNvSpPr>
            <a:spLocks noChangeArrowheads="1"/>
          </p:cNvSpPr>
          <p:nvPr/>
        </p:nvSpPr>
        <p:spPr bwMode="auto">
          <a:xfrm>
            <a:off x="3657600" y="1600200"/>
            <a:ext cx="1828800" cy="1295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+mn-lt"/>
                <a:ea typeface="+mn-ea"/>
              </a:rPr>
              <a:t>Original</a:t>
            </a:r>
          </a:p>
          <a:p>
            <a:pPr algn="ctr">
              <a:defRPr/>
            </a:pPr>
            <a:r>
              <a:rPr lang="en-US" sz="2400" dirty="0">
                <a:latin typeface="+mn-lt"/>
                <a:ea typeface="+mn-ea"/>
              </a:rPr>
              <a:t>research</a:t>
            </a:r>
          </a:p>
        </p:txBody>
      </p:sp>
      <p:sp>
        <p:nvSpPr>
          <p:cNvPr id="11270" name="Oval 22"/>
          <p:cNvSpPr>
            <a:spLocks noChangeArrowheads="1"/>
          </p:cNvSpPr>
          <p:nvPr/>
        </p:nvSpPr>
        <p:spPr bwMode="auto">
          <a:xfrm>
            <a:off x="6172200" y="2895600"/>
            <a:ext cx="1828800" cy="1295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+mn-lt"/>
                <a:ea typeface="+mn-ea"/>
              </a:rPr>
              <a:t>Write up</a:t>
            </a:r>
          </a:p>
          <a:p>
            <a:pPr algn="ctr">
              <a:defRPr/>
            </a:pPr>
            <a:r>
              <a:rPr lang="en-US" sz="2400" dirty="0">
                <a:latin typeface="+mn-lt"/>
                <a:ea typeface="+mn-ea"/>
              </a:rPr>
              <a:t>results</a:t>
            </a:r>
          </a:p>
        </p:txBody>
      </p:sp>
      <p:cxnSp>
        <p:nvCxnSpPr>
          <p:cNvPr id="11271" name="AutoShape 23"/>
          <p:cNvCxnSpPr>
            <a:cxnSpLocks noChangeShapeType="1"/>
          </p:cNvCxnSpPr>
          <p:nvPr/>
        </p:nvCxnSpPr>
        <p:spPr bwMode="auto">
          <a:xfrm>
            <a:off x="5486400" y="2247900"/>
            <a:ext cx="1600200" cy="647700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2" name="Oval 24"/>
          <p:cNvSpPr>
            <a:spLocks noChangeArrowheads="1"/>
          </p:cNvSpPr>
          <p:nvPr/>
        </p:nvSpPr>
        <p:spPr bwMode="auto">
          <a:xfrm>
            <a:off x="6858000" y="4648200"/>
            <a:ext cx="1828800" cy="1295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+mn-lt"/>
                <a:ea typeface="+mn-ea"/>
              </a:rPr>
              <a:t>Submit for</a:t>
            </a:r>
          </a:p>
          <a:p>
            <a:pPr algn="ctr">
              <a:defRPr/>
            </a:pPr>
            <a:r>
              <a:rPr lang="en-US" sz="2400" dirty="0">
                <a:latin typeface="+mn-lt"/>
                <a:ea typeface="+mn-ea"/>
              </a:rPr>
              <a:t>publication</a:t>
            </a:r>
          </a:p>
        </p:txBody>
      </p:sp>
      <p:sp>
        <p:nvSpPr>
          <p:cNvPr id="11273" name="Oval 25"/>
          <p:cNvSpPr>
            <a:spLocks noChangeArrowheads="1"/>
          </p:cNvSpPr>
          <p:nvPr/>
        </p:nvSpPr>
        <p:spPr bwMode="auto">
          <a:xfrm>
            <a:off x="1219200" y="2971800"/>
            <a:ext cx="1828800" cy="1295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latin typeface="+mn-lt"/>
                <a:ea typeface="+mn-ea"/>
              </a:rPr>
              <a:t>Publish</a:t>
            </a:r>
          </a:p>
        </p:txBody>
      </p:sp>
      <p:cxnSp>
        <p:nvCxnSpPr>
          <p:cNvPr id="11274" name="AutoShape 26"/>
          <p:cNvCxnSpPr>
            <a:cxnSpLocks noChangeShapeType="1"/>
          </p:cNvCxnSpPr>
          <p:nvPr/>
        </p:nvCxnSpPr>
        <p:spPr bwMode="auto">
          <a:xfrm rot="16200000" flipH="1">
            <a:off x="7334250" y="3943350"/>
            <a:ext cx="1104900" cy="1600200"/>
          </a:xfrm>
          <a:prstGeom prst="curvedConnector4">
            <a:avLst>
              <a:gd name="adj1" fmla="val 20690"/>
              <a:gd name="adj2" fmla="val 11428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5" name="AutoShape 27"/>
          <p:cNvCxnSpPr>
            <a:cxnSpLocks noChangeShapeType="1"/>
          </p:cNvCxnSpPr>
          <p:nvPr/>
        </p:nvCxnSpPr>
        <p:spPr bwMode="auto">
          <a:xfrm rot="16200000">
            <a:off x="2533650" y="1847850"/>
            <a:ext cx="723900" cy="1524000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6" name="Oval 28"/>
          <p:cNvSpPr>
            <a:spLocks noChangeArrowheads="1"/>
          </p:cNvSpPr>
          <p:nvPr/>
        </p:nvSpPr>
        <p:spPr bwMode="auto">
          <a:xfrm>
            <a:off x="381000" y="1600200"/>
            <a:ext cx="1828800" cy="1295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dirty="0">
                <a:latin typeface="+mn-lt"/>
                <a:ea typeface="+mn-ea"/>
              </a:rPr>
              <a:t>Secondary</a:t>
            </a:r>
          </a:p>
          <a:p>
            <a:pPr algn="ctr">
              <a:defRPr/>
            </a:pPr>
            <a:r>
              <a:rPr lang="en-US" sz="2000" dirty="0">
                <a:latin typeface="+mn-lt"/>
                <a:ea typeface="+mn-ea"/>
              </a:rPr>
              <a:t>publications</a:t>
            </a:r>
          </a:p>
        </p:txBody>
      </p:sp>
      <p:sp>
        <p:nvSpPr>
          <p:cNvPr id="11277" name="Oval 29"/>
          <p:cNvSpPr>
            <a:spLocks noChangeArrowheads="1"/>
          </p:cNvSpPr>
          <p:nvPr/>
        </p:nvSpPr>
        <p:spPr bwMode="auto">
          <a:xfrm>
            <a:off x="4572000" y="4648200"/>
            <a:ext cx="1828800" cy="1295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+mn-lt"/>
                <a:ea typeface="+mn-ea"/>
              </a:rPr>
              <a:t>Peer</a:t>
            </a:r>
          </a:p>
          <a:p>
            <a:pPr algn="ctr">
              <a:defRPr/>
            </a:pPr>
            <a:r>
              <a:rPr lang="en-US" sz="2400" dirty="0">
                <a:latin typeface="+mn-lt"/>
                <a:ea typeface="+mn-ea"/>
              </a:rPr>
              <a:t>review</a:t>
            </a:r>
          </a:p>
        </p:txBody>
      </p:sp>
      <p:cxnSp>
        <p:nvCxnSpPr>
          <p:cNvPr id="11278" name="AutoShape 30"/>
          <p:cNvCxnSpPr>
            <a:cxnSpLocks noChangeShapeType="1"/>
            <a:stCxn id="11272" idx="2"/>
            <a:endCxn id="11277" idx="6"/>
          </p:cNvCxnSpPr>
          <p:nvPr/>
        </p:nvCxnSpPr>
        <p:spPr bwMode="auto">
          <a:xfrm rot="10800000">
            <a:off x="6400800" y="52959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9" name="AutoShape 31"/>
          <p:cNvCxnSpPr>
            <a:cxnSpLocks noChangeShapeType="1"/>
          </p:cNvCxnSpPr>
          <p:nvPr/>
        </p:nvCxnSpPr>
        <p:spPr bwMode="auto">
          <a:xfrm rot="10800000">
            <a:off x="2133600" y="4267200"/>
            <a:ext cx="2438400" cy="1028700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0" name="AutoShape 32"/>
          <p:cNvCxnSpPr>
            <a:cxnSpLocks noChangeShapeType="1"/>
          </p:cNvCxnSpPr>
          <p:nvPr/>
        </p:nvCxnSpPr>
        <p:spPr bwMode="auto">
          <a:xfrm rot="10800000" flipH="1">
            <a:off x="1219200" y="2895600"/>
            <a:ext cx="76200" cy="723900"/>
          </a:xfrm>
          <a:prstGeom prst="curvedConnector4">
            <a:avLst>
              <a:gd name="adj1" fmla="val -300000"/>
              <a:gd name="adj2" fmla="val 94736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1" name="AutoShape 33"/>
          <p:cNvCxnSpPr>
            <a:cxnSpLocks noChangeShapeType="1"/>
            <a:stCxn id="11276" idx="6"/>
            <a:endCxn id="11269" idx="2"/>
          </p:cNvCxnSpPr>
          <p:nvPr/>
        </p:nvCxnSpPr>
        <p:spPr bwMode="auto">
          <a:xfrm>
            <a:off x="2209800" y="2247900"/>
            <a:ext cx="1447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2" name="Oval 34"/>
          <p:cNvSpPr>
            <a:spLocks noChangeArrowheads="1"/>
          </p:cNvSpPr>
          <p:nvPr/>
        </p:nvSpPr>
        <p:spPr bwMode="auto">
          <a:xfrm>
            <a:off x="7010400" y="1524000"/>
            <a:ext cx="1828800" cy="1295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+mn-lt"/>
                <a:ea typeface="+mn-ea"/>
              </a:rPr>
              <a:t>Public data</a:t>
            </a:r>
          </a:p>
          <a:p>
            <a:pPr algn="ctr">
              <a:defRPr/>
            </a:pPr>
            <a:r>
              <a:rPr lang="en-US" sz="2400" dirty="0">
                <a:latin typeface="+mn-lt"/>
                <a:ea typeface="+mn-ea"/>
              </a:rPr>
              <a:t>repository</a:t>
            </a:r>
          </a:p>
        </p:txBody>
      </p:sp>
      <p:cxnSp>
        <p:nvCxnSpPr>
          <p:cNvPr id="11283" name="AutoShape 35"/>
          <p:cNvCxnSpPr>
            <a:cxnSpLocks noChangeShapeType="1"/>
          </p:cNvCxnSpPr>
          <p:nvPr/>
        </p:nvCxnSpPr>
        <p:spPr bwMode="auto">
          <a:xfrm flipV="1">
            <a:off x="5486400" y="2171700"/>
            <a:ext cx="1524000" cy="762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4" name="Oval 36"/>
          <p:cNvSpPr>
            <a:spLocks noChangeArrowheads="1"/>
          </p:cNvSpPr>
          <p:nvPr/>
        </p:nvSpPr>
        <p:spPr bwMode="auto">
          <a:xfrm>
            <a:off x="228600" y="4495800"/>
            <a:ext cx="1828800" cy="1295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latin typeface="+mn-lt"/>
                <a:ea typeface="+mn-ea"/>
              </a:rPr>
              <a:t>Relinquish</a:t>
            </a:r>
          </a:p>
          <a:p>
            <a:pPr algn="ctr">
              <a:defRPr/>
            </a:pPr>
            <a:r>
              <a:rPr lang="en-US" sz="2400">
                <a:latin typeface="+mn-lt"/>
                <a:ea typeface="+mn-ea"/>
              </a:rPr>
              <a:t>copyright</a:t>
            </a:r>
          </a:p>
        </p:txBody>
      </p:sp>
      <p:cxnSp>
        <p:nvCxnSpPr>
          <p:cNvPr id="11285" name="AutoShape 37"/>
          <p:cNvCxnSpPr>
            <a:cxnSpLocks noChangeShapeType="1"/>
          </p:cNvCxnSpPr>
          <p:nvPr/>
        </p:nvCxnSpPr>
        <p:spPr bwMode="auto">
          <a:xfrm rot="10800000" flipV="1">
            <a:off x="1143000" y="3619500"/>
            <a:ext cx="76200" cy="876300"/>
          </a:xfrm>
          <a:prstGeom prst="curvedConnector2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6" name="Oval 38"/>
          <p:cNvSpPr>
            <a:spLocks noChangeArrowheads="1"/>
          </p:cNvSpPr>
          <p:nvPr/>
        </p:nvSpPr>
        <p:spPr bwMode="auto">
          <a:xfrm>
            <a:off x="3886200" y="3048000"/>
            <a:ext cx="1828800" cy="1295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+mn-lt"/>
                <a:ea typeface="+mn-ea"/>
              </a:rPr>
              <a:t>Revise</a:t>
            </a:r>
          </a:p>
        </p:txBody>
      </p:sp>
      <p:cxnSp>
        <p:nvCxnSpPr>
          <p:cNvPr id="11287" name="AutoShape 39"/>
          <p:cNvCxnSpPr>
            <a:cxnSpLocks noChangeShapeType="1"/>
          </p:cNvCxnSpPr>
          <p:nvPr/>
        </p:nvCxnSpPr>
        <p:spPr bwMode="auto">
          <a:xfrm rot="10800000" flipH="1">
            <a:off x="4572000" y="4343400"/>
            <a:ext cx="228600" cy="952500"/>
          </a:xfrm>
          <a:prstGeom prst="curvedConnector4">
            <a:avLst>
              <a:gd name="adj1" fmla="val -33338"/>
              <a:gd name="adj2" fmla="val 84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8" name="Text Box 40"/>
          <p:cNvSpPr txBox="1">
            <a:spLocks noChangeArrowheads="1"/>
          </p:cNvSpPr>
          <p:nvPr/>
        </p:nvSpPr>
        <p:spPr bwMode="auto">
          <a:xfrm>
            <a:off x="3489325" y="4452938"/>
            <a:ext cx="9604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</a:rPr>
              <a:t>Reject</a:t>
            </a:r>
          </a:p>
        </p:txBody>
      </p:sp>
      <p:sp>
        <p:nvSpPr>
          <p:cNvPr id="11289" name="Text Box 41"/>
          <p:cNvSpPr txBox="1">
            <a:spLocks noChangeArrowheads="1"/>
          </p:cNvSpPr>
          <p:nvPr/>
        </p:nvSpPr>
        <p:spPr bwMode="auto">
          <a:xfrm>
            <a:off x="3429000" y="5249863"/>
            <a:ext cx="1079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</a:rPr>
              <a:t>Accept</a:t>
            </a:r>
          </a:p>
        </p:txBody>
      </p:sp>
      <p:cxnSp>
        <p:nvCxnSpPr>
          <p:cNvPr id="11290" name="AutoShape 42"/>
          <p:cNvCxnSpPr>
            <a:cxnSpLocks noChangeShapeType="1"/>
          </p:cNvCxnSpPr>
          <p:nvPr/>
        </p:nvCxnSpPr>
        <p:spPr bwMode="auto">
          <a:xfrm rot="16200000" flipH="1">
            <a:off x="5945188" y="3656013"/>
            <a:ext cx="682625" cy="16795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6781956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5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5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5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5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5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5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5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5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5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5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5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5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5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5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5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5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5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5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5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nimBg="1"/>
      <p:bldP spid="11269" grpId="1" animBg="1"/>
      <p:bldP spid="11270" grpId="0" animBg="1"/>
      <p:bldP spid="11270" grpId="1" animBg="1"/>
      <p:bldP spid="11272" grpId="0" animBg="1"/>
      <p:bldP spid="11272" grpId="1" animBg="1"/>
      <p:bldP spid="11273" grpId="0" animBg="1"/>
      <p:bldP spid="11273" grpId="1" animBg="1"/>
      <p:bldP spid="11276" grpId="0" animBg="1"/>
      <p:bldP spid="11276" grpId="1" animBg="1"/>
      <p:bldP spid="11277" grpId="0" animBg="1"/>
      <p:bldP spid="11277" grpId="1" animBg="1"/>
      <p:bldP spid="11282" grpId="0" animBg="1"/>
      <p:bldP spid="11282" grpId="1" animBg="1"/>
      <p:bldP spid="11284" grpId="0" animBg="1"/>
      <p:bldP spid="11284" grpId="1" animBg="1"/>
      <p:bldP spid="11286" grpId="0" animBg="1"/>
      <p:bldP spid="11286" grpId="1" animBg="1"/>
      <p:bldP spid="11288" grpId="0"/>
      <p:bldP spid="11288" grpId="1"/>
      <p:bldP spid="11289" grpId="0"/>
      <p:bldP spid="1128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method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Studies performed in as objective manner as possible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Scientist should be disinterested observer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An honor code assumes experiments reported truthfully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+mn-lt"/>
              </a:rPr>
              <a:t>Kuhn</a:t>
            </a:r>
            <a:r>
              <a:rPr lang="en-US" altLang="ja-JP" dirty="0" smtClean="0">
                <a:latin typeface="+mn-lt"/>
              </a:rPr>
              <a:t>’</a:t>
            </a:r>
            <a:r>
              <a:rPr lang="en-US" dirty="0" smtClean="0">
                <a:latin typeface="+mn-lt"/>
              </a:rPr>
              <a:t>s </a:t>
            </a:r>
            <a:r>
              <a:rPr lang="en-US" i="1" dirty="0">
                <a:latin typeface="+mn-lt"/>
              </a:rPr>
              <a:t>Structure of Scientific Revolutions </a:t>
            </a:r>
            <a:r>
              <a:rPr lang="en-US" dirty="0">
                <a:latin typeface="+mn-lt"/>
              </a:rPr>
              <a:t>(1962)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+mn-lt"/>
              </a:rPr>
              <a:t>Scientific evolution vs. revolution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+mn-lt"/>
              </a:rPr>
              <a:t>Copernicus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Standardization of biomedical publishing process</a:t>
            </a:r>
            <a:endParaRPr lang="en-US" dirty="0"/>
          </a:p>
        </p:txBody>
      </p:sp>
      <p:sp>
        <p:nvSpPr>
          <p:cNvPr id="13315" name="Rectangle 9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300" dirty="0" smtClean="0"/>
              <a:t>International Committee of Medical Journal Editors </a:t>
            </a:r>
          </a:p>
          <a:p>
            <a:pPr lvl="1"/>
            <a:r>
              <a:rPr lang="en-US" sz="1900" dirty="0" smtClean="0"/>
              <a:t>General recommendations on style</a:t>
            </a:r>
          </a:p>
          <a:p>
            <a:pPr lvl="2"/>
            <a:r>
              <a:rPr lang="en-US" sz="1700" dirty="0" smtClean="0"/>
              <a:t>e.g., Vancouver</a:t>
            </a:r>
          </a:p>
          <a:p>
            <a:pPr lvl="1"/>
            <a:r>
              <a:rPr lang="en-US" sz="1900" dirty="0" smtClean="0"/>
              <a:t>Define guidelines for</a:t>
            </a:r>
          </a:p>
          <a:p>
            <a:pPr lvl="2"/>
            <a:r>
              <a:rPr lang="en-US" sz="1700" dirty="0" smtClean="0"/>
              <a:t>Redundant publication</a:t>
            </a:r>
          </a:p>
          <a:p>
            <a:pPr lvl="2"/>
            <a:r>
              <a:rPr lang="en-US" sz="1700" dirty="0" smtClean="0"/>
              <a:t>Authorship</a:t>
            </a:r>
          </a:p>
          <a:p>
            <a:pPr lvl="2"/>
            <a:r>
              <a:rPr lang="en-US" sz="1700" dirty="0" smtClean="0"/>
              <a:t>Peer review</a:t>
            </a:r>
          </a:p>
          <a:p>
            <a:pPr lvl="2"/>
            <a:r>
              <a:rPr lang="en-US" sz="1700" dirty="0" smtClean="0"/>
              <a:t>Editorial freedom</a:t>
            </a:r>
          </a:p>
          <a:p>
            <a:pPr lvl="2"/>
            <a:r>
              <a:rPr lang="en-US" sz="1700" dirty="0" smtClean="0"/>
              <a:t>Disclosure</a:t>
            </a:r>
          </a:p>
          <a:p>
            <a:pPr lvl="2"/>
            <a:r>
              <a:rPr lang="en-US" sz="1700" dirty="0" smtClean="0"/>
              <a:t>Advertising</a:t>
            </a:r>
          </a:p>
          <a:p>
            <a:pPr lvl="1"/>
            <a:r>
              <a:rPr lang="en-US" sz="1900" dirty="0" smtClean="0"/>
              <a:t>Also sets policies</a:t>
            </a:r>
          </a:p>
          <a:p>
            <a:pPr lvl="2"/>
            <a:r>
              <a:rPr lang="en-US" sz="1700" dirty="0" smtClean="0"/>
              <a:t>Authors and not sponsors should own intellectual property of publication</a:t>
            </a:r>
          </a:p>
          <a:p>
            <a:pPr lvl="2"/>
            <a:r>
              <a:rPr lang="en-US" sz="1700" dirty="0" smtClean="0"/>
              <a:t>Clinical trials registration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4343400" y="6555553"/>
            <a:ext cx="4575629" cy="228600"/>
          </a:xfrm>
        </p:spPr>
        <p:txBody>
          <a:bodyPr/>
          <a:lstStyle/>
          <a:p>
            <a:r>
              <a:rPr lang="en-US" dirty="0"/>
              <a:t>(ICMJE, 2006) (Davidoff, 2001</a:t>
            </a:r>
            <a:r>
              <a:rPr lang="en-US" dirty="0" smtClean="0"/>
              <a:t>) </a:t>
            </a:r>
            <a:r>
              <a:rPr lang="en-US" dirty="0"/>
              <a:t>(</a:t>
            </a:r>
            <a:r>
              <a:rPr lang="en-US" dirty="0" err="1"/>
              <a:t>DeAngelis</a:t>
            </a:r>
            <a:r>
              <a:rPr lang="en-US" dirty="0"/>
              <a:t>, 2005)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Concerns about the generation of scientific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to data</a:t>
            </a:r>
          </a:p>
          <a:p>
            <a:r>
              <a:rPr lang="en-US" dirty="0" smtClean="0"/>
              <a:t>Reproducibility of research findings</a:t>
            </a:r>
          </a:p>
          <a:p>
            <a:r>
              <a:rPr lang="en-US" dirty="0" smtClean="0"/>
              <a:t>Waste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327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to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Growing advocacy for access to underlying data from scientific studies, especially in era of its easy storage</a:t>
            </a:r>
          </a:p>
          <a:p>
            <a:pPr lvl="1"/>
            <a:r>
              <a:rPr lang="en-US" dirty="0" smtClean="0"/>
              <a:t>Re-analysis of 37 RCTs found 13 (35%) would have different interpretation of results, with majority identifying more who would benefit</a:t>
            </a:r>
            <a:endParaRPr lang="en-US" dirty="0"/>
          </a:p>
          <a:p>
            <a:r>
              <a:rPr lang="en-US" dirty="0" smtClean="0"/>
              <a:t>Need “responsible” re-use of data, including protection of privacy of research subjects</a:t>
            </a:r>
          </a:p>
          <a:p>
            <a:pPr lvl="1"/>
            <a:r>
              <a:rPr lang="en-US" dirty="0" smtClean="0"/>
              <a:t>Growing number of journals have data availability policies but adherence is incomplete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2819400" y="6555553"/>
            <a:ext cx="6099629" cy="228600"/>
          </a:xfrm>
        </p:spPr>
        <p:txBody>
          <a:bodyPr/>
          <a:lstStyle/>
          <a:p>
            <a:r>
              <a:rPr lang="en-US" dirty="0"/>
              <a:t>(Hudson, 2015</a:t>
            </a:r>
            <a:r>
              <a:rPr lang="en-US" dirty="0" smtClean="0"/>
              <a:t>) </a:t>
            </a:r>
            <a:r>
              <a:rPr lang="en-US" dirty="0"/>
              <a:t>(</a:t>
            </a:r>
            <a:r>
              <a:rPr lang="en-US" dirty="0" err="1"/>
              <a:t>Ebrahim</a:t>
            </a:r>
            <a:r>
              <a:rPr lang="en-US" dirty="0"/>
              <a:t>, 2014</a:t>
            </a:r>
            <a:r>
              <a:rPr lang="en-US" dirty="0" smtClean="0"/>
              <a:t>) </a:t>
            </a:r>
            <a:r>
              <a:rPr lang="en-US" dirty="0"/>
              <a:t>(Ross, 2013; Mello, 2014</a:t>
            </a:r>
            <a:r>
              <a:rPr lang="en-US" dirty="0" smtClean="0"/>
              <a:t>) </a:t>
            </a:r>
            <a:r>
              <a:rPr lang="en-US" dirty="0"/>
              <a:t>(</a:t>
            </a:r>
            <a:r>
              <a:rPr lang="en-US" dirty="0" err="1"/>
              <a:t>Alsheikh</a:t>
            </a:r>
            <a:r>
              <a:rPr lang="en-US" dirty="0"/>
              <a:t>-Ali, 2011)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572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Reproducibility of research </a:t>
            </a:r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Came to light when scientists from pharmaceutical companies found only 11-25% of preclinical studies were reproducible </a:t>
            </a:r>
          </a:p>
          <a:p>
            <a:r>
              <a:rPr lang="en-US" dirty="0" smtClean="0"/>
              <a:t>NIH Director noted need for greater adherence to reproducible research methods </a:t>
            </a:r>
          </a:p>
          <a:p>
            <a:r>
              <a:rPr lang="en-US" dirty="0" smtClean="0"/>
              <a:t>Reproducibility Project aiming to reproduce 50 landmark cancer studies </a:t>
            </a:r>
          </a:p>
          <a:p>
            <a:r>
              <a:rPr lang="en-US" dirty="0" smtClean="0"/>
              <a:t>Needs for reproducibility may include</a:t>
            </a:r>
          </a:p>
          <a:p>
            <a:pPr lvl="1"/>
            <a:r>
              <a:rPr lang="en-US" dirty="0" smtClean="0"/>
              <a:t>Precise identification of resources, e.g., organisms, cell lines, genes, reagents, etc.</a:t>
            </a:r>
          </a:p>
          <a:p>
            <a:pPr lvl="1"/>
            <a:r>
              <a:rPr lang="en-US" dirty="0" smtClean="0"/>
              <a:t>Computer code, inspected for validity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3048000" y="6555553"/>
            <a:ext cx="5871029" cy="228600"/>
          </a:xfrm>
        </p:spPr>
        <p:txBody>
          <a:bodyPr/>
          <a:lstStyle/>
          <a:p>
            <a:r>
              <a:rPr lang="en-US" dirty="0"/>
              <a:t>(Begley, </a:t>
            </a:r>
            <a:r>
              <a:rPr lang="en-US" dirty="0" smtClean="0"/>
              <a:t>2012) </a:t>
            </a:r>
            <a:r>
              <a:rPr lang="en-US" dirty="0"/>
              <a:t>(Collins, 2014</a:t>
            </a:r>
            <a:r>
              <a:rPr lang="en-US" dirty="0" smtClean="0"/>
              <a:t>) </a:t>
            </a:r>
            <a:r>
              <a:rPr lang="en-US" dirty="0"/>
              <a:t>(</a:t>
            </a:r>
            <a:r>
              <a:rPr lang="en-US" dirty="0" err="1"/>
              <a:t>Errington</a:t>
            </a:r>
            <a:r>
              <a:rPr lang="en-US" dirty="0"/>
              <a:t>, 2014</a:t>
            </a:r>
            <a:r>
              <a:rPr lang="en-US" dirty="0" smtClean="0"/>
              <a:t>) </a:t>
            </a:r>
            <a:r>
              <a:rPr lang="en-US" dirty="0"/>
              <a:t>(Vasilevsky, 2013) (</a:t>
            </a:r>
            <a:r>
              <a:rPr lang="en-US" dirty="0" err="1"/>
              <a:t>Baggerly</a:t>
            </a:r>
            <a:r>
              <a:rPr lang="en-US" dirty="0"/>
              <a:t>, 2011)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0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" val="William Hersh, MD"/>
  <p:tag name="PRESENTER_TITLE" val="Professor and Chair, DMICE"/>
  <p:tag name="PRESENTER_EMAIL" val="hersh@ohsu.edu"/>
  <p:tag name="PRESENTER_PIC" val="C:\Documents and Settings\hersh\My Documents\Ongoing\Web\hersh.jpg"/>
  <p:tag name="LOGO_PIC_2" val="C:\Documents and Settings\hersh\My Documents\Ongoing\Web\ohsulogo.gif"/>
  <p:tag name="PRESENTER_PIC_MODE" val="0"/>
  <p:tag name="LOGO_PIC_MODE" val="1"/>
  <p:tag name="PRESENTATION_TITLE" val="2.5a"/>
  <p:tag name="ART_ENCODE_TYPE" val="0"/>
  <p:tag name="ART_ENCODE_INDEX" val="1"/>
  <p:tag name="ARTICULATE_TEMPLATE" val="E-Learning Course (Single-level)"/>
  <p:tag name="ARTICULATE_TEMPLATE_GUID" val="1a000000-6000-0000-b000-000000000003"/>
  <p:tag name="PRESENTER_PREVIEW_MODE" val="0"/>
  <p:tag name="PRESENTER_PREVIEW_START" val="1"/>
  <p:tag name="PLAYERLOGOHEIGHT" val="622"/>
  <p:tag name="PLAYERLOGOWIDTH" val="900"/>
  <p:tag name="LAUNCHINNEWWINDOW" val="0"/>
  <p:tag name="LASTPUBLISHED" val="C:\Users\hersh\Documents\BMI 514\Chapter 2\Content\2.5a\player.html"/>
  <p:tag name="ARTICULATE_LOGO" val="ohsu-logo.jpg"/>
  <p:tag name="ARTICULATE_PRESENTER" val="William Hersh, MD"/>
  <p:tag name="ARTICULATE_PRESENTER_GUID" val="2C78E8ED6413"/>
  <p:tag name="ARTICULATE_LMS" val="0"/>
  <p:tag name="ARTICULATE_META_COURSE_VERSION_SET" val="True"/>
  <p:tag name="ARTICULATE_REFERENCE_ID" val="114dc1b7-e454-474d-8a83-6e054212a872"/>
  <p:tag name="ARTICULATE_SLIDE_COUNT" val="20"/>
  <p:tag name="ARTICULATE_REFERENCE_TYPE_1" val="1"/>
  <p:tag name="ARTICULATE_REFERENCE_1" val="C:\wamp\www\Box Sync\BD2K\OER Content\BDK11\Staged\List of Resources for Production of Health Part1.pdf"/>
  <p:tag name="ARTICULATE_REFERENCE_TITLE_1" val="List of Resources for Production of Health and Biomedical Information: Part 1"/>
  <p:tag name="ARTICULATE_REFERENCE_ID_1" val="b1402da8-c43b-48c2-88b6-ca555fe425fb"/>
  <p:tag name="ARTICULATE_REFERENCE_COUNT" val="1"/>
  <p:tag name="ARTICULATE_REFERENCE_DESCRIPTION" val="List of Resources for Production of Health and Biomedical Information: Part 1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ARTICULATE_PROJECT_OPEN" val="1"/>
  <p:tag name="ARTICULATE_META_COURSE_ID" val="4DruwZeyhS2_course_id"/>
  <p:tag name="ARTICULATE_META_NAME_SET" val="True"/>
  <p:tag name="TAG_BACKING_FORM_KEY" val="3804360-c:\wamp\www\box sync\bd2k\oer content\bdk11\staged\bdk09-1.pptx"/>
  <p:tag name="ARTICULATE_PRESENTER_VERSION" val="7"/>
  <p:tag name="ARTICULATE_USED_PAGE_ORIENTATION" val="1"/>
  <p:tag name="ARTICULATE_USED_PAGE_SIZ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968cded-c041-46f4-b4e9-6f3af1224cdf"/>
  <p:tag name="ARTICULATE_SLIDE_NAV" val="1"/>
  <p:tag name="AUDIO_ID" val="287"/>
  <p:tag name="ARTICULATE_AUDIO_RECORDED" val="1"/>
  <p:tag name="ARTICULATE_NAV_LEVEL" val="1"/>
  <p:tag name="ARTICULATE_SLIDE_PRESENTER_GUID" val="6191d6d1-589e-4d3a-a1db-a689508bd1f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ORIGINAL_AUDIO_FILEPATH" val="C:\wamp\www\Box Sync\BD2K\OER Content\BDK11\Staged\Audio\BDK09-1\Slide 1 - Production of Health and Biomedical Information_ Part 1.wav"/>
  <p:tag name="ELAPSEDTIME" val="12.162"/>
  <p:tag name="ARTICULATE_USED_LAYOUT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91876dc-1e25-435b-a2f4-df62db38fd0d"/>
  <p:tag name="ARTICULATE_SLIDE_NAV" val="2"/>
  <p:tag name="AUDIO_ID" val="256"/>
  <p:tag name="ARTICULATE_AUDIO_RECORDED" val="1"/>
  <p:tag name="ORIGINAL_AUDIO_FILEPATH" val="C:\wamp\www\Box Sync\OER\BDK01\BDK01-3audio\BDK01-3-02.mp3"/>
  <p:tag name="ELAPSEDTIME" val="9.792"/>
  <p:tag name="ARTICULATE_NAV_LEVEL" val="1"/>
  <p:tag name="ARTICULATE_SLIDE_PRESENTER_GUID" val="6191d6d1-589e-4d3a-a1db-a689508bd1f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776d34c-2577-4753-bdda-5a9756508572"/>
  <p:tag name="ARTICULATE_SLIDE_NAV" val="3"/>
  <p:tag name="AUDIO_ID" val="257"/>
  <p:tag name="ARTICULATE_AUDIO_RECORDED" val="1"/>
  <p:tag name="ORIGINAL_AUDIO_FILEPATH" val="C:\wamp\www\Box Sync\OER\BDK01\BDK01-3audio\BDK01-3-03.mp3"/>
  <p:tag name="ELAPSEDTIME" val="49.342"/>
  <p:tag name="ARTICULATE_NAV_LEVEL" val="1"/>
  <p:tag name="ARTICULATE_SLIDE_PRESENTER_GUID" val="6191d6d1-589e-4d3a-a1db-a689508bd1f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efce79f-ae27-4d05-8e90-45032885fbc1"/>
  <p:tag name="ARTICULATE_SLIDE_NAV" val="4"/>
  <p:tag name="ORIGINAL_AUDIO_FILEPATH" val="C:\wamp\www\Box Sync\OER\BDK01\BDK01-3audio\BDK01-3-04.mp3"/>
  <p:tag name="ELAPSEDTIME" val="152.262"/>
  <p:tag name="AUDIO_ID" val="298"/>
  <p:tag name="ANNOTATION_COUNT" val="0"/>
  <p:tag name="ARTICULATE_NAV_LEVEL" val="1"/>
  <p:tag name="ARTICULATE_SLIDE_PRESENTER_GUID" val="6191d6d1-589e-4d3a-a1db-a689508bd1f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TIMELINE" val="11.70/13.00/16.70/26.60/31.40/53.70/64.30/77.40/88.90/99.00/115.30/131.20"/>
  <p:tag name="ARTICULATE_USED_LAYOUT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b33ab2d-5bce-4187-a292-351f5ef02621"/>
  <p:tag name="AUDIO_ID" val="259"/>
  <p:tag name="ARTICULATE_SLIDE_NAV" val="5"/>
  <p:tag name="ORIGINAL_AUDIO_FILEPATH" val="C:\wamp\www\Box Sync\OER\BDK01\BDK01-3audio\BDK01-3-05.mp3"/>
  <p:tag name="ELAPSEDTIME" val="132.852"/>
  <p:tag name="ARTICULATE_NAV_LEVEL" val="1"/>
  <p:tag name="ARTICULATE_SLIDE_PRESENTER_GUID" val="6191d6d1-589e-4d3a-a1db-a689508bd1f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69dffa6-3945-4645-887b-48626646c700"/>
  <p:tag name="AUDIO_ID" val="261"/>
  <p:tag name="ARTICULATE_SLIDE_NAV" val="6"/>
  <p:tag name="ORIGINAL_AUDIO_FILEPATH" val="C:\wamp\www\Box Sync\OER\BDK01\BDK01-3audio\BDK01-3-06.mp3"/>
  <p:tag name="ELAPSEDTIME" val="126.112"/>
  <p:tag name="ARTICULATE_NAV_LEVEL" val="1"/>
  <p:tag name="ARTICULATE_SLIDE_PRESENTER_GUID" val="6191d6d1-589e-4d3a-a1db-a689508bd1f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1"/>
  <p:tag name="ARTICULATE_AUDIO_RECORDED" val="1"/>
  <p:tag name="ORIGINAL_AUDIO_FILEPATH" val="C:\wamp\www\Box Sync\OER\BDK01\BDK01-3audio\BDK01-3-07.mp3"/>
  <p:tag name="ELAPSEDTIME" val="14.442"/>
  <p:tag name="ARTICULATE_NAV_LEVEL" val="1"/>
  <p:tag name="ARTICULATE_SLIDE_PRESENTER_GUID" val="6191d6d1-589e-4d3a-a1db-a689508bd1f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2"/>
  <p:tag name="ARTICULATE_AUDIO_RECORDED" val="1"/>
  <p:tag name="ORIGINAL_AUDIO_FILEPATH" val="C:\wamp\www\Box Sync\OER\BDK01\BDK01-3audio\BDK01-3-08.mp3"/>
  <p:tag name="ELAPSEDTIME" val="69.142"/>
  <p:tag name="ARTICULATE_NAV_LEVEL" val="1"/>
  <p:tag name="ARTICULATE_SLIDE_PRESENTER_GUID" val="6191d6d1-589e-4d3a-a1db-a689508bd1f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4"/>
  <p:tag name="ARTICULATE_AUDIO_RECORDED" val="1"/>
  <p:tag name="ORIGINAL_AUDIO_FILEPATH" val="C:\wamp\www\Box Sync\OER\BDK01\BDK01-3audio\BDK01-3-09.mp3"/>
  <p:tag name="ELAPSEDTIME" val="85.702"/>
  <p:tag name="ARTICULATE_NAV_LEVEL" val="1"/>
  <p:tag name="ARTICULATE_SLIDE_PRESENTER_GUID" val="6191d6d1-589e-4d3a-a1db-a689508bd1f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356ec84-7feb-4e09-95ca-b55097e18ef7"/>
  <p:tag name="AUDIO_ID" val="262"/>
  <p:tag name="ARTICULATE_SLIDE_NAV" val="7"/>
  <p:tag name="ORIGINAL_AUDIO_FILEPATH" val="C:\wamp\www\Box Sync\OER\BDK01\BDK01-3audio\BDK01-3-10.mp3"/>
  <p:tag name="ELAPSEDTIME" val="79.152"/>
  <p:tag name="ARTICULATE_NAV_LEVEL" val="1"/>
  <p:tag name="ARTICULATE_SLIDE_PRESENTER_GUID" val="6191d6d1-589e-4d3a-a1db-a689508bd1f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e31ca9c-0e4d-474b-b887-aea0dedf7b69"/>
  <p:tag name="AUDIO_ID" val="263"/>
  <p:tag name="ARTICULATE_SLIDE_NAV" val="8"/>
  <p:tag name="ORIGINAL_AUDIO_FILEPATH" val="C:\wamp\www\Box Sync\OER\BDK01\BDK01-3audio\BDK01-3-11.mp3"/>
  <p:tag name="ELAPSEDTIME" val="145.392"/>
  <p:tag name="ARTICULATE_NAV_LEVEL" val="1"/>
  <p:tag name="ARTICULATE_SLIDE_PRESENTER_GUID" val="6191d6d1-589e-4d3a-a1db-a689508bd1f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837368b-cfd5-482a-8677-d201c2de4bf6"/>
  <p:tag name="AUDIO_ID" val="264"/>
  <p:tag name="ARTICULATE_SLIDE_NAV" val="9"/>
  <p:tag name="ORIGINAL_AUDIO_FILEPATH" val="C:\wamp\www\Box Sync\OER\BDK01\BDK01-3audio\BDK01-3-12.mp3"/>
  <p:tag name="ELAPSEDTIME" val="105.692"/>
  <p:tag name="ARTICULATE_NAV_LEVEL" val="1"/>
  <p:tag name="ARTICULATE_SLIDE_PRESENTER_GUID" val="6191d6d1-589e-4d3a-a1db-a689508bd1f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460add3-00b3-41f1-8c39-fd43a825c801"/>
  <p:tag name="AUDIO_ID" val="265"/>
  <p:tag name="ARTICULATE_SLIDE_NAV" val="10"/>
  <p:tag name="ORIGINAL_AUDIO_FILEPATH" val="C:\wamp\www\Box Sync\OER\BDK01\BDK01-3audio\BDK01-3-13.mp3"/>
  <p:tag name="ELAPSEDTIME" val="114.052"/>
  <p:tag name="ARTICULATE_NAV_LEVEL" val="1"/>
  <p:tag name="ARTICULATE_SLIDE_PRESENTER_GUID" val="6191d6d1-589e-4d3a-a1db-a689508bd1f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39105ec-ab3c-4baf-9fa8-80a10c6c31bc"/>
  <p:tag name="AUDIO_ID" val="266"/>
  <p:tag name="ARTICULATE_SLIDE_NAV" val="11"/>
  <p:tag name="ORIGINAL_AUDIO_FILEPATH" val="C:\wamp\www\Box Sync\OER\BDK01\BDK01-3audio\BDK01-3-14.mp3"/>
  <p:tag name="ELAPSEDTIME" val="131.762"/>
  <p:tag name="ARTICULATE_NAV_LEVEL" val="1"/>
  <p:tag name="ARTICULATE_SLIDE_PRESENTER_GUID" val="6191d6d1-589e-4d3a-a1db-a689508bd1f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4dd3615-088f-46f1-9d64-928366eb751b"/>
  <p:tag name="ARTICULATE_SLIDE_NAV" val="12"/>
  <p:tag name="AUDIO_ID" val="267"/>
  <p:tag name="ARTICULATE_AUDIO_RECORDED" val="1"/>
  <p:tag name="ORIGINAL_AUDIO_FILEPATH" val="C:\wamp\www\Box Sync\OER\BDK01\BDK01-3audio\BDK01-3-15.mp3"/>
  <p:tag name="ELAPSEDTIME" val="100.072"/>
  <p:tag name="ARTICULATE_NAV_LEVEL" val="1"/>
  <p:tag name="ARTICULATE_SLIDE_PRESENTER_GUID" val="6191d6d1-589e-4d3a-a1db-a689508bd1f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6"/>
  <p:tag name="ARTICULATE_AUDIO_RECORDED" val="1"/>
  <p:tag name="ORIGINAL_AUDIO_FILEPATH" val="C:\wamp\www\Box Sync\OER\BDK01\BDK01-3audio\BDK01-3-16.mp3"/>
  <p:tag name="ELAPSEDTIME" val="81.942"/>
  <p:tag name="ARTICULATE_NAV_LEVEL" val="1"/>
  <p:tag name="ARTICULATE_SLIDE_PRESENTER_GUID" val="6191d6d1-589e-4d3a-a1db-a689508bd1f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b146292-b52c-4960-afd3-98acfc7c2e36"/>
  <p:tag name="ARTICULATE_SLIDE_NAV" val="13"/>
  <p:tag name="AUDIO_ID" val="290"/>
  <p:tag name="ARTICULATE_AUDIO_RECORDED" val="1"/>
  <p:tag name="ORIGINAL_AUDIO_FILEPATH" val="C:\wamp\www\Box Sync\OER\BDK01\BDK01-3audio\BDK01-3-17.mp3"/>
  <p:tag name="ELAPSEDTIME" val="111.692"/>
  <p:tag name="ARTICULATE_NAV_LEVEL" val="1"/>
  <p:tag name="ARTICULATE_SLIDE_PRESENTER_GUID" val="6191d6d1-589e-4d3a-a1db-a689508bd1f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d010b61-1cbd-493e-bdcd-838969272e7c"/>
  <p:tag name="ARTICULATE_SLIDE_NAV" val="14"/>
  <p:tag name="AUDIO_ID" val="289"/>
  <p:tag name="ARTICULATE_AUDIO_RECORDED" val="1"/>
  <p:tag name="ORIGINAL_AUDIO_FILEPATH" val="C:\wamp\www\Box Sync\OER\BDK01\BDK01-3audio\BDK01-3-18.mp3"/>
  <p:tag name="ELAPSEDTIME" val="60.832"/>
  <p:tag name="ARTICULATE_NAV_LEVEL" val="1"/>
  <p:tag name="ARTICULATE_SLIDE_PRESENTER_GUID" val="6191d6d1-589e-4d3a-a1db-a689508bd1f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81b8643-7a48-4e3c-ad17-29cbab02758b"/>
  <p:tag name="ARTICULATE_SLIDE_NAV" val="15"/>
  <p:tag name="AUDIO_ID" val="268"/>
  <p:tag name="ARTICULATE_AUDIO_RECORDED" val="1"/>
  <p:tag name="ORIGINAL_AUDIO_FILEPATH" val="C:\wamp\www\Box Sync\OER\BDK01\BDK01-3audio\BDK01-3-19.mp3"/>
  <p:tag name="ELAPSEDTIME" val="100.702"/>
  <p:tag name="ARTICULATE_NAV_LEVEL" val="1"/>
  <p:tag name="ARTICULATE_SLIDE_PRESENTER_GUID" val="6191d6d1-589e-4d3a-a1db-a689508bd1f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7"/>
  <p:tag name="ARTICULATE_NAV_LEVEL" val="1"/>
  <p:tag name="ARTICULATE_SLIDE_PRESENTER_GUID" val="6191d6d1-589e-4d3a-a1db-a689508bd1f8"/>
  <p:tag name="ARTICULATE_SLIDE_PAUSE" val="1"/>
  <p:tag name="ARTICULATE_LOCK_SLIDE" val="0"/>
  <p:tag name="ARTICULATE_HIDE_SLIDE" val="1"/>
  <p:tag name="ARTICULATE_PLAYER_CONTROL_PREVIOUS" val="True"/>
  <p:tag name="ARTICULATE_PLAYER_CONTROL_NEXT" val="True"/>
  <p:tag name="ARTICULATE_PLAYER_CONTROL_NOTES" val="False"/>
  <p:tag name="ARTICULATE_PLAYER_SEEKBAR" val="False"/>
  <p:tag name="ARTICULATE_PLAYER_CONTROL_PLAYPAUSE" val="False"/>
  <p:tag name="ARTICULATE_PLAYER_CONTROL_LOGO" val="True"/>
  <p:tag name="ARTICULATE_NEXT_BUTTON_ID" val="287"/>
  <p:tag name="ARTICULATE_PREV_BUTTON_ID" val="268"/>
  <p:tag name="ARTICULATE_USED_LAYOUT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D2K_OER_Theme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2K_OER_Theme" id="{6B553284-C2DC-41D2-A051-A6B60F6D44F4}" vid="{F353914E-6A9F-43FF-9C1B-E0B337DD4544}"/>
    </a:ext>
  </a:extLst>
</a:theme>
</file>

<file path=ppt/theme/theme2.xml><?xml version="1.0" encoding="utf-8"?>
<a:theme xmlns:a="http://schemas.openxmlformats.org/drawingml/2006/main" name="BD2K OER Dark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BD2Kver4Theme</Template>
  <TotalTime>1163</TotalTime>
  <Words>1336</Words>
  <Application>Microsoft Office PowerPoint</Application>
  <PresentationFormat>On-screen Show (4:3)</PresentationFormat>
  <Paragraphs>177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ＭＳ Ｐゴシック</vt:lpstr>
      <vt:lpstr>Arial</vt:lpstr>
      <vt:lpstr>Cambria</vt:lpstr>
      <vt:lpstr>Tahoma</vt:lpstr>
      <vt:lpstr>Times New Roman</vt:lpstr>
      <vt:lpstr>BD2K_OER_Theme</vt:lpstr>
      <vt:lpstr>BD2K OER Dark</vt:lpstr>
      <vt:lpstr>Production of Health and Biomedical Information: Part 1</vt:lpstr>
      <vt:lpstr>Production of health and biomedical information</vt:lpstr>
      <vt:lpstr>Generation of scientific information</vt:lpstr>
      <vt:lpstr>The “life-cycle” of scientific information</vt:lpstr>
      <vt:lpstr>Scientific method</vt:lpstr>
      <vt:lpstr>Standardization of biomedical publishing process</vt:lpstr>
      <vt:lpstr>Concerns about the generation of scientific information</vt:lpstr>
      <vt:lpstr>Access to data</vt:lpstr>
      <vt:lpstr>Reproducibility of research findings</vt:lpstr>
      <vt:lpstr>Peer review</vt:lpstr>
      <vt:lpstr>Peer review process</vt:lpstr>
      <vt:lpstr>Who are peer reviewers and editors?</vt:lpstr>
      <vt:lpstr>Blinding – what is it and does it help?</vt:lpstr>
      <vt:lpstr>Limitations of peer review</vt:lpstr>
      <vt:lpstr>Studies of limitations</vt:lpstr>
      <vt:lpstr>Limitations (cont.)</vt:lpstr>
      <vt:lpstr>Is peer review obsolete in the Internet/Web era?</vt:lpstr>
      <vt:lpstr>Peer review is also used for research funding decisions</vt:lpstr>
      <vt:lpstr>Peer review of grant proposals is less studied than publications</vt:lpstr>
      <vt:lpstr>Thank you</vt:lpstr>
    </vt:vector>
  </TitlesOfParts>
  <Company>Oregon Health &amp; Science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of information</dc:title>
  <dc:creator>William Hersh</dc:creator>
  <cp:lastModifiedBy>Bjorn Pederson</cp:lastModifiedBy>
  <cp:revision>167</cp:revision>
  <dcterms:created xsi:type="dcterms:W3CDTF">2003-01-25T17:06:30Z</dcterms:created>
  <dcterms:modified xsi:type="dcterms:W3CDTF">2016-06-01T20:46:33Z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UsedName">
    <vt:lpwstr>2</vt:lpwstr>
  </property>
  <property fmtid="{D5CDD505-2E9C-101B-9397-08002B2CF9AE}" pid="3" name="ArticulateUseProject">
    <vt:lpwstr>1</vt:lpwstr>
  </property>
  <property fmtid="{D5CDD505-2E9C-101B-9397-08002B2CF9AE}" pid="4" name="ArticulatePath">
    <vt:lpwstr>2.5a</vt:lpwstr>
  </property>
  <property fmtid="{D5CDD505-2E9C-101B-9397-08002B2CF9AE}" pid="5" name="ArticulateProjectVersion">
    <vt:lpwstr>7</vt:lpwstr>
  </property>
  <property fmtid="{D5CDD505-2E9C-101B-9397-08002B2CF9AE}" pid="6" name="ArticulateGUID">
    <vt:lpwstr>0ED3E0D9-E747-46D9-8E8B-7E20409BDBC0</vt:lpwstr>
  </property>
  <property fmtid="{D5CDD505-2E9C-101B-9397-08002B2CF9AE}" pid="7" name="ArticulateProjectFull">
    <vt:lpwstr>C:\wamp\www\Box Sync\BD2K\OER Content\BDK11\Staged\BDK09-1.ppta</vt:lpwstr>
  </property>
</Properties>
</file>