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3.xml" ContentType="application/vnd.openxmlformats-officedocument.theme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notesSlides/notesSlide3.xml" ContentType="application/vnd.openxmlformats-officedocument.presentationml.notesSlide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notesSlides/notesSlide5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8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9.xml" ContentType="application/vnd.openxmlformats-officedocument.presentationml.notesSlide+xml"/>
  <Override PartName="/ppt/tags/tag61.xml" ContentType="application/vnd.openxmlformats-officedocument.presentationml.tags+xml"/>
  <Override PartName="/ppt/notesSlides/notesSlide10.xml" ContentType="application/vnd.openxmlformats-officedocument.presentationml.notesSlide+xml"/>
  <Override PartName="/ppt/tags/tag62.xml" ContentType="application/vnd.openxmlformats-officedocument.presentationml.tags+xml"/>
  <Override PartName="/ppt/notesSlides/notesSlide11.xml" ContentType="application/vnd.openxmlformats-officedocument.presentationml.notesSlide+xml"/>
  <Override PartName="/ppt/tags/tag63.xml" ContentType="application/vnd.openxmlformats-officedocument.presentationml.tags+xml"/>
  <Override PartName="/ppt/notesSlides/notesSlide12.xml" ContentType="application/vnd.openxmlformats-officedocument.presentationml.notesSlide+xml"/>
  <Override PartName="/ppt/tags/tag64.xml" ContentType="application/vnd.openxmlformats-officedocument.presentationml.tags+xml"/>
  <Override PartName="/ppt/notesSlides/notesSlide13.xml" ContentType="application/vnd.openxmlformats-officedocument.presentationml.notesSlide+xml"/>
  <Override PartName="/ppt/tags/tag65.xml" ContentType="application/vnd.openxmlformats-officedocument.presentationml.tags+xml"/>
  <Override PartName="/ppt/notesSlides/notesSlide14.xml" ContentType="application/vnd.openxmlformats-officedocument.presentationml.notesSlide+xml"/>
  <Override PartName="/ppt/tags/tag66.xml" ContentType="application/vnd.openxmlformats-officedocument.presentationml.tags+xml"/>
  <Override PartName="/ppt/notesSlides/notesSlide15.xml" ContentType="application/vnd.openxmlformats-officedocument.presentationml.notesSlide+xml"/>
  <Override PartName="/ppt/tags/tag67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9" r:id="rId1"/>
    <p:sldMasterId id="2147483719" r:id="rId2"/>
  </p:sldMasterIdLst>
  <p:notesMasterIdLst>
    <p:notesMasterId r:id="rId19"/>
  </p:notesMasterIdLst>
  <p:sldIdLst>
    <p:sldId id="256" r:id="rId3"/>
    <p:sldId id="257" r:id="rId4"/>
    <p:sldId id="258" r:id="rId5"/>
    <p:sldId id="275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48659" autoAdjust="0"/>
  </p:normalViewPr>
  <p:slideViewPr>
    <p:cSldViewPr snapToGrid="0">
      <p:cViewPr varScale="1">
        <p:scale>
          <a:sx n="45" d="100"/>
          <a:sy n="45" d="100"/>
        </p:scale>
        <p:origin x="1056" y="4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E13A5-6A53-44FE-A67A-558617500D65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42D8B-4407-4863-B3B4-F12A8FDA2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1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42D8B-4407-4863-B3B4-F12A8FDA2A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06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81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69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82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98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32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32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42D8B-4407-4863-B3B4-F12A8FDA2A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0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8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5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57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2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12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41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27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80E9-8928-4816-9A26-DC520F35C1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5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4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4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71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5108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42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8919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268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574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6455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467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744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0082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88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9349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96481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2084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/>
          <a:lstStyle/>
          <a:p>
            <a:fld id="{46A3632E-31B7-41E9-8D2A-FE0F93DDDAD9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51BB73D9-5DE9-4FBA-A6B7-A688F1B4AF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414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/>
          <a:lstStyle/>
          <a:p>
            <a:fld id="{46A3632E-31B7-41E9-8D2A-FE0F93DDDAD9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51BB73D9-5DE9-4FBA-A6B7-A688F1B4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43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066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3003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315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2594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8639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706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6956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964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467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18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150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861736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65183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16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252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07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410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88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8090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6089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106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148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4459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318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Icons for Use Throughout – Dark Theme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6467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Numbers for Use Throughout – Dark Theme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94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Shapes for Use Throughout – Dark Theme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55967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dirty="0" smtClean="0"/>
              <a:t>Using Shapes as Side Flags, Tags, Banners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60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16232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450998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4853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805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399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tags" Target="../tags/tag2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5"/>
    </p:custDataLst>
    <p:extLst>
      <p:ext uri="{BB962C8B-B14F-4D97-AF65-F5344CB8AC3E}">
        <p14:creationId xmlns:p14="http://schemas.microsoft.com/office/powerpoint/2010/main" val="299396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5" r:id="rId3"/>
    <p:sldLayoutId id="2147483692" r:id="rId4"/>
    <p:sldLayoutId id="2147483707" r:id="rId5"/>
    <p:sldLayoutId id="2147483708" r:id="rId6"/>
    <p:sldLayoutId id="2147483709" r:id="rId7"/>
    <p:sldLayoutId id="2147483710" r:id="rId8"/>
    <p:sldLayoutId id="2147483704" r:id="rId9"/>
    <p:sldLayoutId id="2147483749" r:id="rId10"/>
    <p:sldLayoutId id="2147483700" r:id="rId11"/>
    <p:sldLayoutId id="2147483750" r:id="rId12"/>
    <p:sldLayoutId id="2147483701" r:id="rId13"/>
    <p:sldLayoutId id="2147483751" r:id="rId14"/>
    <p:sldLayoutId id="2147483702" r:id="rId15"/>
    <p:sldLayoutId id="2147483752" r:id="rId16"/>
    <p:sldLayoutId id="2147483698" r:id="rId17"/>
    <p:sldLayoutId id="2147483715" r:id="rId18"/>
    <p:sldLayoutId id="2147483717" r:id="rId19"/>
    <p:sldLayoutId id="2147483741" r:id="rId20"/>
    <p:sldLayoutId id="2147483743" r:id="rId21"/>
    <p:sldLayoutId id="2147483762" r:id="rId22"/>
    <p:sldLayoutId id="2147483763" r:id="rId2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250538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5" r:id="rId2"/>
    <p:sldLayoutId id="2147483726" r:id="rId3"/>
    <p:sldLayoutId id="2147483727" r:id="rId4"/>
    <p:sldLayoutId id="2147483728" r:id="rId5"/>
    <p:sldLayoutId id="2147483748" r:id="rId6"/>
    <p:sldLayoutId id="2147483729" r:id="rId7"/>
    <p:sldLayoutId id="2147483747" r:id="rId8"/>
    <p:sldLayoutId id="2147483730" r:id="rId9"/>
    <p:sldLayoutId id="2147483746" r:id="rId10"/>
    <p:sldLayoutId id="2147483731" r:id="rId11"/>
    <p:sldLayoutId id="2147483745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53" r:id="rId18"/>
    <p:sldLayoutId id="2147483754" r:id="rId19"/>
    <p:sldLayoutId id="2147483755" r:id="rId20"/>
    <p:sldLayoutId id="2147483756" r:id="rId21"/>
    <p:sldLayoutId id="2147483736" r:id="rId22"/>
    <p:sldLayoutId id="2147483738" r:id="rId23"/>
    <p:sldLayoutId id="2147483740" r:id="rId24"/>
    <p:sldLayoutId id="2147483742" r:id="rId25"/>
    <p:sldLayoutId id="2147483744" r:id="rId2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3.jpe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61.xml"/><Relationship Id="rId6" Type="http://schemas.openxmlformats.org/officeDocument/2006/relationships/image" Target="../media/image62.jpeg"/><Relationship Id="rId5" Type="http://schemas.openxmlformats.org/officeDocument/2006/relationships/image" Target="../media/image61.jpeg"/><Relationship Id="rId10" Type="http://schemas.openxmlformats.org/officeDocument/2006/relationships/image" Target="../media/image66.png"/><Relationship Id="rId4" Type="http://schemas.openxmlformats.org/officeDocument/2006/relationships/image" Target="../media/image60.jpeg"/><Relationship Id="rId9" Type="http://schemas.openxmlformats.org/officeDocument/2006/relationships/image" Target="../media/image6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4" Type="http://schemas.openxmlformats.org/officeDocument/2006/relationships/hyperlink" Target="http://projectreporter.nih.gov/project_info_description.cfm?aid=8828784&amp;icde=2200438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tags" Target="../tags/tag57.xml"/><Relationship Id="rId7" Type="http://schemas.openxmlformats.org/officeDocument/2006/relationships/image" Target="../media/image55.jpe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54.jpe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5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59.jpe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58.jpe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Metadata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BDK15-1 </a:t>
            </a:r>
            <a:r>
              <a:rPr lang="en-US" dirty="0" smtClean="0"/>
              <a:t>| </a:t>
            </a:r>
            <a:r>
              <a:rPr lang="en-US" dirty="0"/>
              <a:t>Metadata perspectives from the web and databases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Matthew Brush, PhD | Ontology Development Group </a:t>
            </a:r>
            <a:endParaRPr lang="en-US" sz="4500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25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012985"/>
            <a:ext cx="8407893" cy="440740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34" y="1270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:\Users\brushm\AppData\Roaming\PixelMetrics\CaptureWiz\Temp\1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87706" y="1043422"/>
            <a:ext cx="4519534" cy="406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brushm\AppData\Roaming\PixelMetrics\CaptureWiz\Temp\16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0" y="5107333"/>
            <a:ext cx="4520726" cy="167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Users\brushm\AppData\Roaming\PixelMetrics\CaptureWiz\Temp\47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7749" y="297246"/>
            <a:ext cx="4494688" cy="73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98046" y="-14990"/>
            <a:ext cx="213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Dataset Description</a:t>
            </a:r>
            <a:endParaRPr lang="en-US" u="sng" dirty="0">
              <a:solidFill>
                <a:srgbClr val="C00000"/>
              </a:solidFill>
            </a:endParaRPr>
          </a:p>
        </p:txBody>
      </p:sp>
      <p:pic>
        <p:nvPicPr>
          <p:cNvPr id="20" name="Picture 8" descr="C:\Users\brushm\AppData\Roaming\PixelMetrics\CaptureWiz\Temp\1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" y="2715443"/>
            <a:ext cx="4550611" cy="119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C:\Users\brushm\AppData\Roaming\PixelMetrics\CaptureWiz\Temp\4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" y="3971082"/>
            <a:ext cx="4534662" cy="260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C:\Users\brushm\AppData\Roaming\PixelMetrics\CaptureWiz\Temp\49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338" y="1628198"/>
            <a:ext cx="4520131" cy="10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236753" y="1279209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Data File Description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82383" y="2262318"/>
            <a:ext cx="12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Descriptive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081" y="4241284"/>
            <a:ext cx="115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Structural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553202" y="2641600"/>
            <a:ext cx="1498598" cy="132948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1" y="1279210"/>
            <a:ext cx="863599" cy="104489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0" idx="2"/>
          </p:cNvCxnSpPr>
          <p:nvPr/>
        </p:nvCxnSpPr>
        <p:spPr>
          <a:xfrm flipH="1" flipV="1">
            <a:off x="2282164" y="3913885"/>
            <a:ext cx="1199114" cy="32739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71800" y="266700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Administrative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221713" y="4610616"/>
            <a:ext cx="742438" cy="49671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2" idx="3"/>
          </p:cNvCxnSpPr>
          <p:nvPr/>
        </p:nvCxnSpPr>
        <p:spPr>
          <a:xfrm flipV="1">
            <a:off x="3855720" y="2164261"/>
            <a:ext cx="701749" cy="51798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092658" y="2440290"/>
            <a:ext cx="488742" cy="28005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7543801" y="2603500"/>
            <a:ext cx="952499" cy="36449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brushm\AppData\Roaming\PixelMetrics\CaptureWiz\Temp\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1" y="192304"/>
            <a:ext cx="15621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0064" y="142960"/>
            <a:ext cx="2508205" cy="1136249"/>
          </a:xfrm>
        </p:spPr>
        <p:txBody>
          <a:bodyPr>
            <a:normAutofit/>
          </a:bodyPr>
          <a:lstStyle/>
          <a:p>
            <a:r>
              <a:rPr lang="en-US" sz="2800" dirty="0"/>
              <a:t>Research </a:t>
            </a:r>
            <a:r>
              <a:rPr lang="en-US" sz="2800" dirty="0" smtClean="0"/>
              <a:t>Datasets/Files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957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2575" indent="-282575">
              <a:spcBef>
                <a:spcPts val="1800"/>
              </a:spcBef>
              <a:buFont typeface="Wingdings" charset="2"/>
              <a:buChar char="§"/>
            </a:pPr>
            <a:r>
              <a:rPr lang="en-US" sz="2800" dirty="0" smtClean="0"/>
              <a:t>Manual</a:t>
            </a:r>
          </a:p>
          <a:p>
            <a:pPr marL="865188" lvl="1" indent="-290513">
              <a:spcBef>
                <a:spcPts val="600"/>
              </a:spcBef>
              <a:buFont typeface="Wingdings" charset="2"/>
              <a:buChar char="§"/>
            </a:pPr>
            <a:r>
              <a:rPr lang="en-US" sz="2400" dirty="0"/>
              <a:t>H</a:t>
            </a:r>
            <a:r>
              <a:rPr lang="en-US" sz="2400" dirty="0" smtClean="0"/>
              <a:t>igh-quality, but high cost</a:t>
            </a:r>
          </a:p>
          <a:p>
            <a:pPr marL="865188" lvl="1" indent="-290513">
              <a:spcBef>
                <a:spcPts val="600"/>
              </a:spcBef>
              <a:buFont typeface="Wingdings" charset="2"/>
              <a:buChar char="§"/>
            </a:pPr>
            <a:r>
              <a:rPr lang="en-US" sz="2400" dirty="0" smtClean="0"/>
              <a:t>Crowdsourcing vs professional curators</a:t>
            </a:r>
          </a:p>
          <a:p>
            <a:pPr marL="282575" indent="-282575">
              <a:spcBef>
                <a:spcPts val="1800"/>
              </a:spcBef>
              <a:buFont typeface="Wingdings" charset="2"/>
              <a:buChar char="§"/>
            </a:pPr>
            <a:r>
              <a:rPr lang="en-US" sz="2800" dirty="0" smtClean="0"/>
              <a:t>Automated</a:t>
            </a:r>
          </a:p>
          <a:p>
            <a:pPr marL="865188" lvl="1" indent="-290513">
              <a:spcBef>
                <a:spcPts val="600"/>
              </a:spcBef>
              <a:buFont typeface="Wingdings" charset="2"/>
              <a:buChar char="§"/>
            </a:pPr>
            <a:r>
              <a:rPr lang="en-US" sz="2400" dirty="0"/>
              <a:t>E</a:t>
            </a:r>
            <a:r>
              <a:rPr lang="en-US" sz="2400" dirty="0" smtClean="0"/>
              <a:t>xtraction tools identify and record metadata (intrinsic file information, natural language processing (NLP)-generated  indexes)</a:t>
            </a:r>
          </a:p>
          <a:p>
            <a:pPr marL="282575" indent="-282575">
              <a:spcBef>
                <a:spcPts val="1800"/>
              </a:spcBef>
              <a:buFont typeface="Wingdings" charset="2"/>
              <a:buChar char="§"/>
            </a:pPr>
            <a:r>
              <a:rPr lang="en-US" sz="2800" dirty="0" smtClean="0"/>
              <a:t>Semi-Automated</a:t>
            </a:r>
          </a:p>
          <a:p>
            <a:pPr marL="865188" lvl="1" indent="-290513">
              <a:spcBef>
                <a:spcPts val="600"/>
              </a:spcBef>
              <a:buFont typeface="Wingdings" charset="2"/>
              <a:buChar char="§"/>
            </a:pPr>
            <a:r>
              <a:rPr lang="en-US" sz="2400" dirty="0"/>
              <a:t>P</a:t>
            </a:r>
            <a:r>
              <a:rPr lang="en-US" sz="2400" dirty="0" smtClean="0"/>
              <a:t>ipelines wherein tools assist manual creation</a:t>
            </a:r>
          </a:p>
          <a:p>
            <a:pPr marL="708660" lvl="1" indent="-342900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Creation of Metadata</a:t>
            </a:r>
            <a:endParaRPr 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91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Storing and Accessing Resource </a:t>
            </a:r>
            <a:r>
              <a:rPr lang="en-US" sz="3600" dirty="0" smtClean="0"/>
              <a:t>Metadata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450" indent="0">
              <a:spcBef>
                <a:spcPts val="1800"/>
              </a:spcBef>
              <a:buNone/>
            </a:pPr>
            <a:r>
              <a:rPr lang="en-US" sz="2400" b="1" dirty="0"/>
              <a:t>Can </a:t>
            </a:r>
            <a:r>
              <a:rPr lang="en-US" sz="2400" b="1" dirty="0" smtClean="0"/>
              <a:t>be </a:t>
            </a:r>
            <a:r>
              <a:rPr lang="en-US" sz="2400" b="1" dirty="0"/>
              <a:t>stored within a </a:t>
            </a:r>
            <a:r>
              <a:rPr lang="en-US" sz="2400" b="1" dirty="0" smtClean="0"/>
              <a:t>resource . . . </a:t>
            </a:r>
          </a:p>
          <a:p>
            <a:pPr lvl="1">
              <a:spcBef>
                <a:spcPts val="600"/>
              </a:spcBef>
              <a:buFont typeface="Wingdings" charset="2"/>
              <a:buChar char="§"/>
            </a:pPr>
            <a:r>
              <a:rPr lang="en-US" sz="2200" dirty="0"/>
              <a:t>M</a:t>
            </a:r>
            <a:r>
              <a:rPr lang="en-US" sz="2200" dirty="0" smtClean="0"/>
              <a:t>etadata captured </a:t>
            </a:r>
            <a:r>
              <a:rPr lang="en-US" sz="2200" dirty="0"/>
              <a:t>in filenames, </a:t>
            </a:r>
            <a:r>
              <a:rPr lang="en-US" sz="2200" dirty="0" smtClean="0"/>
              <a:t>image metadata </a:t>
            </a:r>
            <a:r>
              <a:rPr lang="en-US" sz="2200" dirty="0"/>
              <a:t>embedded in </a:t>
            </a:r>
            <a:r>
              <a:rPr lang="en-US" sz="2200" dirty="0" smtClean="0"/>
              <a:t>file itself, . . . </a:t>
            </a:r>
          </a:p>
          <a:p>
            <a:pPr lvl="1">
              <a:spcBef>
                <a:spcPts val="600"/>
              </a:spcBef>
              <a:buFont typeface="Wingdings" charset="2"/>
              <a:buChar char="§"/>
            </a:pPr>
            <a:r>
              <a:rPr lang="en-US" sz="2200" dirty="0"/>
              <a:t>E</a:t>
            </a:r>
            <a:r>
              <a:rPr lang="en-US" sz="2200" dirty="0" smtClean="0"/>
              <a:t>nsures maintenance and currency of metadata</a:t>
            </a:r>
          </a:p>
          <a:p>
            <a:pPr lvl="1">
              <a:spcBef>
                <a:spcPts val="600"/>
              </a:spcBef>
              <a:buFont typeface="Wingdings" charset="2"/>
              <a:buChar char="§"/>
            </a:pPr>
            <a:r>
              <a:rPr lang="en-US" sz="2200" dirty="0"/>
              <a:t>N</a:t>
            </a:r>
            <a:r>
              <a:rPr lang="en-US" sz="2200" dirty="0" smtClean="0"/>
              <a:t>ot possible for some resource types</a:t>
            </a:r>
          </a:p>
          <a:p>
            <a:pPr marL="44450" indent="0">
              <a:spcBef>
                <a:spcPts val="2400"/>
              </a:spcBef>
              <a:buNone/>
            </a:pPr>
            <a:r>
              <a:rPr lang="en-US" sz="2400" b="1" dirty="0" smtClean="0"/>
              <a:t>More typically lives separately from the resource</a:t>
            </a:r>
          </a:p>
          <a:p>
            <a:pPr lvl="1">
              <a:spcBef>
                <a:spcPts val="600"/>
              </a:spcBef>
              <a:buFont typeface="Wingdings" charset="2"/>
              <a:buChar char="§"/>
            </a:pPr>
            <a:r>
              <a:rPr lang="en-US" sz="2200" dirty="0"/>
              <a:t>I</a:t>
            </a:r>
            <a:r>
              <a:rPr lang="en-US" sz="2200" dirty="0" smtClean="0"/>
              <a:t>n databases</a:t>
            </a:r>
            <a:r>
              <a:rPr lang="en-US" sz="2200" dirty="0"/>
              <a:t> </a:t>
            </a:r>
            <a:r>
              <a:rPr lang="en-US" sz="2200" dirty="0" smtClean="0"/>
              <a:t>and/or structured text files (XML, JSON, RDF) </a:t>
            </a:r>
          </a:p>
          <a:p>
            <a:pPr lvl="1">
              <a:spcBef>
                <a:spcPts val="600"/>
              </a:spcBef>
              <a:buFont typeface="Wingdings" charset="2"/>
              <a:buChar char="§"/>
            </a:pPr>
            <a:r>
              <a:rPr lang="en-US" sz="2200" dirty="0" smtClean="0"/>
              <a:t>Easier to manage, retrieve, and analyze metadata</a:t>
            </a:r>
          </a:p>
          <a:p>
            <a:pPr lvl="1">
              <a:spcBef>
                <a:spcPts val="600"/>
              </a:spcBef>
              <a:buFont typeface="Wingdings" charset="2"/>
              <a:buChar char="§"/>
            </a:pPr>
            <a:r>
              <a:rPr lang="en-US" sz="2200" dirty="0"/>
              <a:t>F</a:t>
            </a:r>
            <a:r>
              <a:rPr lang="en-US" sz="2200" dirty="0" smtClean="0"/>
              <a:t>acilitates exchange, rendering on the web, and programmatic access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963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Storing and Accessing Resource </a:t>
            </a:r>
            <a:r>
              <a:rPr lang="en-US" sz="3600" dirty="0" smtClean="0"/>
              <a:t>Metadata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45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sz="2800" b="1" dirty="0" smtClean="0"/>
              <a:t>Resource providers can make metadata available for both human and computational agents</a:t>
            </a:r>
          </a:p>
          <a:p>
            <a:pPr marL="862013" lvl="1" indent="-379413">
              <a:spcBef>
                <a:spcPts val="1200"/>
              </a:spcBef>
              <a:buFont typeface="Wingdings" charset="2"/>
              <a:buChar char="§"/>
            </a:pPr>
            <a:r>
              <a:rPr lang="en-US" sz="2800" dirty="0"/>
              <a:t>P</a:t>
            </a:r>
            <a:r>
              <a:rPr lang="en-US" sz="2800" dirty="0" smtClean="0"/>
              <a:t>arsed to HTML for </a:t>
            </a:r>
            <a:r>
              <a:rPr lang="en-US" sz="2800" dirty="0"/>
              <a:t>human </a:t>
            </a:r>
            <a:r>
              <a:rPr lang="en-US" sz="2800" dirty="0" smtClean="0"/>
              <a:t>consumption on the web</a:t>
            </a:r>
            <a:endParaRPr lang="en-US" sz="2800" dirty="0"/>
          </a:p>
          <a:p>
            <a:pPr marL="862013" lvl="1" indent="-379413">
              <a:spcBef>
                <a:spcPts val="1200"/>
              </a:spcBef>
              <a:buFont typeface="Wingdings" charset="2"/>
              <a:buChar char="§"/>
            </a:pPr>
            <a:r>
              <a:rPr lang="en-US" sz="2800" dirty="0"/>
              <a:t>E</a:t>
            </a:r>
            <a:r>
              <a:rPr lang="en-US" sz="2800" dirty="0" smtClean="0"/>
              <a:t>xposed for indexing by web crawlers, </a:t>
            </a:r>
            <a:r>
              <a:rPr lang="en-US" sz="2800" dirty="0"/>
              <a:t>e.g.  harvesting by Google and resource aggregators </a:t>
            </a:r>
          </a:p>
          <a:p>
            <a:pPr marL="862013" lvl="1" indent="-379413">
              <a:spcBef>
                <a:spcPts val="1200"/>
              </a:spcBef>
              <a:buFont typeface="Wingdings" charset="2"/>
              <a:buChar char="§"/>
            </a:pPr>
            <a:r>
              <a:rPr lang="en-US" sz="2800" dirty="0" smtClean="0"/>
              <a:t>Provisioned by web services and APIs that provide programmatic access to data</a:t>
            </a:r>
          </a:p>
          <a:p>
            <a:pPr marL="45720" indent="0">
              <a:buNone/>
            </a:pPr>
            <a:endParaRPr lang="en-US" sz="1050" dirty="0" smtClean="0"/>
          </a:p>
          <a:p>
            <a:pPr lvl="1"/>
            <a:endParaRPr lang="en-US" sz="1100" dirty="0" smtClean="0"/>
          </a:p>
          <a:p>
            <a:pPr lvl="1"/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42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Best practices for creating  metadata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800" dirty="0"/>
              <a:t>Think </a:t>
            </a:r>
            <a:r>
              <a:rPr lang="en-US" sz="2800" dirty="0" smtClean="0"/>
              <a:t>from perspective </a:t>
            </a:r>
            <a:r>
              <a:rPr lang="en-US" sz="2800" dirty="0"/>
              <a:t>of user of </a:t>
            </a:r>
            <a:r>
              <a:rPr lang="en-US" sz="2800" dirty="0" smtClean="0"/>
              <a:t>the resource</a:t>
            </a:r>
            <a:endParaRPr lang="en-US" sz="1600" dirty="0"/>
          </a:p>
          <a:p>
            <a:pPr marL="50292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800" dirty="0" smtClean="0"/>
              <a:t>Requirements -driven development</a:t>
            </a:r>
            <a:endParaRPr lang="en-US" sz="2800" dirty="0"/>
          </a:p>
          <a:p>
            <a:pPr marL="50292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800" dirty="0" smtClean="0"/>
              <a:t>Keep </a:t>
            </a:r>
            <a:r>
              <a:rPr lang="en-US" sz="2800" dirty="0"/>
              <a:t>metadata </a:t>
            </a:r>
            <a:r>
              <a:rPr lang="en-US" sz="2800" dirty="0" smtClean="0"/>
              <a:t>simple as possible to meet needs</a:t>
            </a:r>
            <a:endParaRPr lang="en-US" sz="2800" dirty="0"/>
          </a:p>
          <a:p>
            <a:pPr marL="502920" indent="-457200">
              <a:lnSpc>
                <a:spcPct val="12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800" dirty="0" smtClean="0"/>
              <a:t>Adopt/extend </a:t>
            </a:r>
            <a:r>
              <a:rPr lang="en-US" sz="2800" dirty="0"/>
              <a:t>existing standards as practical and </a:t>
            </a:r>
            <a:r>
              <a:rPr lang="en-US" sz="2800" dirty="0" smtClean="0"/>
              <a:t>possible</a:t>
            </a:r>
          </a:p>
          <a:p>
            <a:pPr marL="502920" indent="-457200">
              <a:lnSpc>
                <a:spcPct val="12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800" dirty="0" smtClean="0"/>
              <a:t>Expose metadata using established approaches to make it broadly discoverable and usable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04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Best practices using metadata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spcBef>
                <a:spcPts val="3000"/>
              </a:spcBef>
              <a:buFont typeface="+mj-lt"/>
              <a:buAutoNum type="arabicPeriod"/>
            </a:pPr>
            <a:r>
              <a:rPr lang="en-US" sz="2800" dirty="0"/>
              <a:t>U</a:t>
            </a:r>
            <a:r>
              <a:rPr lang="en-US" sz="2800" dirty="0" smtClean="0"/>
              <a:t>nderstand the schema or standard</a:t>
            </a:r>
          </a:p>
          <a:p>
            <a:pPr marL="502920" indent="-457200">
              <a:spcBef>
                <a:spcPts val="3000"/>
              </a:spcBef>
              <a:buFont typeface="+mj-lt"/>
              <a:buAutoNum type="arabicPeriod"/>
            </a:pPr>
            <a:r>
              <a:rPr lang="en-US" sz="2800" dirty="0" smtClean="0"/>
              <a:t>Understand the provenance </a:t>
            </a:r>
          </a:p>
          <a:p>
            <a:pPr marL="502920" indent="-457200">
              <a:spcBef>
                <a:spcPts val="3000"/>
              </a:spcBef>
              <a:buFont typeface="+mj-lt"/>
              <a:buAutoNum type="arabicPeriod"/>
            </a:pPr>
            <a:r>
              <a:rPr lang="en-US" sz="2800" dirty="0" smtClean="0"/>
              <a:t>How is metadata exposed/accessible?</a:t>
            </a:r>
          </a:p>
          <a:p>
            <a:pPr marL="502920" indent="-457200">
              <a:spcBef>
                <a:spcPts val="3000"/>
              </a:spcBef>
              <a:buFont typeface="+mj-lt"/>
              <a:buAutoNum type="arabicPeriod"/>
            </a:pPr>
            <a:r>
              <a:rPr lang="en-US" sz="2800" dirty="0" smtClean="0"/>
              <a:t>What are the terms of use?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15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4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717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500"/>
              </a:spcBef>
            </a:pPr>
            <a:r>
              <a:rPr lang="en-US" sz="2400" dirty="0" smtClean="0"/>
              <a:t> “Data about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ata</a:t>
            </a:r>
            <a:r>
              <a:rPr lang="en-US" sz="2400" dirty="0" smtClean="0"/>
              <a:t>”</a:t>
            </a:r>
          </a:p>
          <a:p>
            <a:pPr marL="404813" indent="-360363">
              <a:spcBef>
                <a:spcPts val="1800"/>
              </a:spcBef>
            </a:pPr>
            <a:r>
              <a:rPr lang="en-US" sz="2400" dirty="0" smtClean="0"/>
              <a:t>“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en-US" sz="2400" dirty="0" smtClean="0"/>
              <a:t>” broadly covers any          </a:t>
            </a:r>
          </a:p>
          <a:p>
            <a:pPr marL="44450" indent="0">
              <a:spcBef>
                <a:spcPts val="0"/>
              </a:spcBef>
              <a:buNone/>
            </a:pPr>
            <a:r>
              <a:rPr lang="en-US" sz="2400" dirty="0" smtClean="0"/>
              <a:t>     information entity</a:t>
            </a:r>
          </a:p>
          <a:p>
            <a:pPr marL="811213" lvl="1" indent="-182563">
              <a:spcBef>
                <a:spcPts val="0"/>
              </a:spcBef>
            </a:pPr>
            <a:r>
              <a:rPr lang="en-US" sz="2000" dirty="0" smtClean="0"/>
              <a:t>digital or physical </a:t>
            </a:r>
          </a:p>
          <a:p>
            <a:pPr marL="811213" lvl="1" indent="-182563">
              <a:spcBef>
                <a:spcPts val="0"/>
              </a:spcBef>
            </a:pPr>
            <a:r>
              <a:rPr lang="en-US" sz="2000" dirty="0" smtClean="0"/>
              <a:t>text-based or multimedia</a:t>
            </a:r>
          </a:p>
          <a:p>
            <a:pPr marL="811213" lvl="1" indent="-182563">
              <a:spcBef>
                <a:spcPts val="0"/>
              </a:spcBef>
            </a:pPr>
            <a:r>
              <a:rPr lang="en-US" sz="2000" dirty="0" smtClean="0"/>
              <a:t>data elements, sets, or collections</a:t>
            </a:r>
            <a:endParaRPr lang="en-US" dirty="0" smtClean="0"/>
          </a:p>
          <a:p>
            <a:pPr>
              <a:lnSpc>
                <a:spcPts val="2700"/>
              </a:lnSpc>
              <a:spcBef>
                <a:spcPts val="1800"/>
              </a:spcBef>
            </a:pPr>
            <a:r>
              <a:rPr lang="en-GB" dirty="0" smtClean="0"/>
              <a:t>“</a:t>
            </a:r>
            <a:r>
              <a:rPr lang="en-GB" i="1" dirty="0" smtClean="0"/>
              <a:t>Metadata is structured </a:t>
            </a:r>
            <a:r>
              <a:rPr lang="en-GB" i="1" dirty="0"/>
              <a:t>information that </a:t>
            </a:r>
            <a:r>
              <a:rPr lang="en-GB" i="1" dirty="0" smtClean="0"/>
              <a:t>describes, explains</a:t>
            </a:r>
            <a:r>
              <a:rPr lang="en-GB" i="1" dirty="0"/>
              <a:t>, locates, or otherwise makes it easier to </a:t>
            </a:r>
            <a:r>
              <a:rPr lang="en-GB" i="1" dirty="0" smtClean="0"/>
              <a:t>retrieve</a:t>
            </a:r>
            <a:r>
              <a:rPr lang="en-GB" i="1" dirty="0"/>
              <a:t>, use, or manage an information </a:t>
            </a:r>
            <a:r>
              <a:rPr lang="en-GB" i="1" dirty="0" smtClean="0"/>
              <a:t>resource</a:t>
            </a:r>
            <a:r>
              <a:rPr lang="en-GB" dirty="0" smtClean="0"/>
              <a:t>” </a:t>
            </a:r>
            <a:r>
              <a:rPr lang="en-GB" sz="2000" dirty="0" smtClean="0"/>
              <a:t>(</a:t>
            </a:r>
            <a:r>
              <a:rPr lang="el-GR" altLang="en-US" sz="2000" dirty="0" smtClean="0">
                <a:latin typeface="Arial" charset="0"/>
                <a:cs typeface="Arial" charset="0"/>
              </a:rPr>
              <a:t>NISO</a:t>
            </a:r>
            <a:r>
              <a:rPr lang="en-US" altLang="en-US" sz="2000" dirty="0" smtClean="0">
                <a:latin typeface="Arial" charset="0"/>
                <a:cs typeface="Arial" charset="0"/>
              </a:rPr>
              <a:t>. ‘</a:t>
            </a:r>
            <a:r>
              <a:rPr lang="el-GR" altLang="en-US" sz="2000" dirty="0" smtClean="0">
                <a:latin typeface="Arial" charset="0"/>
                <a:cs typeface="Arial" charset="0"/>
              </a:rPr>
              <a:t>Understanding Metadata</a:t>
            </a:r>
            <a:r>
              <a:rPr lang="en-US" sz="2000" dirty="0" smtClean="0"/>
              <a:t>’, 2004)</a:t>
            </a:r>
            <a:r>
              <a:rPr lang="en-US" altLang="en-US" sz="2000" dirty="0" smtClean="0">
                <a:latin typeface="Arial" charset="0"/>
                <a:cs typeface="Arial" charset="0"/>
              </a:rPr>
              <a:t> ‘ </a:t>
            </a:r>
          </a:p>
          <a:p>
            <a:endParaRPr lang="en-US" sz="2200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424763" y="6555553"/>
            <a:ext cx="7494266" cy="228600"/>
          </a:xfrm>
        </p:spPr>
        <p:txBody>
          <a:bodyPr/>
          <a:lstStyle/>
          <a:p>
            <a:r>
              <a:rPr lang="en-US" dirty="0"/>
              <a:t>https://www.flickr.com/photos/sarahseverson/6245395188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446693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" indent="0" algn="ctr">
              <a:lnSpc>
                <a:spcPts val="3400"/>
              </a:lnSpc>
              <a:spcBef>
                <a:spcPts val="1500"/>
              </a:spcBef>
              <a:buNone/>
            </a:pP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Metadata is information that enables one to put context and meaning to things</a:t>
            </a:r>
          </a:p>
        </p:txBody>
      </p:sp>
      <p:pic>
        <p:nvPicPr>
          <p:cNvPr id="5" name="Picture 2" descr="C:\Users\brushm\AppData\Roaming\PixelMetrics\CaptureWiz\Temp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62791"/>
            <a:ext cx="3019425" cy="2736102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</a:t>
            </a:r>
            <a:r>
              <a:rPr lang="en-US" sz="4400" dirty="0" smtClean="0"/>
              <a:t>hat is Metadata?</a:t>
            </a:r>
            <a:endParaRPr 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47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Audio File </a:t>
            </a:r>
            <a:r>
              <a:rPr lang="en-US" sz="3600" dirty="0" smtClean="0"/>
              <a:t>Metadata</a:t>
            </a:r>
            <a:endParaRPr lang="en-US" dirty="0"/>
          </a:p>
        </p:txBody>
      </p:sp>
      <p:pic>
        <p:nvPicPr>
          <p:cNvPr id="2050" name="Picture 2" descr="C:\Users\brushm\AppData\Roaming\PixelMetrics\CaptureWiz\Temp\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75" y="1163525"/>
            <a:ext cx="6549225" cy="5161075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531088" y="6555553"/>
            <a:ext cx="7387941" cy="228600"/>
          </a:xfrm>
        </p:spPr>
        <p:txBody>
          <a:bodyPr/>
          <a:lstStyle/>
          <a:p>
            <a:r>
              <a:rPr lang="en-US" dirty="0"/>
              <a:t>https://commons.wikimedia.org/wiki/File:Audio_Tutorial_-_08_Metadata.png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90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09550"/>
            <a:ext cx="8827770" cy="99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228600" y="1390650"/>
            <a:ext cx="8751570" cy="19812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8000" b="1" spc="150" dirty="0"/>
              <a:t>Libraries</a:t>
            </a:r>
            <a:r>
              <a:rPr lang="en-US" sz="8000" spc="150" dirty="0"/>
              <a:t>: describes library holdings</a:t>
            </a:r>
          </a:p>
          <a:p>
            <a:pPr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8000" b="1" spc="150" dirty="0"/>
              <a:t>The Web: </a:t>
            </a:r>
            <a:r>
              <a:rPr lang="en-US" sz="8000" spc="150" dirty="0"/>
              <a:t>describes ‘resources’ for consumption and use</a:t>
            </a:r>
          </a:p>
          <a:p>
            <a:pPr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8000" b="1" spc="150" dirty="0"/>
              <a:t>Scientific Research</a:t>
            </a:r>
            <a:r>
              <a:rPr lang="en-US" sz="8000" spc="150" dirty="0"/>
              <a:t>: describes </a:t>
            </a:r>
            <a:r>
              <a:rPr lang="en-US" sz="8000" spc="150" dirty="0" smtClean="0"/>
              <a:t>data</a:t>
            </a:r>
            <a:r>
              <a:rPr lang="en-US" sz="8000" spc="150" dirty="0"/>
              <a:t>, resources, workflows</a:t>
            </a:r>
          </a:p>
          <a:p>
            <a:pPr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8000" b="1" spc="150" dirty="0"/>
              <a:t>Database Systems</a:t>
            </a:r>
            <a:r>
              <a:rPr lang="en-US" sz="8000" spc="150" dirty="0"/>
              <a:t>: </a:t>
            </a:r>
            <a:r>
              <a:rPr lang="en-US" sz="8000" spc="150" dirty="0" smtClean="0"/>
              <a:t>describe </a:t>
            </a:r>
            <a:r>
              <a:rPr lang="en-US" sz="8000" spc="150" dirty="0"/>
              <a:t>schema elements and values</a:t>
            </a:r>
          </a:p>
          <a:p>
            <a:pPr>
              <a:lnSpc>
                <a:spcPts val="2500"/>
              </a:lnSpc>
              <a:spcAft>
                <a:spcPts val="400"/>
              </a:spcAft>
            </a:pPr>
            <a:endParaRPr lang="en-US" dirty="0"/>
          </a:p>
          <a:p>
            <a:pPr>
              <a:lnSpc>
                <a:spcPts val="2500"/>
              </a:lnSpc>
              <a:spcAft>
                <a:spcPts val="400"/>
              </a:spcAft>
            </a:pPr>
            <a:endParaRPr lang="en-US" dirty="0" smtClean="0"/>
          </a:p>
          <a:p>
            <a:pPr>
              <a:lnSpc>
                <a:spcPts val="2500"/>
              </a:lnSpc>
              <a:spcAft>
                <a:spcPts val="400"/>
              </a:spcAft>
            </a:pPr>
            <a:endParaRPr lang="en-US" dirty="0"/>
          </a:p>
          <a:p>
            <a:pPr>
              <a:lnSpc>
                <a:spcPts val="2500"/>
              </a:lnSpc>
              <a:spcAft>
                <a:spcPts val="400"/>
              </a:spcAft>
            </a:pPr>
            <a:endParaRPr lang="en-US" dirty="0" smtClean="0"/>
          </a:p>
          <a:p>
            <a:pPr>
              <a:lnSpc>
                <a:spcPts val="2500"/>
              </a:lnSpc>
              <a:spcAft>
                <a:spcPts val="400"/>
              </a:spcAft>
            </a:pPr>
            <a:endParaRPr lang="en-US" dirty="0" smtClean="0"/>
          </a:p>
          <a:p>
            <a:pPr>
              <a:lnSpc>
                <a:spcPts val="2500"/>
              </a:lnSpc>
              <a:spcAft>
                <a:spcPts val="400"/>
              </a:spcAft>
            </a:pPr>
            <a:endParaRPr lang="en-US" dirty="0"/>
          </a:p>
          <a:p>
            <a:pPr>
              <a:lnSpc>
                <a:spcPts val="2500"/>
              </a:lnSpc>
              <a:spcAft>
                <a:spcPts val="400"/>
              </a:spcAft>
            </a:pPr>
            <a:endParaRPr lang="en-US" dirty="0"/>
          </a:p>
          <a:p>
            <a:pPr>
              <a:lnSpc>
                <a:spcPts val="2500"/>
              </a:lnSpc>
              <a:spcAft>
                <a:spcPts val="400"/>
              </a:spcAft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04800" y="206375"/>
            <a:ext cx="8382000" cy="1054100"/>
          </a:xfrm>
        </p:spPr>
        <p:txBody>
          <a:bodyPr>
            <a:normAutofit/>
          </a:bodyPr>
          <a:lstStyle/>
          <a:p>
            <a:pPr marL="60325" indent="-15875" algn="l">
              <a:spcBef>
                <a:spcPct val="20000"/>
              </a:spcBef>
            </a:pPr>
            <a:r>
              <a:rPr lang="en-US" sz="3200" cap="none" spc="150" dirty="0">
                <a:solidFill>
                  <a:schemeClr val="bg1"/>
                </a:solidFill>
                <a:ea typeface="+mn-ea"/>
                <a:cs typeface="+mn-cs"/>
              </a:rPr>
              <a:t>Metadata </a:t>
            </a:r>
            <a:r>
              <a:rPr lang="en-US" sz="3200" cap="none" spc="150" dirty="0">
                <a:solidFill>
                  <a:schemeClr val="bg1"/>
                </a:solidFill>
              </a:rPr>
              <a:t>is practiced in many communities and </a:t>
            </a:r>
            <a:r>
              <a:rPr lang="en-US" sz="3200" cap="none" spc="150" dirty="0" smtClean="0">
                <a:solidFill>
                  <a:schemeClr val="bg1"/>
                </a:solidFill>
              </a:rPr>
              <a:t>systems</a:t>
            </a:r>
            <a:r>
              <a:rPr lang="en-US" sz="3200" cap="none" spc="150" dirty="0" smtClean="0"/>
              <a:t>. </a:t>
            </a:r>
            <a:r>
              <a:rPr lang="en-US" sz="2400" cap="none" spc="150" dirty="0" smtClean="0"/>
              <a:t>. . </a:t>
            </a:r>
            <a:endParaRPr lang="en-US" sz="2400" cap="none" spc="150" dirty="0"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830" y="3505199"/>
            <a:ext cx="8827770" cy="1050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16230" y="3502025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60325" indent="-15875" algn="l">
              <a:spcBef>
                <a:spcPct val="20000"/>
              </a:spcBef>
            </a:pPr>
            <a:r>
              <a:rPr lang="en-US" sz="2800" cap="none" spc="150" dirty="0" smtClean="0">
                <a:ea typeface="+mn-ea"/>
                <a:cs typeface="+mn-cs"/>
              </a:rPr>
              <a:t>. . . and </a:t>
            </a:r>
            <a:r>
              <a:rPr lang="en-US" sz="2800" cap="none" spc="150" dirty="0" smtClean="0"/>
              <a:t>supports </a:t>
            </a:r>
            <a:r>
              <a:rPr lang="en-US" sz="2800" cap="none" spc="150" dirty="0"/>
              <a:t>critical functions </a:t>
            </a:r>
            <a:endParaRPr lang="en-US" sz="2800" cap="none" spc="150" dirty="0" smtClean="0"/>
          </a:p>
          <a:p>
            <a:pPr marL="60325" indent="-15875" algn="l">
              <a:spcBef>
                <a:spcPct val="20000"/>
              </a:spcBef>
            </a:pPr>
            <a:r>
              <a:rPr lang="en-US" sz="2800" cap="none" spc="150" dirty="0" smtClean="0"/>
              <a:t>for </a:t>
            </a:r>
            <a:r>
              <a:rPr lang="en-US" sz="2800" cap="none" spc="150" dirty="0"/>
              <a:t>different </a:t>
            </a:r>
            <a:r>
              <a:rPr lang="en-US" sz="2800" cap="none" spc="150" dirty="0" smtClean="0"/>
              <a:t>users</a:t>
            </a:r>
            <a:endParaRPr lang="en-US" sz="2800" cap="none" spc="150" dirty="0">
              <a:ea typeface="+mn-ea"/>
              <a:cs typeface="+mn-cs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2400" y="4724400"/>
            <a:ext cx="89916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 smtClean="0"/>
              <a:t>Resource consumers: </a:t>
            </a:r>
            <a:r>
              <a:rPr lang="en-US" dirty="0" smtClean="0"/>
              <a:t>discovery, evaluation, use</a:t>
            </a:r>
          </a:p>
          <a:p>
            <a:pPr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 smtClean="0"/>
              <a:t>Resource managers: </a:t>
            </a:r>
            <a:r>
              <a:rPr lang="en-US" dirty="0" smtClean="0"/>
              <a:t>curation, storage, preservation</a:t>
            </a:r>
          </a:p>
          <a:p>
            <a:pPr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 smtClean="0"/>
              <a:t>Database Admins: </a:t>
            </a:r>
            <a:r>
              <a:rPr lang="en-US" dirty="0" smtClean="0"/>
              <a:t>automation, data quality, interoperability</a:t>
            </a:r>
          </a:p>
          <a:p>
            <a:pPr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 smtClean="0"/>
              <a:t>Organizations: </a:t>
            </a:r>
            <a:r>
              <a:rPr lang="en-US" dirty="0" smtClean="0"/>
              <a:t>operational efficiencies, data governance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56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1" y="1182915"/>
            <a:ext cx="8694058" cy="5256522"/>
          </a:xfrm>
        </p:spPr>
        <p:txBody>
          <a:bodyPr>
            <a:normAutofit fontScale="92500"/>
          </a:bodyPr>
          <a:lstStyle/>
          <a:p>
            <a:pPr marL="914400" indent="0">
              <a:spcBef>
                <a:spcPts val="1800"/>
              </a:spcBef>
              <a:buNone/>
            </a:pPr>
            <a:r>
              <a:rPr lang="en-US" sz="31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RESOURCE </a:t>
            </a:r>
            <a:r>
              <a:rPr lang="en-US" sz="3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METADATA</a:t>
            </a:r>
            <a:endParaRPr lang="en-US" sz="3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382713" indent="-192088">
              <a:lnSpc>
                <a:spcPct val="120000"/>
              </a:lnSpc>
              <a:buFont typeface="Wingdings" charset="2"/>
              <a:buChar char="§"/>
            </a:pPr>
            <a:r>
              <a:rPr lang="en-US" sz="2600" dirty="0"/>
              <a:t>D</a:t>
            </a:r>
            <a:r>
              <a:rPr lang="en-US" sz="2600" dirty="0" smtClean="0"/>
              <a:t>escribes </a:t>
            </a:r>
            <a:r>
              <a:rPr lang="en-US" sz="2600" dirty="0"/>
              <a:t>a resource as a whole (</a:t>
            </a:r>
            <a:r>
              <a:rPr lang="en-US" sz="2600" dirty="0" err="1"/>
              <a:t>e,g</a:t>
            </a:r>
            <a:r>
              <a:rPr lang="en-US" sz="2600" dirty="0"/>
              <a:t>. a book, image, </a:t>
            </a:r>
            <a:r>
              <a:rPr lang="en-US" sz="2600" dirty="0" smtClean="0"/>
              <a:t>or dataset</a:t>
            </a:r>
            <a:r>
              <a:rPr lang="en-US" sz="2600" dirty="0"/>
              <a:t>) </a:t>
            </a:r>
            <a:endParaRPr lang="en-US" sz="2600" dirty="0" smtClean="0"/>
          </a:p>
          <a:p>
            <a:pPr marL="1382713" indent="-192088">
              <a:lnSpc>
                <a:spcPct val="120000"/>
              </a:lnSpc>
              <a:buFont typeface="Wingdings" charset="2"/>
              <a:buChar char="§"/>
            </a:pPr>
            <a:r>
              <a:rPr lang="en-US" sz="2600" dirty="0" smtClean="0"/>
              <a:t>Supports </a:t>
            </a:r>
            <a:r>
              <a:rPr lang="en-US" sz="2600" dirty="0"/>
              <a:t>resource discovery, management and use</a:t>
            </a:r>
          </a:p>
          <a:p>
            <a:pPr marL="914400" indent="0">
              <a:buNone/>
            </a:pPr>
            <a:r>
              <a:rPr lang="en-US" sz="3100" dirty="0" smtClean="0">
                <a:solidFill>
                  <a:srgbClr val="459AD5"/>
                </a:solidFill>
              </a:rPr>
              <a:t>DATABASE METADATA</a:t>
            </a:r>
          </a:p>
          <a:p>
            <a:pPr marL="1382713" indent="-192088">
              <a:lnSpc>
                <a:spcPct val="120000"/>
              </a:lnSpc>
              <a:buFont typeface="Wingdings" charset="2"/>
              <a:buChar char="§"/>
            </a:pPr>
            <a:r>
              <a:rPr lang="en-US" sz="2600" dirty="0"/>
              <a:t>C</a:t>
            </a:r>
            <a:r>
              <a:rPr lang="en-US" sz="2600" dirty="0" smtClean="0"/>
              <a:t>ontextualizes and describes values in a database and how they relate to each other</a:t>
            </a:r>
          </a:p>
          <a:p>
            <a:pPr marL="1382713" indent="-192088">
              <a:lnSpc>
                <a:spcPct val="120000"/>
              </a:lnSpc>
              <a:buFont typeface="Wingdings" charset="2"/>
              <a:buChar char="§"/>
            </a:pPr>
            <a:r>
              <a:rPr lang="en-US" sz="2600" dirty="0"/>
              <a:t>S</a:t>
            </a:r>
            <a:r>
              <a:rPr lang="en-US" sz="2600" dirty="0" smtClean="0"/>
              <a:t>upports  </a:t>
            </a:r>
            <a:r>
              <a:rPr lang="en-US" sz="2600" dirty="0"/>
              <a:t>deeper technical understanding of the data for </a:t>
            </a:r>
            <a:r>
              <a:rPr lang="en-US" sz="2600" dirty="0" smtClean="0"/>
              <a:t>managing and operating on it 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</a:t>
            </a:r>
            <a:r>
              <a:rPr lang="en-US" sz="4400" dirty="0" smtClean="0"/>
              <a:t>wo Perspectives on Metadata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0871" y="1130594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490871" y="3544476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8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1536" y="155556"/>
            <a:ext cx="6175829" cy="91124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‘Resource’ Metadata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2575" indent="-282575">
              <a:buFont typeface="Wingdings" charset="2"/>
              <a:buChar char="§"/>
            </a:pPr>
            <a:r>
              <a:rPr lang="en-US" sz="2800" dirty="0" smtClean="0"/>
              <a:t>Describes a ‘resource’ as a whole</a:t>
            </a:r>
          </a:p>
          <a:p>
            <a:pPr marL="681038" lvl="1" indent="-338138">
              <a:buFont typeface="Wingdings" charset="2"/>
              <a:buChar char="§"/>
            </a:pPr>
            <a:r>
              <a:rPr lang="en-US" sz="2200" b="1" dirty="0"/>
              <a:t>I</a:t>
            </a:r>
            <a:r>
              <a:rPr lang="en-US" sz="2200" b="1" dirty="0" smtClean="0"/>
              <a:t>nformation resources: </a:t>
            </a:r>
            <a:r>
              <a:rPr lang="en-US" sz="2200" dirty="0" smtClean="0"/>
              <a:t>books, images, websites, datasets, journal articles</a:t>
            </a:r>
          </a:p>
          <a:p>
            <a:pPr marL="681038" lvl="1" indent="-338138">
              <a:buFont typeface="Wingdings" charset="2"/>
              <a:buChar char="§"/>
            </a:pPr>
            <a:r>
              <a:rPr lang="en-US" sz="2200" b="1" dirty="0" smtClean="0"/>
              <a:t>Physical resources: </a:t>
            </a:r>
            <a:r>
              <a:rPr lang="en-US" sz="2200" dirty="0" smtClean="0"/>
              <a:t>merchandise, research reagents, people</a:t>
            </a:r>
            <a:endParaRPr lang="en-US" sz="2800" dirty="0" smtClean="0"/>
          </a:p>
          <a:p>
            <a:pPr marL="282575" indent="-282575">
              <a:lnSpc>
                <a:spcPct val="110000"/>
              </a:lnSpc>
              <a:buFont typeface="Wingdings" charset="2"/>
              <a:buChar char="§"/>
            </a:pPr>
            <a:r>
              <a:rPr lang="en-US" sz="2800" dirty="0"/>
              <a:t>Ensures implicit knowledge persists with the </a:t>
            </a:r>
            <a:r>
              <a:rPr lang="en-US" sz="2800" dirty="0" smtClean="0"/>
              <a:t>resource</a:t>
            </a:r>
            <a:endParaRPr lang="en-US" sz="2800" dirty="0"/>
          </a:p>
          <a:p>
            <a:pPr marL="282575" indent="-282575">
              <a:lnSpc>
                <a:spcPct val="110000"/>
              </a:lnSpc>
              <a:buFont typeface="Wingdings" charset="2"/>
              <a:buChar char="§"/>
            </a:pPr>
            <a:r>
              <a:rPr lang="en-US" sz="2800" dirty="0" smtClean="0"/>
              <a:t>Helps </a:t>
            </a:r>
            <a:r>
              <a:rPr lang="en-US" sz="2800" dirty="0"/>
              <a:t>us to </a:t>
            </a:r>
            <a:r>
              <a:rPr lang="en-US" sz="2800" b="1" dirty="0"/>
              <a:t>find resources, </a:t>
            </a:r>
            <a:r>
              <a:rPr lang="en-US" sz="2800" dirty="0"/>
              <a:t>understand </a:t>
            </a:r>
            <a:r>
              <a:rPr lang="en-US" sz="2800" b="1" dirty="0"/>
              <a:t>what they are </a:t>
            </a:r>
            <a:r>
              <a:rPr lang="en-US" sz="2800" dirty="0"/>
              <a:t>and </a:t>
            </a:r>
            <a:r>
              <a:rPr lang="en-US" sz="2800" b="1" dirty="0"/>
              <a:t>how to use them</a:t>
            </a:r>
            <a:r>
              <a:rPr lang="en-US" sz="2800" dirty="0"/>
              <a:t> </a:t>
            </a:r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 lvl="1">
              <a:buFont typeface="Wingdings" charset="2"/>
              <a:buChar char="§"/>
            </a:pPr>
            <a:endParaRPr lang="en-US" sz="2200" dirty="0"/>
          </a:p>
          <a:p>
            <a:pPr>
              <a:buFont typeface="Wingdings" charset="2"/>
              <a:buChar char="§"/>
            </a:pPr>
            <a:endParaRPr lang="en-US" sz="2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81000" y="4084320"/>
            <a:ext cx="5181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640135" cy="4572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39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Classification of Metadata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1 Descriptive metadata</a:t>
            </a:r>
            <a:r>
              <a:rPr lang="en-US" dirty="0" smtClean="0"/>
              <a:t>: Supports discovery </a:t>
            </a:r>
            <a:r>
              <a:rPr lang="en-US" dirty="0"/>
              <a:t>and </a:t>
            </a:r>
            <a:r>
              <a:rPr lang="en-US" dirty="0" smtClean="0"/>
              <a:t>identification </a:t>
            </a:r>
          </a:p>
          <a:p>
            <a:pPr lvl="1"/>
            <a:r>
              <a:rPr lang="en-US" dirty="0" smtClean="0"/>
              <a:t>examples:  title</a:t>
            </a:r>
            <a:r>
              <a:rPr lang="en-US" dirty="0"/>
              <a:t>, </a:t>
            </a:r>
            <a:r>
              <a:rPr lang="en-US" dirty="0" smtClean="0"/>
              <a:t>creator, identifiers, subjects</a:t>
            </a:r>
            <a:r>
              <a:rPr lang="en-US" dirty="0"/>
              <a:t>, </a:t>
            </a:r>
            <a:r>
              <a:rPr lang="en-US" dirty="0" smtClean="0"/>
              <a:t>keywords</a:t>
            </a:r>
            <a:endParaRPr lang="en-US" sz="1200" dirty="0" smtClean="0"/>
          </a:p>
          <a:p>
            <a:pPr marL="49213" indent="-49213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 smtClean="0"/>
              <a:t>2 Structural metadata</a:t>
            </a:r>
            <a:r>
              <a:rPr lang="en-US" b="1" i="1" dirty="0" smtClean="0"/>
              <a:t>: </a:t>
            </a:r>
            <a:r>
              <a:rPr lang="en-US" dirty="0"/>
              <a:t>D</a:t>
            </a:r>
            <a:r>
              <a:rPr lang="en-US" dirty="0" smtClean="0"/>
              <a:t>escribes </a:t>
            </a:r>
            <a:r>
              <a:rPr lang="en-US" dirty="0"/>
              <a:t>how </a:t>
            </a:r>
            <a:r>
              <a:rPr lang="en-US" dirty="0" smtClean="0"/>
              <a:t>a resource is organized </a:t>
            </a:r>
          </a:p>
          <a:p>
            <a:pPr lvl="1">
              <a:lnSpc>
                <a:spcPts val="2400"/>
              </a:lnSpc>
            </a:pPr>
            <a:r>
              <a:rPr lang="en-US" dirty="0" smtClean="0"/>
              <a:t>examples: manifest of files in a dataset, table of contents for a book, </a:t>
            </a:r>
            <a:r>
              <a:rPr lang="en-US" dirty="0"/>
              <a:t>schema of </a:t>
            </a:r>
            <a:r>
              <a:rPr lang="en-US" dirty="0" smtClean="0"/>
              <a:t>database tables</a:t>
            </a:r>
          </a:p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 smtClean="0"/>
              <a:t>3 Administrative metadata</a:t>
            </a:r>
            <a:r>
              <a:rPr lang="en-US" b="1" i="1" dirty="0" smtClean="0"/>
              <a:t>: </a:t>
            </a:r>
            <a:r>
              <a:rPr lang="en-US" dirty="0"/>
              <a:t>H</a:t>
            </a:r>
            <a:r>
              <a:rPr lang="en-US" dirty="0" smtClean="0"/>
              <a:t>elps </a:t>
            </a:r>
            <a:r>
              <a:rPr lang="en-US" dirty="0"/>
              <a:t>manage the </a:t>
            </a:r>
            <a:r>
              <a:rPr lang="en-US" dirty="0" smtClean="0"/>
              <a:t>resource </a:t>
            </a:r>
          </a:p>
          <a:p>
            <a:pPr lvl="1">
              <a:spcBef>
                <a:spcPts val="600"/>
              </a:spcBef>
            </a:pPr>
            <a:r>
              <a:rPr lang="en-US" sz="1900" b="1" dirty="0" smtClean="0"/>
              <a:t>Technical</a:t>
            </a:r>
            <a:r>
              <a:rPr lang="en-US" sz="1900" dirty="0" smtClean="0"/>
              <a:t> - describes technical aspects of a resource</a:t>
            </a:r>
          </a:p>
          <a:p>
            <a:pPr lvl="2"/>
            <a:r>
              <a:rPr lang="en-US" sz="1800" dirty="0" smtClean="0"/>
              <a:t>examples: file type, version information, how/</a:t>
            </a:r>
            <a:r>
              <a:rPr lang="en-US" sz="1800" dirty="0"/>
              <a:t>w</a:t>
            </a:r>
            <a:r>
              <a:rPr lang="en-US" sz="1800" dirty="0" smtClean="0"/>
              <a:t>hen created  </a:t>
            </a:r>
          </a:p>
          <a:p>
            <a:pPr lvl="1">
              <a:spcBef>
                <a:spcPts val="600"/>
              </a:spcBef>
            </a:pPr>
            <a:r>
              <a:rPr lang="en-US" sz="1900" b="1" dirty="0" smtClean="0"/>
              <a:t>Rights </a:t>
            </a:r>
            <a:r>
              <a:rPr lang="en-US" sz="1900" b="1" dirty="0"/>
              <a:t>management </a:t>
            </a:r>
            <a:r>
              <a:rPr lang="en-US" sz="1900" dirty="0" smtClean="0"/>
              <a:t>- explains </a:t>
            </a:r>
            <a:r>
              <a:rPr lang="en-US" sz="1900" dirty="0"/>
              <a:t>intellectual property </a:t>
            </a:r>
            <a:r>
              <a:rPr lang="en-US" sz="1900" dirty="0" smtClean="0"/>
              <a:t>rights</a:t>
            </a:r>
          </a:p>
          <a:p>
            <a:pPr lvl="2"/>
            <a:r>
              <a:rPr lang="en-US" sz="1800" dirty="0"/>
              <a:t>examples: </a:t>
            </a:r>
            <a:r>
              <a:rPr lang="en-US" sz="1800" dirty="0" smtClean="0"/>
              <a:t>licensing, use restrictions, privacy concerns</a:t>
            </a:r>
          </a:p>
          <a:p>
            <a:pPr lvl="1">
              <a:spcBef>
                <a:spcPts val="600"/>
              </a:spcBef>
            </a:pPr>
            <a:r>
              <a:rPr lang="en-US" sz="1900" b="1" dirty="0" smtClean="0"/>
              <a:t>Preservation</a:t>
            </a:r>
            <a:r>
              <a:rPr lang="en-US" sz="1900" dirty="0" smtClean="0"/>
              <a:t> - supports maintenance and archiving of a resource</a:t>
            </a:r>
          </a:p>
          <a:p>
            <a:pPr lvl="2"/>
            <a:r>
              <a:rPr lang="en-US" sz="1800" dirty="0"/>
              <a:t>examples: </a:t>
            </a:r>
            <a:r>
              <a:rPr lang="en-US" sz="1800" dirty="0" smtClean="0"/>
              <a:t>provenance/ownership, history of use, authenticity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59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brushm\AppData\Roaming\PixelMetrics\CaptureWiz\Temp\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9" y="647701"/>
            <a:ext cx="8946931" cy="204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016500" y="2751579"/>
            <a:ext cx="3810000" cy="3649221"/>
            <a:chOff x="5460125" y="3617323"/>
            <a:chExt cx="3379076" cy="3240677"/>
          </a:xfrm>
        </p:grpSpPr>
        <p:pic>
          <p:nvPicPr>
            <p:cNvPr id="1030" name="Picture 6" descr="C:\Users\brushm\AppData\Roaming\PixelMetrics\CaptureWiz\Temp\12.jp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460125" y="5168900"/>
              <a:ext cx="3379076" cy="1689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C:\Users\brushm\AppData\Roaming\PixelMetrics\CaptureWiz\Temp\12.jp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460125" y="3617323"/>
              <a:ext cx="3379076" cy="1615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4" descr="C:\Users\brushm\AppData\Roaming\PixelMetrics\CaptureWiz\Temp\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762089"/>
            <a:ext cx="4559300" cy="387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52700" y="2646757"/>
            <a:ext cx="12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Descriptive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057400" y="2146300"/>
            <a:ext cx="533400" cy="54177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66900" y="2927189"/>
            <a:ext cx="609600" cy="51451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34312" y="4012168"/>
            <a:ext cx="115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Structural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46018" y="4373958"/>
            <a:ext cx="419100" cy="42664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07034" y="4381500"/>
            <a:ext cx="409466" cy="4191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797812" y="2927189"/>
            <a:ext cx="1200627" cy="51451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2049" y="510540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Administrative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 flipH="1">
            <a:off x="981824" y="5474732"/>
            <a:ext cx="419101" cy="621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600200" y="4285996"/>
            <a:ext cx="762000" cy="81940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Library Book Catalog </a:t>
            </a:r>
            <a:r>
              <a:rPr lang="en-US" sz="3600" dirty="0" smtClean="0"/>
              <a:t>Record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31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804797"/>
            <a:ext cx="8407893" cy="44074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34" y="1270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3350" y="76200"/>
            <a:ext cx="8772525" cy="6562725"/>
            <a:chOff x="2038350" y="-3390900"/>
            <a:chExt cx="9366250" cy="7067550"/>
          </a:xfrm>
        </p:grpSpPr>
        <p:pic>
          <p:nvPicPr>
            <p:cNvPr id="2052" name="Picture 4" descr="C:\Users\brushm\AppData\Roaming\PixelMetrics\CaptureWiz\Temp\14.jp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38350" y="-3390900"/>
              <a:ext cx="9366250" cy="7067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C:\Users\brushm\AppData\Roaming\PixelMetrics\CaptureWiz\Temp\14.jp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57400" y="-3390900"/>
              <a:ext cx="3425825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TextBox 25"/>
          <p:cNvSpPr txBox="1"/>
          <p:nvPr/>
        </p:nvSpPr>
        <p:spPr>
          <a:xfrm>
            <a:off x="4937760" y="1671036"/>
            <a:ext cx="12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Descriptive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219507" y="1941926"/>
            <a:ext cx="718253" cy="34407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89973" y="4093807"/>
            <a:ext cx="115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Structural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733801" y="4268186"/>
            <a:ext cx="97141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</p:cNvCxnSpPr>
          <p:nvPr/>
        </p:nvCxnSpPr>
        <p:spPr>
          <a:xfrm flipH="1">
            <a:off x="4937760" y="2040368"/>
            <a:ext cx="639534" cy="164893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88497" y="4919564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Administrative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438400" y="5162105"/>
            <a:ext cx="1295401" cy="32429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200401" y="4921389"/>
            <a:ext cx="533400" cy="12035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7101" y="183643"/>
            <a:ext cx="5402405" cy="469306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Digital Photograph Library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53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REFERENCE_ID" val="34da23da-fc53-4ad6-a111-60b9a7ecf4c4"/>
  <p:tag name="ARTICULATE_SLIDE_COUNT" val="16"/>
  <p:tag name="ARTICULATE_REFERENCE_TYPE_1" val="1"/>
  <p:tag name="ARTICULATE_REFERENCE_1" val="C:\wamp\www\Box Sync\BD2K\OER Content\BDK18\Staged\List of Resources for Metadata Overview.pdf"/>
  <p:tag name="ARTICULATE_REFERENCE_TITLE_1" val="List of Resources for Metadata Overview"/>
  <p:tag name="ARTICULATE_REFERENCE_ID_1" val="70f0dd64-8a2f-4de5-812e-4db7ce7e7294"/>
  <p:tag name="ARTICULATE_REFERENCE_COUNT" val="1"/>
  <p:tag name="ARTICULATE_REFERENCE_DESCRIPTION" val="List of Resources for Metadata Overview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9244132-c:\wamp\www\box sync\bd2k\oer content\bdk18\staged\bdk18-1_audiotranscript.pptx"/>
  <p:tag name="ARTICULATE_PRESENTER_VERSION" val="7"/>
  <p:tag name="ARTICULATE_USED_PAGE_ORIENTATION" val="1"/>
  <p:tag name="ARTICULATE_USED_PAGE_SIZE" val="1"/>
  <p:tag name="ARTICULATE_META_COURSE_ID" val="4JFnJHH9S7k_course_id"/>
  <p:tag name="ARTICULATE_META_NAME" val="Bjorn Pederson"/>
  <p:tag name="ARTICULATE_META_NAME_SET" val="True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ORIGINAL_AUDIO_FILEPATH" val="C:\wamp\www\Box Sync\BD2K\OER Content\BDK18\Staged\BDK18-1audio\Slide 1.wav"/>
  <p:tag name="ELAPSEDTIME" val="22.042"/>
  <p:tag name="ARTICULATE_NAV_LEVEL" val="1"/>
  <p:tag name="ARTICULATE_SLIDE_PRESENTER_GUID" val="b5f99dcd-db5f-4b19-8b55-ef82f6e03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1"/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7"/>
  <p:tag name="ORIGINAL_AUDIO_FILEPATH" val="C:\wamp\www\Box Sync\BD2K\OER Content\BDK18\Staged\BDK18-1audio\Slide 2.wav"/>
  <p:tag name="ELAPSEDTIME" val="49.602"/>
  <p:tag name="ARTICULATE_NAV_LEVEL" val="1"/>
  <p:tag name="ARTICULATE_SLIDE_PRESENTER_GUID" val="b5f99dcd-db5f-4b19-8b55-ef82f6e03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8"/>
  <p:tag name="ORIGINAL_AUDIO_FILEPATH" val="C:\wamp\www\Box Sync\BD2K\OER Content\BDK18\Staged\BDK18-1audio\Slide 3.wav"/>
  <p:tag name="ELAPSEDTIME" val="17.922"/>
  <p:tag name="ARTICULATE_NAV_LEVEL" val="1"/>
  <p:tag name="ARTICULATE_SLIDE_PRESENTER_GUID" val="b5f99dcd-db5f-4b19-8b55-ef82f6e03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5"/>
  <p:tag name="ORIGINAL_AUDIO_FILEPATH" val="C:\wamp\www\Box Sync\BD2K\OER Content\BDK18\Staged\BDK18-1audio\Slide 4.wav"/>
  <p:tag name="ELAPSEDTIME" val="62.102"/>
  <p:tag name="ARTICULATE_NAV_LEVEL" val="1"/>
  <p:tag name="ARTICULATE_SLIDE_PRESENTER_GUID" val="b5f99dcd-db5f-4b19-8b55-ef82f6e03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4"/>
  <p:tag name="ORIGINAL_AUDIO_FILEPATH" val="C:\wamp\www\Box Sync\BD2K\OER Content\BDK18\Staged\BDK18-1audio\Slide 5.wav"/>
  <p:tag name="ELAPSEDTIME" val="42.342"/>
  <p:tag name="ARTICULATE_NAV_LEVEL" val="1"/>
  <p:tag name="ARTICULATE_SLIDE_PRESENTER_GUID" val="b5f99dcd-db5f-4b19-8b55-ef82f6e03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5"/>
  <p:tag name="ORIGINAL_AUDIO_FILEPATH" val="C:\wamp\www\Box Sync\BD2K\OER Content\BDK18\Staged\BDK18-1audio\Slide 6.wav"/>
  <p:tag name="ELAPSEDTIME" val="34.092"/>
  <p:tag name="ARTICULATE_NAV_LEVEL" val="1"/>
  <p:tag name="ARTICULATE_SLIDE_PRESENTER_GUID" val="b5f99dcd-db5f-4b19-8b55-ef82f6e03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6"/>
  <p:tag name="ORIGINAL_AUDIO_FILEPATH" val="C:\wamp\www\Box Sync\BD2K\OER Content\BDK18\Staged\BDK18-1audio\Slide 7.wav"/>
  <p:tag name="ELAPSEDTIME" val="71.612"/>
  <p:tag name="ARTICULATE_NAV_LEVEL" val="1"/>
  <p:tag name="ARTICULATE_SLIDE_PRESENTER_GUID" val="b5f99dcd-db5f-4b19-8b55-ef82f6e03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7"/>
  <p:tag name="ORIGINAL_AUDIO_FILEPATH" val="C:\wamp\www\Box Sync\BD2K\OER Content\BDK18\Staged\BDK18-1audio\Slide 8.wav"/>
  <p:tag name="ELAPSEDTIME" val="25.962"/>
  <p:tag name="ARTICULATE_NAV_LEVEL" val="1"/>
  <p:tag name="ARTICULATE_SLIDE_PRESENTER_GUID" val="b5f99dcd-db5f-4b19-8b55-ef82f6e03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669219e434d8487fa58dc796c385ba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af83c27f0f29402fbb664b5623c4cbf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8"/>
  <p:tag name="ORIGINAL_AUDIO_FILEPATH" val="C:\wamp\www\Box Sync\BD2K\OER Content\BDK18\Staged\BDK18-1audio\Slide 9.wav"/>
  <p:tag name="ELAPSEDTIME" val="18.492"/>
  <p:tag name="ARTICULATE_NAV_LEVEL" val="1"/>
  <p:tag name="ARTICULATE_SLIDE_PRESENTER_GUID" val="b5f99dcd-db5f-4b19-8b55-ef82f6e03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e5f585429358435eb727ae86b03d04e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UPLICATEID" val="8709a5bfa9b44875a04c9c9d894ec71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9"/>
  <p:tag name="ORIGINAL_AUDIO_FILEPATH" val="C:\wamp\www\Box Sync\BD2K\OER Content\BDK18\Staged\BDK18-1audio\Slide 10.wav"/>
  <p:tag name="ELAPSEDTIME" val="28.122"/>
  <p:tag name="ARTICULATE_NAV_LEVEL" val="1"/>
  <p:tag name="ARTICULATE_SLIDE_PRESENTER_GUID" val="b5f99dcd-db5f-4b19-8b55-ef82f6e03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0"/>
  <p:tag name="ORIGINAL_AUDIO_FILEPATH" val="C:\wamp\www\Box Sync\BD2K\OER Content\BDK18\Staged\BDK18-1audio\Slide 11.wav"/>
  <p:tag name="ELAPSEDTIME" val="115.762"/>
  <p:tag name="ARTICULATE_NAV_LEVEL" val="1"/>
  <p:tag name="ARTICULATE_SLIDE_PRESENTER_GUID" val="b5f99dcd-db5f-4b19-8b55-ef82f6e03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1"/>
  <p:tag name="ORIGINAL_AUDIO_FILEPATH" val="C:\wamp\www\Box Sync\BD2K\OER Content\BDK18\Staged\BDK18-1audio\Slide 12.wav"/>
  <p:tag name="ELAPSEDTIME" val="38.172"/>
  <p:tag name="ARTICULATE_NAV_LEVEL" val="1"/>
  <p:tag name="ARTICULATE_SLIDE_PRESENTER_GUID" val="b5f99dcd-db5f-4b19-8b55-ef82f6e03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2"/>
  <p:tag name="ORIGINAL_AUDIO_FILEPATH" val="C:\wamp\www\Box Sync\BD2K\OER Content\BDK18\Staged\BDK18-1audio\Slide 13.wav"/>
  <p:tag name="ELAPSEDTIME" val="36.142"/>
  <p:tag name="ARTICULATE_NAV_LEVEL" val="1"/>
  <p:tag name="ARTICULATE_SLIDE_PRESENTER_GUID" val="b5f99dcd-db5f-4b19-8b55-ef82f6e03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3"/>
  <p:tag name="ORIGINAL_AUDIO_FILEPATH" val="C:\wamp\www\Box Sync\BD2K\OER Content\BDK18\Staged\BDK18-1audio\Slide 14.wav"/>
  <p:tag name="ELAPSEDTIME" val="52.482"/>
  <p:tag name="ARTICULATE_NAV_LEVEL" val="1"/>
  <p:tag name="ARTICULATE_SLIDE_PRESENTER_GUID" val="b5f99dcd-db5f-4b19-8b55-ef82f6e03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4"/>
  <p:tag name="ORIGINAL_AUDIO_FILEPATH" val="C:\wamp\www\Box Sync\BD2K\OER Content\BDK18\Staged\BDK18-1audio\slide 15.wav"/>
  <p:tag name="ELAPSEDTIME" val="44.112"/>
  <p:tag name="ARTICULATE_NAV_LEVEL" val="1"/>
  <p:tag name="ARTICULATE_SLIDE_PRESENTER_GUID" val="b5f99dcd-db5f-4b19-8b55-ef82f6e03e46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USED_LAYOUT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6"/>
  <p:tag name="ARTICULATE_NAV_LEVEL" val="1"/>
  <p:tag name="ARTICULATE_SLIDE_PRESENTER_GUID" val="b5f99dcd-db5f-4b19-8b55-ef82f6e03e46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True"/>
  <p:tag name="ARTICULATE_PLAYER_SEEKBAR" val="False"/>
  <p:tag name="ARTICULATE_PLAYER_CONTROL_PLAYPAUSE" val="False"/>
  <p:tag name="ARTICULATE_NEXT_BUTTON_ID" val="256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0</TotalTime>
  <Words>727</Words>
  <Application>Microsoft Office PowerPoint</Application>
  <PresentationFormat>On-screen Show (4:3)</PresentationFormat>
  <Paragraphs>126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</vt:lpstr>
      <vt:lpstr>Wingdings</vt:lpstr>
      <vt:lpstr>Wingdings 2</vt:lpstr>
      <vt:lpstr>BD2K_OER_Theme</vt:lpstr>
      <vt:lpstr>BD2K OER Dark</vt:lpstr>
      <vt:lpstr>Metadata Overview</vt:lpstr>
      <vt:lpstr>What is Metadata?</vt:lpstr>
      <vt:lpstr>Audio File Metadata</vt:lpstr>
      <vt:lpstr>Metadata is practiced in many communities and systems. . . </vt:lpstr>
      <vt:lpstr>Two Perspectives on Metadata</vt:lpstr>
      <vt:lpstr>‘Resource’ Metadata</vt:lpstr>
      <vt:lpstr>Classification of Metadata</vt:lpstr>
      <vt:lpstr>Library Book Catalog Record</vt:lpstr>
      <vt:lpstr>Digital Photograph Library </vt:lpstr>
      <vt:lpstr>Research Datasets/Files</vt:lpstr>
      <vt:lpstr>Creation of Metadata</vt:lpstr>
      <vt:lpstr>Storing and Accessing Resource Metadata</vt:lpstr>
      <vt:lpstr>Storing and Accessing Resource Metadata</vt:lpstr>
      <vt:lpstr>Best practices for creating  metadata</vt:lpstr>
      <vt:lpstr>Best practices using metadata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2016-04-16T04:43:12Z</dcterms:created>
  <dcterms:modified xsi:type="dcterms:W3CDTF">2016-06-08T17:09:47Z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A5DBAB23-9625-4B03-8EE0-8ECA05B4672B</vt:lpwstr>
  </property>
  <property fmtid="{D5CDD505-2E9C-101B-9397-08002B2CF9AE}" pid="3" name="ArticulatePath">
    <vt:lpwstr>BDK18-1</vt:lpwstr>
  </property>
</Properties>
</file>