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tags/tag67.xml" ContentType="application/vnd.openxmlformats-officedocument.presentationml.tags+xml"/>
  <Override PartName="/ppt/notesSlides/notesSlide18.xml" ContentType="application/vnd.openxmlformats-officedocument.presentationml.notesSlide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notesSlides/notesSlide24.xml" ContentType="application/vnd.openxmlformats-officedocument.presentationml.notesSlide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notesSlides/notesSlide28.xml" ContentType="application/vnd.openxmlformats-officedocument.presentationml.notesSlide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  <p:sldMasterId id="2147483719" r:id="rId2"/>
  </p:sldMasterIdLst>
  <p:notesMasterIdLst>
    <p:notesMasterId r:id="rId32"/>
  </p:notesMasterIdLst>
  <p:sldIdLst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6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55301" autoAdjust="0"/>
  </p:normalViewPr>
  <p:slideViewPr>
    <p:cSldViewPr snapToGrid="0">
      <p:cViewPr varScale="1">
        <p:scale>
          <a:sx n="51" d="100"/>
          <a:sy n="51" d="100"/>
        </p:scale>
        <p:origin x="906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E6F3-BF5B-4563-9C50-59E2C06E125E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D6B2-2A7C-488E-ADE5-61E8B548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0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CEC49-EB1F-4C6C-8AA8-BABA68516B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0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6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4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5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5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2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8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D6B2-2A7C-488E-ADE5-61E8B5482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71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10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42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1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26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74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45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67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4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0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3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648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08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46A3632E-31B7-41E9-8D2A-FE0F93DDDAD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51BB73D9-5DE9-4FBA-A6B7-A688F1B4AF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66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00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15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59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63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70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4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95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6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18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617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6518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16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52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07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10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9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88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8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48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45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31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Icons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46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Numbers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9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Shapes for Use Throughout – Dark Theme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596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dirty="0" smtClean="0"/>
              <a:t>Using Shapes as Side Flags, Tags, Banners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0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232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5099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853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0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9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993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2" r:id="rId4"/>
    <p:sldLayoutId id="2147483707" r:id="rId5"/>
    <p:sldLayoutId id="2147483708" r:id="rId6"/>
    <p:sldLayoutId id="2147483709" r:id="rId7"/>
    <p:sldLayoutId id="2147483710" r:id="rId8"/>
    <p:sldLayoutId id="2147483704" r:id="rId9"/>
    <p:sldLayoutId id="2147483749" r:id="rId10"/>
    <p:sldLayoutId id="2147483700" r:id="rId11"/>
    <p:sldLayoutId id="2147483750" r:id="rId12"/>
    <p:sldLayoutId id="2147483701" r:id="rId13"/>
    <p:sldLayoutId id="2147483751" r:id="rId14"/>
    <p:sldLayoutId id="2147483702" r:id="rId15"/>
    <p:sldLayoutId id="2147483752" r:id="rId16"/>
    <p:sldLayoutId id="2147483698" r:id="rId17"/>
    <p:sldLayoutId id="2147483715" r:id="rId18"/>
    <p:sldLayoutId id="2147483717" r:id="rId19"/>
    <p:sldLayoutId id="2147483741" r:id="rId20"/>
    <p:sldLayoutId id="2147483743" r:id="rId21"/>
    <p:sldLayoutId id="2147483762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5053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5" r:id="rId2"/>
    <p:sldLayoutId id="2147483726" r:id="rId3"/>
    <p:sldLayoutId id="2147483727" r:id="rId4"/>
    <p:sldLayoutId id="2147483728" r:id="rId5"/>
    <p:sldLayoutId id="2147483748" r:id="rId6"/>
    <p:sldLayoutId id="2147483729" r:id="rId7"/>
    <p:sldLayoutId id="2147483747" r:id="rId8"/>
    <p:sldLayoutId id="2147483730" r:id="rId9"/>
    <p:sldLayoutId id="2147483746" r:id="rId10"/>
    <p:sldLayoutId id="2147483731" r:id="rId11"/>
    <p:sldLayoutId id="2147483745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53" r:id="rId18"/>
    <p:sldLayoutId id="2147483754" r:id="rId19"/>
    <p:sldLayoutId id="2147483755" r:id="rId20"/>
    <p:sldLayoutId id="2147483756" r:id="rId21"/>
    <p:sldLayoutId id="2147483736" r:id="rId22"/>
    <p:sldLayoutId id="2147483738" r:id="rId23"/>
    <p:sldLayoutId id="2147483740" r:id="rId24"/>
    <p:sldLayoutId id="2147483742" r:id="rId25"/>
    <p:sldLayoutId id="2147483744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6.jpe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61.xml"/><Relationship Id="rId7" Type="http://schemas.openxmlformats.org/officeDocument/2006/relationships/image" Target="../media/image60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9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9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6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Metadata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BDK15-2 </a:t>
            </a:r>
            <a:r>
              <a:rPr lang="en-US" dirty="0" smtClean="0"/>
              <a:t>| </a:t>
            </a:r>
            <a:r>
              <a:rPr lang="en-US" dirty="0"/>
              <a:t>Metadata perspectives from the web and databases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Matthew Brush, PhD | Ontology Development Group </a:t>
            </a:r>
            <a:endParaRPr lang="en-US" sz="4500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8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012985"/>
            <a:ext cx="8407893" cy="440740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 descr="C:\Users\brushm\AppData\Roaming\PixelMetrics\CaptureWiz\Temp\1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7706" y="1043422"/>
            <a:ext cx="4519534" cy="40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rushm\AppData\Roaming\PixelMetrics\CaptureWiz\Temp\1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5107333"/>
            <a:ext cx="4520726" cy="16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brushm\AppData\Roaming\PixelMetrics\CaptureWiz\Temp\47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7749" y="297246"/>
            <a:ext cx="4494688" cy="73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8046" y="-1499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Data Set Description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" name="Picture 8" descr="C:\Users\brushm\AppData\Roaming\PixelMetrics\CaptureWiz\Temp\1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" y="2715443"/>
            <a:ext cx="4550611" cy="11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C:\Users\brushm\AppData\Roaming\PixelMetrics\CaptureWiz\Temp\4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" y="3971082"/>
            <a:ext cx="4534662" cy="2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C:\Users\brushm\AppData\Roaming\PixelMetrics\CaptureWiz\Temp\49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38" y="1628198"/>
            <a:ext cx="4520131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36753" y="127920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Data File Description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2746" y="1029134"/>
            <a:ext cx="1793766" cy="5738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34" y="286116"/>
            <a:ext cx="4436118" cy="10543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Cambria"/>
              </a:rPr>
              <a:t>Use of DCMI in Dryad </a:t>
            </a:r>
            <a:r>
              <a:rPr lang="en-US" sz="4000" dirty="0">
                <a:solidFill>
                  <a:srgbClr val="FF00FF"/>
                </a:solidFill>
                <a:cs typeface="Cambria"/>
              </a:rPr>
              <a:t/>
            </a:r>
            <a:br>
              <a:rPr lang="en-US" sz="4000" dirty="0">
                <a:solidFill>
                  <a:srgbClr val="FF00FF"/>
                </a:solidFill>
                <a:cs typeface="Cambria"/>
              </a:rPr>
            </a:br>
            <a:r>
              <a:rPr lang="en-US" sz="4000" dirty="0">
                <a:cs typeface="Cambria"/>
              </a:rPr>
              <a:t>Data Repository</a:t>
            </a:r>
            <a:r>
              <a:rPr lang="en-US" sz="2400" dirty="0">
                <a:solidFill>
                  <a:srgbClr val="FF00FF"/>
                </a:solidFill>
                <a:cs typeface="Cambria"/>
              </a:rPr>
              <a:t/>
            </a:r>
            <a:br>
              <a:rPr lang="en-US" sz="2400" dirty="0">
                <a:solidFill>
                  <a:srgbClr val="FF00FF"/>
                </a:solidFill>
                <a:cs typeface="Cambria"/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W3C HCLS Dataset Description Standard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3363" indent="-233363" fontAlgn="ctr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>
                <a:cs typeface="Cambria"/>
              </a:rPr>
              <a:t>Provides ~ 60 metadata elements needed to comprehensively describe </a:t>
            </a:r>
            <a:r>
              <a:rPr lang="en-US" sz="2400" dirty="0">
                <a:cs typeface="Cambria"/>
              </a:rPr>
              <a:t>research datasets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>
                <a:cs typeface="Cambria"/>
              </a:rPr>
              <a:t>A </a:t>
            </a:r>
            <a:r>
              <a:rPr lang="en-US" sz="2400" b="1" dirty="0" smtClean="0">
                <a:cs typeface="Cambria"/>
              </a:rPr>
              <a:t>composite schema </a:t>
            </a:r>
            <a:r>
              <a:rPr lang="en-US" sz="2400" dirty="0" smtClean="0">
                <a:cs typeface="Cambria"/>
              </a:rPr>
              <a:t> that is comprised entirely of elements from 15 existing community standards, e.g.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cs typeface="Cambria"/>
              </a:rPr>
              <a:t>DCMI (Dublin Core Metadata Initiative)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cs typeface="Cambria"/>
              </a:rPr>
              <a:t>DCAT (Data Catalog Vocabulary)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cs typeface="Cambria"/>
              </a:rPr>
              <a:t>PAV (Provenance, Authoring, and Versioning  Ontology)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cs typeface="Cambria"/>
              </a:rPr>
              <a:t>CITO (Citation Ontology)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cs typeface="Cambria"/>
              </a:rPr>
              <a:t>FOAF (friend of a Friend)</a:t>
            </a:r>
          </a:p>
          <a:p>
            <a:pPr marL="233363" indent="-233363">
              <a:spcBef>
                <a:spcPts val="1800"/>
              </a:spcBef>
              <a:buFont typeface="Wingdings" charset="2"/>
              <a:buChar char="§"/>
            </a:pPr>
            <a:r>
              <a:rPr lang="en-US" sz="2400" b="1" dirty="0">
                <a:cs typeface="Cambria"/>
              </a:rPr>
              <a:t>Schema elements </a:t>
            </a:r>
            <a:r>
              <a:rPr lang="en-US" sz="2400" dirty="0">
                <a:cs typeface="Cambria"/>
              </a:rPr>
              <a:t>capture core info covered by DCMI, but also data related to provenance and change, availability and distribution, and dataset statistics</a:t>
            </a:r>
          </a:p>
          <a:p>
            <a:pPr>
              <a:buFont typeface="Wingdings" charset="2"/>
              <a:buChar char="§"/>
            </a:pPr>
            <a:endParaRPr lang="en-US" sz="2300" dirty="0" smtClean="0"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87789" y="1219200"/>
            <a:ext cx="3765331" cy="4841240"/>
            <a:chOff x="4540469" y="1899919"/>
            <a:chExt cx="3536731" cy="4693921"/>
          </a:xfrm>
        </p:grpSpPr>
        <p:pic>
          <p:nvPicPr>
            <p:cNvPr id="1030" name="Picture 6" descr="C:\Users\brushm\AppData\Roaming\PixelMetrics\CaptureWiz\Temp\14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40469" y="1899919"/>
              <a:ext cx="3536731" cy="2961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brushm\AppData\Roaming\PixelMetrics\CaptureWiz\Temp\15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51154" y="4795520"/>
              <a:ext cx="3506885" cy="1798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551154" y="1899919"/>
              <a:ext cx="3506885" cy="46939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1930" y="1219200"/>
            <a:ext cx="3748103" cy="4841240"/>
            <a:chOff x="691930" y="1752601"/>
            <a:chExt cx="3748103" cy="4841240"/>
          </a:xfrm>
        </p:grpSpPr>
        <p:pic>
          <p:nvPicPr>
            <p:cNvPr id="1028" name="Picture 4" descr="C:\Users\brushm\AppData\Roaming\PixelMetrics\CaptureWiz\Temp\1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30" y="1752602"/>
              <a:ext cx="3739862" cy="483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06477" y="1752601"/>
              <a:ext cx="3733556" cy="4841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3400" y="1253206"/>
            <a:ext cx="11616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 Metadata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1229" y="1245221"/>
            <a:ext cx="7446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Property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56469" y="1249680"/>
            <a:ext cx="5464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94617" y="1302150"/>
            <a:ext cx="9580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Provenance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62040" y="1304551"/>
            <a:ext cx="7446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Property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7280" y="1304551"/>
            <a:ext cx="5464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44140" y="4214150"/>
            <a:ext cx="11608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Availability      </a:t>
            </a: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W3C HCLS Dataset Description </a:t>
            </a:r>
            <a:r>
              <a:rPr lang="en-US" sz="3600" dirty="0" smtClean="0"/>
              <a:t>Standard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8496B"/>
                </a:solidFill>
              </a:rPr>
              <a:t>Darwin Core Metadata </a:t>
            </a:r>
            <a:r>
              <a:rPr lang="en-US" sz="3600" dirty="0" smtClean="0">
                <a:solidFill>
                  <a:srgbClr val="18496B"/>
                </a:solidFill>
              </a:rPr>
              <a:t>Standard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54013" fontAlgn="ctr">
              <a:lnSpc>
                <a:spcPts val="3100"/>
              </a:lnSpc>
              <a:buFont typeface="Wingdings" charset="2"/>
              <a:buChar char="§"/>
            </a:pPr>
            <a:r>
              <a:rPr lang="en-US" sz="2800" dirty="0" smtClean="0"/>
              <a:t>Used in biodiversity community to collect metadata about </a:t>
            </a:r>
            <a:r>
              <a:rPr lang="en-US" sz="2800" b="1" i="1" dirty="0" smtClean="0"/>
              <a:t>specimen observations </a:t>
            </a:r>
            <a:r>
              <a:rPr lang="en-US" sz="2800" dirty="0" smtClean="0"/>
              <a:t>and </a:t>
            </a:r>
            <a:r>
              <a:rPr lang="en-US" sz="2800" dirty="0"/>
              <a:t>the geographic occurrence of </a:t>
            </a:r>
            <a:r>
              <a:rPr lang="en-US" sz="2800" dirty="0" smtClean="0"/>
              <a:t>species</a:t>
            </a:r>
          </a:p>
          <a:p>
            <a:pPr marL="398463" indent="-354013" fontAlgn="ctr">
              <a:spcBef>
                <a:spcPts val="2400"/>
              </a:spcBef>
              <a:buFont typeface="Wingdings" charset="2"/>
              <a:buChar char="§"/>
            </a:pPr>
            <a:r>
              <a:rPr lang="en-US" sz="2800" dirty="0" smtClean="0"/>
              <a:t>Provides schema at two levels of complexity:</a:t>
            </a:r>
          </a:p>
          <a:p>
            <a:pPr marL="1030287" lvl="1" indent="-514350" fontAlgn="ctr">
              <a:buAutoNum type="arabicPeriod"/>
            </a:pPr>
            <a:r>
              <a:rPr lang="en-US" sz="2600" dirty="0" smtClean="0"/>
              <a:t>A simple schema </a:t>
            </a:r>
          </a:p>
          <a:p>
            <a:pPr marL="1373187" lvl="2" indent="-514350" fontAlgn="ctr">
              <a:buFont typeface="Wingdings" panose="05000000000000000000" pitchFamily="2" charset="2"/>
              <a:buChar char="§"/>
            </a:pPr>
            <a:r>
              <a:rPr lang="en-US" sz="2750" dirty="0" smtClean="0"/>
              <a:t>flat, denormalized, minimal </a:t>
            </a:r>
          </a:p>
          <a:p>
            <a:pPr marL="515937" lvl="1" indent="0" fontAlgn="ctr">
              <a:spcBef>
                <a:spcPts val="1800"/>
              </a:spcBef>
              <a:buNone/>
            </a:pPr>
            <a:r>
              <a:rPr lang="en-US" sz="2600" dirty="0" smtClean="0"/>
              <a:t>2.  A complex schema</a:t>
            </a:r>
          </a:p>
          <a:p>
            <a:pPr marL="1195388" lvl="2" indent="-280988" fontAlgn="ctr">
              <a:buFont typeface="Wingdings" charset="2"/>
              <a:buChar char="§"/>
            </a:pPr>
            <a:r>
              <a:rPr lang="en-US" sz="2400" dirty="0" smtClean="0"/>
              <a:t>15 </a:t>
            </a:r>
            <a:r>
              <a:rPr lang="en-US" sz="2400" b="1" i="1" dirty="0" smtClean="0"/>
              <a:t>classes</a:t>
            </a:r>
            <a:r>
              <a:rPr lang="en-US" sz="2400" dirty="0" smtClean="0"/>
              <a:t> representing domain concepts, each with its own set of elements (~180 total)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0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 flipV="1">
            <a:off x="2971800" y="1641997"/>
            <a:ext cx="667234" cy="106838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693640" y="1637651"/>
            <a:ext cx="719403" cy="9632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59354" y="2772376"/>
            <a:ext cx="679680" cy="168756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692140" y="2714104"/>
            <a:ext cx="548641" cy="10666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6240" y="2506040"/>
            <a:ext cx="20574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36240" y="2852928"/>
            <a:ext cx="2057400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4067148" y="2455355"/>
            <a:ext cx="1113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Record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6364" y="2867918"/>
            <a:ext cx="15937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dc:type</a:t>
            </a:r>
            <a:endParaRPr lang="en-US" sz="1600" dirty="0" smtClean="0"/>
          </a:p>
          <a:p>
            <a:r>
              <a:rPr lang="en-US" sz="1600" dirty="0" err="1" smtClean="0"/>
              <a:t>dc:modified</a:t>
            </a:r>
            <a:endParaRPr lang="en-US" sz="1600" dirty="0" smtClean="0"/>
          </a:p>
          <a:p>
            <a:r>
              <a:rPr lang="en-US" sz="1600" dirty="0" err="1" smtClean="0"/>
              <a:t>dclicense</a:t>
            </a:r>
            <a:endParaRPr lang="en-US" sz="1600" dirty="0" smtClean="0"/>
          </a:p>
          <a:p>
            <a:r>
              <a:rPr lang="en-US" sz="1600" dirty="0" err="1" smtClean="0"/>
              <a:t>dc:accessRights</a:t>
            </a:r>
            <a:endParaRPr lang="en-US" sz="1600" dirty="0" smtClean="0"/>
          </a:p>
          <a:p>
            <a:r>
              <a:rPr lang="en-US" sz="1600" dirty="0" err="1" smtClean="0"/>
              <a:t>dataseID</a:t>
            </a:r>
            <a:endParaRPr lang="en-US" sz="1600" dirty="0" smtClean="0"/>
          </a:p>
          <a:p>
            <a:r>
              <a:rPr lang="en-US" sz="1600" dirty="0" err="1" smtClean="0"/>
              <a:t>institutionID</a:t>
            </a:r>
            <a:endParaRPr lang="en-US" sz="1600" dirty="0" smtClean="0"/>
          </a:p>
          <a:p>
            <a:r>
              <a:rPr lang="en-US" sz="1600" dirty="0" smtClean="0"/>
              <a:t>collection ID</a:t>
            </a:r>
          </a:p>
          <a:p>
            <a:r>
              <a:rPr lang="en-US" sz="1600" dirty="0" err="1" smtClean="0"/>
              <a:t>basisOfRecord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906780" y="1437275"/>
            <a:ext cx="2057400" cy="26702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906780" y="1784163"/>
            <a:ext cx="2057400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1165360" y="1371600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Occurrence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76904" y="1799153"/>
            <a:ext cx="17443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occurrenceID</a:t>
            </a:r>
            <a:endParaRPr lang="en-US" sz="1600" dirty="0" smtClean="0"/>
          </a:p>
          <a:p>
            <a:r>
              <a:rPr lang="en-US" sz="1600" dirty="0" err="1" smtClean="0"/>
              <a:t>catalogNumber</a:t>
            </a:r>
            <a:endParaRPr lang="en-US" sz="1600" dirty="0" smtClean="0"/>
          </a:p>
          <a:p>
            <a:r>
              <a:rPr lang="en-US" sz="1600" dirty="0" err="1" smtClean="0"/>
              <a:t>recordedBy</a:t>
            </a:r>
            <a:endParaRPr lang="en-US" sz="1600" dirty="0" smtClean="0"/>
          </a:p>
          <a:p>
            <a:r>
              <a:rPr lang="en-US" sz="1600" dirty="0" err="1" smtClean="0"/>
              <a:t>individualCount</a:t>
            </a:r>
            <a:endParaRPr lang="en-US" sz="1600" dirty="0" smtClean="0"/>
          </a:p>
          <a:p>
            <a:r>
              <a:rPr lang="en-US" sz="1600" dirty="0" err="1" smtClean="0"/>
              <a:t>organismQuanitty</a:t>
            </a:r>
            <a:endParaRPr lang="en-US" sz="1600" dirty="0" smtClean="0"/>
          </a:p>
          <a:p>
            <a:r>
              <a:rPr lang="en-US" sz="1600" dirty="0" smtClean="0"/>
              <a:t>sex</a:t>
            </a:r>
          </a:p>
          <a:p>
            <a:r>
              <a:rPr lang="en-US" sz="1600" dirty="0" err="1" smtClean="0"/>
              <a:t>lifeStage</a:t>
            </a:r>
            <a:endParaRPr lang="en-US" sz="1600" dirty="0" smtClean="0"/>
          </a:p>
          <a:p>
            <a:r>
              <a:rPr lang="en-US" sz="1600" dirty="0" smtClean="0"/>
              <a:t>behavior</a:t>
            </a:r>
          </a:p>
          <a:p>
            <a:r>
              <a:rPr lang="en-US" sz="1600" dirty="0" err="1" smtClean="0"/>
              <a:t>associatedTaxa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901954" y="4287370"/>
            <a:ext cx="2057400" cy="1931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901954" y="4634258"/>
            <a:ext cx="2057400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1289030" y="423668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Location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972078" y="4649248"/>
            <a:ext cx="1763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locationID</a:t>
            </a:r>
            <a:endParaRPr lang="en-US" sz="1600" dirty="0" smtClean="0"/>
          </a:p>
          <a:p>
            <a:r>
              <a:rPr lang="en-US" sz="1600" dirty="0" smtClean="0"/>
              <a:t>continent</a:t>
            </a:r>
          </a:p>
          <a:p>
            <a:r>
              <a:rPr lang="en-US" sz="1600" dirty="0" smtClean="0"/>
              <a:t>country</a:t>
            </a:r>
          </a:p>
          <a:p>
            <a:r>
              <a:rPr lang="en-US" sz="1600" dirty="0" err="1" smtClean="0"/>
              <a:t>hihgerGeography</a:t>
            </a:r>
            <a:endParaRPr lang="en-US" sz="1600" dirty="0" smtClean="0"/>
          </a:p>
          <a:p>
            <a:r>
              <a:rPr lang="en-US" sz="1600" dirty="0" err="1" smtClean="0"/>
              <a:t>decimalLatitude</a:t>
            </a:r>
            <a:endParaRPr lang="en-US" sz="1600" dirty="0" smtClean="0"/>
          </a:p>
          <a:p>
            <a:r>
              <a:rPr lang="en-US" sz="1600" dirty="0" err="1" smtClean="0"/>
              <a:t>verbatimElevation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5492" y="1453980"/>
            <a:ext cx="2281307" cy="1931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05493" y="1800868"/>
            <a:ext cx="2281307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6832713" y="138830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Organism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430647" y="1816085"/>
            <a:ext cx="2211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organismID</a:t>
            </a:r>
            <a:endParaRPr lang="en-US" sz="1600" dirty="0" smtClean="0"/>
          </a:p>
          <a:p>
            <a:r>
              <a:rPr lang="en-US" sz="1600" dirty="0" err="1" smtClean="0"/>
              <a:t>organismName</a:t>
            </a:r>
            <a:endParaRPr lang="en-US" sz="1600" dirty="0" smtClean="0"/>
          </a:p>
          <a:p>
            <a:r>
              <a:rPr lang="en-US" sz="1600" dirty="0" err="1" smtClean="0"/>
              <a:t>organismScope</a:t>
            </a:r>
            <a:endParaRPr lang="en-US" sz="1600" dirty="0" smtClean="0"/>
          </a:p>
          <a:p>
            <a:r>
              <a:rPr lang="en-US" sz="1600" dirty="0" err="1" smtClean="0"/>
              <a:t>associatedOccurrences</a:t>
            </a:r>
            <a:endParaRPr lang="en-US" sz="1600" dirty="0" smtClean="0"/>
          </a:p>
          <a:p>
            <a:r>
              <a:rPr lang="en-US" sz="1600" dirty="0" err="1" smtClean="0"/>
              <a:t>previousIdentifications</a:t>
            </a:r>
            <a:endParaRPr lang="en-US" sz="1600" dirty="0" smtClean="0"/>
          </a:p>
          <a:p>
            <a:r>
              <a:rPr lang="en-US" sz="1600" dirty="0" err="1" smtClean="0"/>
              <a:t>organismRemaks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6240780" y="3557850"/>
            <a:ext cx="2281307" cy="26010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240781" y="3904738"/>
            <a:ext cx="2281307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6926580" y="3492175"/>
            <a:ext cx="94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Taxon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35" y="3874985"/>
            <a:ext cx="1494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taxonID</a:t>
            </a:r>
            <a:endParaRPr lang="en-US" sz="1600" dirty="0" smtClean="0"/>
          </a:p>
          <a:p>
            <a:r>
              <a:rPr lang="en-US" sz="1600" dirty="0" err="1" smtClean="0"/>
              <a:t>scientificName</a:t>
            </a:r>
            <a:endParaRPr lang="en-US" sz="1600" dirty="0" smtClean="0"/>
          </a:p>
          <a:p>
            <a:r>
              <a:rPr lang="en-US" sz="1600" dirty="0" smtClean="0"/>
              <a:t>kingdom</a:t>
            </a:r>
          </a:p>
          <a:p>
            <a:r>
              <a:rPr lang="en-US" sz="1600" dirty="0" smtClean="0"/>
              <a:t>phylum</a:t>
            </a:r>
          </a:p>
          <a:p>
            <a:r>
              <a:rPr lang="en-US" sz="1600" dirty="0" smtClean="0"/>
              <a:t>class</a:t>
            </a:r>
          </a:p>
          <a:p>
            <a:r>
              <a:rPr lang="en-US" sz="1600" dirty="0" smtClean="0"/>
              <a:t>order</a:t>
            </a:r>
          </a:p>
          <a:p>
            <a:r>
              <a:rPr lang="en-US" sz="1600" dirty="0" smtClean="0"/>
              <a:t>family</a:t>
            </a:r>
          </a:p>
          <a:p>
            <a:r>
              <a:rPr lang="en-US" sz="1600" dirty="0" smtClean="0"/>
              <a:t>genus</a:t>
            </a:r>
          </a:p>
          <a:p>
            <a:r>
              <a:rPr lang="en-US" sz="1600" dirty="0" err="1" smtClean="0"/>
              <a:t>specificEpithet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8496B"/>
                </a:solidFill>
              </a:rPr>
              <a:t>Darwin Core Metadata </a:t>
            </a:r>
            <a:r>
              <a:rPr lang="en-US" sz="3600" dirty="0" smtClean="0">
                <a:solidFill>
                  <a:srgbClr val="18496B"/>
                </a:solidFill>
              </a:rPr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 Value Standards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Standards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18496B"/>
                </a:solidFill>
              </a:rPr>
              <a:t>Value standards</a:t>
            </a:r>
            <a:endParaRPr lang="en-US" sz="4800" dirty="0">
              <a:solidFill>
                <a:srgbClr val="18496B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5838" y="1295400"/>
            <a:ext cx="9108161" cy="498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10000"/>
              </a:lnSpc>
              <a:buNone/>
            </a:pPr>
            <a:r>
              <a:rPr lang="en-US" sz="2800" i="1" dirty="0" smtClean="0"/>
              <a:t>Constrain entry of </a:t>
            </a:r>
            <a:r>
              <a:rPr lang="en-US" sz="2800" b="1" i="1" dirty="0" smtClean="0"/>
              <a:t>values</a:t>
            </a:r>
            <a:r>
              <a:rPr lang="en-US" sz="2800" i="1" dirty="0" smtClean="0"/>
              <a:t> for metadata elements to ensure more consistent, computable metadata</a:t>
            </a:r>
            <a:endParaRPr lang="en-US" sz="800" dirty="0" smtClean="0"/>
          </a:p>
          <a:p>
            <a:pPr marL="638175" lvl="1" indent="-457200">
              <a:spcBef>
                <a:spcPts val="2400"/>
              </a:spcBef>
              <a:buClr>
                <a:schemeClr val="accent1"/>
              </a:buClr>
              <a:buFont typeface="+mj-lt"/>
              <a:buAutoNum type="alphaUcPeriod"/>
            </a:pPr>
            <a:r>
              <a:rPr lang="en-US" sz="3200" dirty="0" smtClean="0"/>
              <a:t>Data types and technical standards  </a:t>
            </a:r>
          </a:p>
          <a:p>
            <a:pPr marL="911225" lvl="2" indent="-279400">
              <a:buClr>
                <a:schemeClr val="accent1"/>
              </a:buClr>
            </a:pPr>
            <a:r>
              <a:rPr lang="en-US" sz="2400" dirty="0"/>
              <a:t>C</a:t>
            </a:r>
            <a:r>
              <a:rPr lang="en-US" sz="2400" dirty="0" smtClean="0"/>
              <a:t>onstrain value form/syntax</a:t>
            </a:r>
            <a:endParaRPr lang="en-US" sz="2400" b="1" dirty="0" smtClean="0"/>
          </a:p>
          <a:p>
            <a:pPr marL="684213" lvl="1" indent="-457200" fontAlgn="ctr">
              <a:spcBef>
                <a:spcPts val="2400"/>
              </a:spcBef>
              <a:buClr>
                <a:schemeClr val="accent1"/>
              </a:buClr>
              <a:buFont typeface="+mj-lt"/>
              <a:buAutoNum type="alphaUcPeriod" startAt="2"/>
            </a:pPr>
            <a:r>
              <a:rPr lang="en-US" sz="3200" dirty="0" smtClean="0"/>
              <a:t>Authority lists </a:t>
            </a:r>
          </a:p>
          <a:p>
            <a:pPr marL="911225" lvl="2" indent="-279400" fontAlgn="ctr">
              <a:buClr>
                <a:schemeClr val="accent1"/>
              </a:buClr>
            </a:pPr>
            <a:r>
              <a:rPr lang="en-US" sz="2400" dirty="0" smtClean="0"/>
              <a:t>Terminologies that constrain proper nouns (instances)</a:t>
            </a:r>
          </a:p>
          <a:p>
            <a:pPr marL="684213" lvl="1" indent="-457200">
              <a:spcBef>
                <a:spcPts val="2400"/>
              </a:spcBef>
              <a:buClr>
                <a:schemeClr val="accent1"/>
              </a:buClr>
              <a:buFont typeface="+mj-lt"/>
              <a:buAutoNum type="alphaUcPeriod" startAt="3"/>
            </a:pPr>
            <a:r>
              <a:rPr lang="en-US" sz="3200" dirty="0" smtClean="0"/>
              <a:t>Controlled </a:t>
            </a:r>
            <a:r>
              <a:rPr lang="en-US" sz="3200" dirty="0"/>
              <a:t>Vocabularies </a:t>
            </a:r>
            <a:endParaRPr lang="en-US" sz="3200" dirty="0" smtClean="0"/>
          </a:p>
          <a:p>
            <a:pPr marL="911225" lvl="2" indent="-279400">
              <a:buClr>
                <a:schemeClr val="accent1"/>
              </a:buClr>
            </a:pPr>
            <a:r>
              <a:rPr lang="en-US" sz="2400" dirty="0"/>
              <a:t>T</a:t>
            </a:r>
            <a:r>
              <a:rPr lang="en-US" sz="2400" dirty="0" smtClean="0"/>
              <a:t>erminologies that constrain concepts (types)</a:t>
            </a:r>
          </a:p>
          <a:p>
            <a:pPr marL="804863" lvl="1" indent="-293688" fontAlgn="ctr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-228600" fontAlgn="ctr">
              <a:buClr>
                <a:schemeClr val="accent1"/>
              </a:buClr>
              <a:buFont typeface="Wingdings 2" pitchFamily="18" charset="2"/>
              <a:buChar char=""/>
            </a:pPr>
            <a:endParaRPr lang="en-US" sz="2200" dirty="0" smtClean="0"/>
          </a:p>
          <a:p>
            <a:pPr lvl="1" fontAlgn="ctr"/>
            <a:endParaRPr lang="en-US" sz="2200" dirty="0" smtClean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1" cy="4407408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3200" dirty="0" smtClean="0"/>
              <a:t>Data Types</a:t>
            </a:r>
          </a:p>
          <a:p>
            <a:pPr marL="835025" lvl="1" indent="-269875">
              <a:buFont typeface="Wingdings" charset="2"/>
              <a:buChar char="§"/>
            </a:pPr>
            <a:r>
              <a:rPr lang="en-US" sz="2400" dirty="0" smtClean="0"/>
              <a:t>Define allowable character types for a value</a:t>
            </a:r>
          </a:p>
          <a:p>
            <a:pPr marL="835025" lvl="1" indent="-269875">
              <a:buFont typeface="Wingdings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ictates the way values are stored and the operations that can be performed</a:t>
            </a:r>
          </a:p>
          <a:p>
            <a:pPr marL="1195388" lvl="2" indent="-342900">
              <a:spcBef>
                <a:spcPts val="0"/>
              </a:spcBef>
              <a:buFont typeface="Wingdings" charset="2"/>
              <a:buChar char="§"/>
            </a:pPr>
            <a:r>
              <a:rPr lang="en-US" sz="2200" spc="150" dirty="0" smtClean="0"/>
              <a:t>examples: </a:t>
            </a:r>
            <a:r>
              <a:rPr lang="en-US" sz="2200" spc="150" dirty="0" err="1" smtClean="0"/>
              <a:t>xsd:string</a:t>
            </a:r>
            <a:r>
              <a:rPr lang="en-US" sz="2200" spc="150" dirty="0" smtClean="0"/>
              <a:t>, </a:t>
            </a:r>
            <a:r>
              <a:rPr lang="en-US" sz="2200" spc="150" dirty="0" err="1" smtClean="0"/>
              <a:t>xsd:decimal</a:t>
            </a:r>
            <a:r>
              <a:rPr lang="en-US" sz="2200" spc="150" dirty="0" smtClean="0"/>
              <a:t>, </a:t>
            </a:r>
            <a:r>
              <a:rPr lang="en-US" sz="2200" spc="150" dirty="0" err="1" smtClean="0"/>
              <a:t>xsd:boolean</a:t>
            </a:r>
            <a:r>
              <a:rPr lang="en-US" sz="2200" spc="150" dirty="0" smtClean="0"/>
              <a:t> </a:t>
            </a:r>
            <a:endParaRPr lang="en-US" sz="2200" spc="150" dirty="0"/>
          </a:p>
          <a:p>
            <a:pPr marL="561975" indent="-342900">
              <a:buFont typeface="Wingdings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Technical Standards/Formats</a:t>
            </a:r>
          </a:p>
          <a:p>
            <a:pPr marL="835025" lvl="1" indent="-269875">
              <a:buFont typeface="Wingdings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efine a syntax to standardize entry</a:t>
            </a:r>
            <a:endParaRPr lang="en-US" sz="2400" dirty="0"/>
          </a:p>
          <a:p>
            <a:pPr marL="835025" lvl="1" indent="-269875">
              <a:buFont typeface="Wingdings" charset="2"/>
              <a:buChar char="§"/>
            </a:pPr>
            <a:r>
              <a:rPr lang="en-US" sz="2400" dirty="0" smtClean="0"/>
              <a:t>ISO 8601 technical standard for dates and times</a:t>
            </a:r>
          </a:p>
          <a:p>
            <a:pPr marL="1129983" lvl="2" indent="-342900">
              <a:spcBef>
                <a:spcPts val="600"/>
              </a:spcBef>
              <a:buFont typeface="Wingdings" charset="2"/>
              <a:buChar char="§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2015-06-26T22:57:09Z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1054394"/>
          </a:xfrm>
        </p:spPr>
        <p:txBody>
          <a:bodyPr>
            <a:noAutofit/>
          </a:bodyPr>
          <a:lstStyle/>
          <a:p>
            <a:r>
              <a:rPr lang="en-US" sz="4000" dirty="0" smtClean="0"/>
              <a:t>A Data Types </a:t>
            </a:r>
            <a:r>
              <a:rPr lang="en-US" sz="4000" dirty="0"/>
              <a:t>and </a:t>
            </a:r>
            <a:r>
              <a:rPr lang="en-US" sz="4000" dirty="0" smtClean="0"/>
              <a:t>Technical </a:t>
            </a:r>
            <a:r>
              <a:rPr lang="en-US" sz="4000" dirty="0"/>
              <a:t>Standards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5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</a:t>
            </a:r>
            <a:r>
              <a:rPr lang="en-US" sz="4400" dirty="0" smtClean="0"/>
              <a:t>uthority lists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1650" indent="-334963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800" dirty="0" smtClean="0"/>
              <a:t>Define controlled values for </a:t>
            </a:r>
            <a:r>
              <a:rPr lang="en-US" sz="2800" i="1" dirty="0" smtClean="0"/>
              <a:t>proper nouns</a:t>
            </a:r>
          </a:p>
          <a:p>
            <a:pPr marL="1081088" lvl="1" indent="-333375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400" b="1" i="1" dirty="0" smtClean="0"/>
              <a:t>persons</a:t>
            </a:r>
            <a:r>
              <a:rPr lang="en-US" sz="2400" dirty="0" smtClean="0"/>
              <a:t> (ORCID)</a:t>
            </a:r>
          </a:p>
          <a:p>
            <a:pPr marL="1081088" lvl="1" indent="-333375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400" b="1" i="1" dirty="0" smtClean="0"/>
              <a:t>organizations</a:t>
            </a:r>
            <a:r>
              <a:rPr lang="en-US" sz="2400" dirty="0" smtClean="0"/>
              <a:t> (</a:t>
            </a:r>
            <a:r>
              <a:rPr lang="en-US" sz="2400" dirty="0" err="1" smtClean="0"/>
              <a:t>FundRef</a:t>
            </a:r>
            <a:r>
              <a:rPr lang="en-US" sz="2400" dirty="0" smtClean="0"/>
              <a:t>)</a:t>
            </a:r>
          </a:p>
          <a:p>
            <a:pPr marL="1081088" lvl="1" indent="-333375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400" b="1" i="1" dirty="0" smtClean="0"/>
              <a:t>places</a:t>
            </a:r>
            <a:r>
              <a:rPr lang="en-US" sz="2400" dirty="0" smtClean="0"/>
              <a:t> (</a:t>
            </a:r>
            <a:r>
              <a:rPr lang="en-US" sz="2400" dirty="0" err="1" smtClean="0"/>
              <a:t>Gazeteer</a:t>
            </a:r>
            <a:r>
              <a:rPr lang="en-US" sz="2400" dirty="0" smtClean="0"/>
              <a:t>)</a:t>
            </a:r>
          </a:p>
          <a:p>
            <a:pPr lvl="1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endParaRPr lang="en-US" sz="1050" dirty="0"/>
          </a:p>
          <a:p>
            <a:pPr marL="501650" indent="-334963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800" dirty="0" smtClean="0"/>
              <a:t>Open Researcher and Contributor </a:t>
            </a:r>
            <a:r>
              <a:rPr lang="en-US" sz="2800" dirty="0" err="1" smtClean="0"/>
              <a:t>IDentifier</a:t>
            </a:r>
            <a:r>
              <a:rPr lang="en-US" sz="2800" dirty="0" smtClean="0"/>
              <a:t> (ORCID)</a:t>
            </a:r>
          </a:p>
          <a:p>
            <a:pPr marL="1081088" lvl="1" indent="-333375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400" dirty="0"/>
              <a:t>an unambiguous, persistent, </a:t>
            </a:r>
            <a:r>
              <a:rPr lang="en-US" sz="2400" dirty="0" smtClean="0"/>
              <a:t>resolvable </a:t>
            </a:r>
            <a:r>
              <a:rPr lang="en-US" sz="2400" dirty="0"/>
              <a:t>identifier for </a:t>
            </a:r>
            <a:r>
              <a:rPr lang="en-US" sz="2400" dirty="0" smtClean="0"/>
              <a:t>researchers</a:t>
            </a:r>
          </a:p>
          <a:p>
            <a:pPr marL="1081088" lvl="1" indent="-333375" fontAlgn="ctr">
              <a:lnSpc>
                <a:spcPct val="110000"/>
              </a:lnSpc>
              <a:buClr>
                <a:schemeClr val="tx2"/>
              </a:buClr>
              <a:buFont typeface="Wingdings" charset="2"/>
              <a:buChar char="§"/>
            </a:pPr>
            <a:r>
              <a:rPr lang="en-US" sz="2400" dirty="0" smtClean="0"/>
              <a:t>e.g</a:t>
            </a:r>
            <a:r>
              <a:rPr lang="en-US" sz="2400" dirty="0"/>
              <a:t>. http://</a:t>
            </a:r>
            <a:r>
              <a:rPr lang="en-US" sz="2400" dirty="0" smtClean="0"/>
              <a:t>orcid.org/0000-0002-1048-5019</a:t>
            </a:r>
            <a:endParaRPr lang="en-US" sz="2400" dirty="0"/>
          </a:p>
          <a:p>
            <a:pPr marL="747713" lvl="1" indent="0" fontAlgn="ctr">
              <a:lnSpc>
                <a:spcPct val="110000"/>
              </a:lnSpc>
              <a:buClr>
                <a:schemeClr val="tx2"/>
              </a:buClr>
              <a:buNone/>
            </a:pPr>
            <a:endParaRPr lang="en-US" sz="2400" dirty="0" smtClean="0"/>
          </a:p>
          <a:p>
            <a:pPr marL="365760" lvl="1" indent="0" fontAlgn="ctr">
              <a:lnSpc>
                <a:spcPct val="110000"/>
              </a:lnSpc>
              <a:buClr>
                <a:schemeClr val="tx2"/>
              </a:buClr>
              <a:buNone/>
            </a:pPr>
            <a:endParaRPr lang="en-US" sz="2400" dirty="0" smtClean="0"/>
          </a:p>
          <a:p>
            <a:pPr fontAlgn="ctr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  <a:p>
            <a:pPr fontAlgn="ctr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8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Controlled </a:t>
            </a:r>
            <a:r>
              <a:rPr lang="en-US" sz="4400" dirty="0"/>
              <a:t>V</a:t>
            </a:r>
            <a:r>
              <a:rPr lang="en-US" sz="4400" dirty="0" smtClean="0"/>
              <a:t>ocabularies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066800"/>
            <a:ext cx="8407893" cy="498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" indent="-15875" fontAlgn="ctr">
              <a:spcBef>
                <a:spcPts val="1200"/>
              </a:spcBef>
              <a:buNone/>
            </a:pPr>
            <a:r>
              <a:rPr lang="en-US" sz="2400" dirty="0" smtClean="0"/>
              <a:t>Controlled vocabularies define </a:t>
            </a:r>
            <a:r>
              <a:rPr lang="en-US" sz="2400" b="1" dirty="0" smtClean="0"/>
              <a:t>types</a:t>
            </a:r>
            <a:r>
              <a:rPr lang="en-US" sz="2400" dirty="0" smtClean="0"/>
              <a:t> in a domain, and come in </a:t>
            </a:r>
            <a:r>
              <a:rPr lang="en-US" sz="2400" dirty="0"/>
              <a:t>a </a:t>
            </a:r>
            <a:r>
              <a:rPr lang="en-US" sz="2400" dirty="0" smtClean="0"/>
              <a:t>spectrum </a:t>
            </a:r>
            <a:r>
              <a:rPr lang="en-US" sz="2400" dirty="0"/>
              <a:t>of </a:t>
            </a:r>
            <a:r>
              <a:rPr lang="en-US" sz="2400" dirty="0" smtClean="0"/>
              <a:t> rigor </a:t>
            </a:r>
            <a:r>
              <a:rPr lang="en-US" sz="2400" dirty="0"/>
              <a:t>and complexity</a:t>
            </a:r>
            <a:r>
              <a:rPr lang="en-US" sz="2400" dirty="0" smtClean="0"/>
              <a:t>.</a:t>
            </a:r>
          </a:p>
          <a:p>
            <a:pPr marL="342900" lvl="1" indent="-342900" fontAlgn="ctr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200" dirty="0" smtClean="0"/>
          </a:p>
          <a:p>
            <a:pPr lvl="1" fontAlgn="ctr"/>
            <a:endParaRPr lang="en-US" sz="2200" dirty="0" smtClean="0"/>
          </a:p>
          <a:p>
            <a:endParaRPr lang="en-US" sz="2400" dirty="0"/>
          </a:p>
        </p:txBody>
      </p:sp>
      <p:pic>
        <p:nvPicPr>
          <p:cNvPr id="8" name="Picture 2" descr="C:\Users\brushm\AppData\Roaming\PixelMetrics\CaptureWiz\Temp\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96" y="2234783"/>
            <a:ext cx="4443632" cy="3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7229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ts val="1200"/>
              </a:spcBef>
            </a:pP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2133600"/>
            <a:ext cx="3691129" cy="391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 fontAlgn="ctr">
              <a:spcBef>
                <a:spcPts val="1200"/>
              </a:spcBef>
              <a:buClrTx/>
              <a:buNone/>
            </a:pPr>
            <a:r>
              <a:rPr lang="en-US" b="1" u="sng" dirty="0" smtClean="0"/>
              <a:t>Glossaries</a:t>
            </a:r>
            <a:r>
              <a:rPr lang="en-US" dirty="0" smtClean="0"/>
              <a:t>: flat </a:t>
            </a:r>
            <a:r>
              <a:rPr lang="en-US" b="1" i="1" dirty="0" smtClean="0"/>
              <a:t>list</a:t>
            </a:r>
            <a:r>
              <a:rPr lang="en-US" dirty="0" smtClean="0"/>
              <a:t> of terms and definitions</a:t>
            </a:r>
          </a:p>
          <a:p>
            <a:pPr marL="91440" indent="0" fontAlgn="ctr">
              <a:spcBef>
                <a:spcPts val="1200"/>
              </a:spcBef>
              <a:buClrTx/>
              <a:buNone/>
            </a:pPr>
            <a:r>
              <a:rPr lang="en-US" b="1" u="sng" dirty="0" smtClean="0"/>
              <a:t>Taxonomies/Thesaur</a:t>
            </a:r>
            <a:r>
              <a:rPr lang="en-US" b="1" dirty="0" smtClean="0"/>
              <a:t>i: </a:t>
            </a:r>
            <a:r>
              <a:rPr lang="en-US" dirty="0" smtClean="0"/>
              <a:t>terms organized into a </a:t>
            </a:r>
            <a:r>
              <a:rPr lang="en-US" b="1" i="1" dirty="0" smtClean="0"/>
              <a:t>hierarchy</a:t>
            </a:r>
            <a:r>
              <a:rPr lang="en-US" dirty="0"/>
              <a:t> </a:t>
            </a:r>
            <a:r>
              <a:rPr lang="en-US" dirty="0" smtClean="0"/>
              <a:t>with identifiers and synonyms</a:t>
            </a:r>
          </a:p>
          <a:p>
            <a:pPr marL="91440" indent="0" fontAlgn="ctr">
              <a:spcBef>
                <a:spcPts val="1200"/>
              </a:spcBef>
              <a:buClrTx/>
              <a:buNone/>
            </a:pPr>
            <a:r>
              <a:rPr lang="en-US" b="1" u="sng" dirty="0" smtClean="0"/>
              <a:t>Ontologies</a:t>
            </a:r>
            <a:r>
              <a:rPr lang="en-US" dirty="0" smtClean="0"/>
              <a:t>: terms inter-related to form a knowledge </a:t>
            </a:r>
            <a:r>
              <a:rPr lang="en-US" b="1" i="1" dirty="0" smtClean="0"/>
              <a:t>graph</a:t>
            </a:r>
            <a:r>
              <a:rPr lang="en-US" dirty="0" smtClean="0"/>
              <a:t>, and logically defined to allow </a:t>
            </a:r>
            <a:r>
              <a:rPr lang="en-US" b="1" i="1" dirty="0" smtClean="0"/>
              <a:t>computational reasoning</a:t>
            </a:r>
            <a:endParaRPr lang="en-US" sz="2200" b="1" i="1" dirty="0" smtClean="0"/>
          </a:p>
          <a:p>
            <a:pPr>
              <a:buClrTx/>
            </a:pP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-596464" y="6085805"/>
            <a:ext cx="9918766" cy="61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 algn="ctr" fontAlgn="ctr">
              <a:spcBef>
                <a:spcPts val="1200"/>
              </a:spcBef>
              <a:buNone/>
            </a:pP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Structure and semantics can add value to metadata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Metadata Standards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4163" indent="-284163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b="1" i="1" dirty="0" smtClean="0"/>
              <a:t>Metadata</a:t>
            </a:r>
            <a:r>
              <a:rPr lang="en-US" sz="2800" dirty="0" smtClean="0"/>
              <a:t> </a:t>
            </a:r>
            <a:r>
              <a:rPr lang="en-US" sz="2800" b="1" i="1" dirty="0" smtClean="0"/>
              <a:t>models: </a:t>
            </a:r>
            <a:r>
              <a:rPr lang="en-US" sz="2800" dirty="0" smtClean="0"/>
              <a:t>formal specifications describing how to collect, structure, encode metadata in a given domain</a:t>
            </a:r>
          </a:p>
          <a:p>
            <a:pPr marL="627063" lvl="1" indent="-284163" fontAlgn="ctr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Minimally define a set of </a:t>
            </a:r>
            <a:r>
              <a:rPr lang="en-US" sz="2400" b="1" i="1" dirty="0"/>
              <a:t>elements</a:t>
            </a:r>
            <a:r>
              <a:rPr lang="en-US" sz="2400" dirty="0"/>
              <a:t> used to capture specific </a:t>
            </a:r>
            <a:r>
              <a:rPr lang="en-US" sz="2300" dirty="0"/>
              <a:t>information about a resource</a:t>
            </a:r>
          </a:p>
          <a:p>
            <a:pPr marL="284163" lvl="0" indent="-284163" fontAlgn="ctr">
              <a:lnSpc>
                <a:spcPct val="100000"/>
              </a:lnSpc>
              <a:spcBef>
                <a:spcPts val="30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b="1" i="1" dirty="0" smtClean="0"/>
              <a:t>Metadata standards:</a:t>
            </a:r>
            <a:r>
              <a:rPr lang="en-US" sz="2800" dirty="0" smtClean="0"/>
              <a:t>  </a:t>
            </a:r>
            <a:r>
              <a:rPr lang="en-US" sz="2800" dirty="0"/>
              <a:t>open, re-usable, normative, and  </a:t>
            </a:r>
            <a:r>
              <a:rPr lang="en-US" sz="2800" dirty="0" smtClean="0"/>
              <a:t>community-supported metadata </a:t>
            </a:r>
            <a:r>
              <a:rPr lang="en-US" sz="2600" dirty="0" smtClean="0"/>
              <a:t>models</a:t>
            </a:r>
          </a:p>
          <a:p>
            <a:pPr marL="627063" lvl="1" indent="-284163" fontAlgn="ctr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Accompanied </a:t>
            </a:r>
            <a:r>
              <a:rPr lang="en-US" sz="2400" dirty="0"/>
              <a:t>by documentation </a:t>
            </a:r>
            <a:r>
              <a:rPr lang="en-US" sz="2400" dirty="0" smtClean="0"/>
              <a:t>to facilitate discovery, </a:t>
            </a:r>
            <a:r>
              <a:rPr lang="en-US" sz="2500" dirty="0" smtClean="0"/>
              <a:t>and support correct and consistent use</a:t>
            </a:r>
            <a:endParaRPr lang="en-US" sz="2500" dirty="0"/>
          </a:p>
          <a:p>
            <a:pPr marL="342900" lvl="1" indent="0" fontAlgn="ctr">
              <a:buNone/>
            </a:pPr>
            <a:endParaRPr lang="en-US" sz="1200" dirty="0" smtClean="0"/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3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407893" cy="4979275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200" dirty="0" smtClean="0"/>
              <a:t>A hierarchical taxonomy of terms describing subjects of biomedical literature</a:t>
            </a:r>
          </a:p>
          <a:p>
            <a:pPr marL="0" indent="0" fontAlgn="ctr">
              <a:buNone/>
            </a:pPr>
            <a:r>
              <a:rPr lang="en-US" sz="2200" dirty="0" smtClean="0"/>
              <a:t>Co-opted by other systems to capture </a:t>
            </a:r>
            <a:r>
              <a:rPr lang="en-US" sz="2200" dirty="0"/>
              <a:t>s</a:t>
            </a:r>
            <a:r>
              <a:rPr lang="en-US" sz="2200" dirty="0" smtClean="0"/>
              <a:t>ubject/keyword metadata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MeSH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T</a:t>
            </a:r>
            <a:r>
              <a:rPr lang="en-US" sz="3600" dirty="0" smtClean="0">
                <a:solidFill>
                  <a:schemeClr val="tx1"/>
                </a:solidFill>
              </a:rPr>
              <a:t>axonomy </a:t>
            </a:r>
            <a:r>
              <a:rPr lang="en-US" sz="3600" dirty="0">
                <a:solidFill>
                  <a:schemeClr val="tx1"/>
                </a:solidFill>
              </a:rPr>
              <a:t>of Medical </a:t>
            </a:r>
            <a:r>
              <a:rPr lang="en-US" sz="3600" dirty="0" smtClean="0">
                <a:solidFill>
                  <a:schemeClr val="tx1"/>
                </a:solidFill>
              </a:rPr>
              <a:t>Concepts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C:\Users\brushm\AppData\Roaming\PixelMetrics\CaptureWiz\Temp\2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351" y="2886418"/>
            <a:ext cx="7243249" cy="30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87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971" y="307957"/>
            <a:ext cx="8694058" cy="911243"/>
          </a:xfrm>
        </p:spPr>
        <p:txBody>
          <a:bodyPr>
            <a:noAutofit/>
          </a:bodyPr>
          <a:lstStyle/>
          <a:p>
            <a:pPr algn="ctr">
              <a:lnSpc>
                <a:spcPts val="5500"/>
              </a:lnSpc>
            </a:pPr>
            <a:r>
              <a:rPr lang="en-US" sz="4000" dirty="0" smtClean="0"/>
              <a:t>Knowledge in Structured Vocabularies Can Support ‘Query Expansion’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66122" y="2222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0952" y="3983840"/>
            <a:ext cx="912682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800" i="1" dirty="0" smtClean="0"/>
              <a:t>{</a:t>
            </a:r>
            <a:r>
              <a:rPr lang="en-US" sz="2400" i="1" dirty="0" smtClean="0">
                <a:solidFill>
                  <a:srgbClr val="B45A00"/>
                </a:solidFill>
              </a:rPr>
              <a:t> </a:t>
            </a:r>
            <a:r>
              <a:rPr lang="en-US" sz="2400" i="1" dirty="0">
                <a:solidFill>
                  <a:srgbClr val="B45A00"/>
                </a:solidFill>
              </a:rPr>
              <a:t>"colonic cancer" </a:t>
            </a:r>
            <a:r>
              <a:rPr lang="en-US" sz="2400" i="1" dirty="0"/>
              <a:t>[synonym] </a:t>
            </a:r>
            <a:r>
              <a:rPr lang="en-US" sz="2400" i="1" dirty="0" smtClean="0"/>
              <a:t> OR  </a:t>
            </a:r>
            <a:r>
              <a:rPr lang="en-US" sz="2400" i="1" dirty="0">
                <a:solidFill>
                  <a:srgbClr val="B45A00"/>
                </a:solidFill>
              </a:rPr>
              <a:t>"colonic tumors" </a:t>
            </a:r>
            <a:r>
              <a:rPr lang="en-US" sz="2400" i="1" dirty="0"/>
              <a:t>[synonym</a:t>
            </a:r>
            <a:r>
              <a:rPr lang="en-US" sz="2400" i="1" dirty="0" smtClean="0"/>
              <a:t>]</a:t>
            </a:r>
            <a:endParaRPr lang="en-US" sz="2400" i="1" dirty="0"/>
          </a:p>
          <a:p>
            <a:pPr algn="ctr">
              <a:lnSpc>
                <a:spcPts val="3800"/>
              </a:lnSpc>
            </a:pPr>
            <a:r>
              <a:rPr lang="en-US" sz="2400" i="1" dirty="0"/>
              <a:t>OR</a:t>
            </a:r>
            <a:r>
              <a:rPr lang="en-US" sz="2400" i="1" dirty="0">
                <a:solidFill>
                  <a:srgbClr val="B45A00"/>
                </a:solidFill>
              </a:rPr>
              <a:t> </a:t>
            </a:r>
            <a:r>
              <a:rPr lang="en-US" sz="2400" i="1" dirty="0" smtClean="0">
                <a:solidFill>
                  <a:srgbClr val="B45A00"/>
                </a:solidFill>
              </a:rPr>
              <a:t> MeSH:D011125 </a:t>
            </a:r>
            <a:r>
              <a:rPr lang="en-US" sz="2400" i="1" dirty="0">
                <a:solidFill>
                  <a:srgbClr val="B45A00"/>
                </a:solidFill>
              </a:rPr>
              <a:t>('Adenomatous Polyposis </a:t>
            </a:r>
            <a:r>
              <a:rPr lang="en-US" sz="2400" i="1" dirty="0" smtClean="0">
                <a:solidFill>
                  <a:srgbClr val="B45A00"/>
                </a:solidFill>
              </a:rPr>
              <a:t>Coli(APC)’)  </a:t>
            </a:r>
            <a:r>
              <a:rPr lang="en-US" sz="2400" i="1" dirty="0"/>
              <a:t>[subtype]</a:t>
            </a:r>
            <a:r>
              <a:rPr lang="en-US" sz="2400" i="1" dirty="0">
                <a:solidFill>
                  <a:srgbClr val="B45A00"/>
                </a:solidFill>
              </a:rPr>
              <a:t> </a:t>
            </a:r>
            <a:r>
              <a:rPr lang="en-US" sz="2400" i="1" dirty="0" smtClean="0"/>
              <a:t>OR</a:t>
            </a:r>
            <a:r>
              <a:rPr lang="en-US" sz="2400" i="1" dirty="0" smtClean="0">
                <a:solidFill>
                  <a:srgbClr val="B45A00"/>
                </a:solidFill>
              </a:rPr>
              <a:t>   MeSH:D012811 </a:t>
            </a:r>
            <a:r>
              <a:rPr lang="en-US" sz="2400" i="1" dirty="0">
                <a:solidFill>
                  <a:srgbClr val="B45A00"/>
                </a:solidFill>
              </a:rPr>
              <a:t>('Sigmoid Neoplasms') </a:t>
            </a:r>
            <a:r>
              <a:rPr lang="en-US" sz="2400" i="1" dirty="0"/>
              <a:t>[subtype] </a:t>
            </a:r>
            <a:r>
              <a:rPr lang="en-US" sz="2800" i="1" dirty="0"/>
              <a:t>}</a:t>
            </a:r>
          </a:p>
        </p:txBody>
      </p:sp>
      <p:sp>
        <p:nvSpPr>
          <p:cNvPr id="6" name="Flowchart: Merge 5"/>
          <p:cNvSpPr/>
          <p:nvPr/>
        </p:nvSpPr>
        <p:spPr>
          <a:xfrm>
            <a:off x="1045672" y="2657525"/>
            <a:ext cx="7036278" cy="795685"/>
          </a:xfrm>
          <a:prstGeom prst="flowChartMerg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3977" y="2667000"/>
            <a:ext cx="2745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Expansion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922" y="1752600"/>
            <a:ext cx="8859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Query: </a:t>
            </a:r>
            <a:r>
              <a:rPr lang="en-US" sz="2400" i="1" dirty="0" smtClean="0">
                <a:solidFill>
                  <a:srgbClr val="B45A00"/>
                </a:solidFill>
              </a:rPr>
              <a:t>"colonic neoplasms" </a:t>
            </a:r>
            <a:r>
              <a:rPr lang="en-US" sz="2000" i="1" dirty="0" smtClean="0"/>
              <a:t>---</a:t>
            </a:r>
            <a:r>
              <a:rPr lang="en-US" i="1" dirty="0" smtClean="0"/>
              <a:t>mapped to</a:t>
            </a:r>
            <a:r>
              <a:rPr lang="en-US" sz="2000" i="1" dirty="0" smtClean="0"/>
              <a:t>---</a:t>
            </a:r>
            <a:r>
              <a:rPr lang="en-US" i="1" dirty="0" smtClean="0"/>
              <a:t>&gt;    </a:t>
            </a:r>
            <a:r>
              <a:rPr lang="en-US" sz="2400" i="1" dirty="0" smtClean="0">
                <a:solidFill>
                  <a:srgbClr val="B45A00"/>
                </a:solidFill>
              </a:rPr>
              <a:t>MeSH:D003110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0999" y="1719070"/>
            <a:ext cx="8407893" cy="497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3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Reporting </a:t>
            </a:r>
            <a:r>
              <a:rPr lang="en-US" dirty="0" smtClean="0"/>
              <a:t>Guidelines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7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18496B"/>
                </a:solidFill>
              </a:rPr>
              <a:t>Reporting Guidelines</a:t>
            </a:r>
            <a:endParaRPr lang="en-US" sz="4800" dirty="0">
              <a:solidFill>
                <a:srgbClr val="18496B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 fontAlgn="ctr">
              <a:buNone/>
            </a:pPr>
            <a:r>
              <a:rPr lang="en-US" sz="3200" dirty="0" smtClean="0"/>
              <a:t>Provide guidance for what metadata to     apply and how</a:t>
            </a:r>
          </a:p>
          <a:p>
            <a:pPr marL="515938" lvl="1" indent="-315913" fontAlgn="ctr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Provide </a:t>
            </a:r>
            <a:r>
              <a:rPr lang="en-US" sz="2800" b="1" dirty="0"/>
              <a:t>best practice recommendations </a:t>
            </a:r>
            <a:r>
              <a:rPr lang="en-US" sz="2800" dirty="0"/>
              <a:t>for what attributes should be described for a given resource type </a:t>
            </a:r>
          </a:p>
          <a:p>
            <a:pPr marL="515938" lvl="1" indent="-315913" fontAlgn="ctr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b="1" dirty="0" smtClean="0"/>
              <a:t>Conceptual </a:t>
            </a:r>
            <a:r>
              <a:rPr lang="en-US" sz="2800" b="1" dirty="0"/>
              <a:t>domain models </a:t>
            </a:r>
            <a:r>
              <a:rPr lang="en-US" sz="2800" dirty="0"/>
              <a:t>d</a:t>
            </a:r>
            <a:r>
              <a:rPr lang="en-US" sz="2800" dirty="0" smtClean="0"/>
              <a:t>efine </a:t>
            </a:r>
            <a:r>
              <a:rPr lang="en-US" sz="2800" dirty="0"/>
              <a:t>and distinguish the types of entities in a </a:t>
            </a:r>
            <a:r>
              <a:rPr lang="en-US" sz="2800" dirty="0" smtClean="0"/>
              <a:t>domain</a:t>
            </a:r>
          </a:p>
          <a:p>
            <a:pPr marL="515938" lvl="1" indent="-315913" fontAlgn="ctr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/>
              <a:t>Often </a:t>
            </a:r>
            <a:r>
              <a:rPr lang="en-US" sz="2600" dirty="0"/>
              <a:t>part of larger metadata standards, </a:t>
            </a:r>
            <a:r>
              <a:rPr lang="en-US" sz="2600" dirty="0" smtClean="0"/>
              <a:t>where they </a:t>
            </a:r>
            <a:r>
              <a:rPr lang="en-US" sz="2600" dirty="0"/>
              <a:t>support its consistent application and understanding </a:t>
            </a:r>
            <a:endParaRPr lang="en-US" sz="2600" dirty="0" smtClean="0"/>
          </a:p>
          <a:p>
            <a:pPr marL="365125" lvl="1" indent="0" algn="ctr" fontAlgn="ctr">
              <a:buNone/>
            </a:pPr>
            <a:endParaRPr lang="en-US" sz="1600" i="1" dirty="0">
              <a:solidFill>
                <a:srgbClr val="B3730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7920" y="3661155"/>
            <a:ext cx="5357500" cy="2913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8496B"/>
                </a:solidFill>
              </a:rPr>
              <a:t>Reporting Guidelines </a:t>
            </a:r>
            <a:r>
              <a:rPr lang="en-US" sz="3600" dirty="0" smtClean="0">
                <a:solidFill>
                  <a:srgbClr val="18496B"/>
                </a:solidFill>
              </a:rPr>
              <a:t>Example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The HCLS Standard Domain </a:t>
            </a:r>
            <a:r>
              <a:rPr lang="en-US" sz="3200" b="1" dirty="0" smtClean="0"/>
              <a:t>Model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Defines three ‘levels’ at which datasets can be described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u="sng" dirty="0" smtClean="0"/>
              <a:t>summary</a:t>
            </a:r>
            <a:r>
              <a:rPr lang="en-US" dirty="0" smtClean="0"/>
              <a:t> </a:t>
            </a:r>
            <a:r>
              <a:rPr lang="en-US" dirty="0"/>
              <a:t>level describes the dataset in general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u="sng" dirty="0" smtClean="0"/>
              <a:t>version</a:t>
            </a:r>
            <a:r>
              <a:rPr lang="en-US" dirty="0" smtClean="0"/>
              <a:t> </a:t>
            </a:r>
            <a:r>
              <a:rPr lang="en-US" dirty="0"/>
              <a:t>level describes a specific </a:t>
            </a:r>
            <a:r>
              <a:rPr lang="en-US" dirty="0" smtClean="0"/>
              <a:t>version of the dataset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u="sng" dirty="0" smtClean="0"/>
              <a:t>distribution</a:t>
            </a:r>
            <a:r>
              <a:rPr lang="en-US" dirty="0" smtClean="0"/>
              <a:t> </a:t>
            </a:r>
            <a:r>
              <a:rPr lang="en-US" dirty="0"/>
              <a:t>level describes a </a:t>
            </a:r>
            <a:r>
              <a:rPr lang="en-US" dirty="0" smtClean="0"/>
              <a:t>format/representation  of a version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 descr="https://raw.githubusercontent.com/joejimbo/HCLSDatasetDescriptions/master/Fig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6635196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9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" y="2120458"/>
            <a:ext cx="4084320" cy="3899342"/>
          </a:xfrm>
        </p:spPr>
        <p:txBody>
          <a:bodyPr>
            <a:normAutofit/>
          </a:bodyPr>
          <a:lstStyle/>
          <a:p>
            <a:pPr marL="708025" lvl="1" indent="-342900" fontAlgn="ctr">
              <a:spcBef>
                <a:spcPts val="600"/>
              </a:spcBef>
              <a:buFont typeface="Wingdings" charset="2"/>
              <a:buChar char="§"/>
            </a:pPr>
            <a:r>
              <a:rPr lang="en-US" sz="2400" dirty="0" smtClean="0"/>
              <a:t>Recommend </a:t>
            </a:r>
            <a:r>
              <a:rPr lang="en-US" sz="2400" dirty="0"/>
              <a:t>when a given element </a:t>
            </a:r>
            <a:r>
              <a:rPr lang="en-US" sz="2400" dirty="0" smtClean="0"/>
              <a:t>MUST, SHOULD, MAY, or must NEVER be used for each dataset level</a:t>
            </a:r>
            <a:endParaRPr lang="en-US" sz="2400" dirty="0"/>
          </a:p>
          <a:p>
            <a:pPr marL="708025" lvl="1" indent="-342900" fontAlgn="ctr">
              <a:spcBef>
                <a:spcPts val="1800"/>
              </a:spcBef>
              <a:buFont typeface="Wingdings" charset="2"/>
              <a:buChar char="§"/>
            </a:pPr>
            <a:r>
              <a:rPr lang="en-US" sz="2400" dirty="0" smtClean="0"/>
              <a:t>Facilitates </a:t>
            </a:r>
            <a:r>
              <a:rPr lang="en-US" sz="2400" b="1" dirty="0" smtClean="0"/>
              <a:t>comprehensive</a:t>
            </a:r>
            <a:r>
              <a:rPr lang="en-US" sz="2400" dirty="0" smtClean="0"/>
              <a:t> and </a:t>
            </a:r>
            <a:r>
              <a:rPr lang="en-US" sz="2400" b="1" dirty="0" smtClean="0"/>
              <a:t>consistent</a:t>
            </a:r>
            <a:r>
              <a:rPr lang="en-US" sz="2400" dirty="0" smtClean="0"/>
              <a:t> metadata collection</a:t>
            </a:r>
          </a:p>
          <a:p>
            <a:pPr fontAlgn="ctr">
              <a:buFont typeface="Wingdings" charset="2"/>
              <a:buChar char="§"/>
            </a:pPr>
            <a:endParaRPr lang="en-US" sz="24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1295400"/>
            <a:ext cx="8686800" cy="488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ctr">
              <a:buNone/>
            </a:pPr>
            <a:r>
              <a:rPr lang="en-US" sz="3200" b="1" dirty="0" smtClean="0"/>
              <a:t>HCLS Standard Content Guidelines</a:t>
            </a:r>
          </a:p>
          <a:p>
            <a:pPr marL="45720" indent="0" fontAlgn="ctr">
              <a:buNone/>
            </a:pPr>
            <a:endParaRPr lang="en-US" dirty="0" smtClean="0"/>
          </a:p>
        </p:txBody>
      </p:sp>
      <p:pic>
        <p:nvPicPr>
          <p:cNvPr id="4098" name="Picture 2" descr="C:\Users\brushm\AppData\Roaming\PixelMetrics\CaptureWiz\Temp\2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3400" y="2787748"/>
            <a:ext cx="1707773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ushm\AppData\Roaming\PixelMetrics\CaptureWiz\Temp\2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0502" y="2773680"/>
            <a:ext cx="2701356" cy="28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rushm\AppData\Roaming\PixelMetrics\CaptureWiz\Temp\1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4412" y="5624782"/>
            <a:ext cx="2702802" cy="4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shm\AppData\Roaming\PixelMetrics\CaptureWiz\Temp\11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04" y="5619702"/>
            <a:ext cx="1646668" cy="4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rushm\AppData\Roaming\PixelMetrics\CaptureWiz\Temp\2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0502" y="2159835"/>
            <a:ext cx="2701356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brushm\AppData\Roaming\PixelMetrics\CaptureWiz\Temp\23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3400" y="2158573"/>
            <a:ext cx="1707773" cy="6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59533" y="2169995"/>
            <a:ext cx="4338321" cy="39056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0080" y="2316480"/>
            <a:ext cx="73289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2">
                    <a:lumMod val="25000"/>
                  </a:schemeClr>
                </a:solidFill>
              </a:rPr>
              <a:t>Element</a:t>
            </a:r>
            <a:endParaRPr 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8496B"/>
                </a:solidFill>
              </a:rPr>
              <a:t>Reporting Guidelines </a:t>
            </a:r>
            <a:r>
              <a:rPr lang="en-US" sz="3600" dirty="0" smtClean="0">
                <a:solidFill>
                  <a:srgbClr val="18496B"/>
                </a:solidFill>
              </a:rPr>
              <a:t>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 Encoding </a:t>
            </a:r>
            <a:r>
              <a:rPr lang="en-US" dirty="0" smtClean="0"/>
              <a:t>Specifications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6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07893" cy="5181600"/>
          </a:xfrm>
        </p:spPr>
        <p:txBody>
          <a:bodyPr>
            <a:normAutofit/>
          </a:bodyPr>
          <a:lstStyle/>
          <a:p>
            <a:pPr marL="0" indent="0" fontAlgn="ctr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800" dirty="0"/>
              <a:t>R</a:t>
            </a:r>
            <a:r>
              <a:rPr lang="en-US" sz="2800" dirty="0" smtClean="0"/>
              <a:t>ules for expressing metadata in defined formats and syntax</a:t>
            </a:r>
          </a:p>
          <a:p>
            <a:pPr marL="0" indent="0" fontAlgn="ctr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800" dirty="0"/>
              <a:t>Support machine readability, communication, and data </a:t>
            </a:r>
            <a:r>
              <a:rPr lang="en-US" sz="2800" dirty="0" smtClean="0"/>
              <a:t>exchange</a:t>
            </a:r>
            <a:endParaRPr lang="en-US" sz="1400" dirty="0" smtClean="0"/>
          </a:p>
          <a:p>
            <a:pPr marL="0" indent="0" fontAlgn="ctr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 dirty="0" smtClean="0"/>
              <a:t>XML (</a:t>
            </a:r>
            <a:r>
              <a:rPr lang="en-US" sz="2800" dirty="0" err="1" smtClean="0"/>
              <a:t>eXtensible</a:t>
            </a:r>
            <a:r>
              <a:rPr lang="en-US" sz="2800" dirty="0" smtClean="0"/>
              <a:t> Markup Language)</a:t>
            </a:r>
          </a:p>
          <a:p>
            <a:pPr lvl="1" fontAlgn="ctr">
              <a:buFont typeface="Wingdings" charset="2"/>
              <a:buChar char="§"/>
            </a:pPr>
            <a:r>
              <a:rPr lang="en-US" sz="2200" dirty="0" smtClean="0"/>
              <a:t>hierarchical format </a:t>
            </a:r>
          </a:p>
          <a:p>
            <a:pPr lvl="1" fontAlgn="ctr">
              <a:buFont typeface="Wingdings" charset="2"/>
              <a:buChar char="§"/>
            </a:pPr>
            <a:r>
              <a:rPr lang="en-US" sz="2200" dirty="0" smtClean="0"/>
              <a:t>highly flexible and extensible</a:t>
            </a:r>
          </a:p>
          <a:p>
            <a:pPr lvl="1" fontAlgn="ctr">
              <a:buFont typeface="Wingdings" charset="2"/>
              <a:buChar char="§"/>
            </a:pPr>
            <a:r>
              <a:rPr lang="en-US" sz="2200" dirty="0"/>
              <a:t>m</a:t>
            </a:r>
            <a:r>
              <a:rPr lang="en-US" sz="2200" dirty="0" smtClean="0"/>
              <a:t>any standards are </a:t>
            </a:r>
            <a:r>
              <a:rPr lang="en-US" sz="2200" dirty="0"/>
              <a:t>implemented as XML-based </a:t>
            </a:r>
            <a:r>
              <a:rPr lang="en-US" sz="2200" dirty="0" smtClean="0"/>
              <a:t>markup languages ( </a:t>
            </a:r>
            <a:r>
              <a:rPr lang="en-US" sz="2100" dirty="0" smtClean="0"/>
              <a:t>e.g</a:t>
            </a:r>
            <a:r>
              <a:rPr lang="en-US" sz="2100" dirty="0"/>
              <a:t>. </a:t>
            </a:r>
            <a:r>
              <a:rPr lang="en-US" sz="2100" dirty="0" err="1" smtClean="0"/>
              <a:t>NeuroML</a:t>
            </a:r>
            <a:r>
              <a:rPr lang="en-US" sz="2100" dirty="0" smtClean="0"/>
              <a:t>, OME-XML)</a:t>
            </a:r>
            <a:endParaRPr lang="en-US" dirty="0" smtClean="0"/>
          </a:p>
          <a:p>
            <a:pPr fontAlgn="ctr">
              <a:buFont typeface="Wingdings" charset="2"/>
              <a:buChar char="§"/>
            </a:pPr>
            <a:endParaRPr lang="en-US" dirty="0"/>
          </a:p>
          <a:p>
            <a:pPr fontAlgn="ctr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18496B"/>
                </a:solidFill>
              </a:rPr>
              <a:t>Encoding </a:t>
            </a:r>
            <a:r>
              <a:rPr lang="en-US" sz="4400" dirty="0">
                <a:solidFill>
                  <a:srgbClr val="18496B"/>
                </a:solidFill>
              </a:rPr>
              <a:t>S</a:t>
            </a:r>
            <a:r>
              <a:rPr lang="en-US" sz="4400" dirty="0" smtClean="0">
                <a:solidFill>
                  <a:srgbClr val="18496B"/>
                </a:solidFill>
              </a:rPr>
              <a:t>pecifications</a:t>
            </a:r>
            <a:endParaRPr lang="en-US" sz="4400" dirty="0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3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5516113"/>
            <a:ext cx="8694058" cy="934214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Metadata standards come in many forms, and a given standard specification may contain one or all of them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57800" y="2099690"/>
            <a:ext cx="1524000" cy="685800"/>
          </a:xfrm>
          <a:prstGeom prst="line">
            <a:avLst/>
          </a:prstGeom>
          <a:noFill/>
          <a:ln w="38100" cap="flat" cmpd="sng" algn="ctr">
            <a:solidFill>
              <a:srgbClr val="6F777D">
                <a:lumMod val="75000"/>
              </a:srgbClr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5143500" y="3661417"/>
            <a:ext cx="1143000" cy="648616"/>
          </a:xfrm>
          <a:prstGeom prst="line">
            <a:avLst/>
          </a:prstGeom>
          <a:noFill/>
          <a:ln w="38100" cap="flat" cmpd="sng" algn="ctr">
            <a:solidFill>
              <a:srgbClr val="6F777D">
                <a:lumMod val="75000"/>
              </a:srgbClr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V="1">
            <a:off x="3230880" y="3661417"/>
            <a:ext cx="502920" cy="366846"/>
          </a:xfrm>
          <a:prstGeom prst="line">
            <a:avLst/>
          </a:prstGeom>
          <a:noFill/>
          <a:ln w="38100" cap="flat" cmpd="sng" algn="ctr">
            <a:solidFill>
              <a:srgbClr val="6F777D">
                <a:lumMod val="75000"/>
              </a:srgbClr>
            </a:solidFill>
            <a:prstDash val="solid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 flipH="1" flipV="1">
            <a:off x="2514600" y="2099690"/>
            <a:ext cx="1264920" cy="747676"/>
          </a:xfrm>
          <a:prstGeom prst="line">
            <a:avLst/>
          </a:prstGeom>
          <a:noFill/>
          <a:ln w="38100" cap="flat" cmpd="sng" algn="ctr">
            <a:solidFill>
              <a:srgbClr val="6F777D">
                <a:lumMod val="75000"/>
              </a:srgbClr>
            </a:solidFill>
            <a:prstDash val="solid"/>
          </a:ln>
          <a:effectLst/>
        </p:spPr>
      </p:cxnSp>
      <p:sp>
        <p:nvSpPr>
          <p:cNvPr id="30" name="Rounded Rectangle 29"/>
          <p:cNvSpPr/>
          <p:nvPr/>
        </p:nvSpPr>
        <p:spPr>
          <a:xfrm>
            <a:off x="640080" y="1540078"/>
            <a:ext cx="2590800" cy="93345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8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</a:ln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METADATA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Defines, structures elements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that capture metadata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39740" y="1447800"/>
            <a:ext cx="2895600" cy="102572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8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</a:ln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+mj-lt"/>
              </a:rPr>
              <a:t>VALUE STANDARDS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(datatypes, technical specifications,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controlled vocabularies, authority lists)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kern="0" dirty="0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Constrain and standardize values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04854" y="4013434"/>
            <a:ext cx="2913611" cy="115066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8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</a:ln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white"/>
                </a:solidFill>
                <a:latin typeface="+mj-lt"/>
              </a:rPr>
              <a:t>REPORTING GUIDELINES</a:t>
            </a:r>
            <a:endParaRPr lang="en-US" b="1" kern="0" dirty="0">
              <a:solidFill>
                <a:prstClr val="white"/>
              </a:solidFill>
              <a:latin typeface="+mj-lt"/>
            </a:endParaRPr>
          </a:p>
          <a:p>
            <a:pPr lvl="0" algn="ctr">
              <a:defRPr/>
            </a:pPr>
            <a:r>
              <a:rPr lang="en-US" sz="1400" i="1" kern="0" dirty="0" smtClean="0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Provide </a:t>
            </a:r>
            <a:r>
              <a:rPr lang="en-US" sz="1400" i="1" kern="0" dirty="0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specific guidance for what metadata to apply and how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58140" y="3937196"/>
            <a:ext cx="3124200" cy="124440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8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</a:ln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+mj-lt"/>
              </a:rPr>
              <a:t>ENCODING SPECIFICATION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kern="0" dirty="0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Bind metadata to defined syntactic format (e.g. xml, </a:t>
            </a:r>
            <a:r>
              <a:rPr lang="en-US" sz="1400" i="1" kern="0" dirty="0" err="1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rdf</a:t>
            </a:r>
            <a:r>
              <a:rPr lang="en-US" sz="1400" i="1" kern="0" dirty="0">
                <a:solidFill>
                  <a:schemeClr val="accent5">
                    <a:lumMod val="50000"/>
                  </a:schemeClr>
                </a:solidFill>
                <a:latin typeface="Franklin Gothic Medium"/>
              </a:rPr>
              <a:t>) for machine readability, exchange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5200" y="2747017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800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</a:ln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2400" kern="0" dirty="0">
                <a:solidFill>
                  <a:prstClr val="white"/>
                </a:solidFill>
                <a:latin typeface="+mj-lt"/>
              </a:rPr>
              <a:t>METADATA </a:t>
            </a:r>
          </a:p>
          <a:p>
            <a:pPr algn="ctr"/>
            <a:r>
              <a:rPr lang="en-US" sz="2400" kern="0" dirty="0">
                <a:solidFill>
                  <a:prstClr val="white"/>
                </a:solidFill>
                <a:latin typeface="+mj-lt"/>
              </a:rPr>
              <a:t>STANDARD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</a:t>
            </a:r>
            <a:r>
              <a:rPr lang="en-US" sz="4400" dirty="0" smtClean="0"/>
              <a:t>etadata Standards </a:t>
            </a:r>
            <a:r>
              <a:rPr lang="en-US" sz="4400" dirty="0"/>
              <a:t>S</a:t>
            </a:r>
            <a:r>
              <a:rPr lang="en-US" sz="4400" dirty="0" smtClean="0"/>
              <a:t>ummary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9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Some Common Metadata </a:t>
            </a:r>
            <a:r>
              <a:rPr lang="en-US" sz="4400" dirty="0"/>
              <a:t>S</a:t>
            </a:r>
            <a:r>
              <a:rPr lang="en-US" sz="4400" dirty="0" smtClean="0"/>
              <a:t>tandards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 smtClean="0"/>
              <a:t>Dublin Core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/>
              <a:t>G</a:t>
            </a:r>
            <a:r>
              <a:rPr lang="en-US" sz="2000" dirty="0" smtClean="0"/>
              <a:t>eneral web resources</a:t>
            </a:r>
          </a:p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 smtClean="0"/>
              <a:t>Friend of a Friend (FOAF)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/>
              <a:t>G</a:t>
            </a:r>
            <a:r>
              <a:rPr lang="en-US" sz="2000" dirty="0" smtClean="0"/>
              <a:t>eneral info about persons, their activities, and relationships on the web</a:t>
            </a:r>
          </a:p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 smtClean="0"/>
              <a:t>W3C HCLS Dataset Description Standard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 smtClean="0"/>
              <a:t>Attributes of research datasets</a:t>
            </a:r>
          </a:p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 smtClean="0"/>
              <a:t>Learning Object Metadata (LOM) Standard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/>
              <a:t>D</a:t>
            </a:r>
            <a:r>
              <a:rPr lang="en-US" sz="2000" dirty="0" smtClean="0"/>
              <a:t>iscovery and use of educational and training resources</a:t>
            </a:r>
          </a:p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/>
              <a:t>Metadata Object Description </a:t>
            </a:r>
            <a:r>
              <a:rPr lang="en-US" sz="2000" b="1" dirty="0" smtClean="0"/>
              <a:t>Schema (MODS)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 smtClean="0"/>
              <a:t>Bibliographic metadata for libraries</a:t>
            </a:r>
          </a:p>
          <a:p>
            <a:pPr marL="685800" lvl="1" indent="-342900" fontAlgn="ctr">
              <a:lnSpc>
                <a:spcPts val="18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000" b="1" dirty="0" smtClean="0"/>
              <a:t>Darwin Core (</a:t>
            </a:r>
            <a:r>
              <a:rPr lang="en-US" sz="2000" b="1" dirty="0" err="1" smtClean="0"/>
              <a:t>DwC</a:t>
            </a:r>
            <a:r>
              <a:rPr lang="en-US" sz="2000" b="1" dirty="0" smtClean="0"/>
              <a:t>)</a:t>
            </a:r>
          </a:p>
          <a:p>
            <a:pPr marL="1038225" lvl="2" fontAlgn="ctr">
              <a:lnSpc>
                <a:spcPts val="2000"/>
              </a:lnSpc>
              <a:spcBef>
                <a:spcPts val="400"/>
              </a:spcBef>
              <a:buFont typeface="Wingdings" charset="2"/>
              <a:buChar char="§"/>
            </a:pPr>
            <a:r>
              <a:rPr lang="en-US" sz="2000" dirty="0"/>
              <a:t>R</a:t>
            </a:r>
            <a:r>
              <a:rPr lang="en-US" sz="2000" dirty="0" smtClean="0"/>
              <a:t>ich description </a:t>
            </a:r>
            <a:r>
              <a:rPr lang="en-US" sz="1800" dirty="0" smtClean="0"/>
              <a:t>biodiversity studies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8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Benefits of Metadata </a:t>
            </a:r>
            <a:r>
              <a:rPr lang="en-US" sz="4400" dirty="0"/>
              <a:t>S</a:t>
            </a:r>
            <a:r>
              <a:rPr lang="en-US" sz="4400" dirty="0" smtClean="0"/>
              <a:t>tandards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3429000" cy="914400"/>
          </a:xfrm>
          <a:prstGeom prst="rect">
            <a:avLst/>
          </a:prstGeom>
          <a:solidFill>
            <a:srgbClr val="1849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914400" cy="914400"/>
          </a:xfrm>
          <a:prstGeom prst="rect">
            <a:avLst/>
          </a:prstGeom>
          <a:solidFill>
            <a:srgbClr val="18496B"/>
          </a:solidFill>
        </p:spPr>
      </p:pic>
      <p:grpSp>
        <p:nvGrpSpPr>
          <p:cNvPr id="11" name="Group 10"/>
          <p:cNvGrpSpPr/>
          <p:nvPr/>
        </p:nvGrpSpPr>
        <p:grpSpPr>
          <a:xfrm>
            <a:off x="3962400" y="1447800"/>
            <a:ext cx="5029200" cy="914400"/>
            <a:chOff x="2303060" y="3840995"/>
            <a:chExt cx="1371600" cy="453104"/>
          </a:xfrm>
        </p:grpSpPr>
        <p:sp>
          <p:nvSpPr>
            <p:cNvPr id="12" name="Round Same Side Corner Rectangle 11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rgbClr val="C1D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rgbClr val="C1DD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33800" y="1371600"/>
            <a:ext cx="5410200" cy="906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fontAlgn="ctr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sz="2400" dirty="0" smtClean="0">
                <a:latin typeface="Cambria"/>
                <a:cs typeface="Cambria"/>
              </a:rPr>
              <a:t>Can </a:t>
            </a:r>
            <a:r>
              <a:rPr lang="en-US" sz="2400" dirty="0">
                <a:latin typeface="Cambria"/>
                <a:cs typeface="Cambria"/>
              </a:rPr>
              <a:t>leverage existing resources, save time and effort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6401"/>
            <a:ext cx="2062783" cy="50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algn="ctr" fontAlgn="ctr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sz="2800" dirty="0">
                <a:solidFill>
                  <a:schemeClr val="bg2"/>
                </a:solidFill>
                <a:latin typeface="Cambria"/>
                <a:cs typeface="Cambria"/>
              </a:rPr>
              <a:t>Efficiency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2819400"/>
            <a:ext cx="3352800" cy="914400"/>
          </a:xfrm>
          <a:prstGeom prst="rect">
            <a:avLst/>
          </a:prstGeom>
          <a:solidFill>
            <a:srgbClr val="1849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914400" cy="914400"/>
          </a:xfrm>
          <a:prstGeom prst="rect">
            <a:avLst/>
          </a:prstGeom>
          <a:solidFill>
            <a:srgbClr val="18496B"/>
          </a:solidFill>
        </p:spPr>
      </p:pic>
      <p:grpSp>
        <p:nvGrpSpPr>
          <p:cNvPr id="19" name="Group 18"/>
          <p:cNvGrpSpPr/>
          <p:nvPr/>
        </p:nvGrpSpPr>
        <p:grpSpPr>
          <a:xfrm>
            <a:off x="3962400" y="2819400"/>
            <a:ext cx="5029200" cy="914400"/>
            <a:chOff x="2303060" y="3840995"/>
            <a:chExt cx="1371600" cy="453104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rgbClr val="C1D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rgbClr val="C1DD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810000" y="2751369"/>
            <a:ext cx="5181600" cy="906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fontAlgn="ctr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sz="2400" dirty="0" smtClean="0">
                <a:latin typeface="Cambria"/>
                <a:cs typeface="Cambria"/>
              </a:rPr>
              <a:t>Standards </a:t>
            </a:r>
            <a:r>
              <a:rPr lang="en-US" sz="2400" dirty="0">
                <a:latin typeface="Cambria"/>
                <a:cs typeface="Cambria"/>
              </a:rPr>
              <a:t>are created and vetted by community of experts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800" y="3048001"/>
            <a:ext cx="2504584" cy="50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fontAlgn="ctr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bg2"/>
                </a:solidFill>
                <a:latin typeface="Cambria"/>
                <a:cs typeface="Cambria"/>
              </a:rPr>
              <a:t>Quality</a:t>
            </a:r>
            <a:endParaRPr lang="en-US" sz="2800" dirty="0">
              <a:solidFill>
                <a:schemeClr val="bg2"/>
              </a:solidFill>
              <a:latin typeface="Cambria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4191000"/>
            <a:ext cx="3352800" cy="2286000"/>
          </a:xfrm>
          <a:prstGeom prst="rect">
            <a:avLst/>
          </a:prstGeom>
          <a:solidFill>
            <a:srgbClr val="1849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00600"/>
            <a:ext cx="914400" cy="914400"/>
          </a:xfrm>
          <a:prstGeom prst="rect">
            <a:avLst/>
          </a:prstGeom>
          <a:solidFill>
            <a:srgbClr val="18496B"/>
          </a:solidFill>
        </p:spPr>
      </p:pic>
      <p:grpSp>
        <p:nvGrpSpPr>
          <p:cNvPr id="27" name="Group 26"/>
          <p:cNvGrpSpPr/>
          <p:nvPr/>
        </p:nvGrpSpPr>
        <p:grpSpPr>
          <a:xfrm>
            <a:off x="3962400" y="4191000"/>
            <a:ext cx="5029200" cy="2286000"/>
            <a:chOff x="2303060" y="3840995"/>
            <a:chExt cx="1371600" cy="453104"/>
          </a:xfrm>
        </p:grpSpPr>
        <p:sp>
          <p:nvSpPr>
            <p:cNvPr id="28" name="Round Same Side Corner Rectangle 27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rgbClr val="C1D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rgbClr val="C1DD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85800" y="5029201"/>
            <a:ext cx="3581430" cy="50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fontAlgn="ctr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bg2"/>
                </a:solidFill>
                <a:latin typeface="Cambria"/>
                <a:cs typeface="Cambria"/>
              </a:rPr>
              <a:t>Interoperability</a:t>
            </a:r>
            <a:endParaRPr lang="en-US" sz="2800" dirty="0">
              <a:solidFill>
                <a:schemeClr val="bg2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0" y="4173941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 fontAlgn="ctr">
              <a:buNone/>
            </a:pPr>
            <a:r>
              <a:rPr lang="en-US" sz="2400" dirty="0" smtClean="0">
                <a:latin typeface="Cambria"/>
                <a:cs typeface="Cambria"/>
              </a:rPr>
              <a:t>Metadata </a:t>
            </a:r>
            <a:r>
              <a:rPr lang="en-US" sz="2400" dirty="0">
                <a:latin typeface="Cambria"/>
                <a:cs typeface="Cambria"/>
              </a:rPr>
              <a:t>from different systems can be exchanged with minimal loss of content and functionality, and aggregated for centralized </a:t>
            </a:r>
            <a:r>
              <a:rPr lang="en-US" sz="2400" dirty="0" smtClean="0">
                <a:latin typeface="Cambria"/>
                <a:cs typeface="Cambria"/>
              </a:rPr>
              <a:t>discovery and analysis</a:t>
            </a:r>
            <a:endParaRPr lang="en-US" sz="2400" dirty="0"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834129"/>
          </a:xfrm>
          <a:effectLst/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757070"/>
                </a:solidFill>
              </a:rPr>
              <a:t>Four types of artifacts </a:t>
            </a:r>
            <a:r>
              <a:rPr lang="en-US" sz="2400" b="1" dirty="0" smtClean="0">
                <a:solidFill>
                  <a:srgbClr val="757070"/>
                </a:solidFill>
              </a:rPr>
              <a:t>can </a:t>
            </a:r>
            <a:r>
              <a:rPr lang="en-US" sz="2400" b="1" dirty="0">
                <a:solidFill>
                  <a:srgbClr val="757070"/>
                </a:solidFill>
              </a:rPr>
              <a:t>comprise a metadata </a:t>
            </a:r>
            <a:r>
              <a:rPr lang="en-US" sz="2400" b="1" dirty="0" smtClean="0">
                <a:solidFill>
                  <a:srgbClr val="757070"/>
                </a:solidFill>
              </a:rPr>
              <a:t>standard</a:t>
            </a:r>
            <a:endParaRPr lang="en-US" sz="2800" b="1" dirty="0">
              <a:solidFill>
                <a:srgbClr val="757070"/>
              </a:solidFill>
            </a:endParaRPr>
          </a:p>
          <a:p>
            <a:pPr marL="463550" lvl="1" indent="0" fontAlgn="ctr">
              <a:lnSpc>
                <a:spcPts val="4200"/>
              </a:lnSpc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	</a:t>
            </a:r>
            <a:r>
              <a:rPr lang="en-US" sz="2400" b="1" dirty="0" smtClean="0">
                <a:solidFill>
                  <a:srgbClr val="757070"/>
                </a:solidFill>
              </a:rPr>
              <a:t>Schema</a:t>
            </a:r>
            <a:r>
              <a:rPr lang="en-US" sz="2400" dirty="0" smtClean="0">
                <a:solidFill>
                  <a:srgbClr val="757070"/>
                </a:solidFill>
              </a:rPr>
              <a:t>: elements structuring data</a:t>
            </a:r>
          </a:p>
          <a:p>
            <a:pPr marL="463550" lvl="1" indent="0" fontAlgn="ctr">
              <a:spcBef>
                <a:spcPts val="2400"/>
              </a:spcBef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	</a:t>
            </a:r>
            <a:r>
              <a:rPr lang="en-US" sz="2400" b="1" dirty="0" smtClean="0">
                <a:solidFill>
                  <a:srgbClr val="757070"/>
                </a:solidFill>
              </a:rPr>
              <a:t>Value Standards: </a:t>
            </a:r>
            <a:r>
              <a:rPr lang="en-US" sz="2400" dirty="0" smtClean="0">
                <a:solidFill>
                  <a:srgbClr val="757070"/>
                </a:solidFill>
              </a:rPr>
              <a:t>constrain value entry</a:t>
            </a:r>
          </a:p>
          <a:p>
            <a:pPr marL="747713" lvl="1" indent="-284163" fontAlgn="ctr">
              <a:spcBef>
                <a:spcPts val="2400"/>
              </a:spcBef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	</a:t>
            </a:r>
            <a:r>
              <a:rPr lang="en-US" sz="2400" b="1" dirty="0" smtClean="0">
                <a:solidFill>
                  <a:srgbClr val="757070"/>
                </a:solidFill>
              </a:rPr>
              <a:t>Reporting Guidelines</a:t>
            </a:r>
            <a:r>
              <a:rPr lang="en-US" sz="2400" dirty="0" smtClean="0">
                <a:solidFill>
                  <a:srgbClr val="757070"/>
                </a:solidFill>
              </a:rPr>
              <a:t>: inform how and when to create       metadata </a:t>
            </a:r>
          </a:p>
          <a:p>
            <a:pPr marL="463550" lvl="1" indent="0" fontAlgn="ctr">
              <a:lnSpc>
                <a:spcPts val="4200"/>
              </a:lnSpc>
              <a:spcBef>
                <a:spcPts val="2400"/>
              </a:spcBef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	</a:t>
            </a:r>
            <a:r>
              <a:rPr lang="en-US" sz="2400" b="1" dirty="0" smtClean="0">
                <a:solidFill>
                  <a:srgbClr val="757070"/>
                </a:solidFill>
              </a:rPr>
              <a:t>Encoding Specifications</a:t>
            </a:r>
            <a:r>
              <a:rPr lang="en-US" sz="2400" dirty="0" smtClean="0">
                <a:solidFill>
                  <a:srgbClr val="757070"/>
                </a:solidFill>
              </a:rPr>
              <a:t>: formats for encoding data</a:t>
            </a:r>
            <a:endParaRPr lang="en-US" sz="2400" dirty="0">
              <a:solidFill>
                <a:srgbClr val="757070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384157"/>
            <a:ext cx="8694058" cy="9112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 Framework for Understanding Metadata Standards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304800" y="2362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3124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3962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04800" y="5105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28" y="2895600"/>
            <a:ext cx="7540172" cy="10137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Metadata Standards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627" y="3979869"/>
            <a:ext cx="7540172" cy="6356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  Schema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7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1" cy="4757929"/>
          </a:xfrm>
        </p:spPr>
        <p:txBody>
          <a:bodyPr>
            <a:noAutofit/>
          </a:bodyPr>
          <a:lstStyle/>
          <a:p>
            <a:pPr marL="339725" indent="-339725" fontAlgn="ctr">
              <a:lnSpc>
                <a:spcPts val="3600"/>
              </a:lnSpc>
              <a:buFont typeface="Wingdings" charset="2"/>
              <a:buChar char="§"/>
            </a:pPr>
            <a:r>
              <a:rPr lang="en-US" sz="2800" dirty="0"/>
              <a:t>C</a:t>
            </a:r>
            <a:r>
              <a:rPr lang="en-US" sz="2800" dirty="0" smtClean="0"/>
              <a:t>omprised of a </a:t>
            </a:r>
            <a:r>
              <a:rPr lang="en-US" sz="2800" dirty="0"/>
              <a:t>set of </a:t>
            </a:r>
            <a:r>
              <a:rPr lang="en-US" sz="2800" b="1" dirty="0" smtClean="0"/>
              <a:t>data </a:t>
            </a:r>
            <a:r>
              <a:rPr lang="en-US" sz="2800" b="1" dirty="0"/>
              <a:t>elements </a:t>
            </a:r>
            <a:r>
              <a:rPr lang="en-US" sz="2800" b="1" dirty="0" smtClean="0"/>
              <a:t> </a:t>
            </a:r>
            <a:r>
              <a:rPr lang="en-US" sz="2800" dirty="0" smtClean="0"/>
              <a:t>used to capture specific information about a resource</a:t>
            </a:r>
            <a:endParaRPr lang="en-US" sz="1000" dirty="0" smtClean="0"/>
          </a:p>
          <a:p>
            <a:pPr marL="339725" indent="-339725" fontAlgn="ctr">
              <a:lnSpc>
                <a:spcPts val="36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2800" dirty="0" smtClean="0"/>
              <a:t>Schema documentation describes </a:t>
            </a:r>
            <a:r>
              <a:rPr lang="en-US" sz="2800" b="1" dirty="0" smtClean="0"/>
              <a:t>attributes</a:t>
            </a:r>
            <a:r>
              <a:rPr lang="en-US" sz="2800" dirty="0" smtClean="0"/>
              <a:t> of each element</a:t>
            </a:r>
          </a:p>
          <a:p>
            <a:pPr marL="631825" lvl="1" indent="-266700" fontAlgn="ctr">
              <a:buFont typeface="Wingdings" charset="2"/>
              <a:buChar char="§"/>
            </a:pPr>
            <a:r>
              <a:rPr lang="en-US" sz="2400" b="1" dirty="0" smtClean="0"/>
              <a:t>Identifier</a:t>
            </a:r>
            <a:r>
              <a:rPr lang="en-US" sz="2400" dirty="0" smtClean="0"/>
              <a:t>: a name and/or stable ID </a:t>
            </a:r>
          </a:p>
          <a:p>
            <a:pPr marL="631825" lvl="1" indent="-266700" fontAlgn="ctr">
              <a:buFont typeface="Wingdings" charset="2"/>
              <a:buChar char="§"/>
            </a:pPr>
            <a:r>
              <a:rPr lang="en-US" sz="2400" b="1" dirty="0" smtClean="0"/>
              <a:t>Semantics</a:t>
            </a:r>
            <a:r>
              <a:rPr lang="en-US" sz="2400" dirty="0" smtClean="0"/>
              <a:t>: a definition of the element’s meaning and use</a:t>
            </a:r>
          </a:p>
          <a:p>
            <a:pPr marL="339725" indent="-339725" fontAlgn="ctr">
              <a:lnSpc>
                <a:spcPts val="36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2800" dirty="0" smtClean="0"/>
              <a:t>Elements can be </a:t>
            </a:r>
            <a:r>
              <a:rPr lang="en-US" sz="2800" b="1" dirty="0" smtClean="0"/>
              <a:t>structured </a:t>
            </a:r>
            <a:r>
              <a:rPr lang="en-US" sz="2800" dirty="0"/>
              <a:t>in different ways</a:t>
            </a:r>
          </a:p>
          <a:p>
            <a:pPr marL="681038" lvl="1" indent="-338138" fontAlgn="ctr">
              <a:buFont typeface="Wingdings" charset="2"/>
              <a:buChar char="§"/>
            </a:pPr>
            <a:r>
              <a:rPr lang="en-US" sz="2400" dirty="0" smtClean="0"/>
              <a:t>as flat lists, hierarchies, or structured domain models </a:t>
            </a:r>
            <a:endParaRPr lang="en-US" sz="1100" dirty="0"/>
          </a:p>
          <a:p>
            <a:pPr marL="433705" indent="-342900" fontAlgn="ctr">
              <a:buFont typeface="Wingdings" charset="2"/>
              <a:buChar char="§"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971" y="304800"/>
            <a:ext cx="8694058" cy="911243"/>
          </a:xfrm>
          <a:effectLst/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Schemas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8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40195"/>
            <a:ext cx="8534401" cy="4958316"/>
          </a:xfrm>
        </p:spPr>
        <p:txBody>
          <a:bodyPr>
            <a:noAutofit/>
          </a:bodyPr>
          <a:lstStyle/>
          <a:p>
            <a:pPr marL="282575" indent="-282575">
              <a:spcBef>
                <a:spcPts val="1200"/>
              </a:spcBef>
              <a:buFont typeface="Wingdings" charset="2"/>
              <a:buChar char="§"/>
            </a:pPr>
            <a:r>
              <a:rPr lang="en-US" sz="2800" dirty="0" smtClean="0"/>
              <a:t>One of the first efforts (1995) at standardizing metadata to improve resource discovery on the web</a:t>
            </a:r>
            <a:endParaRPr lang="en-US" sz="800" dirty="0" smtClean="0"/>
          </a:p>
          <a:p>
            <a:pPr marL="282575" indent="-282575">
              <a:spcBef>
                <a:spcPts val="2400"/>
              </a:spcBef>
              <a:buFont typeface="Wingdings" charset="2"/>
              <a:buChar char="§"/>
            </a:pPr>
            <a:r>
              <a:rPr lang="en-US" sz="2800" dirty="0" smtClean="0"/>
              <a:t>Core schema consists of 15 general data elements </a:t>
            </a:r>
          </a:p>
          <a:p>
            <a:pPr marL="282575" indent="-282575">
              <a:spcBef>
                <a:spcPts val="2400"/>
              </a:spcBef>
              <a:buFont typeface="Wingdings" charset="2"/>
              <a:buChar char="§"/>
            </a:pPr>
            <a:r>
              <a:rPr lang="en-US" sz="2800" u="sng" dirty="0" smtClean="0"/>
              <a:t>Metadata Elements</a:t>
            </a:r>
            <a:r>
              <a:rPr lang="en-US" sz="2800" dirty="0" smtClean="0"/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title, identifier, type, description, creator, contributor, date, subject, format, language, source, publisher, relation, coverage, rights</a:t>
            </a: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21040"/>
            <a:ext cx="8381260" cy="10543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kern="0" dirty="0" smtClean="0"/>
              <a:t>Dublin Core Metadata </a:t>
            </a:r>
            <a:r>
              <a:rPr lang="en-US" sz="4000" kern="0" dirty="0"/>
              <a:t>I</a:t>
            </a:r>
            <a:r>
              <a:rPr lang="en-US" sz="4000" kern="0" dirty="0" smtClean="0"/>
              <a:t>nitiative Schema (DCMI)</a:t>
            </a:r>
            <a:endParaRPr lang="en-US" sz="4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5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brushm\AppData\Roaming\PixelMetrics\CaptureWiz\Temp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76400"/>
            <a:ext cx="870591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321040"/>
            <a:ext cx="8381260" cy="10543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kern="0" dirty="0" smtClean="0"/>
              <a:t>Dublin Core Metadata </a:t>
            </a:r>
            <a:r>
              <a:rPr lang="en-US" sz="4000" kern="0" dirty="0"/>
              <a:t>I</a:t>
            </a:r>
            <a:r>
              <a:rPr lang="en-US" sz="4000" kern="0" dirty="0" smtClean="0"/>
              <a:t>nitiative Schema (DCMI)</a:t>
            </a:r>
            <a:endParaRPr lang="en-US" sz="4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1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91063b10-d873-4b55-a0af-96f64af31acb"/>
  <p:tag name="ARTICULATE_SLIDE_COUNT" val="29"/>
  <p:tag name="ARTICULATE_REFERENCE_TYPE_1" val="1"/>
  <p:tag name="ARTICULATE_REFERENCE_1" val="C:\wamp\www\Box Sync\BD2K\OER Content\BDK18\Staged\List of Resources for Metadata Standards.pdf"/>
  <p:tag name="ARTICULATE_REFERENCE_TITLE_1" val="List of Resources for Metadata Standards"/>
  <p:tag name="ARTICULATE_REFERENCE_ID_1" val="05798b55-1205-4e2d-8997-5686f2db5e7e"/>
  <p:tag name="ARTICULATE_REFERENCE_COUNT" val="1"/>
  <p:tag name="ARTICULATE_REFERENCE_DESCRIPTION" val="List of Resources for Metadata Standards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META_COURSE_ID" val="48eMcmpdqGT_course_id"/>
  <p:tag name="ARTICULATE_META_NAME" val="Bjorn Pederson"/>
  <p:tag name="ARTICULATE_META_NAME_SET" val="True"/>
  <p:tag name="TAG_BACKING_FORM_KEY" val="8717348-c:\wamp\www\box sync\bd2k\oer content\bdk18\staged\bdk18-2_audiotranscript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ORIGINAL_AUDIO_FILEPATH" val="C:\wamp\www\Box Sync\BD2K\OER Content\BDK18\Staged\BDK18-2audio\Slide 1.wav"/>
  <p:tag name="ELAPSEDTIME" val="6.0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ORIGINAL_AUDIO_FILEPATH" val="C:\wamp\www\Box Sync\BD2K\OER Content\BDK18\Staged\BDK18-2audio\Slide 2.wav"/>
  <p:tag name="ELAPSEDTIME" val="33.02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ORIGINAL_AUDIO_FILEPATH" val="C:\wamp\www\Box Sync\BD2K\OER Content\BDK18\Staged\BDK18-2audio\Slide 3.wav"/>
  <p:tag name="ELAPSEDTIME" val="48.33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ORIGINAL_AUDIO_FILEPATH" val="C:\wamp\www\Box Sync\BD2K\OER Content\BDK18\Staged\BDK18-2audio\Slide 4.wav"/>
  <p:tag name="ELAPSEDTIME" val="26.12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ORIGINAL_AUDIO_FILEPATH" val="C:\wamp\www\Box Sync\BD2K\OER Content\BDK18\Staged\BDK18-2audio\Slide 5.wav"/>
  <p:tag name="ELAPSEDTIME" val="55.13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ORIGINAL_AUDIO_FILEPATH" val="C:\wamp\www\Box Sync\BD2K\OER Content\BDK18\Staged\BDK18-2audio\Slide 6.wav"/>
  <p:tag name="ELAPSEDTIME" val="6.07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ORIGINAL_AUDIO_FILEPATH" val="C:\wamp\www\Box Sync\BD2K\OER Content\BDK18\Staged\BDK18-2audio\Slide 7.wav"/>
  <p:tag name="ELAPSEDTIME" val="37.10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ORIGINAL_AUDIO_FILEPATH" val="C:\wamp\www\Box Sync\BD2K\OER Content\BDK18\Staged\BDK18-2audio\Slide 8.wav"/>
  <p:tag name="ELAPSEDTIME" val="25.88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ORIGINAL_AUDIO_FILEPATH" val="C:\wamp\www\Box Sync\BD2K\OER Content\BDK18\Staged\BDK18-2audio\Slide 9.wav"/>
  <p:tag name="ELAPSEDTIME" val="15.6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ORIGINAL_AUDIO_FILEPATH" val="C:\wamp\www\Box Sync\BD2K\OER Content\BDK18\Staged\BDK18-2audio\Slide 10.wav"/>
  <p:tag name="ELAPSEDTIME" val="16.33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ORIGINAL_AUDIO_FILEPATH" val="C:\wamp\www\Box Sync\BD2K\OER Content\BDK18\Staged\BDK18-2audio\Slide 11.wav"/>
  <p:tag name="ELAPSEDTIME" val="42.92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7"/>
  <p:tag name="ORIGINAL_AUDIO_FILEPATH" val="C:\wamp\www\Box Sync\BD2K\OER Content\BDK18\Staged\BDK18-2audio\Slide 12.wav"/>
  <p:tag name="ELAPSEDTIME" val="16.6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97357762a84496884c26f5522cb330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a7dbeba403c4cf6bfba98ba08dde0f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ORIGINAL_AUDIO_FILEPATH" val="C:\wamp\www\Box Sync\BD2K\OER Content\BDK18\Staged\BDK18-2audio\Slide 13.wav"/>
  <p:tag name="ELAPSEDTIME" val="45.8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9"/>
  <p:tag name="ORIGINAL_AUDIO_FILEPATH" val="C:\wamp\www\Box Sync\BD2K\OER Content\BDK18\Staged\BDK18-2audio\Slide 14.wav"/>
  <p:tag name="ELAPSEDTIME" val="31.0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0"/>
  <p:tag name="ORIGINAL_AUDIO_FILEPATH" val="C:\wamp\www\Box Sync\BD2K\OER Content\BDK18\Staged\BDK18-2audio\Slide 15.wav"/>
  <p:tag name="ELAPSEDTIME" val="11.27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ORIGINAL_AUDIO_FILEPATH" val="C:\wamp\www\Box Sync\BD2K\OER Content\BDK18\Staged\BDK18-2audio\Slide 16.wav"/>
  <p:tag name="ELAPSEDTIME" val="25.80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2"/>
  <p:tag name="ORIGINAL_AUDIO_FILEPATH" val="C:\wamp\www\Box Sync\BD2K\OER Content\BDK18\Staged\BDK18-2audio\Slide 17.wav"/>
  <p:tag name="ELAPSEDTIME" val="29.67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ORIGINAL_AUDIO_FILEPATH" val="C:\wamp\www\Box Sync\BD2K\OER Content\BDK18\Staged\BDK18-2audio\Slide 18.wav"/>
  <p:tag name="ELAPSEDTIME" val="18.08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ORIGINAL_AUDIO_FILEPATH" val="C:\wamp\www\Box Sync\BD2K\OER Content\BDK18\Staged\BDK18-2audio\Slide 19.wav"/>
  <p:tag name="ELAPSEDTIME" val="49.26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ORIGINAL_AUDIO_FILEPATH" val="C:\wamp\www\Box Sync\BD2K\OER Content\BDK18\Staged\BDK18-2audio\Slide 20.wav"/>
  <p:tag name="ELAPSEDTIME" val="42.47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6"/>
  <p:tag name="ORIGINAL_AUDIO_FILEPATH" val="C:\wamp\www\Box Sync\BD2K\OER Content\BDK18\Staged\BDK18-2audio\Slide 21.wav"/>
  <p:tag name="ELAPSEDTIME" val="52.30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ORIGINAL_AUDIO_FILEPATH" val="C:\wamp\www\Box Sync\BD2K\OER Content\BDK18\Staged\BDK18-2audio\Slide 22.wav"/>
  <p:tag name="ELAPSEDTIME" val="6.58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8"/>
  <p:tag name="ORIGINAL_AUDIO_FILEPATH" val="C:\wamp\www\Box Sync\BD2K\OER Content\BDK18\Staged\BDK18-2audio\Slide 23.wav"/>
  <p:tag name="ELAPSEDTIME" val="31.02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9"/>
  <p:tag name="ORIGINAL_AUDIO_FILEPATH" val="C:\wamp\www\Box Sync\BD2K\OER Content\BDK18\Staged\BDK18-2audio\Slide 24.wav"/>
  <p:tag name="ELAPSEDTIME" val="34.6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ORIGINAL_AUDIO_FILEPATH" val="C:\wamp\www\Box Sync\BD2K\OER Content\BDK18\Staged\BDK18-2audio\Slide 25.wav"/>
  <p:tag name="ELAPSEDTIME" val="30.28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1"/>
  <p:tag name="ORIGINAL_AUDIO_FILEPATH" val="C:\wamp\www\Box Sync\BD2K\OER Content\BDK18\Staged\BDK18-2audio\Slide 26.wav"/>
  <p:tag name="ELAPSEDTIME" val="5.48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2"/>
  <p:tag name="ORIGINAL_AUDIO_FILEPATH" val="C:\wamp\www\Box Sync\BD2K\OER Content\BDK18\Staged\BDK18-2audio\Slide 27.wav"/>
  <p:tag name="ELAPSEDTIME" val="25.77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ORIGINAL_AUDIO_FILEPATH" val="C:\wamp\www\Box Sync\BD2K\OER Content\BDK18\Staged\BDK18-2audio\Slide28.wav"/>
  <p:tag name="ELAPSEDTIME" val="21.812"/>
  <p:tag name="ARTICULATE_NAV_LEVEL" val="1"/>
  <p:tag name="ARTICULATE_SLIDE_PRESENTER_GUID" val="aa2f8933-190e-4dd0-b87b-e34e47fc4e6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ARTICULATE_NAV_LEVEL" val="1"/>
  <p:tag name="ARTICULATE_SLIDE_PRESENTER_GUID" val="aa2f8933-190e-4dd0-b87b-e34e47fc4e63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0</TotalTime>
  <Words>1186</Words>
  <Application>Microsoft Office PowerPoint</Application>
  <PresentationFormat>On-screen Show (4:3)</PresentationFormat>
  <Paragraphs>245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Franklin Gothic Medium</vt:lpstr>
      <vt:lpstr>Wingdings</vt:lpstr>
      <vt:lpstr>Wingdings 2</vt:lpstr>
      <vt:lpstr>BD2K_OER_Theme</vt:lpstr>
      <vt:lpstr>BD2K OER Dark</vt:lpstr>
      <vt:lpstr>Metadata Standards</vt:lpstr>
      <vt:lpstr>Metadata Standards</vt:lpstr>
      <vt:lpstr>Some Common Metadata Standards</vt:lpstr>
      <vt:lpstr>Benefits of Metadata Standards</vt:lpstr>
      <vt:lpstr>A Framework for Understanding Metadata Standards</vt:lpstr>
      <vt:lpstr>Metadata Standards</vt:lpstr>
      <vt:lpstr>Schemas</vt:lpstr>
      <vt:lpstr>Dublin Core Metadata Initiative Schema (DCMI)</vt:lpstr>
      <vt:lpstr>Dublin Core Metadata Initiative Schema (DCMI)</vt:lpstr>
      <vt:lpstr>Use of DCMI in Dryad  Data Repository </vt:lpstr>
      <vt:lpstr>W3C HCLS Dataset Description Standard</vt:lpstr>
      <vt:lpstr>W3C HCLS Dataset Description Standard</vt:lpstr>
      <vt:lpstr>Darwin Core Metadata Standard</vt:lpstr>
      <vt:lpstr>Darwin Core Metadata Standard</vt:lpstr>
      <vt:lpstr>Metadata Standards</vt:lpstr>
      <vt:lpstr>Value standards</vt:lpstr>
      <vt:lpstr>A Data Types and Technical Standards</vt:lpstr>
      <vt:lpstr>Authority lists</vt:lpstr>
      <vt:lpstr>Controlled Vocabularies</vt:lpstr>
      <vt:lpstr>MeSH: A Taxonomy of Medical Concepts</vt:lpstr>
      <vt:lpstr>Knowledge in Structured Vocabularies Can Support ‘Query Expansion’</vt:lpstr>
      <vt:lpstr>Metadata Standards</vt:lpstr>
      <vt:lpstr>Reporting Guidelines</vt:lpstr>
      <vt:lpstr>Reporting Guidelines Example</vt:lpstr>
      <vt:lpstr>Reporting Guidelines Example</vt:lpstr>
      <vt:lpstr>Metadata Standards</vt:lpstr>
      <vt:lpstr>Encoding Specifications</vt:lpstr>
      <vt:lpstr>Metadata Standards 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2016-04-16T04:33:29Z</dcterms:created>
  <dcterms:modified xsi:type="dcterms:W3CDTF">2016-06-08T17:10:22Z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570FD790-63EC-4F84-820D-E4916895D4E9</vt:lpwstr>
  </property>
  <property fmtid="{D5CDD505-2E9C-101B-9397-08002B2CF9AE}" pid="3" name="ArticulatePath">
    <vt:lpwstr>BDK18-2</vt:lpwstr>
  </property>
</Properties>
</file>