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3.xml" ContentType="application/vnd.openxmlformats-officedocument.theme+xml"/>
  <Override PartName="/ppt/tags/tag48.xml" ContentType="application/vnd.openxmlformats-officedocument.presentationml.tags+xml"/>
  <Override PartName="/ppt/notesSlides/notesSlide1.xml" ContentType="application/vnd.openxmlformats-officedocument.presentationml.notesSlide+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notesSlides/notesSlide3.xml" ContentType="application/vnd.openxmlformats-officedocument.presentationml.notesSlide+xml"/>
  <Override PartName="/ppt/tags/tag51.xml" ContentType="application/vnd.openxmlformats-officedocument.presentationml.tags+xml"/>
  <Override PartName="/ppt/notesSlides/notesSlide4.xml" ContentType="application/vnd.openxmlformats-officedocument.presentationml.notesSlide+xml"/>
  <Override PartName="/ppt/tags/tag52.xml" ContentType="application/vnd.openxmlformats-officedocument.presentationml.tags+xml"/>
  <Override PartName="/ppt/notesSlides/notesSlide5.xml" ContentType="application/vnd.openxmlformats-officedocument.presentationml.notesSlide+xml"/>
  <Override PartName="/ppt/tags/tag53.xml" ContentType="application/vnd.openxmlformats-officedocument.presentationml.tags+xml"/>
  <Override PartName="/ppt/notesSlides/notesSlide6.xml" ContentType="application/vnd.openxmlformats-officedocument.presentationml.notesSlide+xml"/>
  <Override PartName="/ppt/tags/tag54.xml" ContentType="application/vnd.openxmlformats-officedocument.presentationml.tags+xml"/>
  <Override PartName="/ppt/notesSlides/notesSlide7.xml" ContentType="application/vnd.openxmlformats-officedocument.presentationml.notesSlide+xml"/>
  <Override PartName="/ppt/tags/tag55.xml" ContentType="application/vnd.openxmlformats-officedocument.presentationml.tags+xml"/>
  <Override PartName="/ppt/notesSlides/notesSlide8.xml" ContentType="application/vnd.openxmlformats-officedocument.presentationml.notesSlide+xml"/>
  <Override PartName="/ppt/tags/tag56.xml" ContentType="application/vnd.openxmlformats-officedocument.presentationml.tags+xml"/>
  <Override PartName="/ppt/notesSlides/notesSlide9.xml" ContentType="application/vnd.openxmlformats-officedocument.presentationml.notesSlide+xml"/>
  <Override PartName="/ppt/tags/tag57.xml" ContentType="application/vnd.openxmlformats-officedocument.presentationml.tags+xml"/>
  <Override PartName="/ppt/notesSlides/notesSlide10.xml" ContentType="application/vnd.openxmlformats-officedocument.presentationml.notesSlide+xml"/>
  <Override PartName="/ppt/tags/tag58.xml" ContentType="application/vnd.openxmlformats-officedocument.presentationml.tags+xml"/>
  <Override PartName="/ppt/notesSlides/notesSlide11.xml" ContentType="application/vnd.openxmlformats-officedocument.presentationml.notesSlide+xml"/>
  <Override PartName="/ppt/tags/tag59.xml" ContentType="application/vnd.openxmlformats-officedocument.presentationml.tags+xml"/>
  <Override PartName="/ppt/notesSlides/notesSlide12.xml" ContentType="application/vnd.openxmlformats-officedocument.presentationml.notesSlide+xml"/>
  <Override PartName="/ppt/tags/tag60.xml" ContentType="application/vnd.openxmlformats-officedocument.presentationml.tags+xml"/>
  <Override PartName="/ppt/notesSlides/notesSlide13.xml" ContentType="application/vnd.openxmlformats-officedocument.presentationml.notesSlide+xml"/>
  <Override PartName="/ppt/tags/tag61.xml" ContentType="application/vnd.openxmlformats-officedocument.presentationml.tags+xml"/>
  <Override PartName="/ppt/notesSlides/notesSlide14.xml" ContentType="application/vnd.openxmlformats-officedocument.presentationml.notesSlide+xml"/>
  <Override PartName="/ppt/tags/tag62.xml" ContentType="application/vnd.openxmlformats-officedocument.presentationml.tags+xml"/>
  <Override PartName="/ppt/notesSlides/notesSlide15.xml" ContentType="application/vnd.openxmlformats-officedocument.presentationml.notesSlide+xml"/>
  <Override PartName="/ppt/tags/tag63.xml" ContentType="application/vnd.openxmlformats-officedocument.presentationml.tags+xml"/>
  <Override PartName="/ppt/notesSlides/notesSlide16.xml" ContentType="application/vnd.openxmlformats-officedocument.presentationml.notesSlide+xml"/>
  <Override PartName="/ppt/tags/tag64.xml" ContentType="application/vnd.openxmlformats-officedocument.presentationml.tags+xml"/>
  <Override PartName="/ppt/notesSlides/notesSlide17.xml" ContentType="application/vnd.openxmlformats-officedocument.presentationml.notesSlide+xml"/>
  <Override PartName="/ppt/tags/tag65.xml" ContentType="application/vnd.openxmlformats-officedocument.presentationml.tags+xml"/>
  <Override PartName="/ppt/notesSlides/notesSlide18.xml" ContentType="application/vnd.openxmlformats-officedocument.presentationml.notesSlide+xml"/>
  <Override PartName="/ppt/tags/tag66.xml" ContentType="application/vnd.openxmlformats-officedocument.presentationml.tags+xml"/>
  <Override PartName="/ppt/notesSlides/notesSlide19.xml" ContentType="application/vnd.openxmlformats-officedocument.presentationml.notesSlide+xml"/>
  <Override PartName="/ppt/tags/tag6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719" r:id="rId2"/>
  </p:sldMasterIdLst>
  <p:notesMasterIdLst>
    <p:notesMasterId r:id="rId23"/>
  </p:notesMasterIdLst>
  <p:sldIdLst>
    <p:sldId id="278" r:id="rId3"/>
    <p:sldId id="257" r:id="rId4"/>
    <p:sldId id="258" r:id="rId5"/>
    <p:sldId id="259" r:id="rId6"/>
    <p:sldId id="260" r:id="rId7"/>
    <p:sldId id="262" r:id="rId8"/>
    <p:sldId id="263" r:id="rId9"/>
    <p:sldId id="280" r:id="rId10"/>
    <p:sldId id="266" r:id="rId11"/>
    <p:sldId id="267" r:id="rId12"/>
    <p:sldId id="268" r:id="rId13"/>
    <p:sldId id="269" r:id="rId14"/>
    <p:sldId id="270" r:id="rId15"/>
    <p:sldId id="271" r:id="rId16"/>
    <p:sldId id="272" r:id="rId17"/>
    <p:sldId id="273" r:id="rId18"/>
    <p:sldId id="274" r:id="rId19"/>
    <p:sldId id="275" r:id="rId20"/>
    <p:sldId id="277" r:id="rId21"/>
    <p:sldId id="281" r:id="rId22"/>
  </p:sldIdLst>
  <p:sldSz cx="9144000" cy="6858000" type="screen4x3"/>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43" autoAdjust="0"/>
    <p:restoredTop sz="63467" autoAdjust="0"/>
  </p:normalViewPr>
  <p:slideViewPr>
    <p:cSldViewPr snapToGrid="0">
      <p:cViewPr varScale="1">
        <p:scale>
          <a:sx n="59" d="100"/>
          <a:sy n="59" d="100"/>
        </p:scale>
        <p:origin x="666" y="78"/>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B3E911-5F9D-4981-8F3E-B6917AF7A2B2}" type="datetimeFigureOut">
              <a:rPr lang="en-US" smtClean="0"/>
              <a:t>6/8/2016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C5E9D4-FC45-43DA-AE79-796DA3A16661}" type="slidenum">
              <a:rPr lang="en-US" smtClean="0"/>
              <a:t>‹#›</a:t>
            </a:fld>
            <a:endParaRPr lang="en-US"/>
          </a:p>
        </p:txBody>
      </p:sp>
    </p:spTree>
    <p:extLst>
      <p:ext uri="{BB962C8B-B14F-4D97-AF65-F5344CB8AC3E}">
        <p14:creationId xmlns:p14="http://schemas.microsoft.com/office/powerpoint/2010/main" val="373334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visn20.med.va.gov/VISN20/V20/DataWarehouse/Images/LabAutopsy.jp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lecture in this module about metadata will cover metadata in database systems.</a:t>
            </a:r>
            <a:endParaRPr lang="en-US" dirty="0"/>
          </a:p>
        </p:txBody>
      </p:sp>
      <p:sp>
        <p:nvSpPr>
          <p:cNvPr id="4" name="Slide Number Placeholder 3"/>
          <p:cNvSpPr>
            <a:spLocks noGrp="1"/>
          </p:cNvSpPr>
          <p:nvPr>
            <p:ph type="sldNum" sz="quarter" idx="10"/>
          </p:nvPr>
        </p:nvSpPr>
        <p:spPr/>
        <p:txBody>
          <a:bodyPr/>
          <a:lstStyle/>
          <a:p>
            <a:fld id="{39C5E9D4-FC45-43DA-AE79-796DA3A16661}" type="slidenum">
              <a:rPr lang="en-US" smtClean="0"/>
              <a:t>1</a:t>
            </a:fld>
            <a:endParaRPr lang="en-US"/>
          </a:p>
        </p:txBody>
      </p:sp>
    </p:spTree>
    <p:extLst>
      <p:ext uri="{BB962C8B-B14F-4D97-AF65-F5344CB8AC3E}">
        <p14:creationId xmlns:p14="http://schemas.microsoft.com/office/powerpoint/2010/main" val="2332052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is the record for a</a:t>
            </a:r>
            <a:r>
              <a:rPr lang="en-US" baseline="0" dirty="0" smtClean="0"/>
              <a:t> single CDE from the NINDS registry that describes </a:t>
            </a:r>
            <a:r>
              <a:rPr lang="en-US" sz="1200" kern="1200" dirty="0" smtClean="0">
                <a:solidFill>
                  <a:schemeClr val="tx1"/>
                </a:solidFill>
                <a:latin typeface="+mn-lt"/>
                <a:ea typeface="+mn-ea"/>
                <a:cs typeface="+mn-cs"/>
              </a:rPr>
              <a:t>Blood specimen lactate measurement status.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It has a</a:t>
            </a:r>
            <a:r>
              <a:rPr lang="en-US" sz="1200" kern="1200" baseline="0" dirty="0" smtClean="0">
                <a:solidFill>
                  <a:schemeClr val="tx1"/>
                </a:solidFill>
                <a:latin typeface="+mn-lt"/>
                <a:ea typeface="+mn-ea"/>
                <a:cs typeface="+mn-cs"/>
              </a:rPr>
              <a:t> unique identifier, and is described</a:t>
            </a:r>
            <a:r>
              <a:rPr lang="en-US" baseline="0" dirty="0" smtClean="0"/>
              <a:t> by a rich set of metadata that is similar but more extensive than the data dictionary we looked at earlier. This element metadata is critical to ensure consistent and proper use across systems that adopt a given CDE.</a:t>
            </a:r>
            <a:endParaRPr lang="en-US" dirty="0" smtClean="0"/>
          </a:p>
          <a:p>
            <a:endParaRPr lang="en-US" dirty="0"/>
          </a:p>
        </p:txBody>
      </p:sp>
      <p:sp>
        <p:nvSpPr>
          <p:cNvPr id="4" name="Slide Number Placeholder 3"/>
          <p:cNvSpPr>
            <a:spLocks noGrp="1"/>
          </p:cNvSpPr>
          <p:nvPr>
            <p:ph type="sldNum" sz="quarter" idx="10"/>
          </p:nvPr>
        </p:nvSpPr>
        <p:spPr/>
        <p:txBody>
          <a:bodyPr/>
          <a:lstStyle/>
          <a:p>
            <a:fld id="{883B80E9-8928-4816-9A26-DC520F35C1B4}" type="slidenum">
              <a:rPr lang="en-US" smtClean="0"/>
              <a:t>10</a:t>
            </a:fld>
            <a:endParaRPr lang="en-US"/>
          </a:p>
        </p:txBody>
      </p:sp>
    </p:spTree>
    <p:extLst>
      <p:ext uri="{BB962C8B-B14F-4D97-AF65-F5344CB8AC3E}">
        <p14:creationId xmlns:p14="http://schemas.microsoft.com/office/powerpoint/2010/main" val="3407671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here is an example of a form provided by the NINDS that where</a:t>
            </a:r>
            <a:r>
              <a:rPr lang="en-US" baseline="0" dirty="0" smtClean="0"/>
              <a:t> each field is mapped to a specific CDE from their registry.</a:t>
            </a:r>
            <a:endParaRPr lang="en-US" dirty="0"/>
          </a:p>
        </p:txBody>
      </p:sp>
      <p:sp>
        <p:nvSpPr>
          <p:cNvPr id="4" name="Slide Number Placeholder 3"/>
          <p:cNvSpPr>
            <a:spLocks noGrp="1"/>
          </p:cNvSpPr>
          <p:nvPr>
            <p:ph type="sldNum" sz="quarter" idx="10"/>
          </p:nvPr>
        </p:nvSpPr>
        <p:spPr/>
        <p:txBody>
          <a:bodyPr/>
          <a:lstStyle/>
          <a:p>
            <a:fld id="{883B80E9-8928-4816-9A26-DC520F35C1B4}" type="slidenum">
              <a:rPr lang="en-US" smtClean="0"/>
              <a:t>11</a:t>
            </a:fld>
            <a:endParaRPr lang="en-US"/>
          </a:p>
        </p:txBody>
      </p:sp>
    </p:spTree>
    <p:extLst>
      <p:ext uri="{BB962C8B-B14F-4D97-AF65-F5344CB8AC3E}">
        <p14:creationId xmlns:p14="http://schemas.microsoft.com/office/powerpoint/2010/main" val="313931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NINDS is</a:t>
            </a:r>
            <a:r>
              <a:rPr lang="en-US" baseline="0" dirty="0" smtClean="0"/>
              <a:t> an extensive but relatively simple example of a CDE registry.</a:t>
            </a:r>
          </a:p>
          <a:p>
            <a:endParaRPr lang="en-US" dirty="0" smtClean="0"/>
          </a:p>
          <a:p>
            <a:r>
              <a:rPr lang="en-US" dirty="0" smtClean="0"/>
              <a:t>The National</a:t>
            </a:r>
            <a:r>
              <a:rPr lang="en-US" baseline="0" dirty="0" smtClean="0"/>
              <a:t> Cancer Institute’s </a:t>
            </a:r>
            <a:r>
              <a:rPr lang="en-US" dirty="0" smtClean="0"/>
              <a:t>Data Standards Registry, called the </a:t>
            </a:r>
            <a:r>
              <a:rPr lang="en-US" dirty="0" err="1" smtClean="0"/>
              <a:t>caDSR</a:t>
            </a:r>
            <a:r>
              <a:rPr lang="en-US" dirty="0" smtClean="0"/>
              <a:t>, is much larger and conceptually</a:t>
            </a:r>
            <a:r>
              <a:rPr lang="en-US" baseline="0" dirty="0" smtClean="0"/>
              <a:t> much more complex.  It houses over </a:t>
            </a:r>
            <a:r>
              <a:rPr lang="en-US" dirty="0" smtClean="0"/>
              <a:t>50000</a:t>
            </a:r>
            <a:r>
              <a:rPr lang="en-US" baseline="0" dirty="0" smtClean="0"/>
              <a:t> CDEs, and provides </a:t>
            </a:r>
            <a:r>
              <a:rPr lang="en-US" dirty="0" smtClean="0"/>
              <a:t>over</a:t>
            </a:r>
            <a:r>
              <a:rPr lang="en-US" baseline="0" dirty="0" smtClean="0"/>
              <a:t> </a:t>
            </a:r>
            <a:r>
              <a:rPr lang="en-US" dirty="0" smtClean="0"/>
              <a:t>400 forms with embedded CDE support.</a:t>
            </a:r>
          </a:p>
          <a:p>
            <a:endParaRPr lang="en-US" dirty="0" smtClean="0"/>
          </a:p>
          <a:p>
            <a:r>
              <a:rPr lang="en-US" dirty="0" smtClean="0"/>
              <a:t>It aggregates CDEs from several initiatives under a unified model and technical infrastructure, and follows a complex technical standard for metadata registries called ISO11179.</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883B80E9-8928-4816-9A26-DC520F35C1B4}" type="slidenum">
              <a:rPr lang="en-US" smtClean="0"/>
              <a:t>12</a:t>
            </a:fld>
            <a:endParaRPr lang="en-US"/>
          </a:p>
        </p:txBody>
      </p:sp>
    </p:spTree>
    <p:extLst>
      <p:ext uri="{BB962C8B-B14F-4D97-AF65-F5344CB8AC3E}">
        <p14:creationId xmlns:p14="http://schemas.microsoft.com/office/powerpoint/2010/main" val="2202462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t>The </a:t>
            </a:r>
            <a:r>
              <a:rPr lang="en-US" sz="800" dirty="0" smtClean="0">
                <a:solidFill>
                  <a:srgbClr val="18496B"/>
                </a:solidFill>
                <a:latin typeface="Cambria"/>
                <a:cs typeface="Cambria"/>
              </a:rPr>
              <a:t>ISO11179</a:t>
            </a:r>
            <a:r>
              <a:rPr lang="en-US" sz="800" baseline="0" dirty="0" smtClean="0"/>
              <a:t> standard provides a </a:t>
            </a:r>
            <a:r>
              <a:rPr lang="en-US" sz="1200" dirty="0" smtClean="0"/>
              <a:t>conceptual model wherein each</a:t>
            </a:r>
            <a:r>
              <a:rPr lang="en-US" sz="1200" baseline="0" dirty="0" smtClean="0"/>
              <a:t> element is decomposed i</a:t>
            </a:r>
            <a:r>
              <a:rPr lang="en-US" sz="1200" dirty="0" smtClean="0"/>
              <a:t>nto several</a:t>
            </a:r>
            <a:r>
              <a:rPr lang="en-US" sz="1200" baseline="0" dirty="0" smtClean="0"/>
              <a:t> more fundamental concepts as depicted here.  Over the next few slides we will step through this model, and highlight the value it brings to the </a:t>
            </a:r>
            <a:r>
              <a:rPr lang="en-US" sz="1200" baseline="0" dirty="0" err="1" smtClean="0"/>
              <a:t>caDSR</a:t>
            </a:r>
            <a:r>
              <a:rPr lang="en-US" sz="1200" baseline="0" dirty="0" smtClean="0"/>
              <a:t> registry.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solidFill>
                  <a:srgbClr val="FF0000"/>
                </a:solidFill>
              </a:rPr>
              <a:t>At the top level, each element is comprised of a </a:t>
            </a:r>
            <a:r>
              <a:rPr lang="en-US" b="1" baseline="0" dirty="0" smtClean="0">
                <a:solidFill>
                  <a:srgbClr val="FF0000"/>
                </a:solidFill>
              </a:rPr>
              <a:t>concept</a:t>
            </a:r>
            <a:r>
              <a:rPr lang="en-US" b="0" baseline="0" dirty="0" smtClean="0">
                <a:solidFill>
                  <a:srgbClr val="FF0000"/>
                </a:solidFill>
              </a:rPr>
              <a:t> </a:t>
            </a:r>
            <a:r>
              <a:rPr lang="en-US" b="0" baseline="0" dirty="0" smtClean="0"/>
              <a:t>and </a:t>
            </a:r>
            <a:r>
              <a:rPr lang="en-US" b="1" baseline="0" dirty="0" smtClean="0"/>
              <a:t>value domain</a:t>
            </a:r>
            <a:r>
              <a:rPr lang="en-US" b="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883B80E9-8928-4816-9A26-DC520F35C1B4}" type="slidenum">
              <a:rPr lang="en-US" smtClean="0"/>
              <a:t>13</a:t>
            </a:fld>
            <a:endParaRPr lang="en-US"/>
          </a:p>
        </p:txBody>
      </p:sp>
    </p:spTree>
    <p:extLst>
      <p:ext uri="{BB962C8B-B14F-4D97-AF65-F5344CB8AC3E}">
        <p14:creationId xmlns:p14="http://schemas.microsoft.com/office/powerpoint/2010/main" val="1433939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b="1" dirty="0" smtClean="0"/>
              <a:t>concept</a:t>
            </a:r>
            <a:r>
              <a:rPr lang="en-US" dirty="0" smtClean="0"/>
              <a:t> is the </a:t>
            </a:r>
            <a:r>
              <a:rPr lang="en-US" sz="1200" dirty="0" smtClean="0">
                <a:solidFill>
                  <a:schemeClr val="tx2"/>
                </a:solidFill>
              </a:rPr>
              <a:t>idea specified by the data element, independent of a particular representation. For the </a:t>
            </a:r>
            <a:r>
              <a:rPr lang="en-US" sz="1200" b="1" dirty="0" smtClean="0">
                <a:solidFill>
                  <a:schemeClr val="tx2"/>
                </a:solidFill>
              </a:rPr>
              <a:t>patient gender code</a:t>
            </a:r>
            <a:r>
              <a:rPr lang="en-US" sz="1200" dirty="0" smtClean="0">
                <a:solidFill>
                  <a:schemeClr val="tx2"/>
                </a:solidFill>
              </a:rPr>
              <a:t> element in the example here,</a:t>
            </a:r>
            <a:r>
              <a:rPr lang="en-US" sz="1200" baseline="0" dirty="0" smtClean="0">
                <a:solidFill>
                  <a:schemeClr val="tx2"/>
                </a:solidFill>
              </a:rPr>
              <a:t> this is </a:t>
            </a:r>
            <a:r>
              <a:rPr lang="en-US" sz="1200" dirty="0" smtClean="0">
                <a:solidFill>
                  <a:schemeClr val="tx2"/>
                </a:solidFill>
              </a:rPr>
              <a:t>the concept of a patient gender.</a:t>
            </a:r>
          </a:p>
          <a:p>
            <a:endParaRPr lang="en-US" dirty="0" smtClean="0"/>
          </a:p>
          <a:p>
            <a:r>
              <a:rPr lang="en-US" dirty="0" smtClean="0"/>
              <a:t>In the ISO model this </a:t>
            </a:r>
            <a:r>
              <a:rPr lang="en-US" b="1" dirty="0" smtClean="0"/>
              <a:t>concept</a:t>
            </a:r>
            <a:r>
              <a:rPr lang="en-US" dirty="0" smtClean="0"/>
              <a:t> is further broken down into a </a:t>
            </a:r>
            <a:r>
              <a:rPr lang="en-US" b="1" dirty="0" smtClean="0"/>
              <a:t>Class</a:t>
            </a:r>
            <a:r>
              <a:rPr lang="en-US" dirty="0" smtClean="0"/>
              <a:t> and a </a:t>
            </a:r>
            <a:r>
              <a:rPr lang="en-US" b="1" dirty="0" smtClean="0"/>
              <a:t>Property</a:t>
            </a:r>
            <a:r>
              <a:rPr lang="en-US" dirty="0" smtClean="0"/>
              <a:t>. </a:t>
            </a:r>
          </a:p>
          <a:p>
            <a:endParaRPr lang="en-US" dirty="0" smtClean="0"/>
          </a:p>
          <a:p>
            <a:r>
              <a:rPr lang="en-US" dirty="0" smtClean="0"/>
              <a:t>The </a:t>
            </a:r>
            <a:r>
              <a:rPr lang="en-US" b="1" dirty="0" smtClean="0"/>
              <a:t>class</a:t>
            </a:r>
            <a:r>
              <a:rPr lang="en-US" dirty="0" smtClean="0"/>
              <a:t> represents</a:t>
            </a:r>
            <a:r>
              <a:rPr lang="en-US" baseline="0" dirty="0" smtClean="0"/>
              <a:t> </a:t>
            </a:r>
            <a:r>
              <a:rPr lang="en-US" dirty="0" smtClean="0"/>
              <a:t>what the concept is about – here, a person</a:t>
            </a:r>
            <a:r>
              <a:rPr lang="en-US" baseline="0"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b="1" dirty="0" smtClean="0"/>
              <a:t>property</a:t>
            </a:r>
            <a:r>
              <a:rPr lang="en-US" dirty="0" smtClean="0"/>
              <a:t> is represents</a:t>
            </a:r>
            <a:r>
              <a:rPr lang="en-US" baseline="0" dirty="0" smtClean="0"/>
              <a:t> </a:t>
            </a:r>
            <a:r>
              <a:rPr lang="en-US" sz="1200" dirty="0" smtClean="0">
                <a:solidFill>
                  <a:schemeClr val="tx2"/>
                </a:solidFill>
              </a:rPr>
              <a:t>a characteristic common to members of the</a:t>
            </a:r>
            <a:r>
              <a:rPr lang="en-US" sz="1200" baseline="0" dirty="0" smtClean="0">
                <a:solidFill>
                  <a:schemeClr val="tx2"/>
                </a:solidFill>
              </a:rPr>
              <a:t> </a:t>
            </a:r>
            <a:r>
              <a:rPr lang="en-US" sz="1200" dirty="0" smtClean="0">
                <a:solidFill>
                  <a:schemeClr val="tx2"/>
                </a:solidFill>
              </a:rPr>
              <a:t>class – a gender</a:t>
            </a:r>
            <a:r>
              <a:rPr lang="en-US" sz="1200" baseline="0" dirty="0" smtClean="0">
                <a:solidFill>
                  <a:schemeClr val="tx2"/>
                </a:solidFill>
              </a:rPr>
              <a:t> in our example.</a:t>
            </a:r>
            <a:endParaRPr lang="en-US" sz="1200" dirty="0" smtClean="0">
              <a:solidFill>
                <a:schemeClr val="tx2"/>
              </a:solidFill>
            </a:endParaRP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83B80E9-8928-4816-9A26-DC520F35C1B4}" type="slidenum">
              <a:rPr lang="en-US" smtClean="0"/>
              <a:t>14</a:t>
            </a:fld>
            <a:endParaRPr lang="en-US"/>
          </a:p>
        </p:txBody>
      </p:sp>
    </p:spTree>
    <p:extLst>
      <p:ext uri="{BB962C8B-B14F-4D97-AF65-F5344CB8AC3E}">
        <p14:creationId xmlns:p14="http://schemas.microsoft.com/office/powerpoint/2010/main" val="2343741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and property concepts are mapped to terms</a:t>
            </a:r>
            <a:r>
              <a:rPr lang="en-US" baseline="0" dirty="0" smtClean="0"/>
              <a:t> from an ontology called the NCI thesaurus, in order to more formally capture their meaning. This mapping is the crux of the model and we’ll see in a minute the value this adds.</a:t>
            </a:r>
            <a:endParaRPr lang="en-US" dirty="0" smtClean="0"/>
          </a:p>
          <a:p>
            <a:endParaRPr lang="en-US" dirty="0"/>
          </a:p>
        </p:txBody>
      </p:sp>
      <p:sp>
        <p:nvSpPr>
          <p:cNvPr id="4" name="Slide Number Placeholder 3"/>
          <p:cNvSpPr>
            <a:spLocks noGrp="1"/>
          </p:cNvSpPr>
          <p:nvPr>
            <p:ph type="sldNum" sz="quarter" idx="10"/>
          </p:nvPr>
        </p:nvSpPr>
        <p:spPr/>
        <p:txBody>
          <a:bodyPr/>
          <a:lstStyle/>
          <a:p>
            <a:fld id="{883B80E9-8928-4816-9A26-DC520F35C1B4}" type="slidenum">
              <a:rPr lang="en-US" smtClean="0"/>
              <a:t>15</a:t>
            </a:fld>
            <a:endParaRPr lang="en-US"/>
          </a:p>
        </p:txBody>
      </p:sp>
    </p:spTree>
    <p:extLst>
      <p:ext uri="{BB962C8B-B14F-4D97-AF65-F5344CB8AC3E}">
        <p14:creationId xmlns:p14="http://schemas.microsoft.com/office/powerpoint/2010/main" val="3831320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solidFill>
                  <a:schemeClr val="tx2"/>
                </a:solidFill>
              </a:rPr>
              <a:t>On the other side of the data element, the </a:t>
            </a:r>
            <a:r>
              <a:rPr lang="en-US" sz="1200" b="1" dirty="0" smtClean="0">
                <a:solidFill>
                  <a:schemeClr val="tx2"/>
                </a:solidFill>
              </a:rPr>
              <a:t>value domain </a:t>
            </a:r>
            <a:r>
              <a:rPr lang="en-US" sz="1200" b="0" dirty="0" smtClean="0">
                <a:solidFill>
                  <a:schemeClr val="tx2"/>
                </a:solidFill>
              </a:rPr>
              <a:t>describes the </a:t>
            </a:r>
            <a:r>
              <a:rPr lang="en-US" sz="1200" dirty="0" smtClean="0">
                <a:solidFill>
                  <a:schemeClr val="tx2"/>
                </a:solidFill>
              </a:rPr>
              <a:t>type and set of attribute values for the element.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2"/>
                </a:solidFill>
              </a:rPr>
              <a:t>It</a:t>
            </a:r>
            <a:r>
              <a:rPr lang="en-US" sz="1200" b="0" baseline="0" dirty="0" smtClean="0">
                <a:solidFill>
                  <a:schemeClr val="tx2"/>
                </a:solidFill>
              </a:rPr>
              <a:t> is broken down into a </a:t>
            </a:r>
            <a:r>
              <a:rPr lang="en-US" sz="1200" b="1" baseline="0" dirty="0" smtClean="0">
                <a:solidFill>
                  <a:schemeClr val="tx2"/>
                </a:solidFill>
              </a:rPr>
              <a:t>value representation </a:t>
            </a:r>
            <a:r>
              <a:rPr lang="en-US" sz="1200" b="0" baseline="0" dirty="0" smtClean="0">
                <a:solidFill>
                  <a:schemeClr val="tx2"/>
                </a:solidFill>
              </a:rPr>
              <a:t>and a set of </a:t>
            </a:r>
            <a:r>
              <a:rPr lang="en-US" sz="1200" b="1" baseline="0" dirty="0" smtClean="0">
                <a:solidFill>
                  <a:schemeClr val="tx2"/>
                </a:solidFill>
              </a:rPr>
              <a:t>valid values.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smtClean="0">
                <a:solidFill>
                  <a:schemeClr val="tx2"/>
                </a:solidFill>
              </a:rPr>
              <a:t>The </a:t>
            </a:r>
            <a:r>
              <a:rPr lang="en-US" sz="1200" b="1" baseline="0" dirty="0" smtClean="0">
                <a:solidFill>
                  <a:schemeClr val="tx2"/>
                </a:solidFill>
              </a:rPr>
              <a:t>value representation </a:t>
            </a:r>
            <a:r>
              <a:rPr lang="en-US" sz="1200" b="0" baseline="0" dirty="0" smtClean="0">
                <a:solidFill>
                  <a:schemeClr val="tx2"/>
                </a:solidFill>
              </a:rPr>
              <a:t>indicates the </a:t>
            </a:r>
            <a:r>
              <a:rPr lang="en-US" sz="1200" dirty="0" smtClean="0">
                <a:solidFill>
                  <a:schemeClr val="tx2"/>
                </a:solidFill>
              </a:rPr>
              <a:t>type(s) of data the value can be seen to represent.  In our example this is ‘person’ data, ‘gender’ data, and ‘coded’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The </a:t>
            </a:r>
            <a:r>
              <a:rPr lang="en-US" sz="1200" b="1" baseline="0" dirty="0" smtClean="0">
                <a:solidFill>
                  <a:schemeClr val="tx2"/>
                </a:solidFill>
              </a:rPr>
              <a:t>valid values </a:t>
            </a:r>
            <a:r>
              <a:rPr lang="en-US" sz="1200" baseline="0" dirty="0" smtClean="0">
                <a:solidFill>
                  <a:schemeClr val="tx2"/>
                </a:solidFill>
              </a:rPr>
              <a:t>are the actual allowed values specified by the value domain – here the gender codes 0,1,2, and 9.</a:t>
            </a:r>
            <a:endParaRPr lang="en-US" sz="1200" dirty="0" smtClean="0">
              <a:solidFill>
                <a:schemeClr val="tx2"/>
              </a:solidFill>
            </a:endParaRPr>
          </a:p>
          <a:p>
            <a:endParaRPr lang="en-US" dirty="0"/>
          </a:p>
        </p:txBody>
      </p:sp>
      <p:sp>
        <p:nvSpPr>
          <p:cNvPr id="4" name="Slide Number Placeholder 3"/>
          <p:cNvSpPr>
            <a:spLocks noGrp="1"/>
          </p:cNvSpPr>
          <p:nvPr>
            <p:ph type="sldNum" sz="quarter" idx="10"/>
          </p:nvPr>
        </p:nvSpPr>
        <p:spPr/>
        <p:txBody>
          <a:bodyPr/>
          <a:lstStyle/>
          <a:p>
            <a:fld id="{883B80E9-8928-4816-9A26-DC520F35C1B4}" type="slidenum">
              <a:rPr lang="en-US" smtClean="0"/>
              <a:t>16</a:t>
            </a:fld>
            <a:endParaRPr lang="en-US"/>
          </a:p>
        </p:txBody>
      </p:sp>
    </p:spTree>
    <p:extLst>
      <p:ext uri="{BB962C8B-B14F-4D97-AF65-F5344CB8AC3E}">
        <p14:creationId xmlns:p14="http://schemas.microsoft.com/office/powerpoint/2010/main" val="3004824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again, each of these is</a:t>
            </a:r>
            <a:r>
              <a:rPr lang="en-US" baseline="0" dirty="0" smtClean="0"/>
              <a:t> mapped to an NCI thesaurus term, in red, to formally capture its semantics.</a:t>
            </a:r>
          </a:p>
          <a:p>
            <a:endParaRPr lang="en-US" baseline="0" dirty="0" smtClean="0"/>
          </a:p>
          <a:p>
            <a:r>
              <a:rPr lang="en-US" baseline="0" dirty="0" smtClean="0"/>
              <a:t>So as you can imagine, this approach leads to a quite rich set of metadata about the common data elements in the </a:t>
            </a:r>
            <a:r>
              <a:rPr lang="en-US" baseline="0" dirty="0" err="1" smtClean="0"/>
              <a:t>caDSR</a:t>
            </a:r>
            <a:r>
              <a:rPr lang="en-US" baseline="0" dirty="0" smtClean="0"/>
              <a:t> – and indeed their dictionary describes over 100 attributes for each CDE (as opposed to 30 in the NINDS registry)</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83B80E9-8928-4816-9A26-DC520F35C1B4}" type="slidenum">
              <a:rPr lang="en-US" smtClean="0"/>
              <a:t>17</a:t>
            </a:fld>
            <a:endParaRPr lang="en-US"/>
          </a:p>
        </p:txBody>
      </p:sp>
    </p:spTree>
    <p:extLst>
      <p:ext uri="{BB962C8B-B14F-4D97-AF65-F5344CB8AC3E}">
        <p14:creationId xmlns:p14="http://schemas.microsoft.com/office/powerpoint/2010/main" val="2636719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bother with this complexity?</a:t>
            </a:r>
            <a:r>
              <a:rPr lang="en-US" baseline="0" dirty="0" smtClean="0"/>
              <a:t> The </a:t>
            </a:r>
            <a:r>
              <a:rPr lang="en-US" dirty="0" smtClean="0"/>
              <a:t>payoff of is the clarity,</a:t>
            </a:r>
            <a:r>
              <a:rPr lang="en-US" baseline="0" dirty="0" smtClean="0"/>
              <a:t> </a:t>
            </a:r>
            <a:r>
              <a:rPr lang="en-US" dirty="0" smtClean="0"/>
              <a:t>interoperability, and semantic enhancement </a:t>
            </a:r>
            <a:r>
              <a:rPr lang="en-US" baseline="0" dirty="0" smtClean="0"/>
              <a:t> </a:t>
            </a:r>
            <a:r>
              <a:rPr lang="en-US" dirty="0" smtClean="0"/>
              <a:t>it affords.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Mappings provide</a:t>
            </a:r>
            <a:r>
              <a:rPr lang="en-US" baseline="0" dirty="0" smtClean="0"/>
              <a:t> unambiguous </a:t>
            </a:r>
            <a:r>
              <a:rPr lang="en-US" sz="1200" dirty="0" smtClean="0">
                <a:latin typeface="Cambria"/>
                <a:cs typeface="Cambria"/>
              </a:rPr>
              <a:t>understanding of element semantics -  for both humans and machines</a:t>
            </a:r>
            <a:r>
              <a:rPr lang="en-US" sz="1200" baseline="0" dirty="0" smtClean="0">
                <a:latin typeface="Cambria"/>
                <a:cs typeface="Cambria"/>
              </a:rPr>
              <a:t> because the NCI thesaurus is a logically defined ontology.</a:t>
            </a:r>
            <a:endParaRPr lang="en-US" sz="1200" dirty="0" smtClean="0">
              <a:latin typeface="Cambria"/>
              <a:cs typeface="Cambria"/>
            </a:endParaRPr>
          </a:p>
          <a:p>
            <a:endParaRPr lang="en-US" dirty="0" smtClean="0"/>
          </a:p>
          <a:p>
            <a:r>
              <a:rPr lang="en-US" dirty="0" smtClean="0"/>
              <a:t>The structure and relationships between the</a:t>
            </a:r>
            <a:r>
              <a:rPr lang="en-US" baseline="0" dirty="0" smtClean="0"/>
              <a:t> </a:t>
            </a:r>
            <a:r>
              <a:rPr lang="en-US" dirty="0" smtClean="0"/>
              <a:t>terms in the NCI thesaurus ar</a:t>
            </a:r>
            <a:r>
              <a:rPr lang="en-US" baseline="0" dirty="0" smtClean="0"/>
              <a:t>e inherited by the CDEs they are mapped to, and these relationships can be leveraged to improve CDE discovery in search portals, and facilitate integration, presentation, and analysis of data collected under </a:t>
            </a:r>
            <a:r>
              <a:rPr lang="en-US" baseline="0" dirty="0" err="1" smtClean="0"/>
              <a:t>caDSR</a:t>
            </a:r>
            <a:r>
              <a:rPr lang="en-US" baseline="0" dirty="0" smtClean="0"/>
              <a:t> CDEs.</a:t>
            </a:r>
          </a:p>
          <a:p>
            <a:endParaRPr lang="en-US" dirty="0" smtClean="0"/>
          </a:p>
          <a:p>
            <a:r>
              <a:rPr lang="en-US" dirty="0" smtClean="0"/>
              <a:t>The</a:t>
            </a:r>
            <a:r>
              <a:rPr lang="en-US" baseline="0" dirty="0" smtClean="0"/>
              <a:t> details of how this works are beyond the scope of this lecture, but </a:t>
            </a:r>
            <a:r>
              <a:rPr lang="en-US" dirty="0" smtClean="0"/>
              <a:t>suffice it to say that these</a:t>
            </a:r>
            <a:r>
              <a:rPr lang="en-US" baseline="0" dirty="0" smtClean="0"/>
              <a:t> semantic mappings</a:t>
            </a:r>
            <a:r>
              <a:rPr lang="en-US" dirty="0" smtClean="0"/>
              <a:t> provides</a:t>
            </a:r>
            <a:r>
              <a:rPr lang="en-US" baseline="0" dirty="0" smtClean="0"/>
              <a:t> </a:t>
            </a:r>
            <a:r>
              <a:rPr lang="en-US" dirty="0" smtClean="0"/>
              <a:t>powerful and necessary value added, given</a:t>
            </a:r>
            <a:r>
              <a:rPr lang="en-US" baseline="0" dirty="0" smtClean="0"/>
              <a:t> </a:t>
            </a:r>
            <a:r>
              <a:rPr lang="en-US" sz="1200" dirty="0" smtClean="0"/>
              <a:t>the volume, granularity, and overlap of concepts in the registry.</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83B80E9-8928-4816-9A26-DC520F35C1B4}" type="slidenum">
              <a:rPr lang="en-US" smtClean="0"/>
              <a:t>18</a:t>
            </a:fld>
            <a:endParaRPr lang="en-US"/>
          </a:p>
        </p:txBody>
      </p:sp>
    </p:spTree>
    <p:extLst>
      <p:ext uri="{BB962C8B-B14F-4D97-AF65-F5344CB8AC3E}">
        <p14:creationId xmlns:p14="http://schemas.microsoft.com/office/powerpoint/2010/main" val="4229275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to close our discussion here</a:t>
            </a:r>
            <a:r>
              <a:rPr lang="en-US" baseline="0" dirty="0" smtClean="0"/>
              <a:t> we will review some of the benefits and challenges of using CDEs for</a:t>
            </a:r>
            <a:r>
              <a:rPr lang="en-US" sz="1200" dirty="0" smtClean="0">
                <a:latin typeface="Cambria"/>
                <a:cs typeface="Cambria"/>
              </a:rPr>
              <a:t> data</a:t>
            </a:r>
            <a:r>
              <a:rPr lang="en-US" sz="1200" baseline="0" dirty="0" smtClean="0">
                <a:latin typeface="Cambria"/>
                <a:cs typeface="Cambria"/>
              </a:rPr>
              <a:t> collection and storage.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ambria"/>
              <a:cs typeface="Cambria"/>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mbria"/>
                <a:cs typeface="Cambria"/>
              </a:rPr>
              <a:t>The primary benefit is </a:t>
            </a:r>
            <a:r>
              <a:rPr lang="en-US" sz="2200" dirty="0" smtClean="0">
                <a:latin typeface="Cambria"/>
                <a:cs typeface="Cambria"/>
              </a:rPr>
              <a:t>standardized and systematic data collection </a:t>
            </a:r>
            <a:r>
              <a:rPr lang="en-US" sz="2400" dirty="0" smtClean="0">
                <a:latin typeface="Cambria"/>
                <a:cs typeface="Cambria"/>
              </a:rPr>
              <a:t>across medical information systems.</a:t>
            </a:r>
            <a:r>
              <a:rPr lang="en-US" sz="2400" baseline="0" dirty="0" smtClean="0">
                <a:latin typeface="Cambria"/>
                <a:cs typeface="Cambria"/>
              </a:rPr>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400" baseline="0" dirty="0" smtClean="0">
                <a:latin typeface="Cambria"/>
                <a:cs typeface="Cambria"/>
              </a:rPr>
              <a:t>CDEs can i</a:t>
            </a:r>
            <a:r>
              <a:rPr lang="en-US" sz="2400" dirty="0" smtClean="0">
                <a:latin typeface="Cambria"/>
                <a:cs typeface="Cambria"/>
              </a:rPr>
              <a:t>mprove data quality and consistency, facilitate data sharing, integration, meta-analysis, and have the potential to reduce the cost and time needed to develop data collection tools.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400" dirty="0" smtClean="0">
              <a:latin typeface="Cambria"/>
              <a:cs typeface="Cambria"/>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Cambria"/>
                <a:cs typeface="Cambria"/>
              </a:rPr>
              <a:t>Challenges to their use include the sheer abundance</a:t>
            </a:r>
            <a:r>
              <a:rPr lang="en-US" sz="2400" baseline="0" dirty="0" smtClean="0">
                <a:latin typeface="Cambria"/>
                <a:cs typeface="Cambria"/>
              </a:rPr>
              <a:t> and </a:t>
            </a:r>
            <a:r>
              <a:rPr lang="en-US" sz="2400" dirty="0" smtClean="0">
                <a:latin typeface="Cambria"/>
                <a:cs typeface="Cambria"/>
              </a:rPr>
              <a:t>granularity of elements available, the complex technical and conceptual models some registries subscribe to, and the fact that the tools supporting practical application</a:t>
            </a:r>
            <a:r>
              <a:rPr lang="en-US" sz="2400" baseline="0" dirty="0" smtClean="0">
                <a:latin typeface="Cambria"/>
                <a:cs typeface="Cambria"/>
              </a:rPr>
              <a:t> of CDEs </a:t>
            </a:r>
            <a:r>
              <a:rPr lang="en-US" sz="2400" dirty="0" smtClean="0">
                <a:latin typeface="Cambria"/>
                <a:cs typeface="Cambria"/>
              </a:rPr>
              <a:t>exist, but are still </a:t>
            </a:r>
            <a:r>
              <a:rPr lang="en-US" sz="2400" baseline="0" dirty="0" smtClean="0">
                <a:latin typeface="Cambria"/>
                <a:cs typeface="Cambria"/>
              </a:rPr>
              <a:t>immature.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latin typeface="Cambria"/>
              <a:cs typeface="Cambria"/>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400" dirty="0" smtClean="0">
              <a:latin typeface="Cambria"/>
              <a:cs typeface="Cambria"/>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400" dirty="0" smtClean="0">
              <a:latin typeface="Cambria"/>
              <a:cs typeface="Cambria"/>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Cambria"/>
              <a:cs typeface="Cambri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ambria"/>
              <a:cs typeface="Cambria"/>
            </a:endParaRPr>
          </a:p>
          <a:p>
            <a:endParaRPr lang="en-US" dirty="0" smtClean="0"/>
          </a:p>
        </p:txBody>
      </p:sp>
      <p:sp>
        <p:nvSpPr>
          <p:cNvPr id="4" name="Slide Number Placeholder 3"/>
          <p:cNvSpPr>
            <a:spLocks noGrp="1"/>
          </p:cNvSpPr>
          <p:nvPr>
            <p:ph type="sldNum" sz="quarter" idx="10"/>
          </p:nvPr>
        </p:nvSpPr>
        <p:spPr/>
        <p:txBody>
          <a:bodyPr/>
          <a:lstStyle/>
          <a:p>
            <a:fld id="{883B80E9-8928-4816-9A26-DC520F35C1B4}" type="slidenum">
              <a:rPr lang="en-US" smtClean="0"/>
              <a:t>19</a:t>
            </a:fld>
            <a:endParaRPr lang="en-US"/>
          </a:p>
        </p:txBody>
      </p:sp>
    </p:spTree>
    <p:extLst>
      <p:ext uri="{BB962C8B-B14F-4D97-AF65-F5344CB8AC3E}">
        <p14:creationId xmlns:p14="http://schemas.microsoft.com/office/powerpoint/2010/main" val="3397188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previously introduced the distinction between resource metadata, which was the subject of the first lecture,</a:t>
            </a:r>
            <a:r>
              <a:rPr lang="en-US" baseline="0" dirty="0" smtClean="0"/>
              <a:t> and database metadata which will be discussed here.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Again,</a:t>
            </a:r>
            <a:r>
              <a:rPr lang="en-US" baseline="0" dirty="0" smtClean="0"/>
              <a:t> the key difference is the context and granularity at which metadata is applied in describing data in database systems, versus resources on the web.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our discussion of database metadata, we will draw from standards and practices used in managing medical information systems such as clinical and research databases.</a:t>
            </a:r>
          </a:p>
        </p:txBody>
      </p:sp>
      <p:sp>
        <p:nvSpPr>
          <p:cNvPr id="4" name="Slide Number Placeholder 3"/>
          <p:cNvSpPr>
            <a:spLocks noGrp="1"/>
          </p:cNvSpPr>
          <p:nvPr>
            <p:ph type="sldNum" sz="quarter" idx="10"/>
          </p:nvPr>
        </p:nvSpPr>
        <p:spPr/>
        <p:txBody>
          <a:bodyPr/>
          <a:lstStyle/>
          <a:p>
            <a:fld id="{883B80E9-8928-4816-9A26-DC520F35C1B4}" type="slidenum">
              <a:rPr lang="en-US" smtClean="0"/>
              <a:t>2</a:t>
            </a:fld>
            <a:endParaRPr lang="en-US"/>
          </a:p>
        </p:txBody>
      </p:sp>
    </p:spTree>
    <p:extLst>
      <p:ext uri="{BB962C8B-B14F-4D97-AF65-F5344CB8AC3E}">
        <p14:creationId xmlns:p14="http://schemas.microsoft.com/office/powerpoint/2010/main" val="314846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http://www.visn20.med.va.gov/VISN20/V20/DataWarehouse/Images/LabAutopsy.jpg</a:t>
            </a:r>
            <a:r>
              <a:rPr lang="en-US" dirty="0" smtClean="0"/>
              <a:t> </a:t>
            </a:r>
          </a:p>
          <a:p>
            <a:endParaRPr lang="en-US" dirty="0" smtClean="0"/>
          </a:p>
          <a:p>
            <a:r>
              <a:rPr lang="en-US" baseline="0" dirty="0" smtClean="0"/>
              <a:t>We can consider two categories of metadata for database systems.  </a:t>
            </a:r>
          </a:p>
          <a:p>
            <a:pPr marL="0" lvl="1" defTabSz="924458">
              <a:defRPr/>
            </a:pPr>
            <a:endParaRPr lang="en-US" baseline="0" dirty="0" smtClean="0"/>
          </a:p>
          <a:p>
            <a:pPr marL="0" lvl="1" defTabSz="924458">
              <a:defRPr/>
            </a:pPr>
            <a:r>
              <a:rPr lang="en-US" baseline="0" dirty="0" smtClean="0"/>
              <a:t>Structural metadata describes the structure of database objects and how they are linked together in a  schema. It is commonly encoded in ER-diagrams that give a 30000 foot view of a database schema, depicting the tables it contains, the data elements in these tables, and the relationships between them.  </a:t>
            </a:r>
          </a:p>
          <a:p>
            <a:pPr marL="0" lvl="1" defTabSz="924458">
              <a:defRPr/>
            </a:pPr>
            <a:endParaRPr lang="en-US" baseline="0" dirty="0" smtClean="0"/>
          </a:p>
          <a:p>
            <a:pPr marL="0" indent="0">
              <a:spcBef>
                <a:spcPts val="0"/>
              </a:spcBef>
              <a:buClrTx/>
              <a:buNone/>
              <a:defRPr/>
            </a:pPr>
            <a:r>
              <a:rPr lang="en-US" dirty="0" smtClean="0"/>
              <a:t>The example here is an ER diagram from a VA hospital relational database,</a:t>
            </a:r>
            <a:r>
              <a:rPr lang="en-US" baseline="0" dirty="0" smtClean="0"/>
              <a:t> that describes</a:t>
            </a:r>
            <a:r>
              <a:rPr lang="en-US" dirty="0" smtClean="0"/>
              <a:t> autopsy report data.</a:t>
            </a:r>
            <a:r>
              <a:rPr lang="en-US" baseline="0" dirty="0" smtClean="0"/>
              <a:t> E</a:t>
            </a:r>
            <a:r>
              <a:rPr lang="en-US" dirty="0" smtClean="0"/>
              <a:t>ach box is a table in the schema representing an entity about which data is collected, using</a:t>
            </a:r>
            <a:r>
              <a:rPr lang="en-US" baseline="0" dirty="0" smtClean="0"/>
              <a:t> the </a:t>
            </a:r>
            <a:r>
              <a:rPr lang="en-US" dirty="0" smtClean="0"/>
              <a:t>elements listed for each table. So this schema would support various types of data being collected about things like lab orders, procedures, specimens, and patients.</a:t>
            </a:r>
          </a:p>
          <a:p>
            <a:endParaRPr lang="en-US" dirty="0"/>
          </a:p>
        </p:txBody>
      </p:sp>
      <p:sp>
        <p:nvSpPr>
          <p:cNvPr id="4" name="Slide Number Placeholder 3"/>
          <p:cNvSpPr>
            <a:spLocks noGrp="1"/>
          </p:cNvSpPr>
          <p:nvPr>
            <p:ph type="sldNum" sz="quarter" idx="10"/>
          </p:nvPr>
        </p:nvSpPr>
        <p:spPr/>
        <p:txBody>
          <a:bodyPr/>
          <a:lstStyle/>
          <a:p>
            <a:fld id="{883B80E9-8928-4816-9A26-DC520F35C1B4}" type="slidenum">
              <a:rPr lang="en-US" smtClean="0"/>
              <a:t>3</a:t>
            </a:fld>
            <a:endParaRPr lang="en-US"/>
          </a:p>
        </p:txBody>
      </p:sp>
    </p:spTree>
    <p:extLst>
      <p:ext uri="{BB962C8B-B14F-4D97-AF65-F5344CB8AC3E}">
        <p14:creationId xmlns:p14="http://schemas.microsoft.com/office/powerpoint/2010/main" val="627741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is category</a:t>
            </a:r>
            <a:r>
              <a:rPr lang="en-US" baseline="0" dirty="0" smtClean="0"/>
              <a:t> of metadata is about the individual elements in a database schema.  This metadata define the</a:t>
            </a:r>
            <a:r>
              <a:rPr lang="en-US" dirty="0" smtClean="0">
                <a:latin typeface="Cambria"/>
                <a:cs typeface="Cambria"/>
              </a:rPr>
              <a:t> meaning of the data in a database at a very fine granularity, specifying the definitions of each data element, and rules for recoding their values.</a:t>
            </a:r>
          </a:p>
          <a:p>
            <a:endParaRPr lang="en-US" b="0" dirty="0" smtClean="0"/>
          </a:p>
          <a:p>
            <a:r>
              <a:rPr lang="en-US" b="0" dirty="0" smtClean="0"/>
              <a:t>The need for such metadata should be clear to anyone who has seen database records such as the example here, which </a:t>
            </a:r>
            <a:r>
              <a:rPr lang="en-US" b="0" baseline="0" dirty="0" smtClean="0"/>
              <a:t>cannot be fully interpreted without additional information. </a:t>
            </a:r>
          </a:p>
          <a:p>
            <a:endParaRPr lang="en-US" baseline="0" dirty="0" smtClean="0"/>
          </a:p>
          <a:p>
            <a:r>
              <a:rPr lang="en-US" baseline="0" dirty="0" smtClean="0"/>
              <a:t>For example, what are the PATIENT RACES are associated with the codes in the data, what is the meaning of the LOC_ID element, and from what vocabulary do the TEST CODES derive?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83B80E9-8928-4816-9A26-DC520F35C1B4}" type="slidenum">
              <a:rPr lang="en-US" smtClean="0"/>
              <a:t>4</a:t>
            </a:fld>
            <a:endParaRPr lang="en-US"/>
          </a:p>
        </p:txBody>
      </p:sp>
    </p:spTree>
    <p:extLst>
      <p:ext uri="{BB962C8B-B14F-4D97-AF65-F5344CB8AC3E}">
        <p14:creationId xmlns:p14="http://schemas.microsoft.com/office/powerpoint/2010/main" val="3168247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Addressing these questions is the job of a </a:t>
            </a:r>
            <a:r>
              <a:rPr lang="en-US" sz="1200" b="1" kern="1200" dirty="0" smtClean="0">
                <a:solidFill>
                  <a:schemeClr val="tx1"/>
                </a:solidFill>
                <a:effectLst/>
                <a:latin typeface="+mn-lt"/>
                <a:ea typeface="+mn-ea"/>
                <a:cs typeface="+mn-cs"/>
              </a:rPr>
              <a:t>Data Dictionary </a:t>
            </a:r>
            <a:r>
              <a:rPr lang="en-US" sz="1200" kern="1200" dirty="0" smtClean="0">
                <a:solidFill>
                  <a:schemeClr val="tx1"/>
                </a:solidFill>
                <a:effectLst/>
                <a:latin typeface="+mn-lt"/>
                <a:ea typeface="+mn-ea"/>
                <a:cs typeface="+mn-cs"/>
              </a:rPr>
              <a:t>– which</a:t>
            </a:r>
            <a:r>
              <a:rPr lang="en-US" sz="1200" kern="1200" baseline="0" dirty="0" smtClean="0">
                <a:solidFill>
                  <a:schemeClr val="tx1"/>
                </a:solidFill>
                <a:effectLst/>
                <a:latin typeface="+mn-lt"/>
                <a:ea typeface="+mn-ea"/>
                <a:cs typeface="+mn-cs"/>
              </a:rPr>
              <a:t> provides </a:t>
            </a:r>
            <a:r>
              <a:rPr lang="en-US" sz="1200" kern="1200" dirty="0" smtClean="0">
                <a:solidFill>
                  <a:schemeClr val="tx1"/>
                </a:solidFill>
                <a:effectLst/>
                <a:latin typeface="+mn-lt"/>
                <a:ea typeface="+mn-ea"/>
                <a:cs typeface="+mn-cs"/>
              </a:rPr>
              <a:t>very granular metadata about the individual elements and their values.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Here is the dictionary for the table shown on the last slide</a:t>
            </a:r>
            <a:r>
              <a:rPr lang="en-US" sz="1200" kern="1200" baseline="0" dirty="0" smtClean="0">
                <a:solidFill>
                  <a:schemeClr val="tx1"/>
                </a:solidFill>
                <a:effectLst/>
                <a:latin typeface="+mn-lt"/>
                <a:ea typeface="+mn-ea"/>
                <a:cs typeface="+mn-cs"/>
              </a:rPr>
              <a:t>, where each </a:t>
            </a:r>
            <a:r>
              <a:rPr lang="en-US" sz="1200" kern="1200" dirty="0" smtClean="0">
                <a:solidFill>
                  <a:schemeClr val="tx1"/>
                </a:solidFill>
                <a:effectLst/>
                <a:latin typeface="+mn-lt"/>
                <a:ea typeface="+mn-ea"/>
                <a:cs typeface="+mn-cs"/>
              </a:rPr>
              <a:t>row in this dictionary describes 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element</a:t>
            </a:r>
            <a:r>
              <a:rPr lang="en-US" sz="1200" kern="1200" baseline="0" dirty="0" smtClean="0">
                <a:solidFill>
                  <a:schemeClr val="tx1"/>
                </a:solidFill>
                <a:effectLst/>
                <a:latin typeface="+mn-lt"/>
                <a:ea typeface="+mn-ea"/>
                <a:cs typeface="+mn-cs"/>
              </a:rPr>
              <a:t> represented as a column in the previous data table.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Data dictionaries will typically provide a </a:t>
            </a:r>
            <a:r>
              <a:rPr lang="en-US" sz="1200" b="1" kern="1200" dirty="0" smtClean="0">
                <a:solidFill>
                  <a:schemeClr val="tx1"/>
                </a:solidFill>
                <a:effectLst/>
                <a:latin typeface="+mn-lt"/>
                <a:ea typeface="+mn-ea"/>
                <a:cs typeface="+mn-cs"/>
              </a:rPr>
              <a:t>Definition</a:t>
            </a:r>
            <a:r>
              <a:rPr lang="en-US" sz="1200" kern="1200" dirty="0" smtClean="0">
                <a:solidFill>
                  <a:schemeClr val="tx1"/>
                </a:solidFill>
                <a:effectLst/>
                <a:latin typeface="+mn-lt"/>
                <a:ea typeface="+mn-ea"/>
                <a:cs typeface="+mn-cs"/>
              </a:rPr>
              <a:t> for</a:t>
            </a:r>
            <a:r>
              <a:rPr lang="en-US" sz="1200" kern="1200" baseline="0" dirty="0" smtClean="0">
                <a:solidFill>
                  <a:schemeClr val="tx1"/>
                </a:solidFill>
                <a:effectLst/>
                <a:latin typeface="+mn-lt"/>
                <a:ea typeface="+mn-ea"/>
                <a:cs typeface="+mn-cs"/>
              </a:rPr>
              <a:t> each element, giving </a:t>
            </a:r>
            <a:r>
              <a:rPr lang="en-US" sz="1200" kern="1200" dirty="0" smtClean="0">
                <a:solidFill>
                  <a:schemeClr val="tx1"/>
                </a:solidFill>
                <a:effectLst/>
                <a:latin typeface="+mn-lt"/>
                <a:ea typeface="+mn-ea"/>
                <a:cs typeface="+mn-cs"/>
              </a:rPr>
              <a:t>the precise meaning of data in each field.</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or</a:t>
            </a:r>
            <a:r>
              <a:rPr lang="en-US" sz="1200" kern="1200" baseline="0" dirty="0" smtClean="0">
                <a:solidFill>
                  <a:schemeClr val="tx1"/>
                </a:solidFill>
                <a:effectLst/>
                <a:latin typeface="+mn-lt"/>
                <a:ea typeface="+mn-ea"/>
                <a:cs typeface="+mn-cs"/>
              </a:rPr>
              <a:t> example, </a:t>
            </a:r>
            <a:r>
              <a:rPr lang="en-US" sz="1200" kern="1200" dirty="0" smtClean="0">
                <a:solidFill>
                  <a:schemeClr val="tx1"/>
                </a:solidFill>
                <a:effectLst/>
                <a:latin typeface="+mn-lt"/>
                <a:ea typeface="+mn-ea"/>
                <a:cs typeface="+mn-cs"/>
              </a:rPr>
              <a:t>that </a:t>
            </a:r>
            <a:r>
              <a:rPr lang="en-US" sz="1200" b="0" kern="1200" dirty="0" smtClean="0">
                <a:solidFill>
                  <a:schemeClr val="tx1"/>
                </a:solidFill>
                <a:effectLst/>
                <a:latin typeface="+mn-lt"/>
                <a:ea typeface="+mn-ea"/>
                <a:cs typeface="+mn-cs"/>
              </a:rPr>
              <a:t>LOC_ID is </a:t>
            </a:r>
            <a:r>
              <a:rPr lang="en-US" sz="1200" kern="1200" dirty="0" smtClean="0">
                <a:solidFill>
                  <a:schemeClr val="tx1"/>
                </a:solidFill>
                <a:effectLst/>
                <a:latin typeface="+mn-lt"/>
                <a:ea typeface="+mn-ea"/>
                <a:cs typeface="+mn-cs"/>
              </a:rPr>
              <a:t>a location identifier where the test was performed, and that NORM RESULT is a lab value normalized to a percentile score.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a:t>
            </a:r>
            <a:r>
              <a:rPr lang="en-US" sz="1200" b="1" kern="1200" dirty="0" smtClean="0">
                <a:solidFill>
                  <a:schemeClr val="tx1"/>
                </a:solidFill>
                <a:effectLst/>
                <a:latin typeface="+mn-lt"/>
                <a:ea typeface="+mn-ea"/>
                <a:cs typeface="+mn-cs"/>
              </a:rPr>
              <a:t>value domain</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constrains allowable values for an</a:t>
            </a:r>
            <a:r>
              <a:rPr lang="en-US" sz="1200" kern="1200" baseline="0" dirty="0" smtClean="0">
                <a:solidFill>
                  <a:schemeClr val="tx1"/>
                </a:solidFill>
                <a:effectLst/>
                <a:latin typeface="+mn-lt"/>
                <a:ea typeface="+mn-ea"/>
                <a:cs typeface="+mn-cs"/>
              </a:rPr>
              <a:t> element for </a:t>
            </a:r>
            <a:r>
              <a:rPr lang="en-US" sz="1200" kern="1200" dirty="0" smtClean="0">
                <a:solidFill>
                  <a:schemeClr val="tx1"/>
                </a:solidFill>
                <a:effectLst/>
                <a:latin typeface="+mn-lt"/>
                <a:ea typeface="+mn-ea"/>
                <a:cs typeface="+mn-cs"/>
              </a:rPr>
              <a:t>consistent entry and validation of data.</a:t>
            </a:r>
            <a:r>
              <a:rPr lang="en-US" sz="1200" kern="1200" baseline="0" dirty="0" smtClean="0">
                <a:solidFill>
                  <a:schemeClr val="tx1"/>
                </a:solidFill>
                <a:effectLst/>
                <a:latin typeface="+mn-lt"/>
                <a:ea typeface="+mn-ea"/>
                <a:cs typeface="+mn-cs"/>
              </a:rPr>
              <a:t> For the PATIENT RACE element, it</a:t>
            </a:r>
            <a:r>
              <a:rPr lang="en-US" sz="1200" kern="1200" dirty="0" smtClean="0">
                <a:solidFill>
                  <a:schemeClr val="tx1"/>
                </a:solidFill>
                <a:effectLst/>
                <a:latin typeface="+mn-lt"/>
                <a:ea typeface="+mn-ea"/>
                <a:cs typeface="+mn-cs"/>
              </a:rPr>
              <a:t> lists all allowable codes and their meaning.</a:t>
            </a:r>
            <a:r>
              <a:rPr lang="en-US" sz="1200" kern="1200" baseline="0" dirty="0" smtClean="0">
                <a:solidFill>
                  <a:schemeClr val="tx1"/>
                </a:solidFill>
                <a:effectLst/>
                <a:latin typeface="+mn-lt"/>
                <a:ea typeface="+mn-ea"/>
                <a:cs typeface="+mn-cs"/>
              </a:rPr>
              <a:t> And for the TEST CODE element, it identifies the LOINC standard of laboratory test codes as the source of all values.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the </a:t>
            </a:r>
            <a:r>
              <a:rPr lang="en-US" sz="1200" b="1" kern="1200" baseline="0" dirty="0" smtClean="0">
                <a:solidFill>
                  <a:schemeClr val="tx1"/>
                </a:solidFill>
                <a:effectLst/>
                <a:latin typeface="+mn-lt"/>
                <a:ea typeface="+mn-ea"/>
                <a:cs typeface="+mn-cs"/>
              </a:rPr>
              <a:t>d</a:t>
            </a:r>
            <a:r>
              <a:rPr lang="en-US" sz="1200" b="1" kern="1200" dirty="0" smtClean="0">
                <a:solidFill>
                  <a:schemeClr val="tx1"/>
                </a:solidFill>
                <a:effectLst/>
                <a:latin typeface="+mn-lt"/>
                <a:ea typeface="+mn-ea"/>
                <a:cs typeface="+mn-cs"/>
              </a:rPr>
              <a:t>ata format and type</a:t>
            </a:r>
            <a:r>
              <a:rPr lang="en-US" sz="1200" kern="1200" dirty="0" smtClean="0">
                <a:solidFill>
                  <a:schemeClr val="tx1"/>
                </a:solidFill>
                <a:effectLst/>
                <a:latin typeface="+mn-lt"/>
                <a:ea typeface="+mn-ea"/>
                <a:cs typeface="+mn-cs"/>
              </a:rPr>
              <a:t> column we</a:t>
            </a:r>
            <a:r>
              <a:rPr lang="en-US" sz="1200" kern="1200" baseline="0" dirty="0" smtClean="0">
                <a:solidFill>
                  <a:schemeClr val="tx1"/>
                </a:solidFill>
                <a:effectLst/>
                <a:latin typeface="+mn-lt"/>
                <a:ea typeface="+mn-ea"/>
                <a:cs typeface="+mn-cs"/>
              </a:rPr>
              <a:t> are told</a:t>
            </a:r>
            <a:r>
              <a:rPr lang="en-US" sz="1200" kern="1200" dirty="0" smtClean="0">
                <a:solidFill>
                  <a:schemeClr val="tx1"/>
                </a:solidFill>
                <a:effectLst/>
                <a:latin typeface="+mn-lt"/>
                <a:ea typeface="+mn-ea"/>
                <a:cs typeface="+mn-cs"/>
              </a:rPr>
              <a:t> how values are stored in the system to understand how they can be operated on.</a:t>
            </a:r>
          </a:p>
          <a:p>
            <a:endParaRPr lang="en-US" dirty="0" smtClean="0"/>
          </a:p>
          <a:p>
            <a:r>
              <a:rPr lang="en-US" dirty="0" smtClean="0"/>
              <a:t>So given this metadata about the elements in the schema, we can now go back to the original </a:t>
            </a:r>
            <a:r>
              <a:rPr lang="en-US" baseline="0" dirty="0" smtClean="0"/>
              <a:t>data table and make much better sense of what it all means. And if we adding new data to the system, we will have a much better sense of how to do this completely and consistently.</a:t>
            </a:r>
            <a:endParaRPr lang="en-US" dirty="0" smtClean="0"/>
          </a:p>
          <a:p>
            <a:endParaRPr lang="en-US" dirty="0"/>
          </a:p>
        </p:txBody>
      </p:sp>
      <p:sp>
        <p:nvSpPr>
          <p:cNvPr id="4" name="Slide Number Placeholder 3"/>
          <p:cNvSpPr>
            <a:spLocks noGrp="1"/>
          </p:cNvSpPr>
          <p:nvPr>
            <p:ph type="sldNum" sz="quarter" idx="10"/>
          </p:nvPr>
        </p:nvSpPr>
        <p:spPr/>
        <p:txBody>
          <a:bodyPr/>
          <a:lstStyle/>
          <a:p>
            <a:fld id="{883B80E9-8928-4816-9A26-DC520F35C1B4}" type="slidenum">
              <a:rPr lang="en-US" smtClean="0"/>
              <a:t>5</a:t>
            </a:fld>
            <a:endParaRPr lang="en-US"/>
          </a:p>
        </p:txBody>
      </p:sp>
    </p:spTree>
    <p:extLst>
      <p:ext uri="{BB962C8B-B14F-4D97-AF65-F5344CB8AC3E}">
        <p14:creationId xmlns:p14="http://schemas.microsoft.com/office/powerpoint/2010/main" val="1430681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dirty="0" smtClean="0"/>
              <a:t>So Data dictionaries are critical for</a:t>
            </a:r>
            <a:r>
              <a:rPr lang="en-US" baseline="0" dirty="0" smtClean="0"/>
              <a:t> providing a shared and unambiguous understanding of the data for all users. They support consistent data collection, representation, and manipulation. They facilitate maintenance of the data model. And supporting data integration, exchange, and re-use.</a:t>
            </a:r>
          </a:p>
          <a:p>
            <a:pPr marL="0" marR="0" indent="0" algn="l" defTabSz="924458" rtl="0" eaLnBrk="1" fontAlgn="auto" latinLnBrk="0" hangingPunct="1">
              <a:lnSpc>
                <a:spcPct val="100000"/>
              </a:lnSpc>
              <a:spcBef>
                <a:spcPts val="0"/>
              </a:spcBef>
              <a:spcAft>
                <a:spcPts val="0"/>
              </a:spcAft>
              <a:buClrTx/>
              <a:buSzTx/>
              <a:buFontTx/>
              <a:buNone/>
              <a:tabLst/>
              <a:defRPr/>
            </a:pPr>
            <a:endParaRPr lang="en-US" dirty="0" smtClean="0"/>
          </a:p>
          <a:p>
            <a:pPr defTabSz="924458">
              <a:defRPr/>
            </a:pPr>
            <a:endParaRPr lang="en-US" dirty="0"/>
          </a:p>
        </p:txBody>
      </p:sp>
      <p:sp>
        <p:nvSpPr>
          <p:cNvPr id="4" name="Slide Number Placeholder 3"/>
          <p:cNvSpPr>
            <a:spLocks noGrp="1"/>
          </p:cNvSpPr>
          <p:nvPr>
            <p:ph type="sldNum" sz="quarter" idx="10"/>
          </p:nvPr>
        </p:nvSpPr>
        <p:spPr/>
        <p:txBody>
          <a:bodyPr/>
          <a:lstStyle/>
          <a:p>
            <a:fld id="{883B80E9-8928-4816-9A26-DC520F35C1B4}" type="slidenum">
              <a:rPr lang="en-US" smtClean="0"/>
              <a:t>6</a:t>
            </a:fld>
            <a:endParaRPr lang="en-US"/>
          </a:p>
        </p:txBody>
      </p:sp>
    </p:spTree>
    <p:extLst>
      <p:ext uri="{BB962C8B-B14F-4D97-AF65-F5344CB8AC3E}">
        <p14:creationId xmlns:p14="http://schemas.microsoft.com/office/powerpoint/2010/main" val="597215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0" dirty="0" smtClean="0"/>
              <a:t>This is all fine and good if all the world used one schema and system</a:t>
            </a:r>
            <a:r>
              <a:rPr lang="en-US" sz="2000" b="0" baseline="0" dirty="0" smtClean="0"/>
              <a:t> to hold its data</a:t>
            </a:r>
            <a:r>
              <a:rPr lang="en-US" sz="2000" b="0" dirty="0" smtClean="0"/>
              <a:t>–</a:t>
            </a:r>
            <a:r>
              <a:rPr lang="en-US" sz="2000" b="0" baseline="0" dirty="0" smtClean="0"/>
              <a:t> but obviously this is not the case.  Systems across and even within organizations use different schema and elements to describe their data.  </a:t>
            </a:r>
            <a:r>
              <a:rPr lang="en-US" sz="2000" dirty="0" smtClean="0"/>
              <a:t>Th</a:t>
            </a:r>
            <a:r>
              <a:rPr lang="en-US" sz="2000" baseline="0" dirty="0" smtClean="0"/>
              <a:t>is can pose a barrier to s</a:t>
            </a:r>
            <a:r>
              <a:rPr lang="en-US" sz="2000" dirty="0" smtClean="0"/>
              <a:t>haring and aggregation of data,</a:t>
            </a:r>
            <a:r>
              <a:rPr lang="en-US" sz="2000" baseline="0" dirty="0" smtClean="0"/>
              <a:t> which is </a:t>
            </a:r>
            <a:r>
              <a:rPr lang="en-US" sz="2000" dirty="0" smtClean="0"/>
              <a:t>increasingly important for purposes of integrated care, research</a:t>
            </a:r>
            <a:r>
              <a:rPr lang="en-US" sz="2000" baseline="0" dirty="0" smtClean="0"/>
              <a:t> and evaluation.</a:t>
            </a:r>
          </a:p>
          <a:p>
            <a:endParaRPr lang="en-US" sz="20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Consistent representation of even simple information can be challenging, given the diversity of ways that the same data can be structured.  </a:t>
            </a:r>
            <a:r>
              <a:rPr lang="en-US" sz="2000" b="0" dirty="0" smtClean="0"/>
              <a:t>For example,</a:t>
            </a:r>
            <a:r>
              <a:rPr lang="en-US" sz="2000" b="0" baseline="0" dirty="0" smtClean="0"/>
              <a:t> integration of data about something as simple as the sex of a patient can be difficult given the fact that an individual’s </a:t>
            </a:r>
            <a:r>
              <a:rPr lang="en-US" sz="3600" dirty="0" smtClean="0"/>
              <a:t>sex can be defined by genetics, phenotype, or self-</a:t>
            </a:r>
            <a:r>
              <a:rPr lang="en-US" sz="3600" dirty="0" err="1" smtClean="0"/>
              <a:t>identifcation</a:t>
            </a:r>
            <a:r>
              <a:rPr lang="en-US" sz="3600" dirty="0" smtClean="0"/>
              <a:t>,</a:t>
            </a:r>
            <a:r>
              <a:rPr lang="en-US" sz="3600" baseline="0" dirty="0" smtClean="0"/>
              <a:t> and the fact that v</a:t>
            </a:r>
            <a:r>
              <a:rPr lang="en-US" sz="3600" dirty="0" smtClean="0"/>
              <a:t>alues for sex can be recorded in many ways - as a</a:t>
            </a:r>
            <a:r>
              <a:rPr lang="en-US" sz="3600" baseline="0" dirty="0" smtClean="0"/>
              <a:t> complete word</a:t>
            </a:r>
            <a:r>
              <a:rPr lang="en-US" sz="3600" dirty="0" smtClean="0"/>
              <a:t>, an abbreviations, a local code, or a term</a:t>
            </a:r>
            <a:r>
              <a:rPr lang="en-US" sz="3600" baseline="0" dirty="0" smtClean="0"/>
              <a:t> </a:t>
            </a:r>
            <a:r>
              <a:rPr lang="en-US" sz="3600" dirty="0" smtClean="0"/>
              <a:t>from community vocabularies.</a:t>
            </a:r>
          </a:p>
          <a:p>
            <a:pPr marL="0" indent="0">
              <a:buFontTx/>
              <a:buNone/>
            </a:pPr>
            <a:endParaRPr lang="en-US" sz="3600" dirty="0" smtClean="0"/>
          </a:p>
          <a:p>
            <a:pPr marL="0" indent="0">
              <a:buFontTx/>
              <a:buNone/>
            </a:pPr>
            <a:r>
              <a:rPr lang="en-US" sz="3600" dirty="0" smtClean="0"/>
              <a:t>So clearly there may be difficulties in </a:t>
            </a:r>
            <a:r>
              <a:rPr lang="en-US" sz="3600" b="1" dirty="0" smtClean="0"/>
              <a:t>integrating</a:t>
            </a:r>
            <a:r>
              <a:rPr lang="en-US" sz="3600" dirty="0" smtClean="0"/>
              <a:t> data from systems that capture patient sex</a:t>
            </a:r>
            <a:r>
              <a:rPr lang="en-US" sz="3600" baseline="0" dirty="0" smtClean="0"/>
              <a:t> different ways.</a:t>
            </a:r>
            <a:endParaRPr lang="en-US" sz="3600" dirty="0" smtClean="0"/>
          </a:p>
          <a:p>
            <a:endParaRPr lang="en-US" sz="2000" dirty="0" smtClean="0"/>
          </a:p>
        </p:txBody>
      </p:sp>
      <p:sp>
        <p:nvSpPr>
          <p:cNvPr id="4" name="Slide Number Placeholder 3"/>
          <p:cNvSpPr>
            <a:spLocks noGrp="1"/>
          </p:cNvSpPr>
          <p:nvPr>
            <p:ph type="sldNum" sz="quarter" idx="10"/>
          </p:nvPr>
        </p:nvSpPr>
        <p:spPr/>
        <p:txBody>
          <a:bodyPr/>
          <a:lstStyle/>
          <a:p>
            <a:fld id="{883B80E9-8928-4816-9A26-DC520F35C1B4}" type="slidenum">
              <a:rPr lang="en-US" smtClean="0"/>
              <a:t>7</a:t>
            </a:fld>
            <a:endParaRPr lang="en-US"/>
          </a:p>
        </p:txBody>
      </p:sp>
    </p:spTree>
    <p:extLst>
      <p:ext uri="{BB962C8B-B14F-4D97-AF65-F5344CB8AC3E}">
        <p14:creationId xmlns:p14="http://schemas.microsoft.com/office/powerpoint/2010/main" val="327739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solution to such challenges of course is the use of data standards.  As we saw in the previous lecture, these afford a measure of consistency and interoperability that support aggregation and </a:t>
            </a:r>
            <a:r>
              <a:rPr lang="en-US" sz="1200" dirty="0" smtClean="0"/>
              <a:t>exchange</a:t>
            </a:r>
            <a:r>
              <a:rPr lang="en-US" sz="1200" baseline="0" dirty="0" smtClean="0"/>
              <a:t> of data </a:t>
            </a:r>
            <a:r>
              <a:rPr lang="en-US" sz="1200" dirty="0" smtClean="0"/>
              <a:t>with minimal loss of content and functionality.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In the realm of medical database systems, </a:t>
            </a:r>
            <a:r>
              <a:rPr lang="en-US" sz="1200" b="1" kern="0" dirty="0" smtClean="0">
                <a:solidFill>
                  <a:schemeClr val="tx1">
                    <a:lumMod val="75000"/>
                    <a:lumOff val="25000"/>
                  </a:schemeClr>
                </a:solidFill>
                <a:latin typeface="Cambria"/>
                <a:cs typeface="Cambria"/>
              </a:rPr>
              <a:t>Common Data Element (CDE) Initiatives </a:t>
            </a:r>
            <a:r>
              <a:rPr lang="en-US" sz="1200" kern="0" dirty="0" smtClean="0">
                <a:solidFill>
                  <a:schemeClr val="tx1">
                    <a:lumMod val="75000"/>
                    <a:lumOff val="25000"/>
                  </a:schemeClr>
                </a:solidFill>
                <a:latin typeface="Cambria"/>
                <a:cs typeface="Cambria"/>
              </a:rPr>
              <a:t>are the primary standards used</a:t>
            </a:r>
            <a:r>
              <a:rPr lang="en-US" sz="1200" kern="0" baseline="0" dirty="0" smtClean="0">
                <a:solidFill>
                  <a:schemeClr val="tx1">
                    <a:lumMod val="75000"/>
                    <a:lumOff val="25000"/>
                  </a:schemeClr>
                </a:solidFill>
                <a:latin typeface="Cambria"/>
                <a:cs typeface="Cambria"/>
              </a:rPr>
              <a:t> for these purposes.</a:t>
            </a:r>
            <a:endParaRPr lang="en-US" baseline="0" dirty="0" smtClean="0"/>
          </a:p>
          <a:p>
            <a:pPr marL="44450" lvl="1" indent="0">
              <a:spcBef>
                <a:spcPts val="1800"/>
              </a:spcBef>
              <a:buClr>
                <a:schemeClr val="accent1"/>
              </a:buClr>
              <a:buNone/>
            </a:pPr>
            <a:endParaRPr lang="en-US" sz="3200" kern="0" dirty="0" smtClean="0">
              <a:solidFill>
                <a:schemeClr val="tx1">
                  <a:lumMod val="75000"/>
                  <a:lumOff val="25000"/>
                </a:schemeClr>
              </a:solidFill>
              <a:latin typeface="Cambria"/>
              <a:cs typeface="Cambria"/>
            </a:endParaRPr>
          </a:p>
          <a:p>
            <a:pPr marL="44450" lvl="1" indent="0">
              <a:spcBef>
                <a:spcPts val="1800"/>
              </a:spcBef>
              <a:buClr>
                <a:schemeClr val="accent1"/>
              </a:buClr>
              <a:buNone/>
            </a:pPr>
            <a:r>
              <a:rPr lang="en-US" sz="3200" kern="0" dirty="0" smtClean="0">
                <a:solidFill>
                  <a:schemeClr val="tx1">
                    <a:lumMod val="75000"/>
                    <a:lumOff val="25000"/>
                  </a:schemeClr>
                </a:solidFill>
                <a:latin typeface="Cambria"/>
                <a:cs typeface="Cambria"/>
              </a:rPr>
              <a:t>Common Data Elements (CDEs) </a:t>
            </a:r>
            <a:r>
              <a:rPr lang="en-US" sz="3200" kern="0" dirty="0" smtClean="0">
                <a:latin typeface="Cambria"/>
                <a:cs typeface="Cambria"/>
              </a:rPr>
              <a:t>are shared data elements that are re-used across medical systems and databases.</a:t>
            </a:r>
            <a:endParaRPr lang="en-US" sz="1200" kern="0" dirty="0" smtClean="0">
              <a:latin typeface="Cambria"/>
              <a:cs typeface="Cambria"/>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CDEs are</a:t>
            </a:r>
            <a:r>
              <a:rPr lang="en-US" baseline="0" dirty="0" smtClean="0"/>
              <a:t> available from a number of metadata registries that hold data elements for a defined domain, accessible through search portals.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registries provide extensive element descriptions to support understanding and proper application of CDEs.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many registries provide additional services and tools to facilitate CDE implementation in data collection tools, such as forms where fields have embedded CDEs integration.</a:t>
            </a:r>
            <a:endParaRPr lang="en-US" sz="2200" dirty="0" smtClean="0"/>
          </a:p>
        </p:txBody>
      </p:sp>
      <p:sp>
        <p:nvSpPr>
          <p:cNvPr id="4" name="Slide Number Placeholder 3"/>
          <p:cNvSpPr>
            <a:spLocks noGrp="1"/>
          </p:cNvSpPr>
          <p:nvPr>
            <p:ph type="sldNum" sz="quarter" idx="10"/>
          </p:nvPr>
        </p:nvSpPr>
        <p:spPr/>
        <p:txBody>
          <a:bodyPr/>
          <a:lstStyle/>
          <a:p>
            <a:fld id="{883B80E9-8928-4816-9A26-DC520F35C1B4}" type="slidenum">
              <a:rPr lang="en-US" smtClean="0"/>
              <a:t>8</a:t>
            </a:fld>
            <a:endParaRPr lang="en-US"/>
          </a:p>
        </p:txBody>
      </p:sp>
    </p:spTree>
    <p:extLst>
      <p:ext uri="{BB962C8B-B14F-4D97-AF65-F5344CB8AC3E}">
        <p14:creationId xmlns:p14="http://schemas.microsoft.com/office/powerpoint/2010/main" val="1499671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a:defRPr/>
            </a:pPr>
            <a:r>
              <a:rPr lang="en-US" dirty="0" smtClean="0"/>
              <a:t>One example is the National Institute for Neurological Disease and Stroke registry,</a:t>
            </a:r>
            <a:r>
              <a:rPr lang="en-US" baseline="0" dirty="0" smtClean="0"/>
              <a:t> which houses over 20,000 CDEs.</a:t>
            </a:r>
            <a:endParaRPr lang="en-US" dirty="0" smtClean="0"/>
          </a:p>
          <a:p>
            <a:pPr defTabSz="924458">
              <a:defRPr/>
            </a:pPr>
            <a:endParaRPr lang="en-US" sz="1400" dirty="0" smtClean="0"/>
          </a:p>
          <a:p>
            <a:pPr defTabSz="924458">
              <a:defRPr/>
            </a:pPr>
            <a:r>
              <a:rPr lang="en-US" sz="1400" dirty="0" smtClean="0"/>
              <a:t>Its</a:t>
            </a:r>
            <a:r>
              <a:rPr lang="en-US" sz="1400" baseline="0" dirty="0" smtClean="0"/>
              <a:t> c</a:t>
            </a:r>
            <a:r>
              <a:rPr lang="en-US" sz="1400" dirty="0" smtClean="0"/>
              <a:t>ore element set covers general concepts in medical domain</a:t>
            </a:r>
            <a:r>
              <a:rPr lang="en-US" sz="1400" baseline="0" dirty="0" smtClean="0"/>
              <a:t> related to things like </a:t>
            </a:r>
            <a:r>
              <a:rPr lang="en-US" sz="1200" dirty="0" smtClean="0"/>
              <a:t>demographics, examinations, interventions, and outcomes.</a:t>
            </a:r>
          </a:p>
          <a:p>
            <a:pPr defTabSz="924458">
              <a:defRPr/>
            </a:pPr>
            <a:endParaRPr lang="en-US" sz="1200" dirty="0" smtClean="0"/>
          </a:p>
          <a:p>
            <a:pPr defTabSz="924458">
              <a:defRPr/>
            </a:pPr>
            <a:r>
              <a:rPr lang="en-US" sz="1200" dirty="0" smtClean="0"/>
              <a:t>S</a:t>
            </a:r>
            <a:r>
              <a:rPr lang="en-US" sz="1600" dirty="0" smtClean="0"/>
              <a:t>upplementary CDE sets cover specific diseases and research concepts</a:t>
            </a:r>
            <a:r>
              <a:rPr lang="en-US" sz="1600" baseline="0" dirty="0" smtClean="0"/>
              <a:t> such as </a:t>
            </a:r>
            <a:r>
              <a:rPr lang="en-US" sz="1200" dirty="0" smtClean="0"/>
              <a:t>spinal injury, Parkinson’s disease, ALS.</a:t>
            </a:r>
          </a:p>
          <a:p>
            <a:pPr defTabSz="924458">
              <a:defRPr/>
            </a:pPr>
            <a:endParaRPr lang="en-US" sz="1200" dirty="0" smtClean="0"/>
          </a:p>
          <a:p>
            <a:pPr marL="0" marR="0" indent="0" algn="l" defTabSz="924458" rtl="0" eaLnBrk="1" fontAlgn="auto" latinLnBrk="0" hangingPunct="1">
              <a:lnSpc>
                <a:spcPct val="100000"/>
              </a:lnSpc>
              <a:spcBef>
                <a:spcPts val="0"/>
              </a:spcBef>
              <a:spcAft>
                <a:spcPts val="0"/>
              </a:spcAft>
              <a:buClrTx/>
              <a:buSzTx/>
              <a:buFontTx/>
              <a:buNone/>
              <a:tabLst/>
              <a:defRPr/>
            </a:pPr>
            <a:r>
              <a:rPr lang="en-US" sz="1200" dirty="0" smtClean="0"/>
              <a:t>The NINDS registry also provides services for </a:t>
            </a:r>
            <a:r>
              <a:rPr lang="en-US" sz="1200" dirty="0" smtClean="0">
                <a:latin typeface="Cambria"/>
                <a:cs typeface="Cambria"/>
              </a:rPr>
              <a:t>generating case report forms with CDE mappings embedded in data collection fields.</a:t>
            </a:r>
          </a:p>
          <a:p>
            <a:pPr defTabSz="924458">
              <a:defRPr/>
            </a:pPr>
            <a:endParaRPr lang="en-US" sz="1200" dirty="0" smtClean="0"/>
          </a:p>
          <a:p>
            <a:pPr defTabSz="924458">
              <a:defRPr/>
            </a:pPr>
            <a:endParaRPr lang="en-US" sz="1200" dirty="0" smtClean="0"/>
          </a:p>
          <a:p>
            <a:pPr defTabSz="924458">
              <a:defRPr/>
            </a:pPr>
            <a:endParaRPr lang="en-US" sz="1200" dirty="0" smtClean="0"/>
          </a:p>
          <a:p>
            <a:pPr defTabSz="924458">
              <a:defRPr/>
            </a:pPr>
            <a:endParaRPr lang="en-US" dirty="0" smtClean="0"/>
          </a:p>
          <a:p>
            <a:pPr defTabSz="924458">
              <a:defRPr/>
            </a:pPr>
            <a:endParaRPr lang="en-US" dirty="0"/>
          </a:p>
        </p:txBody>
      </p:sp>
      <p:sp>
        <p:nvSpPr>
          <p:cNvPr id="4" name="Slide Number Placeholder 3"/>
          <p:cNvSpPr>
            <a:spLocks noGrp="1"/>
          </p:cNvSpPr>
          <p:nvPr>
            <p:ph type="sldNum" sz="quarter" idx="10"/>
          </p:nvPr>
        </p:nvSpPr>
        <p:spPr/>
        <p:txBody>
          <a:bodyPr/>
          <a:lstStyle/>
          <a:p>
            <a:fld id="{883B80E9-8928-4816-9A26-DC520F35C1B4}" type="slidenum">
              <a:rPr lang="en-US" smtClean="0"/>
              <a:t>9</a:t>
            </a:fld>
            <a:endParaRPr lang="en-US"/>
          </a:p>
        </p:txBody>
      </p:sp>
    </p:spTree>
    <p:extLst>
      <p:ext uri="{BB962C8B-B14F-4D97-AF65-F5344CB8AC3E}">
        <p14:creationId xmlns:p14="http://schemas.microsoft.com/office/powerpoint/2010/main" val="946150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Master" Target="../slideMasters/slideMaster1.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tags" Target="../tags/tag1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slideMaster" Target="../slideMasters/slideMaster1.xml"/><Relationship Id="rId1" Type="http://schemas.openxmlformats.org/officeDocument/2006/relationships/tags" Target="../tags/tag19.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3.png"/><Relationship Id="rId7" Type="http://schemas.openxmlformats.org/officeDocument/2006/relationships/image" Target="../media/image30.png"/><Relationship Id="rId2" Type="http://schemas.openxmlformats.org/officeDocument/2006/relationships/slideMaster" Target="../slideMasters/slideMaster1.xml"/><Relationship Id="rId1" Type="http://schemas.openxmlformats.org/officeDocument/2006/relationships/tags" Target="../tags/tag20.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 Id="rId4" Type="http://schemas.openxmlformats.org/officeDocument/2006/relationships/image" Target="../media/image4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41.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1.xml"/><Relationship Id="rId4" Type="http://schemas.openxmlformats.org/officeDocument/2006/relationships/image" Target="../media/image41.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4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6.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38.xml"/><Relationship Id="rId4"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39.xml"/><Relationship Id="rId4"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Master" Target="../slideMasters/slideMaster2.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tags" Target="../tags/tag4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49.png"/><Relationship Id="rId3" Type="http://schemas.openxmlformats.org/officeDocument/2006/relationships/image" Target="../media/image42.png"/><Relationship Id="rId7" Type="http://schemas.openxmlformats.org/officeDocument/2006/relationships/image" Target="../media/image45.png"/><Relationship Id="rId12" Type="http://schemas.openxmlformats.org/officeDocument/2006/relationships/image" Target="../media/image38.png"/><Relationship Id="rId2" Type="http://schemas.openxmlformats.org/officeDocument/2006/relationships/slideMaster" Target="../slideMasters/slideMaster2.xml"/><Relationship Id="rId1" Type="http://schemas.openxmlformats.org/officeDocument/2006/relationships/tags" Target="../tags/tag46.xml"/><Relationship Id="rId6" Type="http://schemas.openxmlformats.org/officeDocument/2006/relationships/image" Target="../media/image44.png"/><Relationship Id="rId11" Type="http://schemas.openxmlformats.org/officeDocument/2006/relationships/image" Target="../media/image48.png"/><Relationship Id="rId5" Type="http://schemas.openxmlformats.org/officeDocument/2006/relationships/image" Target="../media/image43.png"/><Relationship Id="rId10" Type="http://schemas.openxmlformats.org/officeDocument/2006/relationships/image" Target="../media/image47.png"/><Relationship Id="rId4" Type="http://schemas.openxmlformats.org/officeDocument/2006/relationships/image" Target="../media/image30.png"/><Relationship Id="rId9" Type="http://schemas.openxmlformats.org/officeDocument/2006/relationships/image" Target="../media/image46.png"/><Relationship Id="rId14" Type="http://schemas.openxmlformats.org/officeDocument/2006/relationships/image" Target="../media/image50.png"/></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1.png"/><Relationship Id="rId2" Type="http://schemas.openxmlformats.org/officeDocument/2006/relationships/slideMaster" Target="../slideMasters/slideMaster2.xml"/><Relationship Id="rId1" Type="http://schemas.openxmlformats.org/officeDocument/2006/relationships/tags" Target="../tags/tag47.xml"/><Relationship Id="rId6" Type="http://schemas.openxmlformats.org/officeDocument/2006/relationships/image" Target="../media/image30.png"/><Relationship Id="rId5" Type="http://schemas.openxmlformats.org/officeDocument/2006/relationships/image" Target="../media/image35.png"/><Relationship Id="rId10" Type="http://schemas.openxmlformats.org/officeDocument/2006/relationships/image" Target="../media/image45.png"/><Relationship Id="rId4" Type="http://schemas.openxmlformats.org/officeDocument/2006/relationships/image" Target="../media/image34.png"/><Relationship Id="rId9" Type="http://schemas.openxmlformats.org/officeDocument/2006/relationships/image" Target="../media/image51.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Ligh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3029" y="1122363"/>
            <a:ext cx="8577943" cy="2387600"/>
          </a:xfrm>
        </p:spPr>
        <p:txBody>
          <a:bodyPr anchor="b"/>
          <a:lstStyle>
            <a:lvl1pPr algn="l">
              <a:defRPr sz="4500">
                <a:solidFill>
                  <a:schemeClr val="accent5"/>
                </a:solidFill>
              </a:defRPr>
            </a:lvl1pPr>
          </a:lstStyle>
          <a:p>
            <a:r>
              <a:rPr lang="en-US" dirty="0" smtClean="0"/>
              <a:t>BD2K OER Module Title - Light</a:t>
            </a:r>
            <a:endParaRPr lang="en-US" dirty="0"/>
          </a:p>
        </p:txBody>
      </p:sp>
      <p:sp>
        <p:nvSpPr>
          <p:cNvPr id="3" name="Subtitle 2"/>
          <p:cNvSpPr>
            <a:spLocks noGrp="1"/>
          </p:cNvSpPr>
          <p:nvPr>
            <p:ph type="subTitle" idx="1" hasCustomPrompt="1"/>
          </p:nvPr>
        </p:nvSpPr>
        <p:spPr>
          <a:xfrm>
            <a:off x="283029" y="3602038"/>
            <a:ext cx="8577943" cy="1655762"/>
          </a:xfrm>
        </p:spPr>
        <p:txBody>
          <a:bodyPr/>
          <a:lstStyle>
            <a:lvl1pPr marL="0" indent="0" algn="l">
              <a:buNone/>
              <a:defRPr sz="18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BD2K ##-# | Subtitle Name</a:t>
            </a:r>
          </a:p>
          <a:p>
            <a:r>
              <a:rPr lang="en-US" dirty="0" smtClean="0"/>
              <a:t>Author | Affiliation</a:t>
            </a:r>
            <a:endParaRPr lang="en-US" dirty="0"/>
          </a:p>
        </p:txBody>
      </p:sp>
      <p:sp>
        <p:nvSpPr>
          <p:cNvPr id="4" name="Rectangle 3"/>
          <p:cNvSpPr/>
          <p:nvPr/>
        </p:nvSpPr>
        <p:spPr>
          <a:xfrm>
            <a:off x="0" y="6019800"/>
            <a:ext cx="9144000" cy="838200"/>
          </a:xfrm>
          <a:prstGeom prst="rect">
            <a:avLst/>
          </a:prstGeom>
          <a:solidFill>
            <a:schemeClr val="accent5">
              <a:lumMod val="60000"/>
              <a:lumOff val="40000"/>
              <a:alpha val="5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solidFill>
              </a:rPr>
              <a:t>BD2K Open Educational Resources | Oregon Health &amp; Science University</a:t>
            </a:r>
            <a:endParaRPr lang="en-US" dirty="0">
              <a:solidFill>
                <a:schemeClr val="accent5"/>
              </a:solidFill>
            </a:endParaRPr>
          </a:p>
        </p:txBody>
      </p:sp>
    </p:spTree>
    <p:custDataLst>
      <p:tags r:id="rId1"/>
    </p:custDataLst>
    <p:extLst>
      <p:ext uri="{BB962C8B-B14F-4D97-AF65-F5344CB8AC3E}">
        <p14:creationId xmlns:p14="http://schemas.microsoft.com/office/powerpoint/2010/main" val="32607112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Section Break Left Green">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3851082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Break Left Purple">
    <p:bg>
      <p:bgPr>
        <a:solidFill>
          <a:srgbClr val="4B5185"/>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2654221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Section Break Left Purple">
    <p:bg>
      <p:bgPr>
        <a:solidFill>
          <a:srgbClr val="4B518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95891905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1832688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9257448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6564552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56467291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457200"/>
            <a:ext cx="4629150" cy="540385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Content Placeholder 4"/>
          <p:cNvSpPr>
            <a:spLocks noGrp="1"/>
          </p:cNvSpPr>
          <p:nvPr>
            <p:ph sz="quarter" idx="14" hasCustomPrompt="1"/>
          </p:nvPr>
        </p:nvSpPr>
        <p:spPr>
          <a:xfrm>
            <a:off x="7221141" y="6565212"/>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104744593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con Light">
    <p:spTree>
      <p:nvGrpSpPr>
        <p:cNvPr id="1" name=""/>
        <p:cNvGrpSpPr/>
        <p:nvPr/>
      </p:nvGrpSpPr>
      <p:grpSpPr>
        <a:xfrm>
          <a:off x="0" y="0"/>
          <a:ext cx="0" cy="0"/>
          <a:chOff x="0" y="0"/>
          <a:chExt cx="0" cy="0"/>
        </a:xfrm>
      </p:grpSpPr>
      <p:sp>
        <p:nvSpPr>
          <p:cNvPr id="3" name="Title 1"/>
          <p:cNvSpPr txBox="1">
            <a:spLocks/>
          </p:cNvSpPr>
          <p:nvPr/>
        </p:nvSpPr>
        <p:spPr>
          <a:xfrm>
            <a:off x="224971" y="135350"/>
            <a:ext cx="8694058" cy="91124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accent5"/>
                </a:solidFill>
                <a:latin typeface="+mj-lt"/>
                <a:ea typeface="+mj-ea"/>
                <a:cs typeface="+mj-cs"/>
              </a:defRPr>
            </a:lvl1pPr>
          </a:lstStyle>
          <a:p>
            <a:r>
              <a:rPr lang="en-US" smtClean="0"/>
              <a:t>Icons for Use Throughout – Light Theme</a:t>
            </a:r>
            <a:endParaRPr lang="en-US" dirty="0"/>
          </a:p>
        </p:txBody>
      </p:sp>
      <p:pic>
        <p:nvPicPr>
          <p:cNvPr id="4" name="Picture 3"/>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3873" y="5617689"/>
            <a:ext cx="914400" cy="914400"/>
          </a:xfrm>
          <a:prstGeom prst="rect">
            <a:avLst/>
          </a:prstGeom>
        </p:spPr>
      </p:pic>
      <p:pic>
        <p:nvPicPr>
          <p:cNvPr id="5" name="Picture 4"/>
          <p:cNvPicPr preferRelativeResize="0">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74756" y="5617689"/>
            <a:ext cx="914400" cy="9144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637" y="1276349"/>
            <a:ext cx="914400" cy="9144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7295" y="2019299"/>
            <a:ext cx="914400" cy="9144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20499" y="3667993"/>
            <a:ext cx="914400" cy="914400"/>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9408" y="3633963"/>
            <a:ext cx="914400" cy="914400"/>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16737" y="2874941"/>
            <a:ext cx="914400" cy="91440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9408" y="2773118"/>
            <a:ext cx="914400" cy="914400"/>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17556" y="1276349"/>
            <a:ext cx="914400" cy="914400"/>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20499" y="1981859"/>
            <a:ext cx="914400" cy="914400"/>
          </a:xfrm>
          <a:prstGeom prst="rect">
            <a:avLst/>
          </a:prstGeom>
        </p:spPr>
      </p:pic>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9408" y="1947826"/>
            <a:ext cx="914400" cy="914400"/>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20499" y="1121017"/>
            <a:ext cx="914400" cy="914400"/>
          </a:xfrm>
          <a:prstGeom prst="rect">
            <a:avLst/>
          </a:prstGeom>
        </p:spPr>
      </p:pic>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99408" y="1086984"/>
            <a:ext cx="914400" cy="914400"/>
          </a:xfrm>
          <a:prstGeom prst="rect">
            <a:avLst/>
          </a:prstGeom>
        </p:spPr>
      </p:pic>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659637" y="2802115"/>
            <a:ext cx="914400" cy="914400"/>
          </a:xfrm>
          <a:prstGeom prst="rect">
            <a:avLst/>
          </a:prstGeom>
        </p:spPr>
      </p:pic>
      <p:pic>
        <p:nvPicPr>
          <p:cNvPr id="18" name="Picture 1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36606" y="2053771"/>
            <a:ext cx="914400" cy="914400"/>
          </a:xfrm>
          <a:prstGeom prst="rect">
            <a:avLst/>
          </a:prstGeom>
        </p:spPr>
      </p:pic>
      <p:pic>
        <p:nvPicPr>
          <p:cNvPr id="19" name="Picture 18"/>
          <p:cNvPicPr preferRelativeResize="0">
            <a:picLocks noChangeAspect="1"/>
          </p:cNvPicPr>
          <p:nvPr/>
        </p:nvPicPr>
        <p:blipFill>
          <a:blip r:embed="rId18">
            <a:extLst>
              <a:ext uri="{28A0092B-C50C-407E-A947-70E740481C1C}">
                <a14:useLocalDpi xmlns:a14="http://schemas.microsoft.com/office/drawing/2010/main" val="0"/>
              </a:ext>
            </a:extLst>
          </a:blip>
          <a:stretch>
            <a:fillRect/>
          </a:stretch>
        </p:blipFill>
        <p:spPr>
          <a:xfrm>
            <a:off x="4472989" y="5617689"/>
            <a:ext cx="914400" cy="914400"/>
          </a:xfrm>
          <a:prstGeom prst="rect">
            <a:avLst/>
          </a:prstGeom>
        </p:spPr>
      </p:pic>
      <p:pic>
        <p:nvPicPr>
          <p:cNvPr id="20" name="Picture 19"/>
          <p:cNvPicPr preferRelativeResize="0">
            <a:picLocks noChangeAspect="1"/>
          </p:cNvPicPr>
          <p:nvPr/>
        </p:nvPicPr>
        <p:blipFill>
          <a:blip r:embed="rId19">
            <a:extLst>
              <a:ext uri="{28A0092B-C50C-407E-A947-70E740481C1C}">
                <a14:useLocalDpi xmlns:a14="http://schemas.microsoft.com/office/drawing/2010/main" val="0"/>
              </a:ext>
            </a:extLst>
          </a:blip>
          <a:stretch>
            <a:fillRect/>
          </a:stretch>
        </p:blipFill>
        <p:spPr>
          <a:xfrm>
            <a:off x="3372105" y="5617689"/>
            <a:ext cx="914400" cy="914400"/>
          </a:xfrm>
          <a:prstGeom prst="rect">
            <a:avLst/>
          </a:prstGeom>
        </p:spPr>
      </p:pic>
      <p:pic>
        <p:nvPicPr>
          <p:cNvPr id="21" name="Picture 20"/>
          <p:cNvPicPr preferRelativeResize="0">
            <a:picLocks noChangeAspect="1"/>
          </p:cNvPicPr>
          <p:nvPr/>
        </p:nvPicPr>
        <p:blipFill>
          <a:blip r:embed="rId20">
            <a:extLst>
              <a:ext uri="{28A0092B-C50C-407E-A947-70E740481C1C}">
                <a14:useLocalDpi xmlns:a14="http://schemas.microsoft.com/office/drawing/2010/main" val="0"/>
              </a:ext>
            </a:extLst>
          </a:blip>
          <a:stretch>
            <a:fillRect/>
          </a:stretch>
        </p:blipFill>
        <p:spPr>
          <a:xfrm>
            <a:off x="2271221" y="5617689"/>
            <a:ext cx="914400" cy="914400"/>
          </a:xfrm>
          <a:prstGeom prst="rect">
            <a:avLst/>
          </a:prstGeom>
        </p:spPr>
      </p:pic>
    </p:spTree>
    <p:custDataLst>
      <p:tags r:id="rId1"/>
    </p:custDataLst>
    <p:extLst>
      <p:ext uri="{BB962C8B-B14F-4D97-AF65-F5344CB8AC3E}">
        <p14:creationId xmlns:p14="http://schemas.microsoft.com/office/powerpoint/2010/main" val="22600825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umber Light">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normAutofit/>
          </a:bodyPr>
          <a:lstStyle/>
          <a:p>
            <a:r>
              <a:rPr lang="en-US" smtClean="0"/>
              <a:t>Click to edit Master title style</a:t>
            </a:r>
            <a:endParaRPr lang="en-US" dirty="0"/>
          </a:p>
        </p:txBody>
      </p:sp>
      <p:sp>
        <p:nvSpPr>
          <p:cNvPr id="4" name="Oval 3"/>
          <p:cNvSpPr/>
          <p:nvPr/>
        </p:nvSpPr>
        <p:spPr>
          <a:xfrm>
            <a:off x="685800" y="17526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1</a:t>
            </a:r>
            <a:endParaRPr lang="en-US" sz="2800" dirty="0">
              <a:solidFill>
                <a:schemeClr val="tx1"/>
              </a:solidFill>
              <a:latin typeface="Cambria"/>
              <a:cs typeface="Cambria"/>
            </a:endParaRPr>
          </a:p>
        </p:txBody>
      </p:sp>
      <p:sp>
        <p:nvSpPr>
          <p:cNvPr id="5" name="Oval 4"/>
          <p:cNvSpPr/>
          <p:nvPr/>
        </p:nvSpPr>
        <p:spPr>
          <a:xfrm>
            <a:off x="685800" y="27432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2</a:t>
            </a:r>
            <a:endParaRPr lang="en-US" sz="2800" dirty="0">
              <a:solidFill>
                <a:schemeClr val="tx1"/>
              </a:solidFill>
              <a:latin typeface="Cambria"/>
              <a:cs typeface="Cambria"/>
            </a:endParaRPr>
          </a:p>
        </p:txBody>
      </p:sp>
      <p:sp>
        <p:nvSpPr>
          <p:cNvPr id="6" name="Oval 5"/>
          <p:cNvSpPr/>
          <p:nvPr/>
        </p:nvSpPr>
        <p:spPr>
          <a:xfrm>
            <a:off x="685800" y="37338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latin typeface="Cambria"/>
                <a:cs typeface="Cambria"/>
              </a:rPr>
              <a:t>3</a:t>
            </a:r>
          </a:p>
        </p:txBody>
      </p:sp>
      <p:sp>
        <p:nvSpPr>
          <p:cNvPr id="7" name="Oval 6"/>
          <p:cNvSpPr/>
          <p:nvPr/>
        </p:nvSpPr>
        <p:spPr>
          <a:xfrm>
            <a:off x="685800" y="46482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4</a:t>
            </a:r>
            <a:endParaRPr lang="en-US" sz="2800" dirty="0">
              <a:solidFill>
                <a:schemeClr val="tx1"/>
              </a:solidFill>
              <a:latin typeface="Cambria"/>
              <a:cs typeface="Cambria"/>
            </a:endParaRPr>
          </a:p>
        </p:txBody>
      </p:sp>
      <p:sp>
        <p:nvSpPr>
          <p:cNvPr id="8" name="Oval 7"/>
          <p:cNvSpPr/>
          <p:nvPr/>
        </p:nvSpPr>
        <p:spPr>
          <a:xfrm>
            <a:off x="1796143" y="17526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1</a:t>
            </a:r>
            <a:endParaRPr lang="en-US" sz="2800" dirty="0">
              <a:solidFill>
                <a:schemeClr val="accent3"/>
              </a:solidFill>
              <a:latin typeface="Cambria"/>
              <a:cs typeface="Cambria"/>
            </a:endParaRPr>
          </a:p>
        </p:txBody>
      </p:sp>
      <p:sp>
        <p:nvSpPr>
          <p:cNvPr id="9" name="Oval 8"/>
          <p:cNvSpPr/>
          <p:nvPr/>
        </p:nvSpPr>
        <p:spPr>
          <a:xfrm>
            <a:off x="1796143" y="27432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2</a:t>
            </a:r>
            <a:endParaRPr lang="en-US" sz="2800" dirty="0">
              <a:solidFill>
                <a:schemeClr val="accent3"/>
              </a:solidFill>
              <a:latin typeface="Cambria"/>
              <a:cs typeface="Cambria"/>
            </a:endParaRPr>
          </a:p>
        </p:txBody>
      </p:sp>
      <p:sp>
        <p:nvSpPr>
          <p:cNvPr id="10" name="Oval 9"/>
          <p:cNvSpPr/>
          <p:nvPr/>
        </p:nvSpPr>
        <p:spPr>
          <a:xfrm>
            <a:off x="1796143" y="37338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latin typeface="Cambria"/>
                <a:cs typeface="Cambria"/>
              </a:rPr>
              <a:t>3</a:t>
            </a:r>
          </a:p>
        </p:txBody>
      </p:sp>
      <p:sp>
        <p:nvSpPr>
          <p:cNvPr id="11" name="Oval 10"/>
          <p:cNvSpPr/>
          <p:nvPr/>
        </p:nvSpPr>
        <p:spPr>
          <a:xfrm>
            <a:off x="1796143" y="46482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4</a:t>
            </a:r>
            <a:endParaRPr lang="en-US" sz="2800" dirty="0">
              <a:solidFill>
                <a:schemeClr val="accent3"/>
              </a:solidFill>
              <a:latin typeface="Cambria"/>
              <a:cs typeface="Cambria"/>
            </a:endParaRPr>
          </a:p>
        </p:txBody>
      </p:sp>
      <p:sp>
        <p:nvSpPr>
          <p:cNvPr id="12" name="Oval 11"/>
          <p:cNvSpPr/>
          <p:nvPr/>
        </p:nvSpPr>
        <p:spPr>
          <a:xfrm>
            <a:off x="2906486" y="17616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1</a:t>
            </a:r>
            <a:endParaRPr lang="en-US" sz="2800" dirty="0">
              <a:solidFill>
                <a:schemeClr val="accent6"/>
              </a:solidFill>
              <a:latin typeface="Cambria"/>
              <a:cs typeface="Cambria"/>
            </a:endParaRPr>
          </a:p>
        </p:txBody>
      </p:sp>
      <p:sp>
        <p:nvSpPr>
          <p:cNvPr id="13" name="Oval 12"/>
          <p:cNvSpPr/>
          <p:nvPr/>
        </p:nvSpPr>
        <p:spPr>
          <a:xfrm>
            <a:off x="2906486" y="27522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2</a:t>
            </a:r>
            <a:endParaRPr lang="en-US" sz="2800" dirty="0">
              <a:solidFill>
                <a:schemeClr val="accent6"/>
              </a:solidFill>
              <a:latin typeface="Cambria"/>
              <a:cs typeface="Cambria"/>
            </a:endParaRPr>
          </a:p>
        </p:txBody>
      </p:sp>
      <p:sp>
        <p:nvSpPr>
          <p:cNvPr id="14" name="Oval 13"/>
          <p:cNvSpPr/>
          <p:nvPr/>
        </p:nvSpPr>
        <p:spPr>
          <a:xfrm>
            <a:off x="2906486" y="37428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6"/>
                </a:solidFill>
                <a:latin typeface="Cambria"/>
                <a:cs typeface="Cambria"/>
              </a:rPr>
              <a:t>3</a:t>
            </a:r>
          </a:p>
        </p:txBody>
      </p:sp>
      <p:sp>
        <p:nvSpPr>
          <p:cNvPr id="15" name="Oval 14"/>
          <p:cNvSpPr/>
          <p:nvPr/>
        </p:nvSpPr>
        <p:spPr>
          <a:xfrm>
            <a:off x="2906486" y="46572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4</a:t>
            </a:r>
            <a:endParaRPr lang="en-US" sz="2800" dirty="0">
              <a:solidFill>
                <a:schemeClr val="accent6"/>
              </a:solidFill>
              <a:latin typeface="Cambria"/>
              <a:cs typeface="Cambria"/>
            </a:endParaRPr>
          </a:p>
        </p:txBody>
      </p:sp>
    </p:spTree>
    <p:custDataLst>
      <p:tags r:id="rId1"/>
    </p:custDataLst>
    <p:extLst>
      <p:ext uri="{BB962C8B-B14F-4D97-AF65-F5344CB8AC3E}">
        <p14:creationId xmlns:p14="http://schemas.microsoft.com/office/powerpoint/2010/main" val="10768844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4972" y="1182915"/>
            <a:ext cx="8694058" cy="5256522"/>
          </a:xfrm>
        </p:spPr>
        <p:txBody>
          <a:bodyPr/>
          <a:lstStyle>
            <a:lvl3pPr marL="914400">
              <a:lnSpc>
                <a:spcPct val="150000"/>
              </a:lnSpc>
              <a:spcBef>
                <a:spcPts val="0"/>
              </a:spcBef>
              <a:spcAft>
                <a:spcPts val="600"/>
              </a:spcAft>
              <a:defRPr sz="16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28493490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t>Click to edit Master title style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802" y="1230599"/>
            <a:ext cx="640135" cy="4572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802" y="1851639"/>
            <a:ext cx="640135" cy="45724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802" y="2472679"/>
            <a:ext cx="640135" cy="45724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802" y="3093719"/>
            <a:ext cx="640135" cy="45724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8219" y="1230599"/>
            <a:ext cx="1371719" cy="457240"/>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8218" y="1851639"/>
            <a:ext cx="1371719" cy="451143"/>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8218" y="2472679"/>
            <a:ext cx="1371719" cy="45724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8217" y="3099816"/>
            <a:ext cx="1371719" cy="451143"/>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53838" y="1249734"/>
            <a:ext cx="1554615" cy="457240"/>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53837" y="1845542"/>
            <a:ext cx="1554615" cy="457240"/>
          </a:xfrm>
          <a:prstGeom prst="rect">
            <a:avLst/>
          </a:prstGeom>
        </p:spPr>
      </p:pic>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53837" y="2472679"/>
            <a:ext cx="1554615" cy="457240"/>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53837" y="3081525"/>
            <a:ext cx="1554615" cy="457240"/>
          </a:xfrm>
          <a:prstGeom prst="rect">
            <a:avLst/>
          </a:prstGeom>
        </p:spPr>
      </p:pic>
      <p:grpSp>
        <p:nvGrpSpPr>
          <p:cNvPr id="2" name="Group 1"/>
          <p:cNvGrpSpPr/>
          <p:nvPr/>
        </p:nvGrpSpPr>
        <p:grpSpPr>
          <a:xfrm>
            <a:off x="3668372" y="3697195"/>
            <a:ext cx="640080" cy="457200"/>
            <a:chOff x="3668372" y="3697195"/>
            <a:chExt cx="640080" cy="457200"/>
          </a:xfrm>
        </p:grpSpPr>
        <p:sp>
          <p:nvSpPr>
            <p:cNvPr id="71" name="Pentagon 70"/>
            <p:cNvSpPr/>
            <p:nvPr/>
          </p:nvSpPr>
          <p:spPr>
            <a:xfrm>
              <a:off x="3851252" y="3697195"/>
              <a:ext cx="457200" cy="4572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668372" y="3697195"/>
              <a:ext cx="182880" cy="4572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668372" y="4531766"/>
            <a:ext cx="640080" cy="457200"/>
            <a:chOff x="3668372" y="4531766"/>
            <a:chExt cx="640080" cy="457200"/>
          </a:xfrm>
        </p:grpSpPr>
        <p:sp>
          <p:nvSpPr>
            <p:cNvPr id="73" name="Pentagon 72"/>
            <p:cNvSpPr/>
            <p:nvPr/>
          </p:nvSpPr>
          <p:spPr>
            <a:xfrm>
              <a:off x="3851252" y="4531766"/>
              <a:ext cx="457200" cy="4572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668372" y="4531766"/>
              <a:ext cx="182880" cy="4572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3668372" y="5366337"/>
            <a:ext cx="640080" cy="457200"/>
            <a:chOff x="3668372" y="5366337"/>
            <a:chExt cx="640080" cy="457200"/>
          </a:xfrm>
        </p:grpSpPr>
        <p:sp>
          <p:nvSpPr>
            <p:cNvPr id="75" name="Pentagon 74"/>
            <p:cNvSpPr/>
            <p:nvPr/>
          </p:nvSpPr>
          <p:spPr>
            <a:xfrm>
              <a:off x="3851252" y="5366337"/>
              <a:ext cx="457200" cy="45720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3668372" y="5366337"/>
              <a:ext cx="182880" cy="4572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668372" y="6200908"/>
            <a:ext cx="640080" cy="457200"/>
            <a:chOff x="3668372" y="6200908"/>
            <a:chExt cx="640080" cy="457200"/>
          </a:xfrm>
        </p:grpSpPr>
        <p:sp>
          <p:nvSpPr>
            <p:cNvPr id="77" name="Pentagon 76"/>
            <p:cNvSpPr/>
            <p:nvPr/>
          </p:nvSpPr>
          <p:spPr>
            <a:xfrm>
              <a:off x="3851252" y="6200908"/>
              <a:ext cx="4572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668372" y="620090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5058484" y="3690371"/>
            <a:ext cx="1371600" cy="453104"/>
            <a:chOff x="2303060" y="1350261"/>
            <a:chExt cx="1371600" cy="453104"/>
          </a:xfrm>
        </p:grpSpPr>
        <p:sp>
          <p:nvSpPr>
            <p:cNvPr id="80" name="Round Same Side Corner Rectangle 79"/>
            <p:cNvSpPr/>
            <p:nvPr/>
          </p:nvSpPr>
          <p:spPr>
            <a:xfrm>
              <a:off x="2303060" y="1350261"/>
              <a:ext cx="1371600" cy="365760"/>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303060" y="1711925"/>
              <a:ext cx="1371600" cy="9144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5058484" y="4505139"/>
            <a:ext cx="1371600" cy="453104"/>
            <a:chOff x="2303060" y="2165029"/>
            <a:chExt cx="1371600" cy="453104"/>
          </a:xfrm>
        </p:grpSpPr>
        <p:sp>
          <p:nvSpPr>
            <p:cNvPr id="83" name="Round Same Side Corner Rectangle 82"/>
            <p:cNvSpPr/>
            <p:nvPr/>
          </p:nvSpPr>
          <p:spPr>
            <a:xfrm>
              <a:off x="2303060" y="2165029"/>
              <a:ext cx="1371600" cy="365760"/>
            </a:xfrm>
            <a:prstGeom prst="round2Same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303060" y="2526693"/>
              <a:ext cx="1371600" cy="9144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5058484" y="5366337"/>
            <a:ext cx="1371600" cy="453104"/>
            <a:chOff x="2303060" y="3026227"/>
            <a:chExt cx="1371600" cy="453104"/>
          </a:xfrm>
        </p:grpSpPr>
        <p:sp>
          <p:nvSpPr>
            <p:cNvPr id="86" name="Round Same Side Corner Rectangle 85"/>
            <p:cNvSpPr/>
            <p:nvPr/>
          </p:nvSpPr>
          <p:spPr>
            <a:xfrm>
              <a:off x="2303060" y="3026227"/>
              <a:ext cx="1371600" cy="365760"/>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303060" y="3387891"/>
              <a:ext cx="1371600" cy="9144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5058484" y="6181105"/>
            <a:ext cx="1371600" cy="453104"/>
            <a:chOff x="2303060" y="3840995"/>
            <a:chExt cx="1371600" cy="453104"/>
          </a:xfrm>
        </p:grpSpPr>
        <p:sp>
          <p:nvSpPr>
            <p:cNvPr id="89" name="Round Same Side Corner Rectangle 88"/>
            <p:cNvSpPr/>
            <p:nvPr/>
          </p:nvSpPr>
          <p:spPr>
            <a:xfrm>
              <a:off x="2303060" y="3840995"/>
              <a:ext cx="1371600" cy="365760"/>
            </a:xfrm>
            <a:prstGeom prst="round2Same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2303060" y="4202659"/>
              <a:ext cx="1371600" cy="9144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7355542" y="3697195"/>
            <a:ext cx="1554480" cy="457200"/>
            <a:chOff x="4600118" y="1357085"/>
            <a:chExt cx="1554480" cy="457200"/>
          </a:xfrm>
        </p:grpSpPr>
        <p:sp>
          <p:nvSpPr>
            <p:cNvPr id="92" name="Pentagon 91"/>
            <p:cNvSpPr/>
            <p:nvPr/>
          </p:nvSpPr>
          <p:spPr>
            <a:xfrm>
              <a:off x="4782998" y="1357085"/>
              <a:ext cx="1371600" cy="4572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4600118" y="1357085"/>
              <a:ext cx="182880" cy="4572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7355542" y="4531766"/>
            <a:ext cx="1554480" cy="457200"/>
            <a:chOff x="4600118" y="2191656"/>
            <a:chExt cx="1554480" cy="457200"/>
          </a:xfrm>
        </p:grpSpPr>
        <p:sp>
          <p:nvSpPr>
            <p:cNvPr id="95" name="Pentagon 94"/>
            <p:cNvSpPr/>
            <p:nvPr/>
          </p:nvSpPr>
          <p:spPr>
            <a:xfrm>
              <a:off x="4782998" y="2191656"/>
              <a:ext cx="1371600" cy="4572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600118" y="2191656"/>
              <a:ext cx="182880" cy="4572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7355542" y="5366337"/>
            <a:ext cx="1554480" cy="457200"/>
            <a:chOff x="4600118" y="3026227"/>
            <a:chExt cx="1554480" cy="457200"/>
          </a:xfrm>
        </p:grpSpPr>
        <p:sp>
          <p:nvSpPr>
            <p:cNvPr id="98" name="Pentagon 97"/>
            <p:cNvSpPr/>
            <p:nvPr/>
          </p:nvSpPr>
          <p:spPr>
            <a:xfrm>
              <a:off x="4782998" y="3026227"/>
              <a:ext cx="1371600" cy="45720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600118" y="3026227"/>
              <a:ext cx="182880" cy="4572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a:off x="7355542" y="6200908"/>
            <a:ext cx="1554480" cy="457200"/>
            <a:chOff x="4600118" y="3860798"/>
            <a:chExt cx="1554480" cy="457200"/>
          </a:xfrm>
        </p:grpSpPr>
        <p:sp>
          <p:nvSpPr>
            <p:cNvPr id="101" name="Pentagon 100"/>
            <p:cNvSpPr/>
            <p:nvPr/>
          </p:nvSpPr>
          <p:spPr>
            <a:xfrm>
              <a:off x="4782998" y="3860798"/>
              <a:ext cx="13716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4600118" y="386079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99648193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791029" y="2973379"/>
            <a:ext cx="7772400" cy="911243"/>
          </a:xfrm>
        </p:spPr>
        <p:txBody>
          <a:bodyPr>
            <a:normAutofit/>
          </a:bodyPr>
          <a:lstStyle/>
          <a:p>
            <a:r>
              <a:rPr lang="en-US" smtClean="0"/>
              <a:t>Click to edit Master title style</a:t>
            </a:r>
            <a:endParaRPr lang="en-US" dirty="0"/>
          </a:p>
        </p:txBody>
      </p:sp>
      <p:grpSp>
        <p:nvGrpSpPr>
          <p:cNvPr id="4" name="Group 3"/>
          <p:cNvGrpSpPr/>
          <p:nvPr/>
        </p:nvGrpSpPr>
        <p:grpSpPr>
          <a:xfrm>
            <a:off x="7094966" y="0"/>
            <a:ext cx="1371719" cy="457240"/>
            <a:chOff x="7094966" y="0"/>
            <a:chExt cx="1371719" cy="45724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7094966" y="0"/>
              <a:ext cx="1371719" cy="457240"/>
            </a:xfrm>
            <a:prstGeom prst="rect">
              <a:avLst/>
            </a:prstGeom>
          </p:spPr>
        </p:pic>
        <p:sp>
          <p:nvSpPr>
            <p:cNvPr id="6" name="TextBox 5"/>
            <p:cNvSpPr txBox="1"/>
            <p:nvPr/>
          </p:nvSpPr>
          <p:spPr>
            <a:xfrm>
              <a:off x="7094967" y="87240"/>
              <a:ext cx="1371718" cy="338554"/>
            </a:xfrm>
            <a:prstGeom prst="rect">
              <a:avLst/>
            </a:prstGeom>
            <a:noFill/>
          </p:spPr>
          <p:txBody>
            <a:bodyPr wrap="square" rtlCol="0">
              <a:spAutoFit/>
            </a:bodyPr>
            <a:lstStyle/>
            <a:p>
              <a:pPr algn="ctr"/>
              <a:r>
                <a:rPr lang="en-US" sz="1600" dirty="0" smtClean="0">
                  <a:solidFill>
                    <a:schemeClr val="bg1"/>
                  </a:solidFill>
                  <a:latin typeface="+mj-lt"/>
                </a:rPr>
                <a:t>Resources</a:t>
              </a:r>
              <a:endParaRPr lang="en-US" sz="1200" dirty="0">
                <a:solidFill>
                  <a:schemeClr val="bg1"/>
                </a:solidFill>
                <a:latin typeface="+mj-lt"/>
              </a:endParaRPr>
            </a:p>
          </p:txBody>
        </p:sp>
      </p:grpSp>
      <p:grpSp>
        <p:nvGrpSpPr>
          <p:cNvPr id="7" name="Group 6"/>
          <p:cNvGrpSpPr/>
          <p:nvPr/>
        </p:nvGrpSpPr>
        <p:grpSpPr>
          <a:xfrm>
            <a:off x="5123903" y="-1159"/>
            <a:ext cx="1371719" cy="458399"/>
            <a:chOff x="5123903" y="-1159"/>
            <a:chExt cx="1371719" cy="458399"/>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5123903" y="-1159"/>
              <a:ext cx="1371719" cy="451143"/>
            </a:xfrm>
            <a:prstGeom prst="rect">
              <a:avLst/>
            </a:prstGeom>
          </p:spPr>
        </p:pic>
        <p:sp>
          <p:nvSpPr>
            <p:cNvPr id="9" name="TextBox 8"/>
            <p:cNvSpPr txBox="1"/>
            <p:nvPr/>
          </p:nvSpPr>
          <p:spPr>
            <a:xfrm>
              <a:off x="5123903" y="106689"/>
              <a:ext cx="1371719" cy="350551"/>
            </a:xfrm>
            <a:prstGeom prst="rect">
              <a:avLst/>
            </a:prstGeom>
            <a:noFill/>
          </p:spPr>
          <p:txBody>
            <a:bodyPr wrap="square" rtlCol="0">
              <a:spAutoFit/>
            </a:bodyPr>
            <a:lstStyle/>
            <a:p>
              <a:pPr algn="ctr"/>
              <a:r>
                <a:rPr lang="en-US" sz="1600" dirty="0" smtClean="0">
                  <a:solidFill>
                    <a:schemeClr val="bg1"/>
                  </a:solidFill>
                  <a:latin typeface="+mj-lt"/>
                </a:rPr>
                <a:t>References</a:t>
              </a:r>
              <a:endParaRPr lang="en-US" sz="1200" dirty="0">
                <a:solidFill>
                  <a:schemeClr val="bg1"/>
                </a:solidFill>
                <a:latin typeface="+mj-lt"/>
              </a:endParaRPr>
            </a:p>
          </p:txBody>
        </p:sp>
      </p:grpSp>
      <p:grpSp>
        <p:nvGrpSpPr>
          <p:cNvPr id="10" name="Group 9"/>
          <p:cNvGrpSpPr/>
          <p:nvPr/>
        </p:nvGrpSpPr>
        <p:grpSpPr>
          <a:xfrm>
            <a:off x="2943880" y="-7255"/>
            <a:ext cx="1371719" cy="457240"/>
            <a:chOff x="2943880" y="-7255"/>
            <a:chExt cx="1371719" cy="457240"/>
          </a:xfrm>
        </p:grpSpPr>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2943880" y="-7255"/>
              <a:ext cx="1371719" cy="457240"/>
            </a:xfrm>
            <a:prstGeom prst="rect">
              <a:avLst/>
            </a:prstGeom>
          </p:spPr>
        </p:pic>
        <p:sp>
          <p:nvSpPr>
            <p:cNvPr id="12" name="TextBox 11"/>
            <p:cNvSpPr txBox="1"/>
            <p:nvPr/>
          </p:nvSpPr>
          <p:spPr>
            <a:xfrm>
              <a:off x="2943880" y="97014"/>
              <a:ext cx="1371719" cy="350551"/>
            </a:xfrm>
            <a:prstGeom prst="rect">
              <a:avLst/>
            </a:prstGeom>
            <a:noFill/>
          </p:spPr>
          <p:txBody>
            <a:bodyPr wrap="square" rtlCol="0">
              <a:spAutoFit/>
            </a:bodyPr>
            <a:lstStyle/>
            <a:p>
              <a:pPr algn="ctr"/>
              <a:r>
                <a:rPr lang="en-US" sz="1600" dirty="0" smtClean="0">
                  <a:solidFill>
                    <a:schemeClr val="bg1"/>
                  </a:solidFill>
                  <a:latin typeface="+mj-lt"/>
                </a:rPr>
                <a:t>Case Study</a:t>
              </a:r>
              <a:endParaRPr lang="en-US" sz="1200" dirty="0">
                <a:solidFill>
                  <a:schemeClr val="bg1"/>
                </a:solidFill>
                <a:latin typeface="+mj-lt"/>
              </a:endParaRPr>
            </a:p>
          </p:txBody>
        </p:sp>
      </p:grpSp>
      <p:grpSp>
        <p:nvGrpSpPr>
          <p:cNvPr id="13" name="Group 12"/>
          <p:cNvGrpSpPr/>
          <p:nvPr/>
        </p:nvGrpSpPr>
        <p:grpSpPr>
          <a:xfrm>
            <a:off x="886300" y="-1160"/>
            <a:ext cx="1371720" cy="451143"/>
            <a:chOff x="886300" y="-1160"/>
            <a:chExt cx="1371720" cy="451143"/>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886301" y="-1160"/>
              <a:ext cx="1371719" cy="451143"/>
            </a:xfrm>
            <a:prstGeom prst="rect">
              <a:avLst/>
            </a:prstGeom>
          </p:spPr>
        </p:pic>
        <p:sp>
          <p:nvSpPr>
            <p:cNvPr id="15" name="TextBox 14"/>
            <p:cNvSpPr txBox="1"/>
            <p:nvPr/>
          </p:nvSpPr>
          <p:spPr>
            <a:xfrm>
              <a:off x="886300" y="89757"/>
              <a:ext cx="1371719" cy="350551"/>
            </a:xfrm>
            <a:prstGeom prst="rect">
              <a:avLst/>
            </a:prstGeom>
            <a:noFill/>
          </p:spPr>
          <p:txBody>
            <a:bodyPr wrap="square" rtlCol="0">
              <a:spAutoFit/>
            </a:bodyPr>
            <a:lstStyle/>
            <a:p>
              <a:pPr algn="ctr"/>
              <a:r>
                <a:rPr lang="en-US" sz="1600" dirty="0" smtClean="0">
                  <a:solidFill>
                    <a:schemeClr val="bg1"/>
                  </a:solidFill>
                  <a:latin typeface="+mj-lt"/>
                </a:rPr>
                <a:t>Glossary</a:t>
              </a:r>
              <a:endParaRPr lang="en-US" sz="1200" dirty="0">
                <a:solidFill>
                  <a:schemeClr val="bg1"/>
                </a:solidFill>
                <a:latin typeface="+mj-lt"/>
              </a:endParaRPr>
            </a:p>
          </p:txBody>
        </p:sp>
      </p:grpSp>
      <p:grpSp>
        <p:nvGrpSpPr>
          <p:cNvPr id="16" name="Group 15"/>
          <p:cNvGrpSpPr/>
          <p:nvPr/>
        </p:nvGrpSpPr>
        <p:grpSpPr>
          <a:xfrm>
            <a:off x="0" y="1033087"/>
            <a:ext cx="640135" cy="457240"/>
            <a:chOff x="0" y="1033087"/>
            <a:chExt cx="640135" cy="457240"/>
          </a:xfrm>
        </p:grpSpPr>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033087"/>
              <a:ext cx="640135" cy="457240"/>
            </a:xfrm>
            <a:prstGeom prst="rect">
              <a:avLst/>
            </a:prstGeom>
          </p:spPr>
        </p:pic>
        <p:sp>
          <p:nvSpPr>
            <p:cNvPr id="18" name="TextBox 17"/>
            <p:cNvSpPr txBox="1"/>
            <p:nvPr/>
          </p:nvSpPr>
          <p:spPr>
            <a:xfrm>
              <a:off x="150220" y="1098808"/>
              <a:ext cx="379552" cy="338554"/>
            </a:xfrm>
            <a:prstGeom prst="rect">
              <a:avLst/>
            </a:prstGeom>
            <a:noFill/>
          </p:spPr>
          <p:txBody>
            <a:bodyPr wrap="square" rtlCol="0">
              <a:spAutoFit/>
            </a:bodyPr>
            <a:lstStyle/>
            <a:p>
              <a:pPr algn="ctr"/>
              <a:r>
                <a:rPr lang="en-US" sz="1600" dirty="0" smtClean="0">
                  <a:solidFill>
                    <a:schemeClr val="bg1"/>
                  </a:solidFill>
                  <a:latin typeface="+mj-lt"/>
                </a:rPr>
                <a:t>#</a:t>
              </a:r>
              <a:endParaRPr lang="en-US" sz="1600" dirty="0">
                <a:solidFill>
                  <a:schemeClr val="bg1"/>
                </a:solidFill>
                <a:latin typeface="+mj-lt"/>
              </a:endParaRPr>
            </a:p>
          </p:txBody>
        </p:sp>
      </p:grpSp>
      <p:grpSp>
        <p:nvGrpSpPr>
          <p:cNvPr id="19" name="Group 18"/>
          <p:cNvGrpSpPr/>
          <p:nvPr/>
        </p:nvGrpSpPr>
        <p:grpSpPr>
          <a:xfrm>
            <a:off x="-1" y="1944330"/>
            <a:ext cx="640135" cy="457240"/>
            <a:chOff x="-1" y="1944330"/>
            <a:chExt cx="640135" cy="457240"/>
          </a:xfrm>
        </p:grpSpPr>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 y="1944330"/>
              <a:ext cx="640135" cy="457240"/>
            </a:xfrm>
            <a:prstGeom prst="rect">
              <a:avLst/>
            </a:prstGeom>
          </p:spPr>
        </p:pic>
        <p:sp>
          <p:nvSpPr>
            <p:cNvPr id="21" name="TextBox 20"/>
            <p:cNvSpPr txBox="1"/>
            <p:nvPr/>
          </p:nvSpPr>
          <p:spPr>
            <a:xfrm>
              <a:off x="150220" y="2003673"/>
              <a:ext cx="379552" cy="338554"/>
            </a:xfrm>
            <a:prstGeom prst="rect">
              <a:avLst/>
            </a:prstGeom>
            <a:noFill/>
          </p:spPr>
          <p:txBody>
            <a:bodyPr wrap="square" rtlCol="0">
              <a:spAutoFit/>
            </a:bodyPr>
            <a:lstStyle/>
            <a:p>
              <a:pPr algn="ctr"/>
              <a:r>
                <a:rPr lang="en-US" sz="1600" dirty="0">
                  <a:solidFill>
                    <a:schemeClr val="bg1"/>
                  </a:solidFill>
                  <a:latin typeface="+mj-lt"/>
                </a:rPr>
                <a:t>#</a:t>
              </a:r>
              <a:endParaRPr lang="en-US" sz="1200" dirty="0">
                <a:solidFill>
                  <a:schemeClr val="bg1"/>
                </a:solidFill>
                <a:latin typeface="+mj-lt"/>
              </a:endParaRPr>
            </a:p>
          </p:txBody>
        </p:sp>
      </p:grpSp>
      <p:grpSp>
        <p:nvGrpSpPr>
          <p:cNvPr id="22" name="Group 21"/>
          <p:cNvGrpSpPr/>
          <p:nvPr/>
        </p:nvGrpSpPr>
        <p:grpSpPr>
          <a:xfrm>
            <a:off x="7589385" y="1055266"/>
            <a:ext cx="1554615" cy="457240"/>
            <a:chOff x="7589385" y="1055266"/>
            <a:chExt cx="1554615" cy="457240"/>
          </a:xfrm>
        </p:grpSpPr>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0800000">
              <a:off x="7589385" y="1055266"/>
              <a:ext cx="1554615" cy="457240"/>
            </a:xfrm>
            <a:prstGeom prst="rect">
              <a:avLst/>
            </a:prstGeom>
          </p:spPr>
        </p:pic>
        <p:sp>
          <p:nvSpPr>
            <p:cNvPr id="24" name="TextBox 23"/>
            <p:cNvSpPr txBox="1"/>
            <p:nvPr/>
          </p:nvSpPr>
          <p:spPr>
            <a:xfrm>
              <a:off x="7680832" y="1086713"/>
              <a:ext cx="1371719" cy="350551"/>
            </a:xfrm>
            <a:prstGeom prst="rect">
              <a:avLst/>
            </a:prstGeom>
            <a:noFill/>
          </p:spPr>
          <p:txBody>
            <a:bodyPr wrap="square" rtlCol="0">
              <a:spAutoFit/>
            </a:bodyPr>
            <a:lstStyle/>
            <a:p>
              <a:pPr algn="ctr"/>
              <a:r>
                <a:rPr lang="en-US" sz="1600" dirty="0" smtClean="0">
                  <a:solidFill>
                    <a:schemeClr val="bg1"/>
                  </a:solidFill>
                  <a:latin typeface="+mj-lt"/>
                </a:rPr>
                <a:t>Important!</a:t>
              </a:r>
              <a:endParaRPr lang="en-US" sz="1200" dirty="0">
                <a:solidFill>
                  <a:schemeClr val="bg1"/>
                </a:solidFill>
                <a:latin typeface="+mj-lt"/>
              </a:endParaRPr>
            </a:p>
          </p:txBody>
        </p:sp>
      </p:grpSp>
      <p:grpSp>
        <p:nvGrpSpPr>
          <p:cNvPr id="25" name="Group 24"/>
          <p:cNvGrpSpPr/>
          <p:nvPr/>
        </p:nvGrpSpPr>
        <p:grpSpPr>
          <a:xfrm>
            <a:off x="7589385" y="2070065"/>
            <a:ext cx="1554615" cy="457240"/>
            <a:chOff x="7589385" y="2070065"/>
            <a:chExt cx="1554615" cy="457240"/>
          </a:xfrm>
        </p:grpSpPr>
        <p:pic>
          <p:nvPicPr>
            <p:cNvPr id="26"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0800000">
              <a:off x="7589385" y="2070065"/>
              <a:ext cx="1554615" cy="457240"/>
            </a:xfrm>
            <a:prstGeom prst="rect">
              <a:avLst/>
            </a:prstGeom>
          </p:spPr>
        </p:pic>
        <p:sp>
          <p:nvSpPr>
            <p:cNvPr id="27" name="TextBox 26"/>
            <p:cNvSpPr txBox="1"/>
            <p:nvPr/>
          </p:nvSpPr>
          <p:spPr>
            <a:xfrm>
              <a:off x="7680831" y="2111412"/>
              <a:ext cx="1371719" cy="338554"/>
            </a:xfrm>
            <a:prstGeom prst="rect">
              <a:avLst/>
            </a:prstGeom>
            <a:noFill/>
          </p:spPr>
          <p:txBody>
            <a:bodyPr wrap="square" rtlCol="0">
              <a:spAutoFit/>
            </a:bodyPr>
            <a:lstStyle/>
            <a:p>
              <a:pPr algn="ctr"/>
              <a:r>
                <a:rPr lang="en-US" sz="1600" dirty="0" smtClean="0">
                  <a:solidFill>
                    <a:schemeClr val="bg1"/>
                  </a:solidFill>
                  <a:latin typeface="+mj-lt"/>
                </a:rPr>
                <a:t>Clinical</a:t>
              </a:r>
              <a:endParaRPr lang="en-US" sz="1200" dirty="0">
                <a:solidFill>
                  <a:schemeClr val="bg1"/>
                </a:solidFill>
                <a:latin typeface="+mj-lt"/>
              </a:endParaRPr>
            </a:p>
          </p:txBody>
        </p:sp>
      </p:grpSp>
      <p:sp>
        <p:nvSpPr>
          <p:cNvPr id="28" name="Rectangle 27"/>
          <p:cNvSpPr/>
          <p:nvPr/>
        </p:nvSpPr>
        <p:spPr>
          <a:xfrm>
            <a:off x="-1" y="4709130"/>
            <a:ext cx="914400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Data 28"/>
          <p:cNvSpPr/>
          <p:nvPr/>
        </p:nvSpPr>
        <p:spPr>
          <a:xfrm rot="10800000">
            <a:off x="1823123" y="5436311"/>
            <a:ext cx="3054096" cy="731520"/>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ata 29"/>
          <p:cNvSpPr/>
          <p:nvPr/>
        </p:nvSpPr>
        <p:spPr>
          <a:xfrm rot="10800000">
            <a:off x="4260767" y="5436311"/>
            <a:ext cx="3054096" cy="731520"/>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ata 30"/>
          <p:cNvSpPr/>
          <p:nvPr/>
        </p:nvSpPr>
        <p:spPr>
          <a:xfrm rot="10800000">
            <a:off x="-617901" y="5436311"/>
            <a:ext cx="3054096" cy="731520"/>
          </a:xfrm>
          <a:prstGeom prst="flowChartInputOutp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Data 31"/>
          <p:cNvSpPr/>
          <p:nvPr/>
        </p:nvSpPr>
        <p:spPr>
          <a:xfrm rot="10800000">
            <a:off x="6700356" y="5436311"/>
            <a:ext cx="3054096" cy="731520"/>
          </a:xfrm>
          <a:prstGeom prst="flowChartInputOutp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8208466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370888" y="6356350"/>
            <a:ext cx="2133600" cy="274320"/>
          </a:xfrm>
          <a:prstGeom prst="rect">
            <a:avLst/>
          </a:prstGeom>
        </p:spPr>
        <p:txBody>
          <a:bodyPr/>
          <a:lstStyle/>
          <a:p>
            <a:fld id="{46A3632E-31B7-41E9-8D2A-FE0F93DDDAD9}" type="datetimeFigureOut">
              <a:rPr lang="en-US" smtClean="0"/>
              <a:t>6/8/2016</a:t>
            </a:fld>
            <a:endParaRPr lang="en-US"/>
          </a:p>
        </p:txBody>
      </p:sp>
      <p:sp>
        <p:nvSpPr>
          <p:cNvPr id="5" name="Footer Placeholder 4"/>
          <p:cNvSpPr>
            <a:spLocks noGrp="1"/>
          </p:cNvSpPr>
          <p:nvPr>
            <p:ph type="ftr" sz="quarter" idx="11"/>
          </p:nvPr>
        </p:nvSpPr>
        <p:spPr>
          <a:xfrm>
            <a:off x="3048000" y="6356350"/>
            <a:ext cx="3352800"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8234680" y="6355080"/>
            <a:ext cx="582966" cy="274320"/>
          </a:xfrm>
          <a:prstGeom prst="rect">
            <a:avLst/>
          </a:prstGeom>
        </p:spPr>
        <p:txBody>
          <a:bodyPr/>
          <a:lstStyle/>
          <a:p>
            <a:fld id="{51BB73D9-5DE9-4FBA-A6B7-A688F1B4AF46}"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59581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356350"/>
            <a:ext cx="2133600" cy="274320"/>
          </a:xfrm>
          <a:prstGeom prst="rect">
            <a:avLst/>
          </a:prstGeom>
        </p:spPr>
        <p:txBody>
          <a:bodyPr/>
          <a:lstStyle/>
          <a:p>
            <a:fld id="{46A3632E-31B7-41E9-8D2A-FE0F93DDDAD9}" type="datetimeFigureOut">
              <a:rPr lang="en-US" smtClean="0"/>
              <a:t>6/8/2016</a:t>
            </a:fld>
            <a:endParaRPr lang="en-US"/>
          </a:p>
        </p:txBody>
      </p:sp>
      <p:sp>
        <p:nvSpPr>
          <p:cNvPr id="4" name="Footer Placeholder 3"/>
          <p:cNvSpPr>
            <a:spLocks noGrp="1"/>
          </p:cNvSpPr>
          <p:nvPr>
            <p:ph type="ftr" sz="quarter" idx="11"/>
          </p:nvPr>
        </p:nvSpPr>
        <p:spPr>
          <a:xfrm>
            <a:off x="3048000" y="6356350"/>
            <a:ext cx="3352800" cy="274320"/>
          </a:xfrm>
          <a:prstGeom prst="rect">
            <a:avLst/>
          </a:prstGeom>
        </p:spPr>
        <p:txBody>
          <a:bodyPr/>
          <a:lstStyle/>
          <a:p>
            <a:endParaRPr lang="en-US"/>
          </a:p>
        </p:txBody>
      </p:sp>
      <p:sp>
        <p:nvSpPr>
          <p:cNvPr id="5" name="Slide Number Placeholder 4"/>
          <p:cNvSpPr>
            <a:spLocks noGrp="1"/>
          </p:cNvSpPr>
          <p:nvPr>
            <p:ph type="sldNum" sz="quarter" idx="12"/>
          </p:nvPr>
        </p:nvSpPr>
        <p:spPr>
          <a:xfrm>
            <a:off x="8234680" y="6355080"/>
            <a:ext cx="582966" cy="274320"/>
          </a:xfrm>
          <a:prstGeom prst="rect">
            <a:avLst/>
          </a:prstGeom>
        </p:spPr>
        <p:txBody>
          <a:bodyPr/>
          <a:lstStyle/>
          <a:p>
            <a:fld id="{51BB73D9-5DE9-4FBA-A6B7-A688F1B4AF46}"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2441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3029" y="1122363"/>
            <a:ext cx="8577943" cy="2387600"/>
          </a:xfrm>
        </p:spPr>
        <p:txBody>
          <a:bodyPr anchor="b"/>
          <a:lstStyle>
            <a:lvl1pPr algn="l">
              <a:defRPr sz="4500">
                <a:solidFill>
                  <a:schemeClr val="bg1"/>
                </a:solidFill>
              </a:defRPr>
            </a:lvl1pPr>
          </a:lstStyle>
          <a:p>
            <a:r>
              <a:rPr lang="en-US" dirty="0" smtClean="0"/>
              <a:t>BD2K OER Module Title - Dark</a:t>
            </a:r>
            <a:endParaRPr lang="en-US" dirty="0"/>
          </a:p>
        </p:txBody>
      </p:sp>
      <p:sp>
        <p:nvSpPr>
          <p:cNvPr id="3" name="Subtitle 2"/>
          <p:cNvSpPr>
            <a:spLocks noGrp="1"/>
          </p:cNvSpPr>
          <p:nvPr>
            <p:ph type="subTitle" idx="1" hasCustomPrompt="1"/>
          </p:nvPr>
        </p:nvSpPr>
        <p:spPr>
          <a:xfrm>
            <a:off x="283029" y="3602038"/>
            <a:ext cx="8577943" cy="1655762"/>
          </a:xfrm>
        </p:spPr>
        <p:txBody>
          <a:bodyPr/>
          <a:lstStyle>
            <a:lvl1pPr marL="0" indent="0" algn="l">
              <a:buNone/>
              <a:defRPr sz="1800" baseline="0">
                <a:ln>
                  <a:noFill/>
                </a:ln>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BD2K ##-# | Subtitle Name</a:t>
            </a:r>
          </a:p>
          <a:p>
            <a:r>
              <a:rPr lang="en-US" dirty="0" smtClean="0"/>
              <a:t>Author | Affiliation</a:t>
            </a:r>
            <a:endParaRPr lang="en-US" dirty="0"/>
          </a:p>
        </p:txBody>
      </p:sp>
      <p:sp>
        <p:nvSpPr>
          <p:cNvPr id="4" name="Rectangle 3"/>
          <p:cNvSpPr/>
          <p:nvPr/>
        </p:nvSpPr>
        <p:spPr>
          <a:xfrm>
            <a:off x="0" y="6019800"/>
            <a:ext cx="9144000" cy="838200"/>
          </a:xfrm>
          <a:prstGeom prst="rect">
            <a:avLst/>
          </a:prstGeom>
          <a:solidFill>
            <a:schemeClr val="accent5">
              <a:lumMod val="60000"/>
              <a:lumOff val="40000"/>
              <a:alpha val="5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lumMod val="50000"/>
                  </a:schemeClr>
                </a:solidFill>
              </a:rPr>
              <a:t>BD2K Open Educational Resources | Oregon Health &amp; Science University</a:t>
            </a:r>
            <a:endParaRPr lang="en-US" dirty="0">
              <a:solidFill>
                <a:schemeClr val="accent5">
                  <a:lumMod val="50000"/>
                </a:schemeClr>
              </a:solidFill>
            </a:endParaRPr>
          </a:p>
        </p:txBody>
      </p:sp>
    </p:spTree>
    <p:custDataLst>
      <p:tags r:id="rId1"/>
    </p:custDataLst>
    <p:extLst>
      <p:ext uri="{BB962C8B-B14F-4D97-AF65-F5344CB8AC3E}">
        <p14:creationId xmlns:p14="http://schemas.microsoft.com/office/powerpoint/2010/main" val="422066731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Header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028" y="1666197"/>
            <a:ext cx="8577943" cy="2852737"/>
          </a:xfrm>
        </p:spPr>
        <p:txBody>
          <a:bodyPr anchor="b"/>
          <a:lstStyle>
            <a:lvl1pPr>
              <a:defRPr sz="4500">
                <a:solidFill>
                  <a:schemeClr val="bg1"/>
                </a:solidFill>
              </a:defRPr>
            </a:lvl1pPr>
          </a:lstStyle>
          <a:p>
            <a:r>
              <a:rPr lang="en-US" dirty="0" smtClean="0"/>
              <a:t>BD2K Section Header - Dark</a:t>
            </a:r>
            <a:endParaRPr lang="en-US" dirty="0"/>
          </a:p>
        </p:txBody>
      </p:sp>
      <p:sp>
        <p:nvSpPr>
          <p:cNvPr id="3" name="Text Placeholder 2"/>
          <p:cNvSpPr>
            <a:spLocks noGrp="1"/>
          </p:cNvSpPr>
          <p:nvPr>
            <p:ph type="body" idx="1" hasCustomPrompt="1"/>
          </p:nvPr>
        </p:nvSpPr>
        <p:spPr>
          <a:xfrm>
            <a:off x="283027" y="4589464"/>
            <a:ext cx="8577943" cy="1500187"/>
          </a:xfrm>
        </p:spPr>
        <p:txBody>
          <a:bodyPr/>
          <a:lstStyle>
            <a:lvl1pPr marL="0" indent="0">
              <a:buNone/>
              <a:defRPr sz="18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01300362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n>
                  <a:noFill/>
                </a:ln>
              </a:defRPr>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306315903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n>
                  <a:noFill/>
                </a:ln>
              </a:defRPr>
            </a:lvl1pPr>
          </a:lstStyle>
          <a:p>
            <a:pPr lvl="0"/>
            <a:r>
              <a:rPr lang="en-US" sz="1100" i="1" dirty="0" smtClean="0"/>
              <a:t>Citation</a:t>
            </a:r>
            <a:endParaRPr lang="en-US" dirty="0"/>
          </a:p>
        </p:txBody>
      </p:sp>
      <p:sp>
        <p:nvSpPr>
          <p:cNvPr id="4" name="Content Placeholder 2"/>
          <p:cNvSpPr>
            <a:spLocks noGrp="1"/>
          </p:cNvSpPr>
          <p:nvPr>
            <p:ph idx="1"/>
          </p:nvPr>
        </p:nvSpPr>
        <p:spPr>
          <a:xfrm>
            <a:off x="224972" y="1182915"/>
            <a:ext cx="8694058" cy="5256522"/>
          </a:xfrm>
        </p:spPr>
        <p:txBody>
          <a:bodyPr/>
          <a:lstStyle>
            <a:lvl1pPr>
              <a:defRPr>
                <a:ln>
                  <a:noFill/>
                </a:ln>
                <a:solidFill>
                  <a:schemeClr val="bg2">
                    <a:lumMod val="90000"/>
                  </a:schemeClr>
                </a:solidFill>
              </a:defRPr>
            </a:lvl1pPr>
            <a:lvl2pPr>
              <a:defRPr>
                <a:ln>
                  <a:noFill/>
                </a:ln>
                <a:solidFill>
                  <a:schemeClr val="bg2">
                    <a:lumMod val="90000"/>
                  </a:schemeClr>
                </a:solidFill>
              </a:defRPr>
            </a:lvl2pPr>
            <a:lvl3pPr>
              <a:defRPr>
                <a:ln>
                  <a:noFill/>
                </a:ln>
                <a:solidFill>
                  <a:schemeClr val="bg2">
                    <a:lumMod val="90000"/>
                  </a:schemeClr>
                </a:solidFill>
              </a:defRPr>
            </a:lvl3pPr>
            <a:lvl4pPr>
              <a:defRPr>
                <a:ln>
                  <a:noFill/>
                </a:ln>
                <a:solidFill>
                  <a:schemeClr val="bg2">
                    <a:lumMod val="90000"/>
                  </a:schemeClr>
                </a:solidFill>
              </a:defRPr>
            </a:lvl4pPr>
            <a:lvl5pPr>
              <a:defRPr>
                <a:ln>
                  <a:noFill/>
                </a:ln>
                <a:solidFill>
                  <a:schemeClr val="bg2">
                    <a:lumMod val="9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ustDataLst>
      <p:tags r:id="rId1"/>
    </p:custDataLst>
    <p:extLst>
      <p:ext uri="{BB962C8B-B14F-4D97-AF65-F5344CB8AC3E}">
        <p14:creationId xmlns:p14="http://schemas.microsoft.com/office/powerpoint/2010/main" val="361259464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27205"/>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1286393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35751"/>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1447067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271695641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74964129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48467967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11218720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9852"/>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49150660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058617368"/>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794651831"/>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Break Left Green">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42116431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Break Left Purple">
    <p:bg>
      <p:bgPr>
        <a:solidFill>
          <a:srgbClr val="4B5185"/>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02252348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50207648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3541014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028" y="1666197"/>
            <a:ext cx="8577943" cy="2852737"/>
          </a:xfrm>
        </p:spPr>
        <p:txBody>
          <a:bodyPr anchor="b"/>
          <a:lstStyle>
            <a:lvl1pPr>
              <a:defRPr sz="4500"/>
            </a:lvl1pPr>
          </a:lstStyle>
          <a:p>
            <a:r>
              <a:rPr lang="en-US" dirty="0" smtClean="0"/>
              <a:t>BD2K Section Header - Light</a:t>
            </a:r>
            <a:endParaRPr lang="en-US" dirty="0"/>
          </a:p>
        </p:txBody>
      </p:sp>
      <p:sp>
        <p:nvSpPr>
          <p:cNvPr id="3" name="Text Placeholder 2"/>
          <p:cNvSpPr>
            <a:spLocks noGrp="1"/>
          </p:cNvSpPr>
          <p:nvPr>
            <p:ph type="body" idx="1" hasCustomPrompt="1"/>
          </p:nvPr>
        </p:nvSpPr>
        <p:spPr>
          <a:xfrm>
            <a:off x="283027" y="4589464"/>
            <a:ext cx="8577943"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41088078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_Section Break Left Green">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70809021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Section Break Left Green">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10608934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Section Break Left Purple">
    <p:bg>
      <p:bgPr>
        <a:solidFill>
          <a:srgbClr val="4B518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46010687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671487297"/>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07445973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457200"/>
            <a:ext cx="4629150" cy="5403851"/>
          </a:xfrm>
        </p:spPr>
        <p:txBody>
          <a:bodyPr/>
          <a:lstStyle>
            <a:lvl1pPr marL="0" indent="0">
              <a:buNone/>
              <a:defRPr sz="2400">
                <a:ln>
                  <a:noFill/>
                </a:ln>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n>
                  <a:noFill/>
                </a:ln>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smtClean="0"/>
              <a:t>Click to edit Master text styles</a:t>
            </a:r>
          </a:p>
        </p:txBody>
      </p:sp>
      <p:sp>
        <p:nvSpPr>
          <p:cNvPr id="5" name="Content Placeholder 4"/>
          <p:cNvSpPr>
            <a:spLocks noGrp="1"/>
          </p:cNvSpPr>
          <p:nvPr>
            <p:ph sz="quarter" idx="14" hasCustomPrompt="1"/>
          </p:nvPr>
        </p:nvSpPr>
        <p:spPr>
          <a:xfrm>
            <a:off x="7221141" y="6565212"/>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46931862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Icon Dark">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dirty="0" smtClean="0">
                <a:solidFill>
                  <a:schemeClr val="bg1"/>
                </a:solidFill>
              </a:rPr>
              <a:t>Icons for Use Throughout – Dark Theme</a:t>
            </a:r>
            <a:endParaRPr lang="en-US" dirty="0">
              <a:solidFill>
                <a:schemeClr val="bg1"/>
              </a:solidFill>
            </a:endParaRPr>
          </a:p>
        </p:txBody>
      </p:sp>
      <p:pic>
        <p:nvPicPr>
          <p:cNvPr id="4" name="Picture 3"/>
          <p:cNvPicPr preferRelativeResize="0">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573873" y="5617689"/>
            <a:ext cx="914400" cy="914400"/>
          </a:xfrm>
          <a:prstGeom prst="rect">
            <a:avLst/>
          </a:prstGeom>
        </p:spPr>
      </p:pic>
      <p:pic>
        <p:nvPicPr>
          <p:cNvPr id="5" name="Picture 4"/>
          <p:cNvPicPr preferRelativeResize="0">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6674756" y="5617689"/>
            <a:ext cx="914400" cy="914400"/>
          </a:xfrm>
          <a:prstGeom prst="rect">
            <a:avLst/>
          </a:prstGeom>
        </p:spPr>
      </p:pic>
      <p:pic>
        <p:nvPicPr>
          <p:cNvPr id="6" name="Picture 5"/>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659637" y="1276349"/>
            <a:ext cx="914400" cy="914400"/>
          </a:xfrm>
          <a:prstGeom prst="rect">
            <a:avLst/>
          </a:prstGeom>
        </p:spPr>
      </p:pic>
      <p:pic>
        <p:nvPicPr>
          <p:cNvPr id="7" name="Picture 6"/>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4617295" y="2019299"/>
            <a:ext cx="914400" cy="914400"/>
          </a:xfrm>
          <a:prstGeom prst="rect">
            <a:avLst/>
          </a:prstGeom>
        </p:spPr>
      </p:pic>
      <p:pic>
        <p:nvPicPr>
          <p:cNvPr id="8" name="Picture 7"/>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20499" y="3667993"/>
            <a:ext cx="914400" cy="914400"/>
          </a:xfrm>
          <a:prstGeom prst="rect">
            <a:avLst/>
          </a:prstGeom>
        </p:spPr>
      </p:pic>
      <p:pic>
        <p:nvPicPr>
          <p:cNvPr id="9" name="Picture 8"/>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099408" y="3633963"/>
            <a:ext cx="914400" cy="914400"/>
          </a:xfrm>
          <a:prstGeom prst="rect">
            <a:avLst/>
          </a:prstGeom>
        </p:spPr>
      </p:pic>
      <p:pic>
        <p:nvPicPr>
          <p:cNvPr id="10" name="Picture 9"/>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320499" y="2807151"/>
            <a:ext cx="914400" cy="914400"/>
          </a:xfrm>
          <a:prstGeom prst="rect">
            <a:avLst/>
          </a:prstGeom>
        </p:spPr>
      </p:pic>
      <p:pic>
        <p:nvPicPr>
          <p:cNvPr id="11" name="Picture 10"/>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099408" y="2773118"/>
            <a:ext cx="914400" cy="914400"/>
          </a:xfrm>
          <a:prstGeom prst="rect">
            <a:avLst/>
          </a:prstGeom>
        </p:spPr>
      </p:pic>
      <p:pic>
        <p:nvPicPr>
          <p:cNvPr id="12" name="Picture 11"/>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6217556" y="1276349"/>
            <a:ext cx="914400" cy="914400"/>
          </a:xfrm>
          <a:prstGeom prst="rect">
            <a:avLst/>
          </a:prstGeom>
        </p:spPr>
      </p:pic>
      <p:pic>
        <p:nvPicPr>
          <p:cNvPr id="13" name="Picture 12"/>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2320499" y="1946309"/>
            <a:ext cx="914400" cy="914400"/>
          </a:xfrm>
          <a:prstGeom prst="rect">
            <a:avLst/>
          </a:prstGeom>
        </p:spPr>
      </p:pic>
      <p:pic>
        <p:nvPicPr>
          <p:cNvPr id="14" name="Picture 13"/>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1099408" y="1912276"/>
            <a:ext cx="914400" cy="914400"/>
          </a:xfrm>
          <a:prstGeom prst="rect">
            <a:avLst/>
          </a:prstGeom>
        </p:spPr>
      </p:pic>
      <p:pic>
        <p:nvPicPr>
          <p:cNvPr id="15" name="Picture 14"/>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2320499" y="1085467"/>
            <a:ext cx="914400" cy="914400"/>
          </a:xfrm>
          <a:prstGeom prst="rect">
            <a:avLst/>
          </a:prstGeom>
        </p:spPr>
      </p:pic>
      <p:pic>
        <p:nvPicPr>
          <p:cNvPr id="16" name="Picture 15"/>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1099408" y="1051434"/>
            <a:ext cx="914400" cy="914400"/>
          </a:xfrm>
          <a:prstGeom prst="rect">
            <a:avLst/>
          </a:prstGeom>
        </p:spPr>
      </p:pic>
      <p:pic>
        <p:nvPicPr>
          <p:cNvPr id="17" name="Picture 16"/>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4659637" y="2802115"/>
            <a:ext cx="914400" cy="914400"/>
          </a:xfrm>
          <a:prstGeom prst="rect">
            <a:avLst/>
          </a:prstGeom>
        </p:spPr>
      </p:pic>
      <p:pic>
        <p:nvPicPr>
          <p:cNvPr id="18" name="Picture 17"/>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6236606" y="2053771"/>
            <a:ext cx="914400" cy="914400"/>
          </a:xfrm>
          <a:prstGeom prst="rect">
            <a:avLst/>
          </a:prstGeom>
        </p:spPr>
      </p:pic>
      <p:pic>
        <p:nvPicPr>
          <p:cNvPr id="19" name="Picture 18"/>
          <p:cNvPicPr preferRelativeResize="0">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4472989" y="5617689"/>
            <a:ext cx="914400" cy="914400"/>
          </a:xfrm>
          <a:prstGeom prst="rect">
            <a:avLst/>
          </a:prstGeom>
        </p:spPr>
      </p:pic>
      <p:pic>
        <p:nvPicPr>
          <p:cNvPr id="20" name="Picture 19"/>
          <p:cNvPicPr preferRelativeResize="0">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3372105" y="5617689"/>
            <a:ext cx="914400" cy="914400"/>
          </a:xfrm>
          <a:prstGeom prst="rect">
            <a:avLst/>
          </a:prstGeom>
        </p:spPr>
      </p:pic>
      <p:pic>
        <p:nvPicPr>
          <p:cNvPr id="21" name="Picture 20"/>
          <p:cNvPicPr preferRelativeResize="0">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2271221" y="5617689"/>
            <a:ext cx="914400" cy="914400"/>
          </a:xfrm>
          <a:prstGeom prst="rect">
            <a:avLst/>
          </a:prstGeom>
        </p:spPr>
      </p:pic>
    </p:spTree>
    <p:custDataLst>
      <p:tags r:id="rId1"/>
    </p:custDataLst>
    <p:extLst>
      <p:ext uri="{BB962C8B-B14F-4D97-AF65-F5344CB8AC3E}">
        <p14:creationId xmlns:p14="http://schemas.microsoft.com/office/powerpoint/2010/main" val="293646762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dirty="0" smtClean="0">
                <a:solidFill>
                  <a:schemeClr val="bg1"/>
                </a:solidFill>
              </a:rPr>
              <a:t>Numbers for Use Throughout – Dark Theme</a:t>
            </a:r>
            <a:endParaRPr lang="en-US" dirty="0">
              <a:solidFill>
                <a:schemeClr val="bg1"/>
              </a:solidFill>
            </a:endParaRPr>
          </a:p>
        </p:txBody>
      </p:sp>
      <p:sp>
        <p:nvSpPr>
          <p:cNvPr id="4" name="Oval 3"/>
          <p:cNvSpPr/>
          <p:nvPr/>
        </p:nvSpPr>
        <p:spPr>
          <a:xfrm>
            <a:off x="685800" y="17526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1</a:t>
            </a:r>
            <a:endParaRPr lang="en-US" sz="2800" dirty="0">
              <a:solidFill>
                <a:schemeClr val="tx1">
                  <a:lumMod val="40000"/>
                  <a:lumOff val="60000"/>
                </a:schemeClr>
              </a:solidFill>
              <a:latin typeface="Cambria"/>
              <a:cs typeface="Cambria"/>
            </a:endParaRPr>
          </a:p>
        </p:txBody>
      </p:sp>
      <p:sp>
        <p:nvSpPr>
          <p:cNvPr id="5" name="Oval 4"/>
          <p:cNvSpPr/>
          <p:nvPr/>
        </p:nvSpPr>
        <p:spPr>
          <a:xfrm>
            <a:off x="685800" y="27432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2</a:t>
            </a:r>
            <a:endParaRPr lang="en-US" sz="2800" dirty="0">
              <a:solidFill>
                <a:schemeClr val="tx1">
                  <a:lumMod val="40000"/>
                  <a:lumOff val="60000"/>
                </a:schemeClr>
              </a:solidFill>
              <a:latin typeface="Cambria"/>
              <a:cs typeface="Cambria"/>
            </a:endParaRPr>
          </a:p>
        </p:txBody>
      </p:sp>
      <p:sp>
        <p:nvSpPr>
          <p:cNvPr id="6" name="Oval 5"/>
          <p:cNvSpPr/>
          <p:nvPr/>
        </p:nvSpPr>
        <p:spPr>
          <a:xfrm>
            <a:off x="685800" y="37338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lumMod val="40000"/>
                    <a:lumOff val="60000"/>
                  </a:schemeClr>
                </a:solidFill>
                <a:latin typeface="Cambria"/>
                <a:cs typeface="Cambria"/>
              </a:rPr>
              <a:t>3</a:t>
            </a:r>
          </a:p>
        </p:txBody>
      </p:sp>
      <p:sp>
        <p:nvSpPr>
          <p:cNvPr id="7" name="Oval 6"/>
          <p:cNvSpPr/>
          <p:nvPr/>
        </p:nvSpPr>
        <p:spPr>
          <a:xfrm>
            <a:off x="685800" y="46482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4</a:t>
            </a:r>
            <a:endParaRPr lang="en-US" sz="2800" dirty="0">
              <a:solidFill>
                <a:schemeClr val="tx1">
                  <a:lumMod val="40000"/>
                  <a:lumOff val="60000"/>
                </a:schemeClr>
              </a:solidFill>
              <a:latin typeface="Cambria"/>
              <a:cs typeface="Cambria"/>
            </a:endParaRPr>
          </a:p>
        </p:txBody>
      </p:sp>
      <p:sp>
        <p:nvSpPr>
          <p:cNvPr id="8" name="Oval 7"/>
          <p:cNvSpPr/>
          <p:nvPr/>
        </p:nvSpPr>
        <p:spPr>
          <a:xfrm>
            <a:off x="1796143" y="17526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1</a:t>
            </a:r>
            <a:endParaRPr lang="en-US" sz="2800" dirty="0">
              <a:solidFill>
                <a:schemeClr val="accent3">
                  <a:lumMod val="40000"/>
                  <a:lumOff val="60000"/>
                </a:schemeClr>
              </a:solidFill>
              <a:latin typeface="Cambria"/>
              <a:cs typeface="Cambria"/>
            </a:endParaRPr>
          </a:p>
        </p:txBody>
      </p:sp>
      <p:sp>
        <p:nvSpPr>
          <p:cNvPr id="9" name="Oval 8"/>
          <p:cNvSpPr/>
          <p:nvPr/>
        </p:nvSpPr>
        <p:spPr>
          <a:xfrm>
            <a:off x="1796143" y="27432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2</a:t>
            </a:r>
            <a:endParaRPr lang="en-US" sz="2800" dirty="0">
              <a:solidFill>
                <a:schemeClr val="accent3">
                  <a:lumMod val="40000"/>
                  <a:lumOff val="60000"/>
                </a:schemeClr>
              </a:solidFill>
              <a:latin typeface="Cambria"/>
              <a:cs typeface="Cambria"/>
            </a:endParaRPr>
          </a:p>
        </p:txBody>
      </p:sp>
      <p:sp>
        <p:nvSpPr>
          <p:cNvPr id="10" name="Oval 9"/>
          <p:cNvSpPr/>
          <p:nvPr/>
        </p:nvSpPr>
        <p:spPr>
          <a:xfrm>
            <a:off x="1796143" y="37338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lumMod val="40000"/>
                    <a:lumOff val="60000"/>
                  </a:schemeClr>
                </a:solidFill>
                <a:latin typeface="Cambria"/>
                <a:cs typeface="Cambria"/>
              </a:rPr>
              <a:t>3</a:t>
            </a:r>
          </a:p>
        </p:txBody>
      </p:sp>
      <p:sp>
        <p:nvSpPr>
          <p:cNvPr id="11" name="Oval 10"/>
          <p:cNvSpPr/>
          <p:nvPr/>
        </p:nvSpPr>
        <p:spPr>
          <a:xfrm>
            <a:off x="1796143" y="46482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4</a:t>
            </a:r>
            <a:endParaRPr lang="en-US" sz="2800" dirty="0">
              <a:solidFill>
                <a:schemeClr val="accent3">
                  <a:lumMod val="40000"/>
                  <a:lumOff val="60000"/>
                </a:schemeClr>
              </a:solidFill>
              <a:latin typeface="Cambria"/>
              <a:cs typeface="Cambria"/>
            </a:endParaRPr>
          </a:p>
        </p:txBody>
      </p:sp>
      <p:sp>
        <p:nvSpPr>
          <p:cNvPr id="12" name="Oval 11"/>
          <p:cNvSpPr/>
          <p:nvPr/>
        </p:nvSpPr>
        <p:spPr>
          <a:xfrm>
            <a:off x="2906486" y="17616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1</a:t>
            </a:r>
            <a:endParaRPr lang="en-US" sz="2800" dirty="0">
              <a:solidFill>
                <a:schemeClr val="accent6">
                  <a:lumMod val="40000"/>
                  <a:lumOff val="60000"/>
                </a:schemeClr>
              </a:solidFill>
              <a:latin typeface="Cambria"/>
              <a:cs typeface="Cambria"/>
            </a:endParaRPr>
          </a:p>
        </p:txBody>
      </p:sp>
      <p:sp>
        <p:nvSpPr>
          <p:cNvPr id="13" name="Oval 12"/>
          <p:cNvSpPr/>
          <p:nvPr/>
        </p:nvSpPr>
        <p:spPr>
          <a:xfrm>
            <a:off x="2906486" y="27522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2</a:t>
            </a:r>
            <a:endParaRPr lang="en-US" sz="2800" dirty="0">
              <a:solidFill>
                <a:schemeClr val="accent6">
                  <a:lumMod val="40000"/>
                  <a:lumOff val="60000"/>
                </a:schemeClr>
              </a:solidFill>
              <a:latin typeface="Cambria"/>
              <a:cs typeface="Cambria"/>
            </a:endParaRPr>
          </a:p>
        </p:txBody>
      </p:sp>
      <p:sp>
        <p:nvSpPr>
          <p:cNvPr id="14" name="Oval 13"/>
          <p:cNvSpPr/>
          <p:nvPr/>
        </p:nvSpPr>
        <p:spPr>
          <a:xfrm>
            <a:off x="2906486" y="37428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6">
                    <a:lumMod val="40000"/>
                    <a:lumOff val="60000"/>
                  </a:schemeClr>
                </a:solidFill>
                <a:latin typeface="Cambria"/>
                <a:cs typeface="Cambria"/>
              </a:rPr>
              <a:t>3</a:t>
            </a:r>
          </a:p>
        </p:txBody>
      </p:sp>
      <p:sp>
        <p:nvSpPr>
          <p:cNvPr id="15" name="Oval 14"/>
          <p:cNvSpPr/>
          <p:nvPr/>
        </p:nvSpPr>
        <p:spPr>
          <a:xfrm>
            <a:off x="2906486" y="46572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4</a:t>
            </a:r>
            <a:endParaRPr lang="en-US" sz="2800" dirty="0">
              <a:solidFill>
                <a:schemeClr val="accent6">
                  <a:lumMod val="40000"/>
                  <a:lumOff val="60000"/>
                </a:schemeClr>
              </a:solidFill>
              <a:latin typeface="Cambria"/>
              <a:cs typeface="Cambria"/>
            </a:endParaRPr>
          </a:p>
        </p:txBody>
      </p:sp>
    </p:spTree>
    <p:custDataLst>
      <p:tags r:id="rId1"/>
    </p:custDataLst>
    <p:extLst>
      <p:ext uri="{BB962C8B-B14F-4D97-AF65-F5344CB8AC3E}">
        <p14:creationId xmlns:p14="http://schemas.microsoft.com/office/powerpoint/2010/main" val="246894263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dirty="0" smtClean="0">
                <a:solidFill>
                  <a:schemeClr val="bg1"/>
                </a:solidFill>
              </a:rPr>
              <a:t>Shapes for Use Throughout – Dark Theme </a:t>
            </a:r>
            <a:endParaRPr lang="en-US"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973" y="1278854"/>
            <a:ext cx="640135" cy="4572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73" y="1894409"/>
            <a:ext cx="640135" cy="45724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973" y="2533036"/>
            <a:ext cx="640135" cy="45724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971" y="3189475"/>
            <a:ext cx="640135" cy="45724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7465" y="1278854"/>
            <a:ext cx="1371719" cy="457240"/>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7465" y="1923458"/>
            <a:ext cx="1371719" cy="451143"/>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7466" y="2533036"/>
            <a:ext cx="1371719" cy="45724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7465" y="3195572"/>
            <a:ext cx="1371719" cy="451143"/>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41905" y="1278854"/>
            <a:ext cx="1554615" cy="457240"/>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41905" y="1888432"/>
            <a:ext cx="1554615" cy="457240"/>
          </a:xfrm>
          <a:prstGeom prst="rect">
            <a:avLst/>
          </a:prstGeom>
        </p:spPr>
      </p:pic>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41905" y="2521082"/>
            <a:ext cx="1554615" cy="457240"/>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41903" y="3171543"/>
            <a:ext cx="1554615" cy="457240"/>
          </a:xfrm>
          <a:prstGeom prst="rect">
            <a:avLst/>
          </a:prstGeom>
        </p:spPr>
      </p:pic>
      <p:grpSp>
        <p:nvGrpSpPr>
          <p:cNvPr id="71" name="Group 70"/>
          <p:cNvGrpSpPr/>
          <p:nvPr/>
        </p:nvGrpSpPr>
        <p:grpSpPr>
          <a:xfrm>
            <a:off x="4925168" y="3628783"/>
            <a:ext cx="640080" cy="457200"/>
            <a:chOff x="912948" y="1357085"/>
            <a:chExt cx="640080" cy="457200"/>
          </a:xfrm>
        </p:grpSpPr>
        <p:sp>
          <p:nvSpPr>
            <p:cNvPr id="72" name="Pentagon 71"/>
            <p:cNvSpPr/>
            <p:nvPr/>
          </p:nvSpPr>
          <p:spPr>
            <a:xfrm>
              <a:off x="1095828" y="1357085"/>
              <a:ext cx="457200" cy="457200"/>
            </a:xfrm>
            <a:prstGeom prst="homePlat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912948" y="1357085"/>
              <a:ext cx="182880" cy="457200"/>
            </a:xfrm>
            <a:prstGeom prst="rect">
              <a:avLst/>
            </a:prstGeom>
            <a:solidFill>
              <a:schemeClr val="accent4">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4925168" y="4463354"/>
            <a:ext cx="640080" cy="457200"/>
            <a:chOff x="912948" y="2191656"/>
            <a:chExt cx="640080" cy="457200"/>
          </a:xfrm>
        </p:grpSpPr>
        <p:sp>
          <p:nvSpPr>
            <p:cNvPr id="75" name="Pentagon 74"/>
            <p:cNvSpPr/>
            <p:nvPr/>
          </p:nvSpPr>
          <p:spPr>
            <a:xfrm>
              <a:off x="1095828" y="2191656"/>
              <a:ext cx="457200" cy="457200"/>
            </a:xfrm>
            <a:prstGeom prst="homePlat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912948" y="2191656"/>
              <a:ext cx="182880" cy="457200"/>
            </a:xfrm>
            <a:prstGeom prst="rect">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4925168" y="5297925"/>
            <a:ext cx="640080" cy="457200"/>
            <a:chOff x="912948" y="3026227"/>
            <a:chExt cx="640080" cy="457200"/>
          </a:xfrm>
        </p:grpSpPr>
        <p:sp>
          <p:nvSpPr>
            <p:cNvPr id="78" name="Pentagon 77"/>
            <p:cNvSpPr/>
            <p:nvPr/>
          </p:nvSpPr>
          <p:spPr>
            <a:xfrm>
              <a:off x="1095828" y="3026227"/>
              <a:ext cx="457200" cy="457200"/>
            </a:xfrm>
            <a:prstGeom prst="homePlat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912948" y="3026227"/>
              <a:ext cx="182880" cy="457200"/>
            </a:xfrm>
            <a:prstGeom prst="rect">
              <a:avLst/>
            </a:prstGeom>
            <a:solidFill>
              <a:schemeClr val="tx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p:cNvGrpSpPr/>
          <p:nvPr/>
        </p:nvGrpSpPr>
        <p:grpSpPr>
          <a:xfrm>
            <a:off x="4925168" y="6132496"/>
            <a:ext cx="640080" cy="457200"/>
            <a:chOff x="912948" y="3860798"/>
            <a:chExt cx="640080" cy="457200"/>
          </a:xfrm>
        </p:grpSpPr>
        <p:sp>
          <p:nvSpPr>
            <p:cNvPr id="81" name="Pentagon 80"/>
            <p:cNvSpPr/>
            <p:nvPr/>
          </p:nvSpPr>
          <p:spPr>
            <a:xfrm>
              <a:off x="1095828" y="3860798"/>
              <a:ext cx="4572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912948" y="386079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5696141" y="3632879"/>
            <a:ext cx="1371600" cy="453104"/>
            <a:chOff x="2303060" y="1350261"/>
            <a:chExt cx="1371600" cy="453104"/>
          </a:xfrm>
        </p:grpSpPr>
        <p:sp>
          <p:nvSpPr>
            <p:cNvPr id="84" name="Round Same Side Corner Rectangle 83"/>
            <p:cNvSpPr/>
            <p:nvPr/>
          </p:nvSpPr>
          <p:spPr>
            <a:xfrm>
              <a:off x="2303060" y="1350261"/>
              <a:ext cx="1371600" cy="365760"/>
            </a:xfrm>
            <a:prstGeom prst="round2Same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2303060" y="1711925"/>
              <a:ext cx="1371600" cy="91440"/>
            </a:xfrm>
            <a:prstGeom prst="rect">
              <a:avLst/>
            </a:prstGeom>
            <a:solidFill>
              <a:schemeClr val="accent4">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5696141" y="4447647"/>
            <a:ext cx="1371600" cy="453104"/>
            <a:chOff x="2303060" y="2165029"/>
            <a:chExt cx="1371600" cy="453104"/>
          </a:xfrm>
        </p:grpSpPr>
        <p:sp>
          <p:nvSpPr>
            <p:cNvPr id="87" name="Round Same Side Corner Rectangle 86"/>
            <p:cNvSpPr/>
            <p:nvPr/>
          </p:nvSpPr>
          <p:spPr>
            <a:xfrm>
              <a:off x="2303060" y="2165029"/>
              <a:ext cx="1371600" cy="365760"/>
            </a:xfrm>
            <a:prstGeom prst="round2Same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2303060" y="2526693"/>
              <a:ext cx="1371600" cy="91440"/>
            </a:xfrm>
            <a:prstGeom prst="rect">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5696141" y="5308845"/>
            <a:ext cx="1371600" cy="453104"/>
            <a:chOff x="2303060" y="3026227"/>
            <a:chExt cx="1371600" cy="453104"/>
          </a:xfrm>
        </p:grpSpPr>
        <p:sp>
          <p:nvSpPr>
            <p:cNvPr id="90" name="Round Same Side Corner Rectangle 89"/>
            <p:cNvSpPr/>
            <p:nvPr/>
          </p:nvSpPr>
          <p:spPr>
            <a:xfrm>
              <a:off x="2303060" y="3026227"/>
              <a:ext cx="1371600" cy="365760"/>
            </a:xfrm>
            <a:prstGeom prst="round2Same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2303060" y="3387891"/>
              <a:ext cx="1371600" cy="91440"/>
            </a:xfrm>
            <a:prstGeom prst="rect">
              <a:avLst/>
            </a:prstGeom>
            <a:solidFill>
              <a:schemeClr val="tx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p:cNvGrpSpPr/>
          <p:nvPr/>
        </p:nvGrpSpPr>
        <p:grpSpPr>
          <a:xfrm>
            <a:off x="5696141" y="6123613"/>
            <a:ext cx="1371600" cy="453104"/>
            <a:chOff x="2303060" y="3840995"/>
            <a:chExt cx="1371600" cy="453104"/>
          </a:xfrm>
        </p:grpSpPr>
        <p:sp>
          <p:nvSpPr>
            <p:cNvPr id="93" name="Round Same Side Corner Rectangle 92"/>
            <p:cNvSpPr/>
            <p:nvPr/>
          </p:nvSpPr>
          <p:spPr>
            <a:xfrm>
              <a:off x="2303060" y="3840995"/>
              <a:ext cx="1371600" cy="365760"/>
            </a:xfrm>
            <a:prstGeom prst="round2Same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2303060" y="4202659"/>
              <a:ext cx="1371600" cy="9144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7364549" y="3628783"/>
            <a:ext cx="1554480" cy="457200"/>
            <a:chOff x="4600118" y="1357085"/>
            <a:chExt cx="1554480" cy="457200"/>
          </a:xfrm>
        </p:grpSpPr>
        <p:sp>
          <p:nvSpPr>
            <p:cNvPr id="96" name="Pentagon 95"/>
            <p:cNvSpPr/>
            <p:nvPr/>
          </p:nvSpPr>
          <p:spPr>
            <a:xfrm>
              <a:off x="4782998" y="1357085"/>
              <a:ext cx="1371600" cy="457200"/>
            </a:xfrm>
            <a:prstGeom prst="homePlat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4600118" y="1357085"/>
              <a:ext cx="182880" cy="457200"/>
            </a:xfrm>
            <a:prstGeom prst="rect">
              <a:avLst/>
            </a:prstGeom>
            <a:solidFill>
              <a:schemeClr val="accent4">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7364549" y="4463354"/>
            <a:ext cx="1554480" cy="457200"/>
            <a:chOff x="4600118" y="2191656"/>
            <a:chExt cx="1554480" cy="457200"/>
          </a:xfrm>
        </p:grpSpPr>
        <p:sp>
          <p:nvSpPr>
            <p:cNvPr id="99" name="Pentagon 98"/>
            <p:cNvSpPr/>
            <p:nvPr/>
          </p:nvSpPr>
          <p:spPr>
            <a:xfrm>
              <a:off x="4782998" y="2191656"/>
              <a:ext cx="1371600" cy="457200"/>
            </a:xfrm>
            <a:prstGeom prst="homePlat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4600118" y="2191656"/>
              <a:ext cx="182880" cy="457200"/>
            </a:xfrm>
            <a:prstGeom prst="rect">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7364549" y="5297925"/>
            <a:ext cx="1554480" cy="457200"/>
            <a:chOff x="4600118" y="3026227"/>
            <a:chExt cx="1554480" cy="457200"/>
          </a:xfrm>
        </p:grpSpPr>
        <p:sp>
          <p:nvSpPr>
            <p:cNvPr id="102" name="Pentagon 101"/>
            <p:cNvSpPr/>
            <p:nvPr/>
          </p:nvSpPr>
          <p:spPr>
            <a:xfrm>
              <a:off x="4782998" y="3026227"/>
              <a:ext cx="1371600" cy="457200"/>
            </a:xfrm>
            <a:prstGeom prst="homePlat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600118" y="3026227"/>
              <a:ext cx="182880" cy="457200"/>
            </a:xfrm>
            <a:prstGeom prst="rect">
              <a:avLst/>
            </a:prstGeom>
            <a:solidFill>
              <a:schemeClr val="tx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7364549" y="6132496"/>
            <a:ext cx="1554480" cy="457200"/>
            <a:chOff x="4600118" y="3860798"/>
            <a:chExt cx="1554480" cy="457200"/>
          </a:xfrm>
        </p:grpSpPr>
        <p:sp>
          <p:nvSpPr>
            <p:cNvPr id="105" name="Pentagon 104"/>
            <p:cNvSpPr/>
            <p:nvPr/>
          </p:nvSpPr>
          <p:spPr>
            <a:xfrm>
              <a:off x="4782998" y="3860798"/>
              <a:ext cx="13716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4600118" y="386079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85596751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791029" y="2973379"/>
            <a:ext cx="7772400" cy="911243"/>
          </a:xfrm>
        </p:spPr>
        <p:txBody>
          <a:bodyPr>
            <a:normAutofit/>
          </a:bodyPr>
          <a:lstStyle/>
          <a:p>
            <a:r>
              <a:rPr lang="en-US" dirty="0" smtClean="0"/>
              <a:t>Using Shapes as Side Flags, Tags, Banners</a:t>
            </a:r>
            <a:endParaRPr lang="en-US" dirty="0"/>
          </a:p>
        </p:txBody>
      </p:sp>
      <p:grpSp>
        <p:nvGrpSpPr>
          <p:cNvPr id="5" name="Group 4"/>
          <p:cNvGrpSpPr/>
          <p:nvPr/>
        </p:nvGrpSpPr>
        <p:grpSpPr>
          <a:xfrm>
            <a:off x="7094966" y="0"/>
            <a:ext cx="1371719" cy="457240"/>
            <a:chOff x="7094966" y="0"/>
            <a:chExt cx="1371719" cy="45724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7094966" y="0"/>
              <a:ext cx="1371719" cy="457240"/>
            </a:xfrm>
            <a:prstGeom prst="rect">
              <a:avLst/>
            </a:prstGeom>
          </p:spPr>
        </p:pic>
        <p:sp>
          <p:nvSpPr>
            <p:cNvPr id="7" name="TextBox 6"/>
            <p:cNvSpPr txBox="1"/>
            <p:nvPr/>
          </p:nvSpPr>
          <p:spPr>
            <a:xfrm>
              <a:off x="7094967" y="87240"/>
              <a:ext cx="1371718" cy="338554"/>
            </a:xfrm>
            <a:prstGeom prst="rect">
              <a:avLst/>
            </a:prstGeom>
            <a:noFill/>
          </p:spPr>
          <p:txBody>
            <a:bodyPr wrap="square" rtlCol="0">
              <a:spAutoFit/>
            </a:bodyPr>
            <a:lstStyle/>
            <a:p>
              <a:pPr algn="ctr"/>
              <a:r>
                <a:rPr lang="en-US" sz="1600" dirty="0" smtClean="0">
                  <a:solidFill>
                    <a:schemeClr val="bg1"/>
                  </a:solidFill>
                  <a:latin typeface="+mj-lt"/>
                </a:rPr>
                <a:t>Resources</a:t>
              </a:r>
              <a:endParaRPr lang="en-US" sz="1200" dirty="0">
                <a:solidFill>
                  <a:schemeClr val="bg1"/>
                </a:solidFill>
                <a:latin typeface="+mj-lt"/>
              </a:endParaRPr>
            </a:p>
          </p:txBody>
        </p:sp>
      </p:grpSp>
      <p:grpSp>
        <p:nvGrpSpPr>
          <p:cNvPr id="8" name="Group 7"/>
          <p:cNvGrpSpPr/>
          <p:nvPr/>
        </p:nvGrpSpPr>
        <p:grpSpPr>
          <a:xfrm>
            <a:off x="5123903" y="-1159"/>
            <a:ext cx="1371719" cy="458399"/>
            <a:chOff x="5123903" y="-1159"/>
            <a:chExt cx="1371719" cy="458399"/>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5123903" y="-1159"/>
              <a:ext cx="1371719" cy="451143"/>
            </a:xfrm>
            <a:prstGeom prst="rect">
              <a:avLst/>
            </a:prstGeom>
          </p:spPr>
        </p:pic>
        <p:sp>
          <p:nvSpPr>
            <p:cNvPr id="10" name="TextBox 9"/>
            <p:cNvSpPr txBox="1"/>
            <p:nvPr/>
          </p:nvSpPr>
          <p:spPr>
            <a:xfrm>
              <a:off x="5123903" y="106689"/>
              <a:ext cx="1371719" cy="350551"/>
            </a:xfrm>
            <a:prstGeom prst="rect">
              <a:avLst/>
            </a:prstGeom>
            <a:noFill/>
          </p:spPr>
          <p:txBody>
            <a:bodyPr wrap="square" rtlCol="0">
              <a:spAutoFit/>
            </a:bodyPr>
            <a:lstStyle/>
            <a:p>
              <a:pPr algn="ctr"/>
              <a:r>
                <a:rPr lang="en-US" sz="1600" dirty="0" smtClean="0">
                  <a:solidFill>
                    <a:schemeClr val="bg1"/>
                  </a:solidFill>
                  <a:latin typeface="+mj-lt"/>
                </a:rPr>
                <a:t>References</a:t>
              </a:r>
              <a:endParaRPr lang="en-US" sz="1200" dirty="0">
                <a:solidFill>
                  <a:schemeClr val="bg1"/>
                </a:solidFill>
                <a:latin typeface="+mj-lt"/>
              </a:endParaRPr>
            </a:p>
          </p:txBody>
        </p:sp>
      </p:grpSp>
      <p:grpSp>
        <p:nvGrpSpPr>
          <p:cNvPr id="11" name="Group 10"/>
          <p:cNvGrpSpPr/>
          <p:nvPr/>
        </p:nvGrpSpPr>
        <p:grpSpPr>
          <a:xfrm>
            <a:off x="2943880" y="-7255"/>
            <a:ext cx="1371719" cy="457240"/>
            <a:chOff x="2943880" y="-7255"/>
            <a:chExt cx="1371719" cy="457240"/>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2943880" y="-7255"/>
              <a:ext cx="1371719" cy="457240"/>
            </a:xfrm>
            <a:prstGeom prst="rect">
              <a:avLst/>
            </a:prstGeom>
          </p:spPr>
        </p:pic>
        <p:sp>
          <p:nvSpPr>
            <p:cNvPr id="13" name="TextBox 12"/>
            <p:cNvSpPr txBox="1"/>
            <p:nvPr/>
          </p:nvSpPr>
          <p:spPr>
            <a:xfrm>
              <a:off x="2943880" y="97014"/>
              <a:ext cx="1371719" cy="350551"/>
            </a:xfrm>
            <a:prstGeom prst="rect">
              <a:avLst/>
            </a:prstGeom>
            <a:noFill/>
          </p:spPr>
          <p:txBody>
            <a:bodyPr wrap="square" rtlCol="0">
              <a:spAutoFit/>
            </a:bodyPr>
            <a:lstStyle/>
            <a:p>
              <a:pPr algn="ctr"/>
              <a:r>
                <a:rPr lang="en-US" sz="1600" dirty="0" smtClean="0">
                  <a:solidFill>
                    <a:schemeClr val="bg1"/>
                  </a:solidFill>
                  <a:latin typeface="+mj-lt"/>
                </a:rPr>
                <a:t>Case Study</a:t>
              </a:r>
              <a:endParaRPr lang="en-US" sz="1200" dirty="0">
                <a:solidFill>
                  <a:schemeClr val="bg1"/>
                </a:solidFill>
                <a:latin typeface="+mj-lt"/>
              </a:endParaRPr>
            </a:p>
          </p:txBody>
        </p:sp>
      </p:grpSp>
      <p:grpSp>
        <p:nvGrpSpPr>
          <p:cNvPr id="17" name="Group 16"/>
          <p:cNvGrpSpPr/>
          <p:nvPr/>
        </p:nvGrpSpPr>
        <p:grpSpPr>
          <a:xfrm>
            <a:off x="0" y="1033087"/>
            <a:ext cx="640135" cy="457240"/>
            <a:chOff x="0" y="1033087"/>
            <a:chExt cx="640135" cy="457240"/>
          </a:xfrm>
        </p:grpSpPr>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033087"/>
              <a:ext cx="640135" cy="457240"/>
            </a:xfrm>
            <a:prstGeom prst="rect">
              <a:avLst/>
            </a:prstGeom>
          </p:spPr>
        </p:pic>
        <p:sp>
          <p:nvSpPr>
            <p:cNvPr id="19" name="TextBox 18"/>
            <p:cNvSpPr txBox="1"/>
            <p:nvPr/>
          </p:nvSpPr>
          <p:spPr>
            <a:xfrm>
              <a:off x="150220" y="1098808"/>
              <a:ext cx="379552" cy="338554"/>
            </a:xfrm>
            <a:prstGeom prst="rect">
              <a:avLst/>
            </a:prstGeom>
            <a:noFill/>
          </p:spPr>
          <p:txBody>
            <a:bodyPr wrap="square" rtlCol="0">
              <a:spAutoFit/>
            </a:bodyPr>
            <a:lstStyle/>
            <a:p>
              <a:pPr algn="ctr"/>
              <a:r>
                <a:rPr lang="en-US" sz="1600" dirty="0" smtClean="0">
                  <a:solidFill>
                    <a:schemeClr val="bg1"/>
                  </a:solidFill>
                  <a:latin typeface="+mj-lt"/>
                </a:rPr>
                <a:t>#</a:t>
              </a:r>
              <a:endParaRPr lang="en-US" sz="1600" dirty="0">
                <a:solidFill>
                  <a:schemeClr val="bg1"/>
                </a:solidFill>
                <a:latin typeface="+mj-lt"/>
              </a:endParaRPr>
            </a:p>
          </p:txBody>
        </p:sp>
      </p:grpSp>
      <p:grpSp>
        <p:nvGrpSpPr>
          <p:cNvPr id="20" name="Group 19"/>
          <p:cNvGrpSpPr/>
          <p:nvPr/>
        </p:nvGrpSpPr>
        <p:grpSpPr>
          <a:xfrm>
            <a:off x="-1" y="1944330"/>
            <a:ext cx="640135" cy="457240"/>
            <a:chOff x="-1" y="1944330"/>
            <a:chExt cx="640135" cy="457240"/>
          </a:xfrm>
        </p:grpSpPr>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1944330"/>
              <a:ext cx="640135" cy="457240"/>
            </a:xfrm>
            <a:prstGeom prst="rect">
              <a:avLst/>
            </a:prstGeom>
          </p:spPr>
        </p:pic>
        <p:sp>
          <p:nvSpPr>
            <p:cNvPr id="22" name="TextBox 21"/>
            <p:cNvSpPr txBox="1"/>
            <p:nvPr/>
          </p:nvSpPr>
          <p:spPr>
            <a:xfrm>
              <a:off x="150220" y="2003673"/>
              <a:ext cx="379552" cy="338554"/>
            </a:xfrm>
            <a:prstGeom prst="rect">
              <a:avLst/>
            </a:prstGeom>
            <a:noFill/>
          </p:spPr>
          <p:txBody>
            <a:bodyPr wrap="square" rtlCol="0">
              <a:spAutoFit/>
            </a:bodyPr>
            <a:lstStyle/>
            <a:p>
              <a:pPr algn="ctr"/>
              <a:r>
                <a:rPr lang="en-US" sz="1600" dirty="0">
                  <a:solidFill>
                    <a:schemeClr val="bg1"/>
                  </a:solidFill>
                  <a:latin typeface="+mj-lt"/>
                </a:rPr>
                <a:t>#</a:t>
              </a:r>
              <a:endParaRPr lang="en-US" sz="1200" dirty="0">
                <a:solidFill>
                  <a:schemeClr val="bg1"/>
                </a:solidFill>
                <a:latin typeface="+mj-lt"/>
              </a:endParaRPr>
            </a:p>
          </p:txBody>
        </p:sp>
      </p:grpSp>
      <p:grpSp>
        <p:nvGrpSpPr>
          <p:cNvPr id="23" name="Group 22"/>
          <p:cNvGrpSpPr/>
          <p:nvPr/>
        </p:nvGrpSpPr>
        <p:grpSpPr>
          <a:xfrm>
            <a:off x="7589385" y="1055266"/>
            <a:ext cx="1554615" cy="457240"/>
            <a:chOff x="7589385" y="1055266"/>
            <a:chExt cx="1554615" cy="457240"/>
          </a:xfrm>
        </p:grpSpPr>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800000">
              <a:off x="7589385" y="1055266"/>
              <a:ext cx="1554615" cy="457240"/>
            </a:xfrm>
            <a:prstGeom prst="rect">
              <a:avLst/>
            </a:prstGeom>
          </p:spPr>
        </p:pic>
        <p:sp>
          <p:nvSpPr>
            <p:cNvPr id="25" name="TextBox 24"/>
            <p:cNvSpPr txBox="1"/>
            <p:nvPr/>
          </p:nvSpPr>
          <p:spPr>
            <a:xfrm>
              <a:off x="7680832" y="1086713"/>
              <a:ext cx="1371719" cy="350551"/>
            </a:xfrm>
            <a:prstGeom prst="rect">
              <a:avLst/>
            </a:prstGeom>
            <a:noFill/>
          </p:spPr>
          <p:txBody>
            <a:bodyPr wrap="square" rtlCol="0">
              <a:spAutoFit/>
            </a:bodyPr>
            <a:lstStyle/>
            <a:p>
              <a:pPr algn="ctr"/>
              <a:r>
                <a:rPr lang="en-US" sz="1600" dirty="0" smtClean="0">
                  <a:solidFill>
                    <a:schemeClr val="bg1"/>
                  </a:solidFill>
                  <a:latin typeface="+mj-lt"/>
                </a:rPr>
                <a:t>Important!</a:t>
              </a:r>
              <a:endParaRPr lang="en-US" sz="1200" dirty="0">
                <a:solidFill>
                  <a:schemeClr val="bg1"/>
                </a:solidFill>
                <a:latin typeface="+mj-lt"/>
              </a:endParaRPr>
            </a:p>
          </p:txBody>
        </p:sp>
      </p:grpSp>
      <p:grpSp>
        <p:nvGrpSpPr>
          <p:cNvPr id="26" name="Group 25"/>
          <p:cNvGrpSpPr/>
          <p:nvPr/>
        </p:nvGrpSpPr>
        <p:grpSpPr>
          <a:xfrm>
            <a:off x="7589385" y="2070065"/>
            <a:ext cx="1554615" cy="457240"/>
            <a:chOff x="7589385" y="2070065"/>
            <a:chExt cx="1554615" cy="457240"/>
          </a:xfrm>
        </p:grpSpPr>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0800000">
              <a:off x="7589385" y="2070065"/>
              <a:ext cx="1554615" cy="457240"/>
            </a:xfrm>
            <a:prstGeom prst="rect">
              <a:avLst/>
            </a:prstGeom>
          </p:spPr>
        </p:pic>
        <p:sp>
          <p:nvSpPr>
            <p:cNvPr id="28" name="TextBox 27"/>
            <p:cNvSpPr txBox="1"/>
            <p:nvPr/>
          </p:nvSpPr>
          <p:spPr>
            <a:xfrm>
              <a:off x="7680831" y="2111412"/>
              <a:ext cx="1371719" cy="338554"/>
            </a:xfrm>
            <a:prstGeom prst="rect">
              <a:avLst/>
            </a:prstGeom>
            <a:noFill/>
          </p:spPr>
          <p:txBody>
            <a:bodyPr wrap="square" rtlCol="0">
              <a:spAutoFit/>
            </a:bodyPr>
            <a:lstStyle/>
            <a:p>
              <a:pPr algn="ctr"/>
              <a:r>
                <a:rPr lang="en-US" sz="1600" dirty="0" smtClean="0">
                  <a:solidFill>
                    <a:schemeClr val="bg1"/>
                  </a:solidFill>
                  <a:latin typeface="+mj-lt"/>
                </a:rPr>
                <a:t>Clinical</a:t>
              </a:r>
              <a:endParaRPr lang="en-US" sz="1200" dirty="0">
                <a:solidFill>
                  <a:schemeClr val="bg1"/>
                </a:solidFill>
                <a:latin typeface="+mj-lt"/>
              </a:endParaRPr>
            </a:p>
          </p:txBody>
        </p:sp>
      </p:grpSp>
      <p:sp>
        <p:nvSpPr>
          <p:cNvPr id="29" name="Rectangle 28"/>
          <p:cNvSpPr/>
          <p:nvPr/>
        </p:nvSpPr>
        <p:spPr>
          <a:xfrm>
            <a:off x="-1" y="4709130"/>
            <a:ext cx="914400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ata 29"/>
          <p:cNvSpPr/>
          <p:nvPr/>
        </p:nvSpPr>
        <p:spPr>
          <a:xfrm rot="10800000">
            <a:off x="1823123" y="5436311"/>
            <a:ext cx="3054096" cy="731520"/>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ata 30"/>
          <p:cNvSpPr/>
          <p:nvPr/>
        </p:nvSpPr>
        <p:spPr>
          <a:xfrm rot="10800000">
            <a:off x="4222667" y="5436311"/>
            <a:ext cx="3054096" cy="731520"/>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Data 31"/>
          <p:cNvSpPr/>
          <p:nvPr/>
        </p:nvSpPr>
        <p:spPr>
          <a:xfrm rot="10800000">
            <a:off x="-617901" y="5436311"/>
            <a:ext cx="3054096" cy="731520"/>
          </a:xfrm>
          <a:prstGeom prst="flowChartInputOutput">
            <a:avLst/>
          </a:pr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Data 32"/>
          <p:cNvSpPr/>
          <p:nvPr/>
        </p:nvSpPr>
        <p:spPr>
          <a:xfrm rot="10800000">
            <a:off x="6667305" y="5436311"/>
            <a:ext cx="3054096" cy="731520"/>
          </a:xfrm>
          <a:prstGeom prst="flowChartInputOutp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96880" y="1577320"/>
            <a:ext cx="1371719" cy="457240"/>
          </a:xfrm>
          <a:prstGeom prst="rect">
            <a:avLst/>
          </a:prstGeom>
        </p:spPr>
      </p:pic>
      <p:sp>
        <p:nvSpPr>
          <p:cNvPr id="35" name="TextBox 34"/>
          <p:cNvSpPr txBox="1"/>
          <p:nvPr/>
        </p:nvSpPr>
        <p:spPr>
          <a:xfrm>
            <a:off x="2296880" y="1557397"/>
            <a:ext cx="1371720" cy="615553"/>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bg1"/>
                </a:solidFill>
                <a:latin typeface="+mj-lt"/>
                <a:ea typeface="+mn-ea"/>
                <a:cs typeface="+mn-cs"/>
              </a:rPr>
              <a:t>Glossary</a:t>
            </a:r>
          </a:p>
          <a:p>
            <a:pPr algn="ctr"/>
            <a:endParaRPr lang="en-US" dirty="0"/>
          </a:p>
        </p:txBody>
      </p:sp>
      <p:grpSp>
        <p:nvGrpSpPr>
          <p:cNvPr id="36" name="Group 35"/>
          <p:cNvGrpSpPr/>
          <p:nvPr/>
        </p:nvGrpSpPr>
        <p:grpSpPr>
          <a:xfrm rot="10800000">
            <a:off x="967140" y="-5500"/>
            <a:ext cx="1371719" cy="449279"/>
            <a:chOff x="7547308" y="6054245"/>
            <a:chExt cx="1371719" cy="449279"/>
          </a:xfrm>
        </p:grpSpPr>
        <p:sp>
          <p:nvSpPr>
            <p:cNvPr id="37" name="Round Same Side Corner Rectangle 36"/>
            <p:cNvSpPr/>
            <p:nvPr/>
          </p:nvSpPr>
          <p:spPr>
            <a:xfrm>
              <a:off x="7547308" y="6054245"/>
              <a:ext cx="1371719" cy="357809"/>
            </a:xfrm>
            <a:prstGeom prst="round2SameRect">
              <a:avLst/>
            </a:prstGeom>
            <a:solidFill>
              <a:srgbClr val="717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8" name="Rectangle 37"/>
            <p:cNvSpPr/>
            <p:nvPr/>
          </p:nvSpPr>
          <p:spPr>
            <a:xfrm>
              <a:off x="7547308" y="6412064"/>
              <a:ext cx="1371719" cy="91460"/>
            </a:xfrm>
            <a:prstGeom prst="rect">
              <a:avLst/>
            </a:prstGeom>
            <a:solidFill>
              <a:srgbClr val="525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976566" y="83887"/>
            <a:ext cx="1329740" cy="369332"/>
          </a:xfrm>
          <a:prstGeom prst="rect">
            <a:avLst/>
          </a:prstGeom>
          <a:noFill/>
        </p:spPr>
        <p:txBody>
          <a:bodyPr wrap="square" rtlCol="0">
            <a:spAutoFit/>
          </a:bodyPr>
          <a:lstStyle/>
          <a:p>
            <a:pPr algn="ctr"/>
            <a:r>
              <a:rPr lang="en-US" dirty="0" smtClean="0">
                <a:solidFill>
                  <a:schemeClr val="bg1"/>
                </a:solidFill>
                <a:latin typeface="+mj-lt"/>
              </a:rPr>
              <a:t>Glossary</a:t>
            </a:r>
            <a:endParaRPr lang="en-US" dirty="0">
              <a:solidFill>
                <a:schemeClr val="bg1"/>
              </a:solidFill>
              <a:latin typeface="+mj-lt"/>
            </a:endParaRPr>
          </a:p>
        </p:txBody>
      </p:sp>
    </p:spTree>
    <p:custDataLst>
      <p:tags r:id="rId1"/>
    </p:custDataLst>
    <p:extLst>
      <p:ext uri="{BB962C8B-B14F-4D97-AF65-F5344CB8AC3E}">
        <p14:creationId xmlns:p14="http://schemas.microsoft.com/office/powerpoint/2010/main" val="14996066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27205"/>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11623282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14509987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2648536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2780517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Break Left Green">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2239935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tags" Target="../tags/tag2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4971" y="155556"/>
            <a:ext cx="8694058" cy="9112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4972" y="1182914"/>
            <a:ext cx="8694058" cy="5474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25"/>
    </p:custDataLst>
    <p:extLst>
      <p:ext uri="{BB962C8B-B14F-4D97-AF65-F5344CB8AC3E}">
        <p14:creationId xmlns:p14="http://schemas.microsoft.com/office/powerpoint/2010/main" val="2993968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5" r:id="rId3"/>
    <p:sldLayoutId id="2147483692" r:id="rId4"/>
    <p:sldLayoutId id="2147483707" r:id="rId5"/>
    <p:sldLayoutId id="2147483708" r:id="rId6"/>
    <p:sldLayoutId id="2147483709" r:id="rId7"/>
    <p:sldLayoutId id="2147483710" r:id="rId8"/>
    <p:sldLayoutId id="2147483704" r:id="rId9"/>
    <p:sldLayoutId id="2147483749" r:id="rId10"/>
    <p:sldLayoutId id="2147483700" r:id="rId11"/>
    <p:sldLayoutId id="2147483750" r:id="rId12"/>
    <p:sldLayoutId id="2147483701" r:id="rId13"/>
    <p:sldLayoutId id="2147483751" r:id="rId14"/>
    <p:sldLayoutId id="2147483702" r:id="rId15"/>
    <p:sldLayoutId id="2147483752" r:id="rId16"/>
    <p:sldLayoutId id="2147483698" r:id="rId17"/>
    <p:sldLayoutId id="2147483715" r:id="rId18"/>
    <p:sldLayoutId id="2147483717" r:id="rId19"/>
    <p:sldLayoutId id="2147483741" r:id="rId20"/>
    <p:sldLayoutId id="2147483743" r:id="rId21"/>
    <p:sldLayoutId id="2147483762" r:id="rId22"/>
    <p:sldLayoutId id="2147483763" r:id="rId23"/>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accent5"/>
          </a:solidFill>
          <a:latin typeface="+mj-lt"/>
          <a:ea typeface="+mj-ea"/>
          <a:cs typeface="+mj-cs"/>
        </a:defRPr>
      </a:lvl1pPr>
    </p:titleStyle>
    <p:body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solidFill>
            <a:schemeClr val="tx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solidFill>
            <a:schemeClr val="tx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950" kern="1200">
          <a:solidFill>
            <a:schemeClr val="tx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6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55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4971" y="155556"/>
            <a:ext cx="8694058" cy="91124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4972" y="1182914"/>
            <a:ext cx="8694058" cy="5474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ustDataLst>
      <p:tags r:id="rId28"/>
    </p:custDataLst>
    <p:extLst>
      <p:ext uri="{BB962C8B-B14F-4D97-AF65-F5344CB8AC3E}">
        <p14:creationId xmlns:p14="http://schemas.microsoft.com/office/powerpoint/2010/main" val="2505382995"/>
      </p:ext>
    </p:extLst>
  </p:cSld>
  <p:clrMap bg1="lt1" tx1="dk1" bg2="lt2" tx2="dk2" accent1="accent1" accent2="accent2" accent3="accent3" accent4="accent4" accent5="accent5" accent6="accent6" hlink="hlink" folHlink="folHlink"/>
  <p:sldLayoutIdLst>
    <p:sldLayoutId id="2147483721" r:id="rId1"/>
    <p:sldLayoutId id="2147483725" r:id="rId2"/>
    <p:sldLayoutId id="2147483726" r:id="rId3"/>
    <p:sldLayoutId id="2147483727" r:id="rId4"/>
    <p:sldLayoutId id="2147483728" r:id="rId5"/>
    <p:sldLayoutId id="2147483748" r:id="rId6"/>
    <p:sldLayoutId id="2147483729" r:id="rId7"/>
    <p:sldLayoutId id="2147483747" r:id="rId8"/>
    <p:sldLayoutId id="2147483730" r:id="rId9"/>
    <p:sldLayoutId id="2147483746" r:id="rId10"/>
    <p:sldLayoutId id="2147483731" r:id="rId11"/>
    <p:sldLayoutId id="2147483745" r:id="rId12"/>
    <p:sldLayoutId id="2147483757" r:id="rId13"/>
    <p:sldLayoutId id="2147483758" r:id="rId14"/>
    <p:sldLayoutId id="2147483759" r:id="rId15"/>
    <p:sldLayoutId id="2147483760" r:id="rId16"/>
    <p:sldLayoutId id="2147483761" r:id="rId17"/>
    <p:sldLayoutId id="2147483753" r:id="rId18"/>
    <p:sldLayoutId id="2147483754" r:id="rId19"/>
    <p:sldLayoutId id="2147483755" r:id="rId20"/>
    <p:sldLayoutId id="2147483756" r:id="rId21"/>
    <p:sldLayoutId id="2147483736" r:id="rId22"/>
    <p:sldLayoutId id="2147483738" r:id="rId23"/>
    <p:sldLayoutId id="2147483740" r:id="rId24"/>
    <p:sldLayoutId id="2147483742" r:id="rId25"/>
    <p:sldLayoutId id="2147483744" r:id="rId26"/>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ln>
            <a:noFill/>
          </a:ln>
          <a:solidFill>
            <a:schemeClr val="bg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ln>
            <a:noFill/>
          </a:ln>
          <a:solidFill>
            <a:schemeClr val="bg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500" kern="1200">
          <a:ln>
            <a:noFill/>
          </a:ln>
          <a:solidFill>
            <a:schemeClr val="bg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ln>
            <a:noFill/>
          </a:ln>
          <a:solidFill>
            <a:schemeClr val="bg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ln>
            <a:noFill/>
          </a:ln>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7.xml"/><Relationship Id="rId5" Type="http://schemas.openxmlformats.org/officeDocument/2006/relationships/image" Target="../media/image57.png"/><Relationship Id="rId4" Type="http://schemas.openxmlformats.org/officeDocument/2006/relationships/image" Target="../media/image56.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8.xml"/><Relationship Id="rId4" Type="http://schemas.openxmlformats.org/officeDocument/2006/relationships/image" Target="../media/image5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6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6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6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6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6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ags" Target="../tags/tag49.xml"/></Relationships>
</file>

<file path=ppt/slides/_rels/slide20.xml.rels><?xml version="1.0" encoding="UTF-8" standalone="yes"?>
<Relationships xmlns="http://schemas.openxmlformats.org/package/2006/relationships"><Relationship Id="rId3" Type="http://schemas.openxmlformats.org/officeDocument/2006/relationships/hyperlink" Target="http://projectreporter.nih.gov/project_info_description.cfm?aid=8828784&amp;icde=22004384" TargetMode="Externa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5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53.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52.xml"/><Relationship Id="rId4" Type="http://schemas.openxmlformats.org/officeDocument/2006/relationships/image" Target="../media/image54.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4.xml"/><Relationship Id="rId4" Type="http://schemas.openxmlformats.org/officeDocument/2006/relationships/image" Target="../media/image5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Metadata in Database Systems</a:t>
            </a:r>
          </a:p>
        </p:txBody>
      </p:sp>
      <p:sp>
        <p:nvSpPr>
          <p:cNvPr id="3" name="Subtitle 2"/>
          <p:cNvSpPr>
            <a:spLocks noGrp="1"/>
          </p:cNvSpPr>
          <p:nvPr>
            <p:ph type="subTitle" idx="1"/>
          </p:nvPr>
        </p:nvSpPr>
        <p:spPr/>
        <p:txBody>
          <a:bodyPr/>
          <a:lstStyle/>
          <a:p>
            <a:r>
              <a:rPr lang="en-US" smtClean="0"/>
              <a:t>BDK15-3 </a:t>
            </a:r>
            <a:r>
              <a:rPr lang="en-US" dirty="0" smtClean="0"/>
              <a:t>| </a:t>
            </a:r>
            <a:r>
              <a:rPr lang="en-US" dirty="0"/>
              <a:t>Metadata perspectives from the web and databases </a:t>
            </a:r>
            <a:r>
              <a:rPr lang="en-US" dirty="0" smtClean="0"/>
              <a:t>systems</a:t>
            </a:r>
          </a:p>
          <a:p>
            <a:r>
              <a:rPr lang="en-US" dirty="0" smtClean="0"/>
              <a:t>Matthew Brush, PhD | OHSU Library - Ontology Development Group </a:t>
            </a:r>
            <a:endParaRPr lang="en-US" sz="4500" dirty="0">
              <a:solidFill>
                <a:schemeClr val="accent5"/>
              </a:solidFill>
            </a:endParaRPr>
          </a:p>
        </p:txBody>
      </p:sp>
    </p:spTree>
    <p:custDataLst>
      <p:tags r:id="rId1"/>
    </p:custDataLst>
    <p:extLst>
      <p:ext uri="{BB962C8B-B14F-4D97-AF65-F5344CB8AC3E}">
        <p14:creationId xmlns:p14="http://schemas.microsoft.com/office/powerpoint/2010/main" val="2085217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76200"/>
            <a:ext cx="9144000" cy="65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6950" r="48947" b="2743"/>
          <a:stretch/>
        </p:blipFill>
        <p:spPr bwMode="auto">
          <a:xfrm>
            <a:off x="217025" y="4495800"/>
            <a:ext cx="8695480" cy="76200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1053" t="-1" b="4847"/>
          <a:stretch/>
        </p:blipFill>
        <p:spPr bwMode="auto">
          <a:xfrm>
            <a:off x="205450" y="5521705"/>
            <a:ext cx="8718630" cy="80289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descr="C:\Users\brushm\AppData\Roaming\PixelMetrics\CaptureWiz\Temp\28.png"/>
          <p:cNvPicPr>
            <a:picLocks noChangeAspect="1" noChangeArrowheads="1"/>
          </p:cNvPicPr>
          <p:nvPr/>
        </p:nvPicPr>
        <p:blipFill rotWithShape="1">
          <a:blip r:embed="rId5">
            <a:extLst>
              <a:ext uri="{28A0092B-C50C-407E-A947-70E740481C1C}">
                <a14:useLocalDpi xmlns:a14="http://schemas.microsoft.com/office/drawing/2010/main" val="0"/>
              </a:ext>
            </a:extLst>
          </a:blip>
          <a:srcRect t="50000" b="25000"/>
          <a:stretch/>
        </p:blipFill>
        <p:spPr bwMode="auto">
          <a:xfrm>
            <a:off x="1143000" y="3216116"/>
            <a:ext cx="6047530" cy="9411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brushm\AppData\Roaming\PixelMetrics\CaptureWiz\Temp\28.png"/>
          <p:cNvPicPr>
            <a:picLocks noChangeAspect="1" noChangeArrowheads="1"/>
          </p:cNvPicPr>
          <p:nvPr/>
        </p:nvPicPr>
        <p:blipFill rotWithShape="1">
          <a:blip r:embed="rId5">
            <a:extLst>
              <a:ext uri="{28A0092B-C50C-407E-A947-70E740481C1C}">
                <a14:useLocalDpi xmlns:a14="http://schemas.microsoft.com/office/drawing/2010/main" val="0"/>
              </a:ext>
            </a:extLst>
          </a:blip>
          <a:srcRect t="13178" b="61377"/>
          <a:stretch/>
        </p:blipFill>
        <p:spPr bwMode="auto">
          <a:xfrm>
            <a:off x="1130292" y="2148361"/>
            <a:ext cx="6642108" cy="10520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a:t>NINDS CDE </a:t>
            </a:r>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sz="2400" dirty="0"/>
              <a:t>Blood specimen lactate measurement status</a:t>
            </a:r>
          </a:p>
          <a:p>
            <a:r>
              <a:rPr lang="en-US" sz="2400" dirty="0"/>
              <a:t>C19552 </a:t>
            </a:r>
          </a:p>
          <a:p>
            <a:endParaRPr lang="en-US" dirty="0"/>
          </a:p>
        </p:txBody>
      </p:sp>
      <p:sp>
        <p:nvSpPr>
          <p:cNvPr id="4" name="Content Placeholder 3" hidden="1"/>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3198410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descr="C:\Users\brushm\AppData\Roaming\PixelMetrics\CaptureWiz\Temp\30.png"/>
          <p:cNvPicPr>
            <a:picLocks noChangeAspect="1" noChangeArrowheads="1"/>
          </p:cNvPicPr>
          <p:nvPr/>
        </p:nvPicPr>
        <p:blipFill rotWithShape="1">
          <a:blip r:embed="rId4">
            <a:extLst>
              <a:ext uri="{28A0092B-C50C-407E-A947-70E740481C1C}">
                <a14:useLocalDpi xmlns:a14="http://schemas.microsoft.com/office/drawing/2010/main" val="0"/>
              </a:ext>
            </a:extLst>
          </a:blip>
          <a:srcRect b="48237"/>
          <a:stretch/>
        </p:blipFill>
        <p:spPr bwMode="auto">
          <a:xfrm>
            <a:off x="2590800" y="1524000"/>
            <a:ext cx="4114800" cy="520378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r>
              <a:rPr lang="en-US" sz="2400" dirty="0">
                <a:latin typeface="Cambria"/>
                <a:cs typeface="Cambria"/>
              </a:rPr>
              <a:t>Laboratory Tests and Tracking </a:t>
            </a:r>
          </a:p>
          <a:p>
            <a:pPr marL="0" indent="0">
              <a:buNone/>
            </a:pPr>
            <a:endParaRPr lang="en-US" dirty="0"/>
          </a:p>
        </p:txBody>
      </p:sp>
      <p:sp>
        <p:nvSpPr>
          <p:cNvPr id="6" name="Content Placeholder 5"/>
          <p:cNvSpPr>
            <a:spLocks noGrp="1"/>
          </p:cNvSpPr>
          <p:nvPr>
            <p:ph sz="quarter" idx="14"/>
          </p:nvPr>
        </p:nvSpPr>
        <p:spPr/>
        <p:txBody>
          <a:bodyPr/>
          <a:lstStyle/>
          <a:p>
            <a:endParaRPr lang="en-US"/>
          </a:p>
        </p:txBody>
      </p:sp>
      <p:sp>
        <p:nvSpPr>
          <p:cNvPr id="2" name="Title 1"/>
          <p:cNvSpPr>
            <a:spLocks noGrp="1"/>
          </p:cNvSpPr>
          <p:nvPr>
            <p:ph type="title"/>
          </p:nvPr>
        </p:nvSpPr>
        <p:spPr/>
        <p:txBody>
          <a:bodyPr>
            <a:normAutofit/>
          </a:bodyPr>
          <a:lstStyle/>
          <a:p>
            <a:r>
              <a:rPr lang="en-US" sz="3600" dirty="0">
                <a:solidFill>
                  <a:srgbClr val="18496B"/>
                </a:solidFill>
              </a:rPr>
              <a:t>NINDS Case Report </a:t>
            </a:r>
            <a:r>
              <a:rPr lang="en-US" sz="3600" dirty="0" smtClean="0">
                <a:solidFill>
                  <a:srgbClr val="18496B"/>
                </a:solidFill>
              </a:rPr>
              <a:t>Forms</a:t>
            </a:r>
            <a:endParaRPr lang="en-US" dirty="0"/>
          </a:p>
        </p:txBody>
      </p:sp>
    </p:spTree>
    <p:custDataLst>
      <p:tags r:id="rId1"/>
    </p:custDataLst>
    <p:extLst>
      <p:ext uri="{BB962C8B-B14F-4D97-AF65-F5344CB8AC3E}">
        <p14:creationId xmlns:p14="http://schemas.microsoft.com/office/powerpoint/2010/main" val="11939073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01650" indent="-457200">
              <a:spcBef>
                <a:spcPts val="1800"/>
              </a:spcBef>
              <a:buFont typeface="Wingdings" charset="2"/>
              <a:buChar char="§"/>
            </a:pPr>
            <a:r>
              <a:rPr lang="en-US" sz="2200" dirty="0" smtClean="0">
                <a:cs typeface="Cambria"/>
              </a:rPr>
              <a:t>The National Cancer Institute Cancer </a:t>
            </a:r>
            <a:r>
              <a:rPr lang="en-US" sz="2200" dirty="0">
                <a:cs typeface="Cambria"/>
              </a:rPr>
              <a:t>Data Standards Registry (</a:t>
            </a:r>
            <a:r>
              <a:rPr lang="en-US" sz="2200" dirty="0" err="1">
                <a:cs typeface="Cambria"/>
              </a:rPr>
              <a:t>caDSR</a:t>
            </a:r>
            <a:r>
              <a:rPr lang="en-US" sz="2200" dirty="0">
                <a:cs typeface="Cambria"/>
              </a:rPr>
              <a:t>) is the </a:t>
            </a:r>
            <a:r>
              <a:rPr lang="en-US" sz="2200" dirty="0" smtClean="0">
                <a:cs typeface="Cambria"/>
              </a:rPr>
              <a:t>largest and most </a:t>
            </a:r>
            <a:r>
              <a:rPr lang="en-US" sz="2200" dirty="0">
                <a:cs typeface="Cambria"/>
              </a:rPr>
              <a:t>widely </a:t>
            </a:r>
            <a:r>
              <a:rPr lang="en-US" sz="2200" dirty="0" smtClean="0">
                <a:cs typeface="Cambria"/>
              </a:rPr>
              <a:t>used CDE registry</a:t>
            </a:r>
          </a:p>
          <a:p>
            <a:pPr marL="971550" lvl="1" indent="-257175">
              <a:spcBef>
                <a:spcPts val="600"/>
              </a:spcBef>
              <a:buFont typeface="Wingdings" charset="2"/>
              <a:buChar char="§"/>
            </a:pPr>
            <a:r>
              <a:rPr lang="en-US" sz="2200" dirty="0" smtClean="0">
                <a:cs typeface="Cambria"/>
              </a:rPr>
              <a:t>50,000 CDEs</a:t>
            </a:r>
          </a:p>
          <a:p>
            <a:pPr marL="971550" lvl="1" indent="-257175">
              <a:spcBef>
                <a:spcPts val="600"/>
              </a:spcBef>
              <a:buFont typeface="Wingdings" charset="2"/>
              <a:buChar char="§"/>
            </a:pPr>
            <a:r>
              <a:rPr lang="en-US" sz="2200" dirty="0" smtClean="0">
                <a:cs typeface="Cambria"/>
              </a:rPr>
              <a:t>400+ forms</a:t>
            </a:r>
          </a:p>
          <a:p>
            <a:pPr marL="501650" indent="-457200">
              <a:spcBef>
                <a:spcPts val="1800"/>
              </a:spcBef>
              <a:buFont typeface="Wingdings" charset="2"/>
              <a:buChar char="§"/>
            </a:pPr>
            <a:r>
              <a:rPr lang="en-US" sz="2200" dirty="0" smtClean="0">
                <a:cs typeface="Cambria"/>
              </a:rPr>
              <a:t>Aggregates CDEs </a:t>
            </a:r>
            <a:r>
              <a:rPr lang="en-US" sz="2200" dirty="0">
                <a:cs typeface="Cambria"/>
              </a:rPr>
              <a:t>from several </a:t>
            </a:r>
            <a:r>
              <a:rPr lang="en-US" sz="2200" dirty="0" smtClean="0">
                <a:cs typeface="Cambria"/>
              </a:rPr>
              <a:t>initiatives under a unified model and technical infrastructure</a:t>
            </a:r>
          </a:p>
          <a:p>
            <a:pPr marL="501650" indent="-457200">
              <a:spcBef>
                <a:spcPts val="1800"/>
              </a:spcBef>
              <a:buFont typeface="Wingdings" charset="2"/>
              <a:buChar char="§"/>
            </a:pPr>
            <a:r>
              <a:rPr lang="en-US" sz="2200" dirty="0" smtClean="0">
                <a:cs typeface="Cambria"/>
              </a:rPr>
              <a:t>Follows the </a:t>
            </a:r>
            <a:r>
              <a:rPr lang="en-US" sz="2200" b="1" dirty="0" smtClean="0">
                <a:cs typeface="Cambria"/>
              </a:rPr>
              <a:t>ISO11179</a:t>
            </a:r>
            <a:r>
              <a:rPr lang="en-US" sz="2200" dirty="0">
                <a:cs typeface="Cambria"/>
              </a:rPr>
              <a:t> </a:t>
            </a:r>
            <a:r>
              <a:rPr lang="en-US" sz="2200" dirty="0" smtClean="0">
                <a:cs typeface="Cambria"/>
              </a:rPr>
              <a:t>standard </a:t>
            </a:r>
            <a:r>
              <a:rPr lang="en-US" sz="2200" dirty="0">
                <a:cs typeface="Cambria"/>
              </a:rPr>
              <a:t>for </a:t>
            </a:r>
            <a:r>
              <a:rPr lang="en-US" sz="2200" dirty="0" smtClean="0">
                <a:cs typeface="Cambria"/>
              </a:rPr>
              <a:t>metadata registries</a:t>
            </a:r>
          </a:p>
        </p:txBody>
      </p:sp>
      <p:sp>
        <p:nvSpPr>
          <p:cNvPr id="4" name="Content Placeholder 3"/>
          <p:cNvSpPr>
            <a:spLocks noGrp="1"/>
          </p:cNvSpPr>
          <p:nvPr>
            <p:ph sz="quarter" idx="14"/>
          </p:nvPr>
        </p:nvSpPr>
        <p:spPr/>
        <p:txBody>
          <a:bodyPr/>
          <a:lstStyle/>
          <a:p>
            <a:endParaRPr lang="en-US"/>
          </a:p>
        </p:txBody>
      </p:sp>
      <p:sp>
        <p:nvSpPr>
          <p:cNvPr id="3" name="Title 2"/>
          <p:cNvSpPr>
            <a:spLocks noGrp="1"/>
          </p:cNvSpPr>
          <p:nvPr>
            <p:ph type="title"/>
          </p:nvPr>
        </p:nvSpPr>
        <p:spPr/>
        <p:txBody>
          <a:bodyPr>
            <a:noAutofit/>
          </a:bodyPr>
          <a:lstStyle/>
          <a:p>
            <a:r>
              <a:rPr lang="en-US" dirty="0" smtClean="0"/>
              <a:t>NCI </a:t>
            </a:r>
            <a:r>
              <a:rPr lang="en-US" dirty="0" err="1" smtClean="0"/>
              <a:t>caDSR</a:t>
            </a:r>
            <a:r>
              <a:rPr lang="en-US" dirty="0" smtClean="0"/>
              <a:t> CDE Registry</a:t>
            </a:r>
            <a:endParaRPr lang="en-US" dirty="0"/>
          </a:p>
        </p:txBody>
      </p:sp>
    </p:spTree>
    <p:custDataLst>
      <p:tags r:id="rId1"/>
    </p:custDataLst>
    <p:extLst>
      <p:ext uri="{BB962C8B-B14F-4D97-AF65-F5344CB8AC3E}">
        <p14:creationId xmlns:p14="http://schemas.microsoft.com/office/powerpoint/2010/main" val="1765172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1828800"/>
            <a:ext cx="7086600" cy="1066800"/>
          </a:xfrm>
          <a:prstGeom prst="roundRect">
            <a:avLst/>
          </a:prstGeom>
          <a:solidFill>
            <a:srgbClr val="B6D2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rgbClr val="18496B"/>
                </a:solidFill>
              </a:rPr>
              <a:t>Data  Element</a:t>
            </a:r>
            <a:endParaRPr lang="en-US" sz="4400" dirty="0">
              <a:solidFill>
                <a:srgbClr val="18496B"/>
              </a:solidFill>
            </a:endParaRPr>
          </a:p>
        </p:txBody>
      </p:sp>
      <p:sp>
        <p:nvSpPr>
          <p:cNvPr id="5" name="Rounded Rectangle 4"/>
          <p:cNvSpPr/>
          <p:nvPr/>
        </p:nvSpPr>
        <p:spPr>
          <a:xfrm>
            <a:off x="990600" y="3429000"/>
            <a:ext cx="3429000" cy="1066800"/>
          </a:xfrm>
          <a:prstGeom prst="roundRect">
            <a:avLst/>
          </a:prstGeom>
          <a:solidFill>
            <a:srgbClr val="B6D2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18496B"/>
                </a:solidFill>
              </a:rPr>
              <a:t>Concept</a:t>
            </a:r>
            <a:endParaRPr lang="en-US" sz="3200" dirty="0">
              <a:solidFill>
                <a:srgbClr val="18496B"/>
              </a:solidFill>
            </a:endParaRPr>
          </a:p>
        </p:txBody>
      </p:sp>
      <p:sp>
        <p:nvSpPr>
          <p:cNvPr id="6" name="Rounded Rectangle 5"/>
          <p:cNvSpPr/>
          <p:nvPr/>
        </p:nvSpPr>
        <p:spPr>
          <a:xfrm>
            <a:off x="4648200" y="3429000"/>
            <a:ext cx="3429000" cy="1066800"/>
          </a:xfrm>
          <a:prstGeom prst="roundRect">
            <a:avLst/>
          </a:prstGeom>
          <a:solidFill>
            <a:srgbClr val="B6D2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18496B"/>
                </a:solidFill>
              </a:rPr>
              <a:t>Value Domain</a:t>
            </a:r>
            <a:endParaRPr lang="en-US" sz="3200" dirty="0">
              <a:solidFill>
                <a:srgbClr val="18496B"/>
              </a:solidFill>
            </a:endParaRPr>
          </a:p>
        </p:txBody>
      </p:sp>
      <p:sp>
        <p:nvSpPr>
          <p:cNvPr id="7" name="Rounded Rectangle 6"/>
          <p:cNvSpPr/>
          <p:nvPr/>
        </p:nvSpPr>
        <p:spPr>
          <a:xfrm>
            <a:off x="4648200" y="5029200"/>
            <a:ext cx="1600200" cy="1066800"/>
          </a:xfrm>
          <a:prstGeom prst="roundRect">
            <a:avLst/>
          </a:prstGeom>
          <a:solidFill>
            <a:srgbClr val="B6D2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18496B"/>
                </a:solidFill>
              </a:rPr>
              <a:t>Value</a:t>
            </a:r>
          </a:p>
          <a:p>
            <a:pPr algn="ctr"/>
            <a:r>
              <a:rPr lang="en-US" sz="2000" dirty="0" err="1" smtClean="0">
                <a:solidFill>
                  <a:srgbClr val="18496B"/>
                </a:solidFill>
              </a:rPr>
              <a:t>Represen-tation</a:t>
            </a:r>
            <a:endParaRPr lang="en-US" sz="2000" dirty="0">
              <a:solidFill>
                <a:srgbClr val="18496B"/>
              </a:solidFill>
            </a:endParaRPr>
          </a:p>
        </p:txBody>
      </p:sp>
      <p:sp>
        <p:nvSpPr>
          <p:cNvPr id="8" name="Rounded Rectangle 7"/>
          <p:cNvSpPr/>
          <p:nvPr/>
        </p:nvSpPr>
        <p:spPr>
          <a:xfrm>
            <a:off x="6400800" y="5029200"/>
            <a:ext cx="1600200" cy="1066800"/>
          </a:xfrm>
          <a:prstGeom prst="roundRect">
            <a:avLst/>
          </a:prstGeom>
          <a:solidFill>
            <a:srgbClr val="B6D2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18496B"/>
                </a:solidFill>
              </a:rPr>
              <a:t>Valid </a:t>
            </a:r>
          </a:p>
          <a:p>
            <a:pPr algn="ctr"/>
            <a:r>
              <a:rPr lang="en-US" sz="2400" dirty="0" smtClean="0">
                <a:solidFill>
                  <a:srgbClr val="18496B"/>
                </a:solidFill>
              </a:rPr>
              <a:t>Values</a:t>
            </a:r>
            <a:endParaRPr lang="en-US" sz="2400" dirty="0">
              <a:solidFill>
                <a:srgbClr val="18496B"/>
              </a:solidFill>
            </a:endParaRPr>
          </a:p>
        </p:txBody>
      </p:sp>
      <p:sp>
        <p:nvSpPr>
          <p:cNvPr id="9" name="Rounded Rectangle 8"/>
          <p:cNvSpPr/>
          <p:nvPr/>
        </p:nvSpPr>
        <p:spPr>
          <a:xfrm>
            <a:off x="1066800" y="5029200"/>
            <a:ext cx="1600200" cy="1066800"/>
          </a:xfrm>
          <a:prstGeom prst="roundRect">
            <a:avLst/>
          </a:prstGeom>
          <a:solidFill>
            <a:srgbClr val="B6D2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18496B"/>
                </a:solidFill>
              </a:rPr>
              <a:t>Class</a:t>
            </a:r>
            <a:endParaRPr lang="en-US" sz="2400" dirty="0">
              <a:solidFill>
                <a:srgbClr val="18496B"/>
              </a:solidFill>
            </a:endParaRPr>
          </a:p>
        </p:txBody>
      </p:sp>
      <p:sp>
        <p:nvSpPr>
          <p:cNvPr id="10" name="Rounded Rectangle 9"/>
          <p:cNvSpPr/>
          <p:nvPr/>
        </p:nvSpPr>
        <p:spPr>
          <a:xfrm>
            <a:off x="2819400" y="5029200"/>
            <a:ext cx="1600200" cy="1066800"/>
          </a:xfrm>
          <a:prstGeom prst="roundRect">
            <a:avLst/>
          </a:prstGeom>
          <a:solidFill>
            <a:srgbClr val="B6D2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18496B"/>
                </a:solidFill>
              </a:rPr>
              <a:t>Property</a:t>
            </a:r>
            <a:endParaRPr lang="en-US" sz="2400" dirty="0">
              <a:solidFill>
                <a:srgbClr val="18496B"/>
              </a:solidFill>
            </a:endParaRPr>
          </a:p>
        </p:txBody>
      </p:sp>
      <p:cxnSp>
        <p:nvCxnSpPr>
          <p:cNvPr id="12" name="Straight Connector 11"/>
          <p:cNvCxnSpPr>
            <a:endCxn id="5" idx="0"/>
          </p:cNvCxnSpPr>
          <p:nvPr/>
        </p:nvCxnSpPr>
        <p:spPr>
          <a:xfrm>
            <a:off x="2705100" y="2895600"/>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75400" y="2908300"/>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54200" y="4495800"/>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19500" y="4495800"/>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410200" y="4495800"/>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175500" y="4495800"/>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hidden="1"/>
          <p:cNvSpPr txBox="1"/>
          <p:nvPr/>
        </p:nvSpPr>
        <p:spPr>
          <a:xfrm>
            <a:off x="0" y="423490"/>
            <a:ext cx="9144000" cy="769441"/>
          </a:xfrm>
          <a:prstGeom prst="rect">
            <a:avLst/>
          </a:prstGeom>
          <a:noFill/>
        </p:spPr>
        <p:txBody>
          <a:bodyPr wrap="square" rtlCol="0">
            <a:spAutoFit/>
          </a:bodyPr>
          <a:lstStyle/>
          <a:p>
            <a:pPr algn="ctr"/>
            <a:r>
              <a:rPr lang="en-US" sz="4400" dirty="0" smtClean="0">
                <a:solidFill>
                  <a:srgbClr val="18496B"/>
                </a:solidFill>
                <a:latin typeface="Cambria"/>
                <a:cs typeface="Cambria"/>
              </a:rPr>
              <a:t>ISO11179 in the </a:t>
            </a:r>
            <a:r>
              <a:rPr lang="en-US" sz="4400" dirty="0" err="1" smtClean="0">
                <a:solidFill>
                  <a:srgbClr val="18496B"/>
                </a:solidFill>
                <a:latin typeface="Cambria"/>
                <a:cs typeface="Cambria"/>
              </a:rPr>
              <a:t>caDSR</a:t>
            </a:r>
            <a:endParaRPr lang="en-US" sz="4400" dirty="0">
              <a:solidFill>
                <a:srgbClr val="18496B"/>
              </a:solidFill>
              <a:latin typeface="Cambria"/>
              <a:cs typeface="Cambria"/>
            </a:endParaRPr>
          </a:p>
        </p:txBody>
      </p:sp>
      <p:sp>
        <p:nvSpPr>
          <p:cNvPr id="2" name="Title 1"/>
          <p:cNvSpPr>
            <a:spLocks noGrp="1"/>
          </p:cNvSpPr>
          <p:nvPr>
            <p:ph type="title"/>
          </p:nvPr>
        </p:nvSpPr>
        <p:spPr/>
        <p:txBody>
          <a:bodyPr>
            <a:normAutofit/>
          </a:bodyPr>
          <a:lstStyle/>
          <a:p>
            <a:r>
              <a:rPr lang="en-US" sz="3600" dirty="0">
                <a:solidFill>
                  <a:srgbClr val="18496B"/>
                </a:solidFill>
                <a:cs typeface="Cambria"/>
              </a:rPr>
              <a:t>ISO11179 in the </a:t>
            </a:r>
            <a:r>
              <a:rPr lang="en-US" sz="3600" dirty="0" err="1" smtClean="0">
                <a:solidFill>
                  <a:srgbClr val="18496B"/>
                </a:solidFill>
                <a:cs typeface="Cambria"/>
              </a:rPr>
              <a:t>caDSR</a:t>
            </a:r>
            <a:endParaRPr lang="en-US" dirty="0"/>
          </a:p>
        </p:txBody>
      </p:sp>
      <p:sp>
        <p:nvSpPr>
          <p:cNvPr id="3" name="Content Placeholder 2"/>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300975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1828800"/>
            <a:ext cx="7086600" cy="1066800"/>
          </a:xfrm>
          <a:prstGeom prst="roundRect">
            <a:avLst/>
          </a:prstGeom>
          <a:solidFill>
            <a:srgbClr val="B6D2D1"/>
          </a:solidFill>
          <a:ln>
            <a:solidFill>
              <a:srgbClr val="1849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rgbClr val="18496B"/>
                </a:solidFill>
              </a:rPr>
              <a:t>Data  Element</a:t>
            </a:r>
          </a:p>
          <a:p>
            <a:pPr algn="ctr"/>
            <a:r>
              <a:rPr lang="en-US" sz="2400" dirty="0" smtClean="0">
                <a:solidFill>
                  <a:srgbClr val="18496B"/>
                </a:solidFill>
                <a:latin typeface="Courier New" panose="02070309020205020404" pitchFamily="49" charset="0"/>
                <a:cs typeface="Courier New" panose="02070309020205020404" pitchFamily="49" charset="0"/>
              </a:rPr>
              <a:t>PT_GENDER_CODE</a:t>
            </a:r>
            <a:endParaRPr lang="en-US" sz="2400" dirty="0">
              <a:solidFill>
                <a:srgbClr val="18496B"/>
              </a:solidFill>
              <a:latin typeface="Courier New" panose="02070309020205020404" pitchFamily="49" charset="0"/>
              <a:cs typeface="Courier New" panose="02070309020205020404" pitchFamily="49" charset="0"/>
            </a:endParaRPr>
          </a:p>
        </p:txBody>
      </p:sp>
      <p:sp>
        <p:nvSpPr>
          <p:cNvPr id="5" name="Rounded Rectangle 4"/>
          <p:cNvSpPr/>
          <p:nvPr/>
        </p:nvSpPr>
        <p:spPr>
          <a:xfrm>
            <a:off x="990600" y="3429000"/>
            <a:ext cx="3429000" cy="1066800"/>
          </a:xfrm>
          <a:prstGeom prst="roundRect">
            <a:avLst/>
          </a:prstGeom>
          <a:solidFill>
            <a:srgbClr val="B6D2D1"/>
          </a:solidFill>
          <a:ln>
            <a:solidFill>
              <a:srgbClr val="1849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18496B"/>
                </a:solidFill>
              </a:rPr>
              <a:t>Concept</a:t>
            </a:r>
          </a:p>
          <a:p>
            <a:pPr algn="ctr"/>
            <a:r>
              <a:rPr lang="en-US" sz="2400" dirty="0" smtClean="0">
                <a:solidFill>
                  <a:srgbClr val="18496B"/>
                </a:solidFill>
                <a:latin typeface="Arial" panose="020B0604020202020204" pitchFamily="34" charset="0"/>
                <a:cs typeface="Arial" panose="020B0604020202020204" pitchFamily="34" charset="0"/>
              </a:rPr>
              <a:t>‘patient gender’</a:t>
            </a:r>
            <a:endParaRPr lang="en-US" sz="2400" dirty="0">
              <a:solidFill>
                <a:srgbClr val="18496B"/>
              </a:solidFill>
              <a:latin typeface="Arial" panose="020B0604020202020204" pitchFamily="34" charset="0"/>
              <a:cs typeface="Arial" panose="020B0604020202020204" pitchFamily="34" charset="0"/>
            </a:endParaRPr>
          </a:p>
        </p:txBody>
      </p:sp>
      <p:sp>
        <p:nvSpPr>
          <p:cNvPr id="9" name="Rounded Rectangle 8"/>
          <p:cNvSpPr/>
          <p:nvPr/>
        </p:nvSpPr>
        <p:spPr>
          <a:xfrm>
            <a:off x="1066800" y="5029200"/>
            <a:ext cx="1600200" cy="1066800"/>
          </a:xfrm>
          <a:prstGeom prst="roundRect">
            <a:avLst/>
          </a:prstGeom>
          <a:solidFill>
            <a:srgbClr val="B6D2D1"/>
          </a:solidFill>
          <a:ln>
            <a:solidFill>
              <a:srgbClr val="1849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18496B"/>
                </a:solidFill>
              </a:rPr>
              <a:t>Class</a:t>
            </a:r>
          </a:p>
          <a:p>
            <a:pPr algn="ctr"/>
            <a:r>
              <a:rPr lang="en-US" sz="2100" dirty="0" smtClean="0">
                <a:solidFill>
                  <a:srgbClr val="18496B"/>
                </a:solidFill>
                <a:latin typeface="Arial" panose="020B0604020202020204" pitchFamily="34" charset="0"/>
                <a:cs typeface="Arial" panose="020B0604020202020204" pitchFamily="34" charset="0"/>
              </a:rPr>
              <a:t>‘person’</a:t>
            </a:r>
            <a:endParaRPr lang="en-US" sz="2100" dirty="0">
              <a:solidFill>
                <a:srgbClr val="18496B"/>
              </a:solidFill>
              <a:latin typeface="Arial" panose="020B0604020202020204" pitchFamily="34" charset="0"/>
              <a:cs typeface="Arial" panose="020B0604020202020204" pitchFamily="34" charset="0"/>
            </a:endParaRPr>
          </a:p>
        </p:txBody>
      </p:sp>
      <p:sp>
        <p:nvSpPr>
          <p:cNvPr id="10" name="Rounded Rectangle 9"/>
          <p:cNvSpPr/>
          <p:nvPr/>
        </p:nvSpPr>
        <p:spPr>
          <a:xfrm>
            <a:off x="2819400" y="5029200"/>
            <a:ext cx="1600200" cy="1066800"/>
          </a:xfrm>
          <a:prstGeom prst="roundRect">
            <a:avLst/>
          </a:prstGeom>
          <a:solidFill>
            <a:srgbClr val="B6D2D1"/>
          </a:solidFill>
          <a:ln>
            <a:solidFill>
              <a:srgbClr val="1849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18496B"/>
                </a:solidFill>
              </a:rPr>
              <a:t>Property</a:t>
            </a:r>
          </a:p>
          <a:p>
            <a:pPr algn="ctr"/>
            <a:r>
              <a:rPr lang="en-US" sz="2100" dirty="0" smtClean="0">
                <a:solidFill>
                  <a:srgbClr val="18496B"/>
                </a:solidFill>
                <a:latin typeface="Arial" panose="020B0604020202020204" pitchFamily="34" charset="0"/>
                <a:cs typeface="Arial" panose="020B0604020202020204" pitchFamily="34" charset="0"/>
              </a:rPr>
              <a:t>‘gender’</a:t>
            </a:r>
            <a:endParaRPr lang="en-US" sz="2100" dirty="0">
              <a:solidFill>
                <a:srgbClr val="18496B"/>
              </a:solidFill>
            </a:endParaRPr>
          </a:p>
        </p:txBody>
      </p:sp>
      <p:cxnSp>
        <p:nvCxnSpPr>
          <p:cNvPr id="12" name="Straight Connector 11"/>
          <p:cNvCxnSpPr>
            <a:endCxn id="5" idx="0"/>
          </p:cNvCxnSpPr>
          <p:nvPr/>
        </p:nvCxnSpPr>
        <p:spPr>
          <a:xfrm>
            <a:off x="2705100" y="2895600"/>
            <a:ext cx="0" cy="533400"/>
          </a:xfrm>
          <a:prstGeom prst="line">
            <a:avLst/>
          </a:prstGeom>
          <a:ln w="19050">
            <a:solidFill>
              <a:srgbClr val="18496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54200" y="4495800"/>
            <a:ext cx="0" cy="533400"/>
          </a:xfrm>
          <a:prstGeom prst="line">
            <a:avLst/>
          </a:prstGeom>
          <a:ln w="19050">
            <a:solidFill>
              <a:srgbClr val="18496B"/>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19500" y="4495800"/>
            <a:ext cx="0" cy="533400"/>
          </a:xfrm>
          <a:prstGeom prst="line">
            <a:avLst/>
          </a:prstGeom>
          <a:ln w="19050">
            <a:solidFill>
              <a:srgbClr val="18496B"/>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800600" y="3230701"/>
            <a:ext cx="4152160" cy="3170099"/>
          </a:xfrm>
          <a:prstGeom prst="rect">
            <a:avLst/>
          </a:prstGeom>
          <a:noFill/>
          <a:ln>
            <a:noFill/>
          </a:ln>
        </p:spPr>
        <p:txBody>
          <a:bodyPr wrap="square" rtlCol="0">
            <a:spAutoFit/>
          </a:bodyPr>
          <a:lstStyle/>
          <a:p>
            <a:r>
              <a:rPr lang="en-US" sz="2000" b="1" dirty="0" smtClean="0">
                <a:solidFill>
                  <a:schemeClr val="tx2"/>
                </a:solidFill>
              </a:rPr>
              <a:t>Concept</a:t>
            </a:r>
            <a:r>
              <a:rPr lang="en-US" sz="2000" dirty="0" smtClean="0">
                <a:solidFill>
                  <a:schemeClr val="tx2"/>
                </a:solidFill>
              </a:rPr>
              <a:t> = idea specified by the </a:t>
            </a:r>
            <a:r>
              <a:rPr lang="en-US" sz="2000" dirty="0">
                <a:solidFill>
                  <a:schemeClr val="tx2"/>
                </a:solidFill>
              </a:rPr>
              <a:t>data element</a:t>
            </a:r>
            <a:r>
              <a:rPr lang="en-US" sz="2000" dirty="0" smtClean="0">
                <a:solidFill>
                  <a:schemeClr val="tx2"/>
                </a:solidFill>
              </a:rPr>
              <a:t>, independent </a:t>
            </a:r>
            <a:r>
              <a:rPr lang="en-US" sz="2000" dirty="0">
                <a:solidFill>
                  <a:schemeClr val="tx2"/>
                </a:solidFill>
              </a:rPr>
              <a:t>of </a:t>
            </a:r>
            <a:r>
              <a:rPr lang="en-US" sz="2000" dirty="0" smtClean="0">
                <a:solidFill>
                  <a:schemeClr val="tx2"/>
                </a:solidFill>
              </a:rPr>
              <a:t>a particular representation</a:t>
            </a:r>
            <a:r>
              <a:rPr lang="en-US" sz="2000" dirty="0">
                <a:solidFill>
                  <a:schemeClr val="tx2"/>
                </a:solidFill>
              </a:rPr>
              <a:t> </a:t>
            </a:r>
            <a:endParaRPr lang="en-US" sz="2000" dirty="0" smtClean="0">
              <a:solidFill>
                <a:schemeClr val="tx2"/>
              </a:solidFill>
            </a:endParaRPr>
          </a:p>
          <a:p>
            <a:endParaRPr lang="en-US" sz="2000" dirty="0">
              <a:solidFill>
                <a:schemeClr val="tx2"/>
              </a:solidFill>
            </a:endParaRPr>
          </a:p>
          <a:p>
            <a:r>
              <a:rPr lang="en-US" sz="2000" b="1" dirty="0" smtClean="0">
                <a:solidFill>
                  <a:schemeClr val="tx2"/>
                </a:solidFill>
              </a:rPr>
              <a:t>Class</a:t>
            </a:r>
            <a:r>
              <a:rPr lang="en-US" sz="2000" dirty="0" smtClean="0">
                <a:solidFill>
                  <a:schemeClr val="tx2"/>
                </a:solidFill>
              </a:rPr>
              <a:t> = a set of real world objects with shared characteristics</a:t>
            </a:r>
          </a:p>
          <a:p>
            <a:endParaRPr lang="en-US" sz="2000" dirty="0">
              <a:solidFill>
                <a:schemeClr val="tx2"/>
              </a:solidFill>
            </a:endParaRPr>
          </a:p>
          <a:p>
            <a:r>
              <a:rPr lang="en-US" sz="2000" b="1" dirty="0" smtClean="0">
                <a:solidFill>
                  <a:schemeClr val="tx2"/>
                </a:solidFill>
              </a:rPr>
              <a:t>Property</a:t>
            </a:r>
            <a:r>
              <a:rPr lang="en-US" sz="2000" dirty="0" smtClean="0">
                <a:solidFill>
                  <a:schemeClr val="tx2"/>
                </a:solidFill>
              </a:rPr>
              <a:t> = </a:t>
            </a:r>
            <a:r>
              <a:rPr lang="en-US" sz="2000" dirty="0">
                <a:solidFill>
                  <a:schemeClr val="tx2"/>
                </a:solidFill>
              </a:rPr>
              <a:t> </a:t>
            </a:r>
            <a:r>
              <a:rPr lang="en-US" sz="2000" dirty="0" smtClean="0">
                <a:solidFill>
                  <a:schemeClr val="tx2"/>
                </a:solidFill>
              </a:rPr>
              <a:t>a characteristic </a:t>
            </a:r>
            <a:r>
              <a:rPr lang="en-US" sz="2000" dirty="0">
                <a:solidFill>
                  <a:schemeClr val="tx2"/>
                </a:solidFill>
              </a:rPr>
              <a:t>common to all members of </a:t>
            </a:r>
            <a:r>
              <a:rPr lang="en-US" sz="2000" dirty="0" smtClean="0">
                <a:solidFill>
                  <a:schemeClr val="tx2"/>
                </a:solidFill>
              </a:rPr>
              <a:t>an class</a:t>
            </a:r>
            <a:endParaRPr lang="en-US" sz="2000" dirty="0">
              <a:solidFill>
                <a:schemeClr val="tx2"/>
              </a:solidFill>
            </a:endParaRPr>
          </a:p>
        </p:txBody>
      </p:sp>
      <p:sp>
        <p:nvSpPr>
          <p:cNvPr id="7" name="Title 6"/>
          <p:cNvSpPr>
            <a:spLocks noGrp="1"/>
          </p:cNvSpPr>
          <p:nvPr>
            <p:ph type="title"/>
          </p:nvPr>
        </p:nvSpPr>
        <p:spPr/>
        <p:txBody>
          <a:bodyPr>
            <a:normAutofit/>
          </a:bodyPr>
          <a:lstStyle/>
          <a:p>
            <a:r>
              <a:rPr lang="en-US" dirty="0"/>
              <a:t>Concept Element </a:t>
            </a:r>
            <a:r>
              <a:rPr lang="en-US" dirty="0" smtClean="0"/>
              <a:t>Mapping</a:t>
            </a:r>
            <a:endParaRPr lang="en-US" dirty="0"/>
          </a:p>
        </p:txBody>
      </p:sp>
      <p:sp>
        <p:nvSpPr>
          <p:cNvPr id="8" name="Content Placeholder 7"/>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1717366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1828800"/>
            <a:ext cx="7086600" cy="10668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rgbClr val="18496B"/>
                </a:solidFill>
              </a:rPr>
              <a:t>Data  Element</a:t>
            </a:r>
          </a:p>
          <a:p>
            <a:pPr algn="ctr"/>
            <a:r>
              <a:rPr lang="en-US" sz="2400" dirty="0" smtClean="0">
                <a:solidFill>
                  <a:srgbClr val="18496B"/>
                </a:solidFill>
                <a:latin typeface="Courier New" panose="02070309020205020404" pitchFamily="49" charset="0"/>
                <a:cs typeface="Courier New" panose="02070309020205020404" pitchFamily="49" charset="0"/>
              </a:rPr>
              <a:t>PT_GENDER_CODE</a:t>
            </a:r>
            <a:endParaRPr lang="en-US" sz="2400" dirty="0">
              <a:solidFill>
                <a:srgbClr val="18496B"/>
              </a:solidFill>
              <a:latin typeface="Courier New" panose="02070309020205020404" pitchFamily="49" charset="0"/>
              <a:cs typeface="Courier New" panose="02070309020205020404" pitchFamily="49" charset="0"/>
            </a:endParaRPr>
          </a:p>
        </p:txBody>
      </p:sp>
      <p:sp>
        <p:nvSpPr>
          <p:cNvPr id="5" name="Rounded Rectangle 4"/>
          <p:cNvSpPr/>
          <p:nvPr/>
        </p:nvSpPr>
        <p:spPr>
          <a:xfrm>
            <a:off x="990600" y="3429000"/>
            <a:ext cx="3429000" cy="10668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18496B"/>
                </a:solidFill>
              </a:rPr>
              <a:t>Concept</a:t>
            </a:r>
          </a:p>
          <a:p>
            <a:pPr algn="ctr"/>
            <a:r>
              <a:rPr lang="en-US" sz="2400" dirty="0" smtClean="0">
                <a:solidFill>
                  <a:srgbClr val="18496B"/>
                </a:solidFill>
                <a:latin typeface="Arial" panose="020B0604020202020204" pitchFamily="34" charset="0"/>
                <a:cs typeface="Arial" panose="020B0604020202020204" pitchFamily="34" charset="0"/>
              </a:rPr>
              <a:t>‘patient gender’</a:t>
            </a:r>
            <a:endParaRPr lang="en-US" sz="2400" dirty="0">
              <a:solidFill>
                <a:srgbClr val="18496B"/>
              </a:solidFill>
              <a:latin typeface="Arial" panose="020B0604020202020204" pitchFamily="34" charset="0"/>
              <a:cs typeface="Arial" panose="020B0604020202020204" pitchFamily="34" charset="0"/>
            </a:endParaRPr>
          </a:p>
        </p:txBody>
      </p:sp>
      <p:sp>
        <p:nvSpPr>
          <p:cNvPr id="9" name="Rounded Rectangle 8"/>
          <p:cNvSpPr/>
          <p:nvPr/>
        </p:nvSpPr>
        <p:spPr>
          <a:xfrm>
            <a:off x="1066800" y="5029200"/>
            <a:ext cx="1600200" cy="1066800"/>
          </a:xfrm>
          <a:prstGeom prst="roundRect">
            <a:avLst/>
          </a:prstGeom>
          <a:solidFill>
            <a:schemeClr val="accent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18496B"/>
                </a:solidFill>
              </a:rPr>
              <a:t>Class</a:t>
            </a:r>
          </a:p>
          <a:p>
            <a:pPr algn="ctr"/>
            <a:r>
              <a:rPr lang="en-US" sz="2100" dirty="0" smtClean="0">
                <a:solidFill>
                  <a:srgbClr val="18496B"/>
                </a:solidFill>
                <a:latin typeface="Arial" panose="020B0604020202020204" pitchFamily="34" charset="0"/>
                <a:cs typeface="Arial" panose="020B0604020202020204" pitchFamily="34" charset="0"/>
              </a:rPr>
              <a:t>‘person’</a:t>
            </a:r>
          </a:p>
          <a:p>
            <a:pPr algn="ctr"/>
            <a:r>
              <a:rPr lang="en-US" sz="2100" dirty="0" smtClean="0">
                <a:solidFill>
                  <a:schemeClr val="accent2"/>
                </a:solidFill>
                <a:latin typeface="Arial" panose="020B0604020202020204" pitchFamily="34" charset="0"/>
                <a:cs typeface="Arial" panose="020B0604020202020204" pitchFamily="34" charset="0"/>
              </a:rPr>
              <a:t>C25190</a:t>
            </a:r>
            <a:endParaRPr lang="en-US" sz="2100" dirty="0">
              <a:solidFill>
                <a:schemeClr val="accent2"/>
              </a:solidFill>
              <a:latin typeface="Arial" panose="020B0604020202020204" pitchFamily="34" charset="0"/>
              <a:cs typeface="Arial" panose="020B0604020202020204" pitchFamily="34" charset="0"/>
            </a:endParaRPr>
          </a:p>
        </p:txBody>
      </p:sp>
      <p:sp>
        <p:nvSpPr>
          <p:cNvPr id="10" name="Rounded Rectangle 9"/>
          <p:cNvSpPr/>
          <p:nvPr/>
        </p:nvSpPr>
        <p:spPr>
          <a:xfrm>
            <a:off x="2819400" y="5029200"/>
            <a:ext cx="1600200" cy="1066800"/>
          </a:xfrm>
          <a:prstGeom prst="roundRect">
            <a:avLst/>
          </a:prstGeom>
          <a:solidFill>
            <a:schemeClr val="accent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18496B"/>
                </a:solidFill>
              </a:rPr>
              <a:t>Property</a:t>
            </a:r>
          </a:p>
          <a:p>
            <a:pPr algn="ctr"/>
            <a:r>
              <a:rPr lang="en-US" sz="2100" dirty="0" smtClean="0">
                <a:solidFill>
                  <a:srgbClr val="18496B"/>
                </a:solidFill>
                <a:latin typeface="Arial" panose="020B0604020202020204" pitchFamily="34" charset="0"/>
                <a:cs typeface="Arial" panose="020B0604020202020204" pitchFamily="34" charset="0"/>
              </a:rPr>
              <a:t>‘gender’</a:t>
            </a:r>
          </a:p>
          <a:p>
            <a:pPr algn="ctr"/>
            <a:r>
              <a:rPr lang="en-US" sz="2100" dirty="0" smtClean="0">
                <a:solidFill>
                  <a:srgbClr val="CC3300"/>
                </a:solidFill>
                <a:latin typeface="Arial" panose="020B0604020202020204" pitchFamily="34" charset="0"/>
                <a:cs typeface="Arial" panose="020B0604020202020204" pitchFamily="34" charset="0"/>
              </a:rPr>
              <a:t>C17357</a:t>
            </a:r>
            <a:endParaRPr lang="en-US" sz="2100" dirty="0">
              <a:solidFill>
                <a:srgbClr val="CC3300"/>
              </a:solidFill>
            </a:endParaRPr>
          </a:p>
        </p:txBody>
      </p:sp>
      <p:cxnSp>
        <p:nvCxnSpPr>
          <p:cNvPr id="12" name="Straight Connector 11"/>
          <p:cNvCxnSpPr>
            <a:endCxn id="5" idx="0"/>
          </p:cNvCxnSpPr>
          <p:nvPr/>
        </p:nvCxnSpPr>
        <p:spPr>
          <a:xfrm>
            <a:off x="2705100" y="2895600"/>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54200" y="4495800"/>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19500" y="4495800"/>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800600" y="3429000"/>
            <a:ext cx="3409950" cy="3162404"/>
          </a:xfrm>
          <a:prstGeom prst="rect">
            <a:avLst/>
          </a:prstGeom>
          <a:noFill/>
        </p:spPr>
        <p:txBody>
          <a:bodyPr wrap="square" rtlCol="0">
            <a:spAutoFit/>
          </a:bodyPr>
          <a:lstStyle/>
          <a:p>
            <a:r>
              <a:rPr lang="en-US" sz="2000" b="1" dirty="0" smtClean="0">
                <a:solidFill>
                  <a:schemeClr val="tx2"/>
                </a:solidFill>
              </a:rPr>
              <a:t>Class</a:t>
            </a:r>
            <a:r>
              <a:rPr lang="en-US" sz="2000" dirty="0" smtClean="0">
                <a:solidFill>
                  <a:schemeClr val="tx2"/>
                </a:solidFill>
              </a:rPr>
              <a:t> and </a:t>
            </a:r>
            <a:r>
              <a:rPr lang="en-US" sz="2000" b="1" dirty="0" smtClean="0">
                <a:solidFill>
                  <a:schemeClr val="tx2"/>
                </a:solidFill>
              </a:rPr>
              <a:t>property</a:t>
            </a:r>
            <a:r>
              <a:rPr lang="en-US" sz="2000" dirty="0" smtClean="0">
                <a:solidFill>
                  <a:schemeClr val="tx2"/>
                </a:solidFill>
              </a:rPr>
              <a:t> concepts are mapped to NCI taxonomy terms to formally encode their semantics</a:t>
            </a:r>
          </a:p>
          <a:p>
            <a:endParaRPr lang="en-US" sz="1050" dirty="0" smtClean="0">
              <a:solidFill>
                <a:schemeClr val="tx2"/>
              </a:solidFill>
            </a:endParaRPr>
          </a:p>
          <a:p>
            <a:r>
              <a:rPr lang="en-US" sz="2000" b="1" dirty="0" smtClean="0">
                <a:solidFill>
                  <a:schemeClr val="tx2"/>
                </a:solidFill>
              </a:rPr>
              <a:t>Class Mapping</a:t>
            </a:r>
            <a:endParaRPr lang="en-US" sz="2000" b="1" dirty="0">
              <a:solidFill>
                <a:schemeClr val="tx2"/>
              </a:solidFill>
            </a:endParaRPr>
          </a:p>
          <a:p>
            <a:pPr marL="400050" indent="-228600">
              <a:buFont typeface="Arial" panose="020B0604020202020204" pitchFamily="34" charset="0"/>
              <a:buChar char="•"/>
            </a:pPr>
            <a:r>
              <a:rPr lang="en-US" sz="1900" dirty="0" smtClean="0">
                <a:solidFill>
                  <a:schemeClr val="tx2"/>
                </a:solidFill>
              </a:rPr>
              <a:t>person = </a:t>
            </a:r>
            <a:r>
              <a:rPr lang="en-US" sz="1900" dirty="0" smtClean="0">
                <a:solidFill>
                  <a:srgbClr val="CC3300"/>
                </a:solidFill>
              </a:rPr>
              <a:t>C25190</a:t>
            </a:r>
          </a:p>
          <a:p>
            <a:pPr marL="342900" indent="-342900">
              <a:buFont typeface="Arial" panose="020B0604020202020204" pitchFamily="34" charset="0"/>
              <a:buChar char="•"/>
            </a:pPr>
            <a:endParaRPr lang="en-US" sz="1100" dirty="0" smtClean="0">
              <a:solidFill>
                <a:srgbClr val="C00000"/>
              </a:solidFill>
            </a:endParaRPr>
          </a:p>
          <a:p>
            <a:r>
              <a:rPr lang="en-US" sz="2000" b="1" dirty="0" smtClean="0">
                <a:solidFill>
                  <a:schemeClr val="tx2"/>
                </a:solidFill>
              </a:rPr>
              <a:t> Property Mapping</a:t>
            </a:r>
            <a:endParaRPr lang="en-US" sz="2000" b="1" dirty="0">
              <a:solidFill>
                <a:schemeClr val="tx2"/>
              </a:solidFill>
            </a:endParaRPr>
          </a:p>
          <a:p>
            <a:pPr marL="457200" indent="-285750">
              <a:buFont typeface="Arial" panose="020B0604020202020204" pitchFamily="34" charset="0"/>
              <a:buChar char="•"/>
            </a:pPr>
            <a:r>
              <a:rPr lang="en-US" sz="1900" dirty="0">
                <a:solidFill>
                  <a:schemeClr val="tx2"/>
                </a:solidFill>
              </a:rPr>
              <a:t>gender</a:t>
            </a:r>
            <a:r>
              <a:rPr lang="en-US" sz="1900" dirty="0" smtClean="0">
                <a:solidFill>
                  <a:schemeClr val="tx2"/>
                </a:solidFill>
              </a:rPr>
              <a:t> = </a:t>
            </a:r>
            <a:r>
              <a:rPr lang="en-US" sz="1900" dirty="0" smtClean="0">
                <a:solidFill>
                  <a:srgbClr val="CC3300"/>
                </a:solidFill>
              </a:rPr>
              <a:t>C17357</a:t>
            </a:r>
            <a:endParaRPr lang="en-US" sz="1900" dirty="0">
              <a:solidFill>
                <a:srgbClr val="CC3300"/>
              </a:solidFill>
            </a:endParaRPr>
          </a:p>
        </p:txBody>
      </p:sp>
      <p:sp>
        <p:nvSpPr>
          <p:cNvPr id="3" name="Title 2"/>
          <p:cNvSpPr>
            <a:spLocks noGrp="1"/>
          </p:cNvSpPr>
          <p:nvPr>
            <p:ph type="title"/>
          </p:nvPr>
        </p:nvSpPr>
        <p:spPr/>
        <p:txBody>
          <a:bodyPr>
            <a:normAutofit/>
          </a:bodyPr>
          <a:lstStyle/>
          <a:p>
            <a:r>
              <a:rPr lang="en-US" sz="3600" dirty="0">
                <a:solidFill>
                  <a:srgbClr val="18496B"/>
                </a:solidFill>
              </a:rPr>
              <a:t>Concept Element </a:t>
            </a:r>
            <a:r>
              <a:rPr lang="en-US" sz="3600" dirty="0" smtClean="0">
                <a:solidFill>
                  <a:srgbClr val="18496B"/>
                </a:solidFill>
              </a:rPr>
              <a:t>Mapping</a:t>
            </a:r>
            <a:endParaRPr lang="en-US" dirty="0"/>
          </a:p>
        </p:txBody>
      </p:sp>
      <p:sp>
        <p:nvSpPr>
          <p:cNvPr id="6" name="Content Placeholder 5"/>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2190317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1524000"/>
            <a:ext cx="7086600" cy="1066800"/>
          </a:xfrm>
          <a:prstGeom prst="roundRect">
            <a:avLst/>
          </a:prstGeom>
          <a:solidFill>
            <a:srgbClr val="B6D2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rPr>
              <a:t>Data  Element</a:t>
            </a:r>
          </a:p>
          <a:p>
            <a:pPr lvl="0" algn="ctr"/>
            <a:r>
              <a:rPr lang="en-US" sz="2400" dirty="0" smtClean="0">
                <a:solidFill>
                  <a:schemeClr val="bg2">
                    <a:lumMod val="50000"/>
                  </a:schemeClr>
                </a:solidFill>
                <a:latin typeface="Courier New" panose="02070309020205020404" pitchFamily="49" charset="0"/>
                <a:cs typeface="Courier New" panose="02070309020205020404" pitchFamily="49" charset="0"/>
              </a:rPr>
              <a:t>PT_GENDER_CODE</a:t>
            </a:r>
            <a:endParaRPr lang="en-US" sz="2400" dirty="0">
              <a:solidFill>
                <a:schemeClr val="bg2">
                  <a:lumMod val="50000"/>
                </a:schemeClr>
              </a:solidFill>
              <a:latin typeface="Courier New" panose="02070309020205020404" pitchFamily="49" charset="0"/>
              <a:cs typeface="Courier New" panose="02070309020205020404" pitchFamily="49" charset="0"/>
            </a:endParaRPr>
          </a:p>
        </p:txBody>
      </p:sp>
      <p:sp>
        <p:nvSpPr>
          <p:cNvPr id="6" name="Rounded Rectangle 5"/>
          <p:cNvSpPr/>
          <p:nvPr/>
        </p:nvSpPr>
        <p:spPr>
          <a:xfrm>
            <a:off x="4648200" y="3124200"/>
            <a:ext cx="3429000" cy="1066800"/>
          </a:xfrm>
          <a:prstGeom prst="roundRect">
            <a:avLst/>
          </a:prstGeom>
          <a:solidFill>
            <a:srgbClr val="B6D2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18496B"/>
                </a:solidFill>
              </a:rPr>
              <a:t>Value Domain</a:t>
            </a:r>
            <a:endParaRPr lang="en-US" sz="3200" dirty="0">
              <a:solidFill>
                <a:srgbClr val="18496B"/>
              </a:solidFill>
            </a:endParaRPr>
          </a:p>
        </p:txBody>
      </p:sp>
      <p:cxnSp>
        <p:nvCxnSpPr>
          <p:cNvPr id="14" name="Straight Connector 13"/>
          <p:cNvCxnSpPr/>
          <p:nvPr/>
        </p:nvCxnSpPr>
        <p:spPr>
          <a:xfrm>
            <a:off x="6375400" y="2603500"/>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410200" y="4191000"/>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175500" y="4191000"/>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1290" y="3040201"/>
            <a:ext cx="3981080" cy="2923877"/>
          </a:xfrm>
          <a:prstGeom prst="rect">
            <a:avLst/>
          </a:prstGeom>
          <a:noFill/>
        </p:spPr>
        <p:txBody>
          <a:bodyPr wrap="square" rtlCol="0">
            <a:spAutoFit/>
          </a:bodyPr>
          <a:lstStyle/>
          <a:p>
            <a:r>
              <a:rPr lang="en-US" sz="2000" b="1" dirty="0" smtClean="0">
                <a:solidFill>
                  <a:schemeClr val="tx2"/>
                </a:solidFill>
              </a:rPr>
              <a:t>Value domain </a:t>
            </a:r>
            <a:r>
              <a:rPr lang="en-US" sz="2000" dirty="0" smtClean="0">
                <a:solidFill>
                  <a:schemeClr val="tx2"/>
                </a:solidFill>
              </a:rPr>
              <a:t>= describes the type and set of attribute values for the element</a:t>
            </a:r>
          </a:p>
          <a:p>
            <a:endParaRPr lang="en-US" sz="1200" b="1" dirty="0" smtClean="0">
              <a:solidFill>
                <a:schemeClr val="tx2"/>
              </a:solidFill>
            </a:endParaRPr>
          </a:p>
          <a:p>
            <a:r>
              <a:rPr lang="en-US" sz="2000" b="1" dirty="0" smtClean="0">
                <a:solidFill>
                  <a:schemeClr val="tx2"/>
                </a:solidFill>
              </a:rPr>
              <a:t>Value Representation </a:t>
            </a:r>
            <a:r>
              <a:rPr lang="en-US" sz="2000" dirty="0" smtClean="0">
                <a:solidFill>
                  <a:schemeClr val="tx2"/>
                </a:solidFill>
              </a:rPr>
              <a:t>= ‘type(s)’ of data the value represents</a:t>
            </a:r>
          </a:p>
          <a:p>
            <a:endParaRPr lang="en-US" sz="1200" dirty="0" smtClean="0">
              <a:solidFill>
                <a:schemeClr val="tx2"/>
              </a:solidFill>
            </a:endParaRPr>
          </a:p>
          <a:p>
            <a:r>
              <a:rPr lang="en-US" sz="2000" b="1" dirty="0" smtClean="0">
                <a:solidFill>
                  <a:schemeClr val="tx2"/>
                </a:solidFill>
              </a:rPr>
              <a:t>Valid Values </a:t>
            </a:r>
            <a:r>
              <a:rPr lang="en-US" sz="2000" dirty="0" smtClean="0">
                <a:solidFill>
                  <a:schemeClr val="tx2"/>
                </a:solidFill>
              </a:rPr>
              <a:t>= the  actual allowed values for a given value domain</a:t>
            </a:r>
            <a:endParaRPr lang="en-US" sz="2000" dirty="0">
              <a:solidFill>
                <a:schemeClr val="tx2"/>
              </a:solidFill>
            </a:endParaRPr>
          </a:p>
        </p:txBody>
      </p:sp>
      <p:sp>
        <p:nvSpPr>
          <p:cNvPr id="11" name="Rounded Rectangle 10"/>
          <p:cNvSpPr/>
          <p:nvPr/>
        </p:nvSpPr>
        <p:spPr>
          <a:xfrm>
            <a:off x="4648200" y="4724400"/>
            <a:ext cx="1600200" cy="1066800"/>
          </a:xfrm>
          <a:prstGeom prst="roundRect">
            <a:avLst/>
          </a:prstGeom>
          <a:solidFill>
            <a:srgbClr val="B6D2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18496B"/>
                </a:solidFill>
              </a:rPr>
              <a:t>Value Rep.</a:t>
            </a:r>
          </a:p>
          <a:p>
            <a:pPr algn="ctr"/>
            <a:r>
              <a:rPr lang="en-US" sz="1400" dirty="0" smtClean="0">
                <a:solidFill>
                  <a:schemeClr val="tx2"/>
                </a:solidFill>
              </a:rPr>
              <a:t>‘person’, ‘gender’, ‘code’</a:t>
            </a:r>
          </a:p>
        </p:txBody>
      </p:sp>
      <p:sp>
        <p:nvSpPr>
          <p:cNvPr id="12" name="Rounded Rectangle 11"/>
          <p:cNvSpPr/>
          <p:nvPr/>
        </p:nvSpPr>
        <p:spPr>
          <a:xfrm>
            <a:off x="6400800" y="4724400"/>
            <a:ext cx="1600200" cy="1066800"/>
          </a:xfrm>
          <a:prstGeom prst="roundRect">
            <a:avLst/>
          </a:prstGeom>
          <a:solidFill>
            <a:srgbClr val="B6D2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18496B"/>
                </a:solidFill>
              </a:rPr>
              <a:t>Valid Values</a:t>
            </a:r>
          </a:p>
          <a:p>
            <a:pPr algn="ctr"/>
            <a:r>
              <a:rPr lang="en-US" sz="2000" dirty="0" smtClean="0">
                <a:solidFill>
                  <a:srgbClr val="757070"/>
                </a:solidFill>
              </a:rPr>
              <a:t>‘0’,’1’,’2’,’9’</a:t>
            </a:r>
            <a:endParaRPr lang="en-US" sz="2000" dirty="0">
              <a:solidFill>
                <a:srgbClr val="757070"/>
              </a:solidFill>
            </a:endParaRPr>
          </a:p>
        </p:txBody>
      </p:sp>
      <p:sp>
        <p:nvSpPr>
          <p:cNvPr id="2" name="Title 1"/>
          <p:cNvSpPr>
            <a:spLocks noGrp="1"/>
          </p:cNvSpPr>
          <p:nvPr>
            <p:ph type="title"/>
          </p:nvPr>
        </p:nvSpPr>
        <p:spPr/>
        <p:txBody>
          <a:bodyPr>
            <a:normAutofit/>
          </a:bodyPr>
          <a:lstStyle/>
          <a:p>
            <a:r>
              <a:rPr lang="en-US" sz="3600" dirty="0">
                <a:solidFill>
                  <a:srgbClr val="18496B"/>
                </a:solidFill>
              </a:rPr>
              <a:t>Value Domain </a:t>
            </a:r>
            <a:r>
              <a:rPr lang="en-US" sz="3600" dirty="0" smtClean="0">
                <a:solidFill>
                  <a:srgbClr val="18496B"/>
                </a:solidFill>
              </a:rPr>
              <a:t>Mapping</a:t>
            </a:r>
            <a:endParaRPr lang="en-US" dirty="0"/>
          </a:p>
        </p:txBody>
      </p:sp>
      <p:sp>
        <p:nvSpPr>
          <p:cNvPr id="3" name="Content Placeholder 2"/>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2533684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1481475"/>
            <a:ext cx="7086600" cy="1066800"/>
          </a:xfrm>
          <a:prstGeom prst="roundRect">
            <a:avLst/>
          </a:prstGeom>
          <a:solidFill>
            <a:srgbClr val="B6D2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400" dirty="0">
                <a:solidFill>
                  <a:schemeClr val="tx1"/>
                </a:solidFill>
              </a:rPr>
              <a:t>Data  Element</a:t>
            </a:r>
          </a:p>
          <a:p>
            <a:pPr lvl="0" algn="ctr"/>
            <a:r>
              <a:rPr lang="en-US" sz="2400" dirty="0">
                <a:solidFill>
                  <a:srgbClr val="757070"/>
                </a:solidFill>
                <a:latin typeface="Courier New" panose="02070309020205020404" pitchFamily="49" charset="0"/>
                <a:cs typeface="Courier New" panose="02070309020205020404" pitchFamily="49" charset="0"/>
              </a:rPr>
              <a:t>PT_GENDER_CODE</a:t>
            </a:r>
          </a:p>
        </p:txBody>
      </p:sp>
      <p:sp>
        <p:nvSpPr>
          <p:cNvPr id="6" name="Rounded Rectangle 5"/>
          <p:cNvSpPr/>
          <p:nvPr/>
        </p:nvSpPr>
        <p:spPr>
          <a:xfrm>
            <a:off x="4648200" y="3081675"/>
            <a:ext cx="3429000" cy="1066800"/>
          </a:xfrm>
          <a:prstGeom prst="roundRect">
            <a:avLst/>
          </a:prstGeom>
          <a:solidFill>
            <a:srgbClr val="B6D2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18496B"/>
                </a:solidFill>
              </a:rPr>
              <a:t>Value Domain</a:t>
            </a:r>
            <a:endParaRPr lang="en-US" sz="3200" dirty="0">
              <a:solidFill>
                <a:srgbClr val="18496B"/>
              </a:solidFill>
            </a:endParaRPr>
          </a:p>
        </p:txBody>
      </p:sp>
      <p:sp>
        <p:nvSpPr>
          <p:cNvPr id="7" name="Rounded Rectangle 6"/>
          <p:cNvSpPr/>
          <p:nvPr/>
        </p:nvSpPr>
        <p:spPr>
          <a:xfrm>
            <a:off x="4648200" y="4681875"/>
            <a:ext cx="1600200" cy="1066800"/>
          </a:xfrm>
          <a:prstGeom prst="roundRect">
            <a:avLst/>
          </a:prstGeom>
          <a:solidFill>
            <a:srgbClr val="B6D2D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18496B"/>
                </a:solidFill>
              </a:rPr>
              <a:t>Value Rep.</a:t>
            </a:r>
          </a:p>
          <a:p>
            <a:pPr algn="ctr"/>
            <a:r>
              <a:rPr lang="en-US" sz="1400" dirty="0" smtClean="0">
                <a:solidFill>
                  <a:schemeClr val="tx2"/>
                </a:solidFill>
              </a:rPr>
              <a:t>‘person’, ‘gender’, ‘code’</a:t>
            </a:r>
          </a:p>
        </p:txBody>
      </p:sp>
      <p:cxnSp>
        <p:nvCxnSpPr>
          <p:cNvPr id="14" name="Straight Connector 13"/>
          <p:cNvCxnSpPr/>
          <p:nvPr/>
        </p:nvCxnSpPr>
        <p:spPr>
          <a:xfrm>
            <a:off x="6375400" y="2560975"/>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410200" y="4148475"/>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175500" y="4148475"/>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90600" y="2846725"/>
            <a:ext cx="3694960" cy="3477875"/>
          </a:xfrm>
          <a:prstGeom prst="rect">
            <a:avLst/>
          </a:prstGeom>
          <a:noFill/>
        </p:spPr>
        <p:txBody>
          <a:bodyPr wrap="square" rtlCol="0">
            <a:spAutoFit/>
          </a:bodyPr>
          <a:lstStyle/>
          <a:p>
            <a:r>
              <a:rPr lang="en-US" sz="2000" b="1" dirty="0" smtClean="0">
                <a:solidFill>
                  <a:schemeClr val="tx2"/>
                </a:solidFill>
              </a:rPr>
              <a:t>Value Representation Mappings </a:t>
            </a:r>
            <a:endParaRPr lang="en-US" sz="2000" dirty="0">
              <a:solidFill>
                <a:schemeClr val="tx2"/>
              </a:solidFill>
            </a:endParaRPr>
          </a:p>
          <a:p>
            <a:r>
              <a:rPr lang="en-US" sz="2000" dirty="0" smtClean="0">
                <a:solidFill>
                  <a:schemeClr val="tx2"/>
                </a:solidFill>
              </a:rPr>
              <a:t>‘person’ = </a:t>
            </a:r>
            <a:r>
              <a:rPr lang="en-US" sz="2000" dirty="0" smtClean="0">
                <a:solidFill>
                  <a:srgbClr val="C00000"/>
                </a:solidFill>
              </a:rPr>
              <a:t>C25190</a:t>
            </a:r>
          </a:p>
          <a:p>
            <a:r>
              <a:rPr lang="en-US" sz="2000" dirty="0" smtClean="0">
                <a:solidFill>
                  <a:schemeClr val="tx2"/>
                </a:solidFill>
              </a:rPr>
              <a:t>‘gender’ = </a:t>
            </a:r>
            <a:r>
              <a:rPr lang="en-US" sz="2000" dirty="0" smtClean="0">
                <a:solidFill>
                  <a:srgbClr val="C00000"/>
                </a:solidFill>
              </a:rPr>
              <a:t>C17357</a:t>
            </a:r>
          </a:p>
          <a:p>
            <a:r>
              <a:rPr lang="en-US" sz="2000" dirty="0" smtClean="0">
                <a:solidFill>
                  <a:schemeClr val="tx2"/>
                </a:solidFill>
              </a:rPr>
              <a:t>‘code’ = </a:t>
            </a:r>
            <a:r>
              <a:rPr lang="en-US" sz="2000" dirty="0" smtClean="0">
                <a:solidFill>
                  <a:srgbClr val="C00000"/>
                </a:solidFill>
              </a:rPr>
              <a:t>C25162 </a:t>
            </a:r>
          </a:p>
          <a:p>
            <a:endParaRPr lang="en-US" sz="2000" dirty="0" smtClean="0">
              <a:solidFill>
                <a:schemeClr val="tx2"/>
              </a:solidFill>
            </a:endParaRPr>
          </a:p>
          <a:p>
            <a:r>
              <a:rPr lang="en-US" sz="2000" b="1" dirty="0" smtClean="0">
                <a:solidFill>
                  <a:schemeClr val="tx2"/>
                </a:solidFill>
              </a:rPr>
              <a:t>Valid Value Mappings</a:t>
            </a:r>
          </a:p>
          <a:p>
            <a:r>
              <a:rPr lang="en-US" sz="2000" dirty="0" smtClean="0">
                <a:solidFill>
                  <a:schemeClr val="tx2"/>
                </a:solidFill>
              </a:rPr>
              <a:t>0 = unknown </a:t>
            </a:r>
            <a:r>
              <a:rPr lang="en-US" sz="2000" dirty="0" smtClean="0">
                <a:solidFill>
                  <a:srgbClr val="C00000"/>
                </a:solidFill>
              </a:rPr>
              <a:t>C17998</a:t>
            </a:r>
          </a:p>
          <a:p>
            <a:r>
              <a:rPr lang="en-US" sz="2000" dirty="0" smtClean="0">
                <a:solidFill>
                  <a:schemeClr val="tx2"/>
                </a:solidFill>
              </a:rPr>
              <a:t>1 = female </a:t>
            </a:r>
            <a:r>
              <a:rPr lang="en-US" sz="2000" dirty="0">
                <a:solidFill>
                  <a:schemeClr val="tx2"/>
                </a:solidFill>
              </a:rPr>
              <a:t>gender </a:t>
            </a:r>
            <a:r>
              <a:rPr lang="en-US" sz="2000" dirty="0" smtClean="0">
                <a:solidFill>
                  <a:srgbClr val="C00000"/>
                </a:solidFill>
              </a:rPr>
              <a:t>C46110</a:t>
            </a:r>
          </a:p>
          <a:p>
            <a:r>
              <a:rPr lang="en-US" sz="2000" dirty="0" smtClean="0">
                <a:solidFill>
                  <a:schemeClr val="tx2"/>
                </a:solidFill>
              </a:rPr>
              <a:t>2 = male </a:t>
            </a:r>
            <a:r>
              <a:rPr lang="en-US" sz="2000" dirty="0">
                <a:solidFill>
                  <a:schemeClr val="tx2"/>
                </a:solidFill>
              </a:rPr>
              <a:t>gender </a:t>
            </a:r>
            <a:r>
              <a:rPr lang="en-US" sz="2000" dirty="0" smtClean="0">
                <a:solidFill>
                  <a:srgbClr val="C00000"/>
                </a:solidFill>
              </a:rPr>
              <a:t>C46109</a:t>
            </a:r>
          </a:p>
          <a:p>
            <a:r>
              <a:rPr lang="en-US" sz="2000" dirty="0" smtClean="0">
                <a:solidFill>
                  <a:schemeClr val="tx2"/>
                </a:solidFill>
              </a:rPr>
              <a:t>9 = unspecified </a:t>
            </a:r>
            <a:r>
              <a:rPr lang="en-US" sz="2000" dirty="0" smtClean="0">
                <a:solidFill>
                  <a:srgbClr val="C00000"/>
                </a:solidFill>
              </a:rPr>
              <a:t>n/a</a:t>
            </a:r>
            <a:endParaRPr lang="en-US" sz="2000" dirty="0">
              <a:solidFill>
                <a:srgbClr val="C00000"/>
              </a:solidFill>
            </a:endParaRPr>
          </a:p>
        </p:txBody>
      </p:sp>
      <p:sp>
        <p:nvSpPr>
          <p:cNvPr id="16" name="Rounded Rectangle 15"/>
          <p:cNvSpPr/>
          <p:nvPr/>
        </p:nvSpPr>
        <p:spPr>
          <a:xfrm>
            <a:off x="6400800" y="4681875"/>
            <a:ext cx="1600200" cy="1066800"/>
          </a:xfrm>
          <a:prstGeom prst="roundRect">
            <a:avLst/>
          </a:prstGeom>
          <a:solidFill>
            <a:srgbClr val="B6D2D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Valid Values</a:t>
            </a:r>
          </a:p>
          <a:p>
            <a:pPr algn="ctr"/>
            <a:r>
              <a:rPr lang="en-US" sz="2000" dirty="0" smtClean="0">
                <a:solidFill>
                  <a:srgbClr val="757070"/>
                </a:solidFill>
              </a:rPr>
              <a:t>‘0’,’1’,’2’,’9’</a:t>
            </a:r>
            <a:endParaRPr lang="en-US" sz="2000" dirty="0">
              <a:solidFill>
                <a:srgbClr val="757070"/>
              </a:solidFill>
            </a:endParaRPr>
          </a:p>
        </p:txBody>
      </p:sp>
      <p:sp>
        <p:nvSpPr>
          <p:cNvPr id="2" name="Title 1"/>
          <p:cNvSpPr>
            <a:spLocks noGrp="1"/>
          </p:cNvSpPr>
          <p:nvPr>
            <p:ph type="title"/>
          </p:nvPr>
        </p:nvSpPr>
        <p:spPr/>
        <p:txBody>
          <a:bodyPr>
            <a:normAutofit/>
          </a:bodyPr>
          <a:lstStyle/>
          <a:p>
            <a:r>
              <a:rPr lang="en-US" sz="3600" dirty="0">
                <a:solidFill>
                  <a:srgbClr val="18496B"/>
                </a:solidFill>
              </a:rPr>
              <a:t>Value Domain </a:t>
            </a:r>
            <a:r>
              <a:rPr lang="en-US" sz="3600" dirty="0" smtClean="0">
                <a:solidFill>
                  <a:srgbClr val="18496B"/>
                </a:solidFill>
              </a:rPr>
              <a:t>Mapping</a:t>
            </a:r>
            <a:endParaRPr lang="en-US" dirty="0"/>
          </a:p>
        </p:txBody>
      </p:sp>
      <p:sp>
        <p:nvSpPr>
          <p:cNvPr id="3" name="Content Placeholder 2"/>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27006358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buNone/>
            </a:pPr>
            <a:r>
              <a:rPr lang="en-US" sz="2400" dirty="0">
                <a:cs typeface="Cambria"/>
              </a:rPr>
              <a:t>Unambiguous understanding for humans and </a:t>
            </a:r>
            <a:r>
              <a:rPr lang="en-US" sz="2400" dirty="0" smtClean="0">
                <a:cs typeface="Cambria"/>
              </a:rPr>
              <a:t>machines</a:t>
            </a:r>
          </a:p>
          <a:p>
            <a:pPr marL="0" indent="0">
              <a:spcBef>
                <a:spcPts val="1800"/>
              </a:spcBef>
              <a:buNone/>
            </a:pPr>
            <a:r>
              <a:rPr lang="en-US" sz="2400" dirty="0" smtClean="0">
                <a:cs typeface="Cambria"/>
              </a:rPr>
              <a:t>NCI </a:t>
            </a:r>
            <a:r>
              <a:rPr lang="en-US" sz="2400" dirty="0">
                <a:cs typeface="Cambria"/>
              </a:rPr>
              <a:t>mappings leverage the structure of the thesaurus to formally define relationships between common data elements</a:t>
            </a:r>
          </a:p>
          <a:p>
            <a:pPr marL="0" indent="0">
              <a:spcBef>
                <a:spcPts val="1800"/>
              </a:spcBef>
              <a:buNone/>
            </a:pPr>
            <a:r>
              <a:rPr lang="en-US" sz="2400" dirty="0" smtClean="0">
                <a:cs typeface="Cambria"/>
              </a:rPr>
              <a:t>Aids in discovery and application of CDEs</a:t>
            </a:r>
          </a:p>
          <a:p>
            <a:pPr marL="922337" lvl="1" indent="-342900">
              <a:spcBef>
                <a:spcPts val="0"/>
              </a:spcBef>
              <a:spcAft>
                <a:spcPts val="0"/>
              </a:spcAft>
              <a:tabLst>
                <a:tab pos="914400" algn="l"/>
              </a:tabLst>
            </a:pPr>
            <a:r>
              <a:rPr lang="en-US" sz="2400" dirty="0" smtClean="0">
                <a:cs typeface="Cambria"/>
              </a:rPr>
              <a:t>Important given the number</a:t>
            </a:r>
            <a:r>
              <a:rPr lang="en-US" sz="2400" dirty="0">
                <a:cs typeface="Cambria"/>
              </a:rPr>
              <a:t>, granularity, and </a:t>
            </a:r>
            <a:r>
              <a:rPr lang="en-US" sz="2400" dirty="0" smtClean="0">
                <a:cs typeface="Cambria"/>
              </a:rPr>
              <a:t>overlap </a:t>
            </a:r>
            <a:r>
              <a:rPr lang="en-US" sz="2400" dirty="0">
                <a:cs typeface="Cambria"/>
              </a:rPr>
              <a:t>of </a:t>
            </a:r>
            <a:r>
              <a:rPr lang="en-US" sz="2400" dirty="0" smtClean="0">
                <a:cs typeface="Cambria"/>
              </a:rPr>
              <a:t>concepts </a:t>
            </a:r>
            <a:r>
              <a:rPr lang="en-US" sz="2400" dirty="0">
                <a:cs typeface="Cambria"/>
              </a:rPr>
              <a:t>in the registry</a:t>
            </a:r>
          </a:p>
          <a:p>
            <a:pPr marL="44450" indent="0">
              <a:spcBef>
                <a:spcPts val="1800"/>
              </a:spcBef>
              <a:buNone/>
            </a:pPr>
            <a:r>
              <a:rPr lang="en-US" sz="2400" dirty="0" smtClean="0">
                <a:cs typeface="Cambria"/>
              </a:rPr>
              <a:t>Supports data integration and analysis that leverage semantics in the NCI thesaurus</a:t>
            </a:r>
            <a:endParaRPr lang="en-US" sz="2400" dirty="0">
              <a:cs typeface="Cambria"/>
            </a:endParaRPr>
          </a:p>
          <a:p>
            <a:pPr marL="388620" indent="-342900">
              <a:buFont typeface="Wingdings" charset="2"/>
              <a:buChar char="§"/>
            </a:pPr>
            <a:endParaRPr lang="en-US" sz="2400" dirty="0">
              <a:latin typeface="Cambria"/>
              <a:cs typeface="Cambria"/>
            </a:endParaRPr>
          </a:p>
        </p:txBody>
      </p:sp>
      <p:sp>
        <p:nvSpPr>
          <p:cNvPr id="4" name="Content Placeholder 3"/>
          <p:cNvSpPr>
            <a:spLocks noGrp="1"/>
          </p:cNvSpPr>
          <p:nvPr>
            <p:ph sz="quarter" idx="14"/>
          </p:nvPr>
        </p:nvSpPr>
        <p:spPr/>
        <p:txBody>
          <a:bodyPr/>
          <a:lstStyle/>
          <a:p>
            <a:endParaRPr lang="en-US"/>
          </a:p>
        </p:txBody>
      </p:sp>
      <p:sp>
        <p:nvSpPr>
          <p:cNvPr id="3" name="Title 2"/>
          <p:cNvSpPr>
            <a:spLocks noGrp="1"/>
          </p:cNvSpPr>
          <p:nvPr>
            <p:ph type="title"/>
          </p:nvPr>
        </p:nvSpPr>
        <p:spPr/>
        <p:txBody>
          <a:bodyPr>
            <a:normAutofit/>
          </a:bodyPr>
          <a:lstStyle/>
          <a:p>
            <a:r>
              <a:rPr lang="en-US" sz="3600" dirty="0">
                <a:solidFill>
                  <a:schemeClr val="tx1"/>
                </a:solidFill>
              </a:rPr>
              <a:t>Semantic </a:t>
            </a:r>
            <a:r>
              <a:rPr lang="en-US" sz="3600" dirty="0" smtClean="0">
                <a:solidFill>
                  <a:schemeClr val="tx1"/>
                </a:solidFill>
              </a:rPr>
              <a:t>Interoperability</a:t>
            </a:r>
            <a:endParaRPr lang="en-US" dirty="0"/>
          </a:p>
        </p:txBody>
      </p:sp>
    </p:spTree>
    <p:custDataLst>
      <p:tags r:id="rId1"/>
    </p:custDataLst>
    <p:extLst>
      <p:ext uri="{BB962C8B-B14F-4D97-AF65-F5344CB8AC3E}">
        <p14:creationId xmlns:p14="http://schemas.microsoft.com/office/powerpoint/2010/main" val="1601933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solidFill>
                  <a:srgbClr val="18496B"/>
                </a:solidFill>
              </a:rPr>
              <a:t>Common Data Element </a:t>
            </a:r>
            <a:r>
              <a:rPr lang="en-US" sz="3600" dirty="0" smtClean="0">
                <a:solidFill>
                  <a:srgbClr val="18496B"/>
                </a:solidFill>
              </a:rPr>
              <a:t>Summary</a:t>
            </a:r>
            <a:endParaRPr lang="en-US" dirty="0"/>
          </a:p>
        </p:txBody>
      </p:sp>
      <p:sp>
        <p:nvSpPr>
          <p:cNvPr id="2" name="Content Placeholder 1"/>
          <p:cNvSpPr>
            <a:spLocks noGrp="1"/>
          </p:cNvSpPr>
          <p:nvPr>
            <p:ph idx="1"/>
          </p:nvPr>
        </p:nvSpPr>
        <p:spPr/>
        <p:txBody>
          <a:bodyPr>
            <a:normAutofit lnSpcReduction="10000"/>
          </a:bodyPr>
          <a:lstStyle/>
          <a:p>
            <a:pPr marL="0" indent="0">
              <a:lnSpc>
                <a:spcPct val="110000"/>
              </a:lnSpc>
              <a:spcBef>
                <a:spcPts val="1800"/>
              </a:spcBef>
              <a:buNone/>
            </a:pPr>
            <a:r>
              <a:rPr lang="en-US" sz="2600" dirty="0" smtClean="0">
                <a:latin typeface="Cambria"/>
                <a:cs typeface="Cambria"/>
              </a:rPr>
              <a:t>CDEs standardize data elements for use across medical information systems</a:t>
            </a:r>
          </a:p>
          <a:p>
            <a:pPr marL="0" indent="0">
              <a:spcBef>
                <a:spcPts val="1200"/>
              </a:spcBef>
              <a:buNone/>
            </a:pPr>
            <a:r>
              <a:rPr lang="en-US" sz="2400" b="1" dirty="0" smtClean="0">
                <a:latin typeface="Cambria"/>
                <a:cs typeface="Cambria"/>
              </a:rPr>
              <a:t>Benefits</a:t>
            </a:r>
          </a:p>
          <a:p>
            <a:pPr lvl="1" fontAlgn="ctr">
              <a:spcBef>
                <a:spcPts val="0"/>
              </a:spcBef>
            </a:pPr>
            <a:r>
              <a:rPr lang="en-US" sz="2200" dirty="0">
                <a:latin typeface="Cambria"/>
                <a:cs typeface="Cambria"/>
              </a:rPr>
              <a:t>Promote standardized and systematic data collection</a:t>
            </a:r>
          </a:p>
          <a:p>
            <a:pPr lvl="1" fontAlgn="ctr">
              <a:spcBef>
                <a:spcPts val="0"/>
              </a:spcBef>
            </a:pPr>
            <a:r>
              <a:rPr lang="en-US" sz="2200" dirty="0">
                <a:latin typeface="Cambria"/>
                <a:cs typeface="Cambria"/>
              </a:rPr>
              <a:t>Improve data quality and consistency</a:t>
            </a:r>
          </a:p>
          <a:p>
            <a:pPr lvl="1" fontAlgn="ctr">
              <a:spcBef>
                <a:spcPts val="0"/>
              </a:spcBef>
            </a:pPr>
            <a:r>
              <a:rPr lang="en-US" sz="2200" dirty="0">
                <a:latin typeface="Cambria"/>
                <a:cs typeface="Cambria"/>
              </a:rPr>
              <a:t>Facilitate data </a:t>
            </a:r>
            <a:r>
              <a:rPr lang="en-US" sz="2200" dirty="0" smtClean="0">
                <a:latin typeface="Cambria"/>
                <a:cs typeface="Cambria"/>
              </a:rPr>
              <a:t>sharing, integration, meta-analysis</a:t>
            </a:r>
            <a:endParaRPr lang="en-US" sz="2200" dirty="0">
              <a:latin typeface="Cambria"/>
              <a:cs typeface="Cambria"/>
            </a:endParaRPr>
          </a:p>
          <a:p>
            <a:pPr lvl="1" fontAlgn="ctr">
              <a:spcBef>
                <a:spcPts val="0"/>
              </a:spcBef>
            </a:pPr>
            <a:r>
              <a:rPr lang="en-US" sz="2200" dirty="0" smtClean="0">
                <a:latin typeface="Cambria"/>
                <a:cs typeface="Cambria"/>
              </a:rPr>
              <a:t>Potential to reduce </a:t>
            </a:r>
            <a:r>
              <a:rPr lang="en-US" sz="2200" dirty="0">
                <a:latin typeface="Cambria"/>
                <a:cs typeface="Cambria"/>
              </a:rPr>
              <a:t>the cost and time needed to </a:t>
            </a:r>
            <a:r>
              <a:rPr lang="en-US" sz="2200" dirty="0" smtClean="0">
                <a:latin typeface="Cambria"/>
                <a:cs typeface="Cambria"/>
              </a:rPr>
              <a:t>develop </a:t>
            </a:r>
            <a:r>
              <a:rPr lang="en-US" sz="2200" dirty="0">
                <a:latin typeface="Cambria"/>
                <a:cs typeface="Cambria"/>
              </a:rPr>
              <a:t>data collection </a:t>
            </a:r>
            <a:r>
              <a:rPr lang="en-US" sz="2200" dirty="0" smtClean="0">
                <a:latin typeface="Cambria"/>
                <a:cs typeface="Cambria"/>
              </a:rPr>
              <a:t>tools</a:t>
            </a:r>
          </a:p>
          <a:p>
            <a:pPr marL="0" indent="0" fontAlgn="ctr">
              <a:spcBef>
                <a:spcPts val="1200"/>
              </a:spcBef>
              <a:buNone/>
            </a:pPr>
            <a:r>
              <a:rPr lang="en-US" sz="2600" b="1" dirty="0" smtClean="0">
                <a:latin typeface="Cambria"/>
                <a:cs typeface="Cambria"/>
              </a:rPr>
              <a:t>Challenges</a:t>
            </a:r>
          </a:p>
          <a:p>
            <a:pPr lvl="1" fontAlgn="ctr">
              <a:spcBef>
                <a:spcPts val="0"/>
              </a:spcBef>
            </a:pPr>
            <a:r>
              <a:rPr lang="en-US" sz="2200" dirty="0" smtClean="0">
                <a:latin typeface="Cambria"/>
                <a:cs typeface="Cambria"/>
              </a:rPr>
              <a:t>Sheer abundance/granularity of elements available</a:t>
            </a:r>
          </a:p>
          <a:p>
            <a:pPr lvl="1" fontAlgn="ctr">
              <a:spcBef>
                <a:spcPts val="0"/>
              </a:spcBef>
            </a:pPr>
            <a:r>
              <a:rPr lang="en-US" sz="2200" dirty="0" smtClean="0">
                <a:latin typeface="Cambria"/>
                <a:cs typeface="Cambria"/>
              </a:rPr>
              <a:t>Complex </a:t>
            </a:r>
            <a:r>
              <a:rPr lang="en-US" sz="2200" dirty="0">
                <a:latin typeface="Cambria"/>
                <a:cs typeface="Cambria"/>
              </a:rPr>
              <a:t>technical and conceptual models</a:t>
            </a:r>
          </a:p>
          <a:p>
            <a:pPr lvl="1" fontAlgn="ctr">
              <a:spcBef>
                <a:spcPts val="0"/>
              </a:spcBef>
            </a:pPr>
            <a:r>
              <a:rPr lang="en-US" sz="2200" dirty="0" smtClean="0">
                <a:latin typeface="Cambria"/>
                <a:cs typeface="Cambria"/>
              </a:rPr>
              <a:t>Tools supporting </a:t>
            </a:r>
            <a:r>
              <a:rPr lang="en-US" sz="2200" dirty="0">
                <a:latin typeface="Cambria"/>
                <a:cs typeface="Cambria"/>
              </a:rPr>
              <a:t>practical application exist but are </a:t>
            </a:r>
            <a:r>
              <a:rPr lang="en-US" sz="2200" dirty="0" smtClean="0">
                <a:latin typeface="Cambria"/>
                <a:cs typeface="Cambria"/>
              </a:rPr>
              <a:t>immature</a:t>
            </a:r>
          </a:p>
          <a:p>
            <a:pPr lvl="1" fontAlgn="ctr">
              <a:spcBef>
                <a:spcPts val="1200"/>
              </a:spcBef>
            </a:pPr>
            <a:endParaRPr lang="en-US" sz="2400" dirty="0">
              <a:latin typeface="Cambria"/>
              <a:cs typeface="Cambria"/>
            </a:endParaRPr>
          </a:p>
        </p:txBody>
      </p:sp>
      <p:sp>
        <p:nvSpPr>
          <p:cNvPr id="5" name="Content Placeholder 4"/>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2545514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536192"/>
            <a:ext cx="7010400" cy="4712208"/>
          </a:xfrm>
        </p:spPr>
        <p:txBody>
          <a:bodyPr>
            <a:normAutofit fontScale="77500" lnSpcReduction="20000"/>
          </a:bodyPr>
          <a:lstStyle/>
          <a:p>
            <a:pPr marL="0" indent="0">
              <a:spcBef>
                <a:spcPts val="1800"/>
              </a:spcBef>
              <a:buNone/>
            </a:pPr>
            <a:r>
              <a:rPr lang="en-US" sz="3000" dirty="0" smtClean="0">
                <a:solidFill>
                  <a:schemeClr val="accent2"/>
                </a:solidFill>
              </a:rPr>
              <a:t>   </a:t>
            </a:r>
            <a:r>
              <a:rPr lang="en-US" sz="3100" dirty="0" smtClean="0">
                <a:solidFill>
                  <a:schemeClr val="tx1">
                    <a:lumMod val="60000"/>
                    <a:lumOff val="40000"/>
                  </a:schemeClr>
                </a:solidFill>
              </a:rPr>
              <a:t>RESOURCE </a:t>
            </a:r>
            <a:r>
              <a:rPr lang="en-US" sz="3100" dirty="0">
                <a:solidFill>
                  <a:schemeClr val="tx1">
                    <a:lumMod val="60000"/>
                    <a:lumOff val="40000"/>
                  </a:schemeClr>
                </a:solidFill>
              </a:rPr>
              <a:t>METADATA</a:t>
            </a:r>
            <a:endParaRPr lang="en-US" sz="3000" dirty="0">
              <a:solidFill>
                <a:schemeClr val="tx1">
                  <a:lumMod val="60000"/>
                  <a:lumOff val="40000"/>
                </a:schemeClr>
              </a:solidFill>
            </a:endParaRPr>
          </a:p>
          <a:p>
            <a:pPr marL="450850" indent="-161925">
              <a:lnSpc>
                <a:spcPct val="120000"/>
              </a:lnSpc>
              <a:buFont typeface="Wingdings" charset="2"/>
              <a:buChar char="§"/>
            </a:pPr>
            <a:r>
              <a:rPr lang="en-US" sz="2600" dirty="0"/>
              <a:t>D</a:t>
            </a:r>
            <a:r>
              <a:rPr lang="en-US" sz="2600" dirty="0" smtClean="0"/>
              <a:t>escribes </a:t>
            </a:r>
            <a:r>
              <a:rPr lang="en-US" sz="2600" dirty="0"/>
              <a:t>a resource as a whole (</a:t>
            </a:r>
            <a:r>
              <a:rPr lang="en-US" sz="2600" dirty="0" err="1"/>
              <a:t>e,g</a:t>
            </a:r>
            <a:r>
              <a:rPr lang="en-US" sz="2600" dirty="0"/>
              <a:t>. a book, image, </a:t>
            </a:r>
            <a:r>
              <a:rPr lang="en-US" sz="2600" dirty="0" smtClean="0"/>
              <a:t>or dataset</a:t>
            </a:r>
            <a:r>
              <a:rPr lang="en-US" sz="2600" dirty="0"/>
              <a:t>) </a:t>
            </a:r>
            <a:endParaRPr lang="en-US" sz="2600" dirty="0" smtClean="0"/>
          </a:p>
          <a:p>
            <a:pPr marL="450850" indent="-161925">
              <a:lnSpc>
                <a:spcPct val="120000"/>
              </a:lnSpc>
              <a:buFont typeface="Wingdings" charset="2"/>
              <a:buChar char="§"/>
            </a:pPr>
            <a:r>
              <a:rPr lang="en-US" sz="2600" dirty="0" smtClean="0"/>
              <a:t>Supports </a:t>
            </a:r>
            <a:r>
              <a:rPr lang="en-US" sz="2600" dirty="0"/>
              <a:t>resource discovery, management and use</a:t>
            </a:r>
          </a:p>
          <a:p>
            <a:pPr marL="0" indent="0">
              <a:buNone/>
            </a:pPr>
            <a:endParaRPr lang="en-US" dirty="0" smtClean="0">
              <a:solidFill>
                <a:srgbClr val="C15B43"/>
              </a:solidFill>
            </a:endParaRPr>
          </a:p>
          <a:p>
            <a:pPr marL="0" indent="0">
              <a:buNone/>
            </a:pPr>
            <a:r>
              <a:rPr lang="en-US" sz="3100" dirty="0">
                <a:solidFill>
                  <a:schemeClr val="accent2"/>
                </a:solidFill>
              </a:rPr>
              <a:t> </a:t>
            </a:r>
            <a:r>
              <a:rPr lang="en-US" sz="3100" dirty="0" smtClean="0">
                <a:solidFill>
                  <a:schemeClr val="accent2"/>
                </a:solidFill>
              </a:rPr>
              <a:t>  </a:t>
            </a:r>
            <a:r>
              <a:rPr lang="en-US" sz="3100" dirty="0" smtClean="0">
                <a:solidFill>
                  <a:srgbClr val="459AD5"/>
                </a:solidFill>
              </a:rPr>
              <a:t>DATABASE METADATA</a:t>
            </a:r>
          </a:p>
          <a:p>
            <a:pPr marL="450850" indent="-161925">
              <a:lnSpc>
                <a:spcPct val="120000"/>
              </a:lnSpc>
              <a:buFont typeface="Wingdings" charset="2"/>
              <a:buChar char="§"/>
            </a:pPr>
            <a:r>
              <a:rPr lang="en-US" sz="2600" dirty="0"/>
              <a:t>C</a:t>
            </a:r>
            <a:r>
              <a:rPr lang="en-US" sz="2600" dirty="0" smtClean="0"/>
              <a:t>ontextualizes and describes values in a database and how they relate to each other</a:t>
            </a:r>
          </a:p>
          <a:p>
            <a:pPr marL="450850" indent="-161925">
              <a:lnSpc>
                <a:spcPct val="120000"/>
              </a:lnSpc>
              <a:buFont typeface="Wingdings" charset="2"/>
              <a:buChar char="§"/>
            </a:pPr>
            <a:r>
              <a:rPr lang="en-US" sz="2600" dirty="0"/>
              <a:t>S</a:t>
            </a:r>
            <a:r>
              <a:rPr lang="en-US" sz="2600" dirty="0" smtClean="0"/>
              <a:t>upports  </a:t>
            </a:r>
            <a:r>
              <a:rPr lang="en-US" sz="2600" dirty="0"/>
              <a:t>deeper technical understanding of the data for </a:t>
            </a:r>
            <a:r>
              <a:rPr lang="en-US" sz="2600" dirty="0" smtClean="0"/>
              <a:t>managing and operating on it </a:t>
            </a:r>
          </a:p>
          <a:p>
            <a:pPr marL="0" indent="0">
              <a:buNone/>
            </a:pPr>
            <a:endParaRPr lang="en-US" sz="2800" dirty="0" smtClean="0"/>
          </a:p>
        </p:txBody>
      </p:sp>
      <p:sp>
        <p:nvSpPr>
          <p:cNvPr id="2" name="Title 1"/>
          <p:cNvSpPr>
            <a:spLocks noGrp="1"/>
          </p:cNvSpPr>
          <p:nvPr>
            <p:ph type="title"/>
          </p:nvPr>
        </p:nvSpPr>
        <p:spPr>
          <a:xfrm>
            <a:off x="381000" y="228600"/>
            <a:ext cx="8381260" cy="1054394"/>
          </a:xfrm>
        </p:spPr>
        <p:txBody>
          <a:bodyPr>
            <a:normAutofit/>
          </a:bodyPr>
          <a:lstStyle/>
          <a:p>
            <a:r>
              <a:rPr lang="en-US" sz="4400" dirty="0"/>
              <a:t>T</a:t>
            </a:r>
            <a:r>
              <a:rPr lang="en-US" sz="4400" dirty="0" smtClean="0"/>
              <a:t>wo Perspectives on Metadata</a:t>
            </a:r>
            <a:endParaRPr lang="en-US" sz="4400" dirty="0"/>
          </a:p>
        </p:txBody>
      </p:sp>
      <p:sp>
        <p:nvSpPr>
          <p:cNvPr id="4" name="Oval 3"/>
          <p:cNvSpPr/>
          <p:nvPr/>
        </p:nvSpPr>
        <p:spPr>
          <a:xfrm>
            <a:off x="533400" y="1459992"/>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1</a:t>
            </a:r>
            <a:endParaRPr lang="en-US" sz="2800" dirty="0">
              <a:solidFill>
                <a:schemeClr val="tx1">
                  <a:lumMod val="40000"/>
                  <a:lumOff val="60000"/>
                </a:schemeClr>
              </a:solidFill>
              <a:latin typeface="Cambria"/>
              <a:cs typeface="Cambria"/>
            </a:endParaRPr>
          </a:p>
        </p:txBody>
      </p:sp>
      <p:sp>
        <p:nvSpPr>
          <p:cNvPr id="5" name="Oval 4"/>
          <p:cNvSpPr/>
          <p:nvPr/>
        </p:nvSpPr>
        <p:spPr>
          <a:xfrm>
            <a:off x="533400" y="3593592"/>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2</a:t>
            </a:r>
            <a:endParaRPr lang="en-US" sz="2800" dirty="0">
              <a:solidFill>
                <a:schemeClr val="tx1">
                  <a:lumMod val="40000"/>
                  <a:lumOff val="60000"/>
                </a:schemeClr>
              </a:solidFill>
              <a:latin typeface="Cambria"/>
              <a:cs typeface="Cambria"/>
            </a:endParaRPr>
          </a:p>
        </p:txBody>
      </p:sp>
    </p:spTree>
    <p:custDataLst>
      <p:tags r:id="rId1"/>
    </p:custDataLst>
    <p:extLst>
      <p:ext uri="{BB962C8B-B14F-4D97-AF65-F5344CB8AC3E}">
        <p14:creationId xmlns:p14="http://schemas.microsoft.com/office/powerpoint/2010/main" val="24869103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This </a:t>
            </a:r>
            <a:r>
              <a:rPr lang="en-US" dirty="0"/>
              <a:t>course was made possible under a grant from the NIH (# </a:t>
            </a:r>
            <a:r>
              <a:rPr lang="en-US" dirty="0">
                <a:hlinkClick r:id="rId3"/>
              </a:rPr>
              <a:t>1R25GM114820-01</a:t>
            </a:r>
            <a:r>
              <a:rPr lang="en-US" dirty="0"/>
              <a:t>)</a:t>
            </a:r>
          </a:p>
          <a:p>
            <a:endParaRPr lang="en-US" dirty="0"/>
          </a:p>
        </p:txBody>
      </p:sp>
      <p:sp>
        <p:nvSpPr>
          <p:cNvPr id="5" name="Content Placeholder 4"/>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3798283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M</a:t>
            </a:r>
            <a:r>
              <a:rPr lang="en-US" sz="3600" dirty="0" smtClean="0"/>
              <a:t>etadata in (Medical) Database </a:t>
            </a:r>
            <a:r>
              <a:rPr lang="en-US" sz="3600" dirty="0"/>
              <a:t>S</a:t>
            </a:r>
            <a:r>
              <a:rPr lang="en-US" sz="3600" dirty="0" smtClean="0"/>
              <a:t>ystems</a:t>
            </a:r>
            <a:endParaRPr lang="en-US" sz="3600" dirty="0"/>
          </a:p>
        </p:txBody>
      </p:sp>
      <p:sp>
        <p:nvSpPr>
          <p:cNvPr id="2" name="Content Placeholder 1"/>
          <p:cNvSpPr>
            <a:spLocks noGrp="1"/>
          </p:cNvSpPr>
          <p:nvPr>
            <p:ph idx="1"/>
          </p:nvPr>
        </p:nvSpPr>
        <p:spPr/>
        <p:txBody>
          <a:bodyPr/>
          <a:lstStyle/>
          <a:p>
            <a:endParaRPr lang="en-US"/>
          </a:p>
        </p:txBody>
      </p:sp>
      <p:sp>
        <p:nvSpPr>
          <p:cNvPr id="4" name="Content Placeholder 3"/>
          <p:cNvSpPr>
            <a:spLocks noGrp="1"/>
          </p:cNvSpPr>
          <p:nvPr>
            <p:ph sz="quarter" idx="14"/>
          </p:nvPr>
        </p:nvSpPr>
        <p:spPr/>
        <p:txBody>
          <a:bodyPr/>
          <a:lstStyle/>
          <a:p>
            <a:endParaRPr lang="en-US"/>
          </a:p>
        </p:txBody>
      </p:sp>
      <p:pic>
        <p:nvPicPr>
          <p:cNvPr id="2050" name="Picture 2" descr="http://www.visn20.med.va.gov/VISN20/V20/DataWarehouse/Images/LabAutops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600200"/>
            <a:ext cx="5127977" cy="407221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5" name="Content Placeholder 1"/>
          <p:cNvSpPr txBox="1">
            <a:spLocks/>
          </p:cNvSpPr>
          <p:nvPr/>
        </p:nvSpPr>
        <p:spPr>
          <a:xfrm>
            <a:off x="167640" y="1386840"/>
            <a:ext cx="3331698" cy="4407408"/>
          </a:xfrm>
          <a:prstGeom prst="rect">
            <a:avLst/>
          </a:prstGeom>
        </p:spPr>
        <p:txBody>
          <a:bodyPr vert="horz" lIns="91440" tIns="45720" rIns="91440" bIns="45720" rtlCol="0">
            <a:no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a:buClrTx/>
              <a:buFont typeface="Wingdings" charset="2"/>
              <a:buChar char="§"/>
            </a:pPr>
            <a:endParaRPr lang="en-US" sz="700" b="1" dirty="0" smtClean="0">
              <a:latin typeface="Cambria"/>
              <a:cs typeface="Cambria"/>
            </a:endParaRPr>
          </a:p>
          <a:p>
            <a:pPr marL="45720" indent="0">
              <a:buClrTx/>
              <a:buNone/>
            </a:pPr>
            <a:r>
              <a:rPr lang="en-US" sz="2300" b="1" dirty="0" smtClean="0">
                <a:latin typeface="Cambria"/>
                <a:cs typeface="Cambria"/>
              </a:rPr>
              <a:t>Structural Metadata </a:t>
            </a:r>
            <a:endParaRPr lang="en-US" sz="2300" dirty="0" smtClean="0">
              <a:latin typeface="Cambria"/>
              <a:cs typeface="Cambria"/>
            </a:endParaRPr>
          </a:p>
          <a:p>
            <a:pPr marL="401638" indent="-285750">
              <a:buClrTx/>
              <a:buFont typeface="Wingdings" charset="2"/>
              <a:buChar char="§"/>
            </a:pPr>
            <a:r>
              <a:rPr lang="en-US" dirty="0" smtClean="0">
                <a:latin typeface="Cambria"/>
                <a:cs typeface="Cambria"/>
              </a:rPr>
              <a:t>Describes the structure of database objects and the relationships between them </a:t>
            </a:r>
          </a:p>
          <a:p>
            <a:pPr marL="401638" indent="-285750">
              <a:buClrTx/>
              <a:buFont typeface="Wingdings" charset="2"/>
              <a:buChar char="§"/>
            </a:pPr>
            <a:endParaRPr lang="en-US" dirty="0">
              <a:latin typeface="Cambria"/>
              <a:cs typeface="Cambria"/>
            </a:endParaRPr>
          </a:p>
          <a:p>
            <a:pPr marL="401638" indent="-285750">
              <a:buClrTx/>
              <a:buFont typeface="Wingdings" charset="2"/>
              <a:buChar char="§"/>
            </a:pPr>
            <a:r>
              <a:rPr lang="en-US" dirty="0" smtClean="0">
                <a:latin typeface="Cambria"/>
                <a:cs typeface="Cambria"/>
              </a:rPr>
              <a:t>ER-diagrams depict high level schema including tables, data elements, and relationships among them</a:t>
            </a:r>
            <a:endParaRPr lang="en-US" dirty="0">
              <a:latin typeface="Cambria"/>
              <a:cs typeface="Cambria"/>
            </a:endParaRPr>
          </a:p>
          <a:p>
            <a:pPr>
              <a:buClrTx/>
              <a:buFont typeface="Wingdings" charset="2"/>
              <a:buChar char="§"/>
            </a:pPr>
            <a:endParaRPr lang="en-US" sz="2400" dirty="0">
              <a:latin typeface="Cambria"/>
              <a:cs typeface="Cambria"/>
            </a:endParaRPr>
          </a:p>
          <a:p>
            <a:pPr>
              <a:buClrTx/>
              <a:buFont typeface="Wingdings" charset="2"/>
              <a:buChar char="§"/>
            </a:pPr>
            <a:endParaRPr lang="en-US" sz="2400" dirty="0">
              <a:latin typeface="Cambria"/>
              <a:cs typeface="Cambria"/>
            </a:endParaRPr>
          </a:p>
          <a:p>
            <a:pPr marL="45720" indent="0">
              <a:buClrTx/>
              <a:buNone/>
            </a:pPr>
            <a:endParaRPr lang="en-US" sz="2400" dirty="0" smtClean="0">
              <a:latin typeface="Cambria"/>
              <a:cs typeface="Cambria"/>
            </a:endParaRPr>
          </a:p>
          <a:p>
            <a:pPr lvl="1">
              <a:buClrTx/>
              <a:buFont typeface="Wingdings" charset="2"/>
              <a:buChar char="§"/>
            </a:pPr>
            <a:endParaRPr lang="en-US" sz="2000" dirty="0" smtClean="0">
              <a:latin typeface="Cambria"/>
              <a:cs typeface="Cambria"/>
            </a:endParaRPr>
          </a:p>
          <a:p>
            <a:pPr lvl="1">
              <a:buClrTx/>
              <a:buFont typeface="Wingdings" charset="2"/>
              <a:buChar char="§"/>
            </a:pPr>
            <a:endParaRPr lang="en-US" sz="2000" dirty="0" smtClean="0">
              <a:latin typeface="Cambria"/>
              <a:cs typeface="Cambria"/>
            </a:endParaRPr>
          </a:p>
          <a:p>
            <a:pPr lvl="1">
              <a:buClrTx/>
              <a:buFont typeface="Wingdings" charset="2"/>
              <a:buChar char="§"/>
            </a:pPr>
            <a:endParaRPr lang="en-US" sz="2000" dirty="0" smtClean="0">
              <a:latin typeface="Cambria"/>
              <a:cs typeface="Cambria"/>
            </a:endParaRPr>
          </a:p>
          <a:p>
            <a:pPr lvl="1">
              <a:buClrTx/>
              <a:buFont typeface="Wingdings" charset="2"/>
              <a:buChar char="§"/>
            </a:pPr>
            <a:endParaRPr lang="en-US" sz="2000" dirty="0" smtClean="0">
              <a:latin typeface="Cambria"/>
              <a:cs typeface="Cambria"/>
            </a:endParaRPr>
          </a:p>
        </p:txBody>
      </p:sp>
    </p:spTree>
    <p:custDataLst>
      <p:tags r:id="rId1"/>
    </p:custDataLst>
    <p:extLst>
      <p:ext uri="{BB962C8B-B14F-4D97-AF65-F5344CB8AC3E}">
        <p14:creationId xmlns:p14="http://schemas.microsoft.com/office/powerpoint/2010/main" val="3283736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a:xfrm>
            <a:off x="228600" y="1295400"/>
            <a:ext cx="8610600" cy="4407408"/>
          </a:xfrm>
          <a:prstGeom prst="rect">
            <a:avLst/>
          </a:prstGeom>
        </p:spPr>
        <p:txBody>
          <a:bodyPr vert="horz" lIns="91440" tIns="45720" rIns="91440" bIns="45720" rtlCol="0">
            <a:no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None/>
            </a:pPr>
            <a:r>
              <a:rPr lang="en-US" sz="2400" b="1" kern="0" spc="0" dirty="0" smtClean="0">
                <a:latin typeface="Cambria"/>
                <a:cs typeface="Cambria"/>
              </a:rPr>
              <a:t>Element Metadata </a:t>
            </a:r>
          </a:p>
          <a:p>
            <a:pPr marL="527050">
              <a:buClr>
                <a:schemeClr val="bg1">
                  <a:lumMod val="50000"/>
                </a:schemeClr>
              </a:buClr>
            </a:pPr>
            <a:r>
              <a:rPr lang="en-US" dirty="0">
                <a:latin typeface="Cambria"/>
                <a:cs typeface="Cambria"/>
              </a:rPr>
              <a:t>Specifies attributes of data elements, and rules for recoding their values</a:t>
            </a:r>
          </a:p>
          <a:p>
            <a:pPr marL="527050">
              <a:buClr>
                <a:schemeClr val="bg1">
                  <a:lumMod val="50000"/>
                </a:schemeClr>
              </a:buClr>
            </a:pPr>
            <a:r>
              <a:rPr lang="en-US" dirty="0">
                <a:latin typeface="Cambria"/>
                <a:cs typeface="Cambria"/>
              </a:rPr>
              <a:t>Describes meaning of data at a very fine granularity</a:t>
            </a:r>
          </a:p>
          <a:p>
            <a:pPr marL="527050"/>
            <a:endParaRPr lang="en-US" sz="2400" kern="0" spc="0" dirty="0">
              <a:latin typeface="Cambria"/>
              <a:cs typeface="Cambria"/>
            </a:endParaRPr>
          </a:p>
        </p:txBody>
      </p:sp>
      <p:pic>
        <p:nvPicPr>
          <p:cNvPr id="8"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r="733" b="13889"/>
          <a:stretch/>
        </p:blipFill>
        <p:spPr bwMode="auto">
          <a:xfrm>
            <a:off x="289548" y="3124200"/>
            <a:ext cx="8566052" cy="2362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2"/>
          <p:cNvSpPr>
            <a:spLocks noGrp="1"/>
          </p:cNvSpPr>
          <p:nvPr>
            <p:ph type="title"/>
          </p:nvPr>
        </p:nvSpPr>
        <p:spPr/>
        <p:txBody>
          <a:bodyPr>
            <a:normAutofit/>
          </a:bodyPr>
          <a:lstStyle/>
          <a:p>
            <a:r>
              <a:rPr lang="en-US" sz="4400" dirty="0"/>
              <a:t>M</a:t>
            </a:r>
            <a:r>
              <a:rPr lang="en-US" sz="4400" dirty="0" smtClean="0"/>
              <a:t>etadata in Database </a:t>
            </a:r>
            <a:r>
              <a:rPr lang="en-US" sz="4400" dirty="0"/>
              <a:t>S</a:t>
            </a:r>
            <a:r>
              <a:rPr lang="en-US" sz="4400" dirty="0" smtClean="0"/>
              <a:t>ystems</a:t>
            </a:r>
            <a:endParaRPr lang="en-US" sz="4400" dirty="0"/>
          </a:p>
        </p:txBody>
      </p:sp>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831522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a:spLocks/>
          </p:cNvSpPr>
          <p:nvPr/>
        </p:nvSpPr>
        <p:spPr>
          <a:xfrm>
            <a:off x="335280" y="152400"/>
            <a:ext cx="8381260" cy="1054394"/>
          </a:xfrm>
          <a:prstGeom prst="rect">
            <a:avLst/>
          </a:prstGeom>
        </p:spPr>
        <p:txBody>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endParaRPr lang="en-US" sz="4400" dirty="0">
              <a:solidFill>
                <a:schemeClr val="accent5"/>
              </a:solidFill>
            </a:endParaRPr>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79891"/>
            <a:ext cx="8629456" cy="544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2"/>
          <p:cNvSpPr>
            <a:spLocks noGrp="1"/>
          </p:cNvSpPr>
          <p:nvPr>
            <p:ph type="title"/>
          </p:nvPr>
        </p:nvSpPr>
        <p:spPr/>
        <p:txBody>
          <a:bodyPr>
            <a:noAutofit/>
          </a:bodyPr>
          <a:lstStyle/>
          <a:p>
            <a:r>
              <a:rPr lang="en-US" sz="4400" dirty="0"/>
              <a:t>D</a:t>
            </a:r>
            <a:r>
              <a:rPr lang="en-US" sz="4400" dirty="0" smtClean="0"/>
              <a:t>ata Dictionary</a:t>
            </a:r>
            <a:endParaRPr lang="en-US" sz="4400" dirty="0"/>
          </a:p>
        </p:txBody>
      </p:sp>
      <p:sp>
        <p:nvSpPr>
          <p:cNvPr id="2" name="Content Placeholder 1"/>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1977385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smtClean="0"/>
              <a:t>Goals of a Data</a:t>
            </a:r>
            <a:r>
              <a:rPr lang="en-US" sz="4400" b="1" dirty="0" smtClean="0"/>
              <a:t> </a:t>
            </a:r>
            <a:r>
              <a:rPr lang="en-US" sz="4400" dirty="0" smtClean="0"/>
              <a:t>Dictionary</a:t>
            </a:r>
            <a:endParaRPr lang="en-US" sz="4400" dirty="0"/>
          </a:p>
        </p:txBody>
      </p:sp>
      <p:sp>
        <p:nvSpPr>
          <p:cNvPr id="2" name="Content Placeholder 1"/>
          <p:cNvSpPr>
            <a:spLocks noGrp="1"/>
          </p:cNvSpPr>
          <p:nvPr>
            <p:ph idx="1"/>
          </p:nvPr>
        </p:nvSpPr>
        <p:spPr/>
        <p:txBody>
          <a:bodyPr>
            <a:noAutofit/>
          </a:bodyPr>
          <a:lstStyle/>
          <a:p>
            <a:pPr marL="803275" indent="-514350" fontAlgn="ctr">
              <a:lnSpc>
                <a:spcPct val="100000"/>
              </a:lnSpc>
              <a:buFont typeface="+mj-lt"/>
              <a:buAutoNum type="arabicPeriod"/>
            </a:pPr>
            <a:r>
              <a:rPr lang="en-US" sz="2400" dirty="0" smtClean="0">
                <a:cs typeface="Cambria"/>
              </a:rPr>
              <a:t>Provide shared and unambiguous understanding </a:t>
            </a:r>
            <a:r>
              <a:rPr lang="en-US" sz="2400" dirty="0">
                <a:cs typeface="Cambria"/>
              </a:rPr>
              <a:t>of the </a:t>
            </a:r>
            <a:r>
              <a:rPr lang="en-US" sz="2400" dirty="0" smtClean="0">
                <a:cs typeface="Cambria"/>
              </a:rPr>
              <a:t>data</a:t>
            </a:r>
            <a:endParaRPr lang="en-US" sz="2400" dirty="0">
              <a:cs typeface="Cambria"/>
            </a:endParaRPr>
          </a:p>
          <a:p>
            <a:pPr marL="803275" indent="-514350" fontAlgn="ctr">
              <a:lnSpc>
                <a:spcPct val="100000"/>
              </a:lnSpc>
              <a:buFont typeface="+mj-lt"/>
              <a:buAutoNum type="arabicPeriod"/>
            </a:pPr>
            <a:r>
              <a:rPr lang="en-US" sz="2400" dirty="0" smtClean="0">
                <a:cs typeface="Cambria"/>
              </a:rPr>
              <a:t>Support consistent data collection, representation, and manipulation</a:t>
            </a:r>
          </a:p>
          <a:p>
            <a:pPr marL="803275" indent="-514350" fontAlgn="ctr">
              <a:lnSpc>
                <a:spcPct val="100000"/>
              </a:lnSpc>
              <a:buFont typeface="+mj-lt"/>
              <a:buAutoNum type="arabicPeriod"/>
            </a:pPr>
            <a:r>
              <a:rPr lang="en-US" sz="2400" dirty="0" smtClean="0">
                <a:cs typeface="Cambria"/>
              </a:rPr>
              <a:t>Facilitate maintenance of the data model</a:t>
            </a:r>
            <a:endParaRPr lang="en-US" sz="2400" dirty="0">
              <a:cs typeface="Cambria"/>
            </a:endParaRPr>
          </a:p>
          <a:p>
            <a:pPr marL="803275" indent="-514350" fontAlgn="ctr">
              <a:lnSpc>
                <a:spcPct val="100000"/>
              </a:lnSpc>
              <a:buFont typeface="+mj-lt"/>
              <a:buAutoNum type="arabicPeriod"/>
            </a:pPr>
            <a:r>
              <a:rPr lang="en-US" sz="2400" dirty="0" smtClean="0">
                <a:cs typeface="Cambria"/>
              </a:rPr>
              <a:t>Support data integration, exchange, and re-use </a:t>
            </a:r>
            <a:endParaRPr lang="en-US" sz="2400" dirty="0">
              <a:cs typeface="Cambria"/>
            </a:endParaRPr>
          </a:p>
        </p:txBody>
      </p:sp>
      <p:sp>
        <p:nvSpPr>
          <p:cNvPr id="4" name="Content Placeholder 3"/>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2608081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p:txBody>
          <a:bodyPr>
            <a:normAutofit/>
          </a:bodyPr>
          <a:lstStyle/>
          <a:p>
            <a:r>
              <a:rPr lang="en-US" sz="4400" dirty="0"/>
              <a:t>M</a:t>
            </a:r>
            <a:r>
              <a:rPr lang="en-US" sz="4400" dirty="0" smtClean="0"/>
              <a:t>etadata Interoperability</a:t>
            </a:r>
            <a:endParaRPr lang="en-US" sz="4400" dirty="0"/>
          </a:p>
        </p:txBody>
      </p:sp>
      <p:sp>
        <p:nvSpPr>
          <p:cNvPr id="2" name="Content Placeholder 1"/>
          <p:cNvSpPr>
            <a:spLocks noGrp="1"/>
          </p:cNvSpPr>
          <p:nvPr>
            <p:ph idx="1"/>
          </p:nvPr>
        </p:nvSpPr>
        <p:spPr/>
        <p:txBody>
          <a:bodyPr>
            <a:normAutofit/>
          </a:bodyPr>
          <a:lstStyle/>
          <a:p>
            <a:pPr marL="501650" indent="-333375">
              <a:spcBef>
                <a:spcPts val="1800"/>
              </a:spcBef>
              <a:buFont typeface="Wingdings" panose="05000000000000000000" pitchFamily="2" charset="2"/>
              <a:buChar char="§"/>
            </a:pPr>
            <a:r>
              <a:rPr lang="en-US" sz="2800" dirty="0">
                <a:latin typeface="Cambria"/>
                <a:cs typeface="Cambria"/>
              </a:rPr>
              <a:t>Systems </a:t>
            </a:r>
            <a:r>
              <a:rPr lang="en-US" sz="2800" dirty="0" smtClean="0">
                <a:latin typeface="Cambria"/>
                <a:cs typeface="Cambria"/>
              </a:rPr>
              <a:t>across/within </a:t>
            </a:r>
            <a:r>
              <a:rPr lang="en-US" sz="2800" dirty="0">
                <a:latin typeface="Cambria"/>
                <a:cs typeface="Cambria"/>
              </a:rPr>
              <a:t>organizations use different schema and </a:t>
            </a:r>
            <a:r>
              <a:rPr lang="en-US" sz="2800" dirty="0" smtClean="0">
                <a:latin typeface="Cambria"/>
                <a:cs typeface="Cambria"/>
              </a:rPr>
              <a:t>elements</a:t>
            </a:r>
          </a:p>
          <a:p>
            <a:pPr marL="501650" indent="-333375">
              <a:spcBef>
                <a:spcPts val="1800"/>
              </a:spcBef>
              <a:buFont typeface="Wingdings" panose="05000000000000000000" pitchFamily="2" charset="2"/>
              <a:buChar char="§"/>
            </a:pPr>
            <a:r>
              <a:rPr lang="en-US" sz="2800" dirty="0" smtClean="0">
                <a:latin typeface="Cambria"/>
                <a:cs typeface="Cambria"/>
              </a:rPr>
              <a:t>Sharing and </a:t>
            </a:r>
            <a:r>
              <a:rPr lang="en-US" sz="2800" dirty="0">
                <a:latin typeface="Cambria"/>
                <a:cs typeface="Cambria"/>
              </a:rPr>
              <a:t>a</a:t>
            </a:r>
            <a:r>
              <a:rPr lang="en-US" sz="2800" dirty="0" smtClean="0">
                <a:latin typeface="Cambria"/>
                <a:cs typeface="Cambria"/>
              </a:rPr>
              <a:t>ggregation of data across sources is increasingly important </a:t>
            </a:r>
            <a:endParaRPr lang="en-US" sz="1050" dirty="0">
              <a:latin typeface="Cambria"/>
              <a:cs typeface="Cambria"/>
            </a:endParaRPr>
          </a:p>
          <a:p>
            <a:pPr marL="501650" indent="-333375">
              <a:spcBef>
                <a:spcPts val="1800"/>
              </a:spcBef>
              <a:buFont typeface="Wingdings" panose="05000000000000000000" pitchFamily="2" charset="2"/>
              <a:buChar char="§"/>
            </a:pPr>
            <a:r>
              <a:rPr lang="en-US" sz="2800" dirty="0" smtClean="0">
                <a:latin typeface="Cambria"/>
                <a:cs typeface="Cambria"/>
              </a:rPr>
              <a:t>The same data can be represented in many ways</a:t>
            </a:r>
            <a:endParaRPr lang="en-US" sz="1400" dirty="0">
              <a:latin typeface="Cambria"/>
              <a:cs typeface="Cambria"/>
            </a:endParaRPr>
          </a:p>
          <a:p>
            <a:pPr>
              <a:buFont typeface="Wingdings" charset="2"/>
              <a:buChar char="§"/>
            </a:pPr>
            <a:endParaRPr lang="en-US" dirty="0">
              <a:latin typeface="Cambria"/>
              <a:cs typeface="Cambria"/>
            </a:endParaRPr>
          </a:p>
        </p:txBody>
      </p:sp>
      <p:sp>
        <p:nvSpPr>
          <p:cNvPr id="3" name="Content Placeholder 2"/>
          <p:cNvSpPr>
            <a:spLocks noGrp="1"/>
          </p:cNvSpPr>
          <p:nvPr>
            <p:ph sz="quarter" idx="14"/>
          </p:nvPr>
        </p:nvSpPr>
        <p:spPr/>
        <p:txBody>
          <a:bodyPr/>
          <a:lstStyle/>
          <a:p>
            <a:endParaRPr 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724400"/>
            <a:ext cx="8787877" cy="1554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16281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nSpc>
                <a:spcPct val="100000"/>
              </a:lnSpc>
            </a:pPr>
            <a:r>
              <a:rPr lang="en-US" sz="4400" dirty="0"/>
              <a:t>C</a:t>
            </a:r>
            <a:r>
              <a:rPr lang="en-US" sz="4400" dirty="0" smtClean="0"/>
              <a:t>ommon Data Elements (CDEs)</a:t>
            </a:r>
            <a:endParaRPr lang="en-US" sz="4400" dirty="0"/>
          </a:p>
        </p:txBody>
      </p:sp>
      <p:sp>
        <p:nvSpPr>
          <p:cNvPr id="2" name="Content Placeholder 1"/>
          <p:cNvSpPr>
            <a:spLocks noGrp="1"/>
          </p:cNvSpPr>
          <p:nvPr>
            <p:ph idx="1"/>
          </p:nvPr>
        </p:nvSpPr>
        <p:spPr/>
        <p:txBody>
          <a:bodyPr>
            <a:noAutofit/>
          </a:bodyPr>
          <a:lstStyle/>
          <a:p>
            <a:pPr marL="44450" lvl="1" indent="0">
              <a:spcBef>
                <a:spcPts val="1800"/>
              </a:spcBef>
              <a:buClr>
                <a:schemeClr val="accent1"/>
              </a:buClr>
              <a:buNone/>
            </a:pPr>
            <a:r>
              <a:rPr lang="en-US" sz="3000" kern="0" dirty="0" smtClean="0">
                <a:solidFill>
                  <a:schemeClr val="tx1">
                    <a:lumMod val="75000"/>
                    <a:lumOff val="25000"/>
                  </a:schemeClr>
                </a:solidFill>
                <a:cs typeface="Cambria"/>
              </a:rPr>
              <a:t>Common </a:t>
            </a:r>
            <a:r>
              <a:rPr lang="en-US" sz="3000" kern="0" dirty="0">
                <a:solidFill>
                  <a:schemeClr val="tx1">
                    <a:lumMod val="75000"/>
                    <a:lumOff val="25000"/>
                  </a:schemeClr>
                </a:solidFill>
                <a:cs typeface="Cambria"/>
              </a:rPr>
              <a:t>Data </a:t>
            </a:r>
            <a:r>
              <a:rPr lang="en-US" sz="3000" kern="0" dirty="0" smtClean="0">
                <a:solidFill>
                  <a:schemeClr val="tx1">
                    <a:lumMod val="75000"/>
                    <a:lumOff val="25000"/>
                  </a:schemeClr>
                </a:solidFill>
                <a:cs typeface="Cambria"/>
              </a:rPr>
              <a:t>Elements </a:t>
            </a:r>
            <a:r>
              <a:rPr lang="en-US" sz="3000" kern="0" dirty="0">
                <a:solidFill>
                  <a:schemeClr val="tx1">
                    <a:lumMod val="75000"/>
                    <a:lumOff val="25000"/>
                  </a:schemeClr>
                </a:solidFill>
                <a:cs typeface="Cambria"/>
              </a:rPr>
              <a:t>(</a:t>
            </a:r>
            <a:r>
              <a:rPr lang="en-US" sz="3000" kern="0" dirty="0" smtClean="0">
                <a:solidFill>
                  <a:schemeClr val="tx1">
                    <a:lumMod val="75000"/>
                    <a:lumOff val="25000"/>
                  </a:schemeClr>
                </a:solidFill>
                <a:cs typeface="Cambria"/>
              </a:rPr>
              <a:t>CDEs) </a:t>
            </a:r>
            <a:r>
              <a:rPr lang="en-US" sz="3000" kern="0" dirty="0" smtClean="0">
                <a:cs typeface="Cambria"/>
              </a:rPr>
              <a:t>are shared  data </a:t>
            </a:r>
            <a:r>
              <a:rPr lang="en-US" sz="3000" kern="0" dirty="0">
                <a:cs typeface="Cambria"/>
              </a:rPr>
              <a:t>elements </a:t>
            </a:r>
            <a:r>
              <a:rPr lang="en-US" sz="3000" kern="0" dirty="0" smtClean="0">
                <a:cs typeface="Cambria"/>
              </a:rPr>
              <a:t>for re-use </a:t>
            </a:r>
            <a:r>
              <a:rPr lang="en-US" sz="3000" kern="0" dirty="0">
                <a:cs typeface="Cambria"/>
              </a:rPr>
              <a:t>across medical </a:t>
            </a:r>
            <a:r>
              <a:rPr lang="en-US" sz="3000" kern="0" dirty="0" smtClean="0">
                <a:cs typeface="Cambria"/>
              </a:rPr>
              <a:t>databases</a:t>
            </a:r>
          </a:p>
          <a:p>
            <a:pPr marL="44450" indent="0">
              <a:lnSpc>
                <a:spcPct val="100000"/>
              </a:lnSpc>
              <a:spcBef>
                <a:spcPts val="1800"/>
              </a:spcBef>
              <a:spcAft>
                <a:spcPts val="0"/>
              </a:spcAft>
              <a:buNone/>
            </a:pPr>
            <a:r>
              <a:rPr lang="en-US" sz="3000" kern="0" dirty="0" smtClean="0">
                <a:solidFill>
                  <a:schemeClr val="tx1">
                    <a:lumMod val="75000"/>
                    <a:lumOff val="25000"/>
                  </a:schemeClr>
                </a:solidFill>
                <a:cs typeface="Cambria"/>
              </a:rPr>
              <a:t>CDEs Registries</a:t>
            </a:r>
          </a:p>
          <a:p>
            <a:pPr marL="501650" indent="-457200">
              <a:lnSpc>
                <a:spcPct val="100000"/>
              </a:lnSpc>
              <a:spcBef>
                <a:spcPts val="1200"/>
              </a:spcBef>
              <a:spcAft>
                <a:spcPts val="0"/>
              </a:spcAft>
              <a:buFont typeface="Wingdings" panose="05000000000000000000" pitchFamily="2" charset="2"/>
              <a:buChar char="§"/>
            </a:pPr>
            <a:r>
              <a:rPr lang="en-US" sz="2400" kern="0" dirty="0" smtClean="0">
                <a:cs typeface="Cambria"/>
              </a:rPr>
              <a:t>CDEs are available from </a:t>
            </a:r>
            <a:r>
              <a:rPr lang="en-US" sz="2400" dirty="0">
                <a:cs typeface="Cambria"/>
              </a:rPr>
              <a:t>metadata </a:t>
            </a:r>
            <a:r>
              <a:rPr lang="en-US" sz="2400" dirty="0" smtClean="0">
                <a:cs typeface="Cambria"/>
              </a:rPr>
              <a:t>registries </a:t>
            </a:r>
            <a:r>
              <a:rPr lang="en-US" sz="2400" dirty="0">
                <a:cs typeface="Cambria"/>
              </a:rPr>
              <a:t>that hold data elements for a defined domain </a:t>
            </a:r>
            <a:r>
              <a:rPr lang="en-US" sz="2400" dirty="0" smtClean="0">
                <a:cs typeface="Cambria"/>
              </a:rPr>
              <a:t> (see the NIH CDE portal at http</a:t>
            </a:r>
            <a:r>
              <a:rPr lang="en-US" sz="2400" dirty="0">
                <a:cs typeface="Cambria"/>
              </a:rPr>
              <a:t>://</a:t>
            </a:r>
            <a:r>
              <a:rPr lang="en-US" sz="2400" dirty="0" smtClean="0">
                <a:cs typeface="Cambria"/>
              </a:rPr>
              <a:t>www.nlm.nih.gov/cde)</a:t>
            </a:r>
          </a:p>
          <a:p>
            <a:pPr marL="501650" indent="-457200">
              <a:lnSpc>
                <a:spcPct val="100000"/>
              </a:lnSpc>
              <a:spcBef>
                <a:spcPts val="1200"/>
              </a:spcBef>
              <a:spcAft>
                <a:spcPts val="0"/>
              </a:spcAft>
              <a:buFont typeface="Wingdings" panose="05000000000000000000" pitchFamily="2" charset="2"/>
              <a:buChar char="§"/>
            </a:pPr>
            <a:r>
              <a:rPr lang="en-US" sz="2400" dirty="0" smtClean="0">
                <a:cs typeface="Cambria"/>
              </a:rPr>
              <a:t>Provide </a:t>
            </a:r>
            <a:r>
              <a:rPr lang="en-US" sz="2400" dirty="0">
                <a:cs typeface="Cambria"/>
              </a:rPr>
              <a:t>extensive element descriptions to support understanding and proper </a:t>
            </a:r>
            <a:r>
              <a:rPr lang="en-US" sz="2400" dirty="0" smtClean="0">
                <a:cs typeface="Cambria"/>
              </a:rPr>
              <a:t>application</a:t>
            </a:r>
          </a:p>
          <a:p>
            <a:pPr marL="501650" indent="-457200">
              <a:lnSpc>
                <a:spcPct val="100000"/>
              </a:lnSpc>
              <a:spcBef>
                <a:spcPts val="1200"/>
              </a:spcBef>
              <a:spcAft>
                <a:spcPts val="0"/>
              </a:spcAft>
              <a:buFont typeface="Wingdings" panose="05000000000000000000" pitchFamily="2" charset="2"/>
              <a:buChar char="§"/>
            </a:pPr>
            <a:r>
              <a:rPr lang="en-US" sz="2400" dirty="0" smtClean="0">
                <a:cs typeface="Cambria"/>
              </a:rPr>
              <a:t>Many </a:t>
            </a:r>
            <a:r>
              <a:rPr lang="en-US" sz="2400" dirty="0">
                <a:cs typeface="Cambria"/>
              </a:rPr>
              <a:t>registries provide additional services to facilitate </a:t>
            </a:r>
            <a:r>
              <a:rPr lang="en-US" sz="2400" dirty="0" smtClean="0">
                <a:cs typeface="Cambria"/>
              </a:rPr>
              <a:t>implementation</a:t>
            </a:r>
            <a:endParaRPr lang="en-US" kern="0" dirty="0">
              <a:cs typeface="Cambria"/>
            </a:endParaRPr>
          </a:p>
          <a:p>
            <a:pPr lvl="2" fontAlgn="ctr">
              <a:buFont typeface="Wingdings" charset="2"/>
              <a:buChar char="§"/>
            </a:pPr>
            <a:endParaRPr lang="en-US" kern="0" dirty="0" smtClean="0">
              <a:latin typeface="Cambria"/>
              <a:cs typeface="Cambria"/>
            </a:endParaRPr>
          </a:p>
        </p:txBody>
      </p:sp>
      <p:sp>
        <p:nvSpPr>
          <p:cNvPr id="4" name="Content Placeholder 3"/>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1824782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NINDS CDE Registry</a:t>
            </a:r>
            <a:endParaRPr lang="en-US" sz="3600" dirty="0"/>
          </a:p>
        </p:txBody>
      </p:sp>
      <p:sp>
        <p:nvSpPr>
          <p:cNvPr id="2" name="Content Placeholder 1"/>
          <p:cNvSpPr>
            <a:spLocks noGrp="1"/>
          </p:cNvSpPr>
          <p:nvPr>
            <p:ph idx="1"/>
          </p:nvPr>
        </p:nvSpPr>
        <p:spPr/>
        <p:txBody>
          <a:bodyPr>
            <a:noAutofit/>
          </a:bodyPr>
          <a:lstStyle/>
          <a:p>
            <a:pPr marL="501650" indent="-457200">
              <a:buFont typeface="Wingdings" charset="2"/>
              <a:buChar char="§"/>
            </a:pPr>
            <a:r>
              <a:rPr lang="en-US" sz="2800" dirty="0">
                <a:cs typeface="Cambria"/>
              </a:rPr>
              <a:t>National Institute for Neurological Disease and Stroke </a:t>
            </a:r>
            <a:r>
              <a:rPr lang="en-US" sz="2800" dirty="0" smtClean="0">
                <a:cs typeface="Cambria"/>
              </a:rPr>
              <a:t>registry </a:t>
            </a:r>
            <a:r>
              <a:rPr lang="en-US" sz="2800" dirty="0">
                <a:cs typeface="Cambria"/>
              </a:rPr>
              <a:t>houses &gt;20,000 CDEs</a:t>
            </a:r>
          </a:p>
          <a:p>
            <a:pPr marL="501650" indent="-457200">
              <a:buFont typeface="Wingdings" charset="2"/>
              <a:buChar char="§"/>
            </a:pPr>
            <a:r>
              <a:rPr lang="en-US" sz="2800" i="1" dirty="0" smtClean="0">
                <a:cs typeface="Cambria"/>
              </a:rPr>
              <a:t>‘Core’</a:t>
            </a:r>
            <a:r>
              <a:rPr lang="en-US" sz="2800" dirty="0" smtClean="0">
                <a:cs typeface="Cambria"/>
              </a:rPr>
              <a:t> element set covers general concepts common across diseases</a:t>
            </a:r>
            <a:endParaRPr lang="en-US" sz="2800" dirty="0">
              <a:cs typeface="Cambria"/>
            </a:endParaRPr>
          </a:p>
          <a:p>
            <a:pPr marL="501650" indent="-457200">
              <a:buFont typeface="Wingdings" charset="2"/>
              <a:buChar char="§"/>
            </a:pPr>
            <a:r>
              <a:rPr lang="en-US" sz="2800" i="1" dirty="0" smtClean="0">
                <a:cs typeface="Cambria"/>
              </a:rPr>
              <a:t>‘Supplementary’</a:t>
            </a:r>
            <a:r>
              <a:rPr lang="en-US" sz="2800" dirty="0" smtClean="0">
                <a:cs typeface="Cambria"/>
              </a:rPr>
              <a:t> sets covering concepts specific to a given neurological disease</a:t>
            </a:r>
            <a:endParaRPr lang="en-US" sz="700" dirty="0" smtClean="0">
              <a:cs typeface="Cambria"/>
            </a:endParaRPr>
          </a:p>
          <a:p>
            <a:pPr marL="501650" indent="-457200">
              <a:buFont typeface="Wingdings" charset="2"/>
              <a:buChar char="§"/>
            </a:pPr>
            <a:r>
              <a:rPr lang="en-US" sz="2800" dirty="0">
                <a:cs typeface="Cambria"/>
              </a:rPr>
              <a:t>S</a:t>
            </a:r>
            <a:r>
              <a:rPr lang="en-US" sz="2800" dirty="0" smtClean="0">
                <a:cs typeface="Cambria"/>
              </a:rPr>
              <a:t>upport </a:t>
            </a:r>
            <a:r>
              <a:rPr lang="en-US" sz="2800" dirty="0">
                <a:cs typeface="Cambria"/>
              </a:rPr>
              <a:t>for generating </a:t>
            </a:r>
            <a:r>
              <a:rPr lang="en-US" sz="2800" dirty="0" smtClean="0">
                <a:cs typeface="Cambria"/>
              </a:rPr>
              <a:t>case report forms </a:t>
            </a:r>
            <a:r>
              <a:rPr lang="en-US" sz="2800" dirty="0">
                <a:cs typeface="Cambria"/>
              </a:rPr>
              <a:t>(CRFs) with </a:t>
            </a:r>
            <a:r>
              <a:rPr lang="en-US" sz="2800" dirty="0" smtClean="0">
                <a:cs typeface="Cambria"/>
              </a:rPr>
              <a:t>embedded CDE mappings</a:t>
            </a:r>
            <a:endParaRPr lang="en-US" sz="2400" dirty="0">
              <a:cs typeface="Cambria"/>
            </a:endParaRPr>
          </a:p>
        </p:txBody>
      </p:sp>
      <p:sp>
        <p:nvSpPr>
          <p:cNvPr id="4" name="Content Placeholder 3"/>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14602752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0"/>
  <p:tag name="ARTICULATE_REFERENCE_ID" val="b8a5ca6e-df08-4022-b3a8-8ee40e71e1a5"/>
  <p:tag name="ARTICULATE_REFERENCE_TYPE_1" val="1"/>
  <p:tag name="ARTICULATE_REFERENCE_1" val="C:\wamp\www\Box Sync\BD2K\OER Content\BDK18\Staged\List of Resources for Metadata in Database Systems.pdf"/>
  <p:tag name="ARTICULATE_REFERENCE_TITLE_1" val="List of Resources for Metadata in Database Systems"/>
  <p:tag name="ARTICULATE_REFERENCE_ID_1" val="30581c56-f801-4494-be0a-45a42e4a50b4"/>
  <p:tag name="ARTICULATE_REFERENCE_COUNT" val="1"/>
  <p:tag name="ARTICULATE_REFERENCE_DESCRIPTION" val="List of Resources for Metadata in Database Systems"/>
  <p:tag name="ARTICULATE_PLAYER_GLOSSARY_XML" val="&lt;?xml version=&quot;1.0&quot; encoding=&quot;utf-16&quot;?&gt;&lt;glossary xmlns:xsi=&quot;http://www.w3.org/2001/XMLSchema-instance&quot; xmlns:xsd=&quot;http://www.w3.org/2001/XMLSchema&quot;&gt;&lt;terms /&gt;&lt;/glossary&gt;"/>
  <p:tag name="TAG_BACKING_FORM_KEY" val="2297584-c:\wamp\www\box sync\bd2k\oer content\bdk18\staged\bdk18-3_audiotranscript.pptx"/>
  <p:tag name="ARTICULATE_PRESENTER_VERSION" val="7"/>
  <p:tag name="ARTICULATE_USED_PAGE_ORIENTATION" val="1"/>
  <p:tag name="ARTICULATE_USED_PAGE_SIZE" val="1"/>
  <p:tag name="ARTICULATE_META_COURSE_ID" val="4umkbdJlw5G_course_id"/>
  <p:tag name="ARTICULATE_META_NAME" val="Bjorn Pederson"/>
  <p:tag name="ARTICULATE_META_NAME_SET" val="True"/>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UDIO_ID" val="278"/>
  <p:tag name="ARTICULATE_NAV_LEVEL" val="1"/>
  <p:tag name="ARTICULATE_SLIDE_PRESENTER_GUID" val="60a1bb46-07b4-4b3f-bd01-d088aed9dac6"/>
  <p:tag name="ARTICULATE_SLIDE_PAUSE" val="0"/>
  <p:tag name="ARTICULATE_LOCK_SLIDE" val="0"/>
  <p:tag name="ARTICULATE_HIDE_SLIDE" val="0"/>
  <p:tag name="ARTICULATE_PLAYER_CONTROL_PREVIOUS" val="True"/>
  <p:tag name="ARTICULATE_PLAYER_CONTROL_NEXT" val="True"/>
  <p:tag name="ORIGINAL_AUDIO_FILEPATH" val="C:\wamp\www\Box Sync\BD2K\OER Content\BDK18\Staged\BDK18-3audio\Slide 1.wav"/>
  <p:tag name="ELAPSEDTIME" val="6.932"/>
  <p:tag name="ARTICULATE_USED_LAYOUT" val="1"/>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UDIO_ID" val="257"/>
  <p:tag name="ARTICULATE_NAV_LEVEL" val="1"/>
  <p:tag name="ARTICULATE_SLIDE_PRESENTER_GUID" val="60a1bb46-07b4-4b3f-bd01-d088aed9dac6"/>
  <p:tag name="ARTICULATE_SLIDE_PAUSE" val="0"/>
  <p:tag name="ARTICULATE_LOCK_SLIDE" val="0"/>
  <p:tag name="ARTICULATE_HIDE_SLIDE" val="0"/>
  <p:tag name="ARTICULATE_PLAYER_CONTROL_PREVIOUS" val="True"/>
  <p:tag name="ARTICULATE_PLAYER_CONTROL_NEXT" val="True"/>
  <p:tag name="ORIGINAL_AUDIO_FILEPATH" val="C:\wamp\www\Box Sync\BD2K\OER Content\BDK18\Staged\BDK18-3audio\Slide 2.wav"/>
  <p:tag name="ELAPSEDTIME" val="27.532"/>
  <p:tag name="ARTICULATE_USED_LAYOUT" val="22"/>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SLIDE_PRESENTER_GUID" val="60a1bb46-07b4-4b3f-bd01-d088aed9dac6"/>
  <p:tag name="ARTICULATE_SLIDE_PAUSE" val="0"/>
  <p:tag name="ARTICULATE_LOCK_SLIDE" val="0"/>
  <p:tag name="ARTICULATE_HIDE_SLIDE" val="0"/>
  <p:tag name="ARTICULATE_PLAYER_CONTROL_PREVIOUS" val="True"/>
  <p:tag name="ARTICULATE_PLAYER_CONTROL_NEXT" val="True"/>
  <p:tag name="ORIGINAL_AUDIO_FILEPATH" val="C:\wamp\www\Box Sync\BD2K\OER Content\BDK18\Staged\BDK18-3audio\Slide 3.wav"/>
  <p:tag name="ELAPSEDTIME" val="46.642"/>
  <p:tag name="ARTICULATE_USED_LAYOUT" val="2"/>
</p:tagLst>
</file>

<file path=ppt/tags/tag51.xml><?xml version="1.0" encoding="utf-8"?>
<p:tagLst xmlns:a="http://schemas.openxmlformats.org/drawingml/2006/main" xmlns:r="http://schemas.openxmlformats.org/officeDocument/2006/relationships" xmlns:p="http://schemas.openxmlformats.org/presentationml/2006/main">
  <p:tag name="AUDIO_ID" val="259"/>
  <p:tag name="ARTICULATE_NAV_LEVEL" val="1"/>
  <p:tag name="ARTICULATE_SLIDE_PRESENTER_GUID" val="60a1bb46-07b4-4b3f-bd01-d088aed9dac6"/>
  <p:tag name="ARTICULATE_SLIDE_PAUSE" val="0"/>
  <p:tag name="ARTICULATE_LOCK_SLIDE" val="0"/>
  <p:tag name="ARTICULATE_HIDE_SLIDE" val="0"/>
  <p:tag name="ARTICULATE_PLAYER_CONTROL_PREVIOUS" val="True"/>
  <p:tag name="ARTICULATE_PLAYER_CONTROL_NEXT" val="True"/>
  <p:tag name="ORIGINAL_AUDIO_FILEPATH" val="C:\wamp\www\Box Sync\BD2K\OER Content\BDK18\Staged\BDK18-3audio\Slide 4.wav"/>
  <p:tag name="ELAPSEDTIME" val="34.022"/>
  <p:tag name="ARTICULATE_USED_LAYOUT" val="2"/>
</p:tagLst>
</file>

<file path=ppt/tags/tag52.xml><?xml version="1.0" encoding="utf-8"?>
<p:tagLst xmlns:a="http://schemas.openxmlformats.org/drawingml/2006/main" xmlns:r="http://schemas.openxmlformats.org/officeDocument/2006/relationships" xmlns:p="http://schemas.openxmlformats.org/presentationml/2006/main">
  <p:tag name="AUDIO_ID" val="260"/>
  <p:tag name="ARTICULATE_NAV_LEVEL" val="1"/>
  <p:tag name="ARTICULATE_SLIDE_PRESENTER_GUID" val="60a1bb46-07b4-4b3f-bd01-d088aed9dac6"/>
  <p:tag name="ARTICULATE_SLIDE_PAUSE" val="0"/>
  <p:tag name="ARTICULATE_LOCK_SLIDE" val="0"/>
  <p:tag name="ARTICULATE_HIDE_SLIDE" val="0"/>
  <p:tag name="ARTICULATE_PLAYER_CONTROL_PREVIOUS" val="True"/>
  <p:tag name="ARTICULATE_PLAYER_CONTROL_NEXT" val="True"/>
  <p:tag name="ORIGINAL_AUDIO_FILEPATH" val="C:\wamp\www\Box Sync\BD2K\OER Content\BDK18\Staged\BDK18-3audio\Slide 5.wav"/>
  <p:tag name="ELAPSEDTIME" val="77.782"/>
  <p:tag name="ARTICULATE_USED_LAYOUT" val="3"/>
</p:tagLst>
</file>

<file path=ppt/tags/tag53.xml><?xml version="1.0" encoding="utf-8"?>
<p:tagLst xmlns:a="http://schemas.openxmlformats.org/drawingml/2006/main" xmlns:r="http://schemas.openxmlformats.org/officeDocument/2006/relationships" xmlns:p="http://schemas.openxmlformats.org/presentationml/2006/main">
  <p:tag name="AUDIO_ID" val="262"/>
  <p:tag name="ARTICULATE_NAV_LEVEL" val="1"/>
  <p:tag name="ARTICULATE_SLIDE_PRESENTER_GUID" val="60a1bb46-07b4-4b3f-bd01-d088aed9dac6"/>
  <p:tag name="ARTICULATE_SLIDE_PAUSE" val="0"/>
  <p:tag name="ARTICULATE_LOCK_SLIDE" val="0"/>
  <p:tag name="ARTICULATE_HIDE_SLIDE" val="0"/>
  <p:tag name="ARTICULATE_PLAYER_CONTROL_PREVIOUS" val="True"/>
  <p:tag name="ARTICULATE_PLAYER_CONTROL_NEXT" val="True"/>
  <p:tag name="ORIGINAL_AUDIO_FILEPATH" val="C:\wamp\www\Box Sync\BD2K\OER Content\BDK18\Staged\BDK18-3audio\Slide 6.wav"/>
  <p:tag name="ELAPSEDTIME" val="16.182"/>
  <p:tag name="ARTICULATE_USED_LAYOUT" val="2"/>
</p:tagLst>
</file>

<file path=ppt/tags/tag54.xml><?xml version="1.0" encoding="utf-8"?>
<p:tagLst xmlns:a="http://schemas.openxmlformats.org/drawingml/2006/main" xmlns:r="http://schemas.openxmlformats.org/officeDocument/2006/relationships" xmlns:p="http://schemas.openxmlformats.org/presentationml/2006/main">
  <p:tag name="AUDIO_ID" val="263"/>
  <p:tag name="ARTICULATE_NAV_LEVEL" val="1"/>
  <p:tag name="ARTICULATE_SLIDE_PRESENTER_GUID" val="60a1bb46-07b4-4b3f-bd01-d088aed9dac6"/>
  <p:tag name="ARTICULATE_SLIDE_PAUSE" val="0"/>
  <p:tag name="ARTICULATE_LOCK_SLIDE" val="0"/>
  <p:tag name="ARTICULATE_HIDE_SLIDE" val="0"/>
  <p:tag name="ARTICULATE_PLAYER_CONTROL_PREVIOUS" val="True"/>
  <p:tag name="ARTICULATE_PLAYER_CONTROL_NEXT" val="True"/>
  <p:tag name="ORIGINAL_AUDIO_FILEPATH" val="C:\wamp\www\Box Sync\BD2K\OER Content\BDK18\Staged\BDK18-3audio\Slide 7.wav"/>
  <p:tag name="ELAPSEDTIME" val="61.852"/>
  <p:tag name="ARTICULATE_USED_LAYOUT" val="2"/>
</p:tagLst>
</file>

<file path=ppt/tags/tag55.xml><?xml version="1.0" encoding="utf-8"?>
<p:tagLst xmlns:a="http://schemas.openxmlformats.org/drawingml/2006/main" xmlns:r="http://schemas.openxmlformats.org/officeDocument/2006/relationships" xmlns:p="http://schemas.openxmlformats.org/presentationml/2006/main">
  <p:tag name="AUDIO_ID" val="280"/>
  <p:tag name="ARTICULATE_NAV_LEVEL" val="1"/>
  <p:tag name="ARTICULATE_SLIDE_PRESENTER_GUID" val="60a1bb46-07b4-4b3f-bd01-d088aed9dac6"/>
  <p:tag name="ARTICULATE_SLIDE_PAUSE" val="0"/>
  <p:tag name="ARTICULATE_LOCK_SLIDE" val="0"/>
  <p:tag name="ARTICULATE_HIDE_SLIDE" val="0"/>
  <p:tag name="ARTICULATE_PLAYER_CONTROL_PREVIOUS" val="True"/>
  <p:tag name="ARTICULATE_PLAYER_CONTROL_NEXT" val="True"/>
  <p:tag name="ORIGINAL_AUDIO_FILEPATH" val="C:\wamp\www\Box Sync\BD2K\OER Content\BDK18\Staged\BDK18-3audio\Slide 8.wav"/>
  <p:tag name="ELAPSEDTIME" val="54.972"/>
  <p:tag name="ARTICULATE_USED_LAYOUT" val="2"/>
</p:tagLst>
</file>

<file path=ppt/tags/tag56.xml><?xml version="1.0" encoding="utf-8"?>
<p:tagLst xmlns:a="http://schemas.openxmlformats.org/drawingml/2006/main" xmlns:r="http://schemas.openxmlformats.org/officeDocument/2006/relationships" xmlns:p="http://schemas.openxmlformats.org/presentationml/2006/main">
  <p:tag name="AUDIO_ID" val="266"/>
  <p:tag name="ARTICULATE_NAV_LEVEL" val="1"/>
  <p:tag name="ARTICULATE_SLIDE_PRESENTER_GUID" val="60a1bb46-07b4-4b3f-bd01-d088aed9dac6"/>
  <p:tag name="ARTICULATE_SLIDE_PAUSE" val="0"/>
  <p:tag name="ARTICULATE_LOCK_SLIDE" val="0"/>
  <p:tag name="ARTICULATE_HIDE_SLIDE" val="0"/>
  <p:tag name="ARTICULATE_PLAYER_CONTROL_PREVIOUS" val="True"/>
  <p:tag name="ARTICULATE_PLAYER_CONTROL_NEXT" val="True"/>
  <p:tag name="ORIGINAL_AUDIO_FILEPATH" val="C:\wamp\www\Box Sync\BD2K\OER Content\BDK18\Staged\BDK18-3audio\Slide 9.wav"/>
  <p:tag name="ELAPSEDTIME" val="33.462"/>
  <p:tag name="ARTICULATE_USED_LAYOUT" val="2"/>
</p:tagLst>
</file>

<file path=ppt/tags/tag57.xml><?xml version="1.0" encoding="utf-8"?>
<p:tagLst xmlns:a="http://schemas.openxmlformats.org/drawingml/2006/main" xmlns:r="http://schemas.openxmlformats.org/officeDocument/2006/relationships" xmlns:p="http://schemas.openxmlformats.org/presentationml/2006/main">
  <p:tag name="AUDIO_ID" val="267"/>
  <p:tag name="ARTICULATE_NAV_LEVEL" val="1"/>
  <p:tag name="ARTICULATE_SLIDE_PRESENTER_GUID" val="60a1bb46-07b4-4b3f-bd01-d088aed9dac6"/>
  <p:tag name="ARTICULATE_SLIDE_PAUSE" val="0"/>
  <p:tag name="ARTICULATE_LOCK_SLIDE" val="0"/>
  <p:tag name="ARTICULATE_HIDE_SLIDE" val="0"/>
  <p:tag name="ARTICULATE_PLAYER_CONTROL_PREVIOUS" val="True"/>
  <p:tag name="ARTICULATE_PLAYER_CONTROL_NEXT" val="True"/>
  <p:tag name="ORIGINAL_AUDIO_FILEPATH" val="C:\wamp\www\Box Sync\BD2K\OER Content\BDK18\Staged\BDK18-3audio\Slide 10.wav"/>
  <p:tag name="ELAPSEDTIME" val="23.352"/>
  <p:tag name="ARTICULATE_USED_LAYOUT" val="2"/>
</p:tagLst>
</file>

<file path=ppt/tags/tag58.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60a1bb46-07b4-4b3f-bd01-d088aed9dac6"/>
  <p:tag name="ARTICULATE_SLIDE_PAUSE" val="0"/>
  <p:tag name="ARTICULATE_LOCK_SLIDE" val="0"/>
  <p:tag name="ARTICULATE_HIDE_SLIDE" val="0"/>
  <p:tag name="ARTICULATE_PLAYER_CONTROL_PREVIOUS" val="True"/>
  <p:tag name="ARTICULATE_PLAYER_CONTROL_NEXT" val="True"/>
  <p:tag name="ORIGINAL_AUDIO_FILEPATH" val="C:\wamp\www\Box Sync\BD2K\OER Content\BDK18\Staged\BDK18-3audio\Slide 11.wav"/>
  <p:tag name="ELAPSEDTIME" val="8.342"/>
  <p:tag name="ARTICULATE_USED_LAYOUT" val="2"/>
</p:tagLst>
</file>

<file path=ppt/tags/tag59.xml><?xml version="1.0" encoding="utf-8"?>
<p:tagLst xmlns:a="http://schemas.openxmlformats.org/drawingml/2006/main" xmlns:r="http://schemas.openxmlformats.org/officeDocument/2006/relationships" xmlns:p="http://schemas.openxmlformats.org/presentationml/2006/main">
  <p:tag name="AUDIO_ID" val="269"/>
  <p:tag name="ARTICULATE_NAV_LEVEL" val="1"/>
  <p:tag name="ARTICULATE_SLIDE_PRESENTER_GUID" val="60a1bb46-07b4-4b3f-bd01-d088aed9dac6"/>
  <p:tag name="ARTICULATE_SLIDE_PAUSE" val="0"/>
  <p:tag name="ARTICULATE_LOCK_SLIDE" val="0"/>
  <p:tag name="ARTICULATE_HIDE_SLIDE" val="0"/>
  <p:tag name="ARTICULATE_PLAYER_CONTROL_PREVIOUS" val="True"/>
  <p:tag name="ARTICULATE_PLAYER_CONTROL_NEXT" val="True"/>
  <p:tag name="ORIGINAL_AUDIO_FILEPATH" val="C:\wamp\www\Box Sync\BD2K\OER Content\BDK18\Staged\BDK18-3audio\Slide 12.wav"/>
  <p:tag name="ELAPSEDTIME" val="31.972"/>
  <p:tag name="ARTICULATE_USED_LAYOUT" val="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UDIO_ID" val="270"/>
  <p:tag name="ARTICULATE_NAV_LEVEL" val="1"/>
  <p:tag name="ARTICULATE_SLIDE_PRESENTER_GUID" val="60a1bb46-07b4-4b3f-bd01-d088aed9dac6"/>
  <p:tag name="ARTICULATE_SLIDE_PAUSE" val="0"/>
  <p:tag name="ARTICULATE_LOCK_SLIDE" val="0"/>
  <p:tag name="ARTICULATE_HIDE_SLIDE" val="0"/>
  <p:tag name="ARTICULATE_PLAYER_CONTROL_PREVIOUS" val="True"/>
  <p:tag name="ARTICULATE_PLAYER_CONTROL_NEXT" val="True"/>
  <p:tag name="ORIGINAL_AUDIO_FILEPATH" val="C:\wamp\www\Box Sync\BD2K\OER Content\BDK18\Staged\BDK18-3audio\Slide 13.wav"/>
  <p:tag name="ELAPSEDTIME" val="20.632"/>
  <p:tag name="ARTICULATE_USED_LAYOUT" val="3"/>
</p:tagLst>
</file>

<file path=ppt/tags/tag61.xml><?xml version="1.0" encoding="utf-8"?>
<p:tagLst xmlns:a="http://schemas.openxmlformats.org/drawingml/2006/main" xmlns:r="http://schemas.openxmlformats.org/officeDocument/2006/relationships" xmlns:p="http://schemas.openxmlformats.org/presentationml/2006/main">
  <p:tag name="AUDIO_ID" val="271"/>
  <p:tag name="ARTICULATE_NAV_LEVEL" val="1"/>
  <p:tag name="ARTICULATE_SLIDE_PRESENTER_GUID" val="60a1bb46-07b4-4b3f-bd01-d088aed9dac6"/>
  <p:tag name="ARTICULATE_SLIDE_PAUSE" val="0"/>
  <p:tag name="ARTICULATE_LOCK_SLIDE" val="0"/>
  <p:tag name="ARTICULATE_HIDE_SLIDE" val="0"/>
  <p:tag name="ARTICULATE_PLAYER_CONTROL_PREVIOUS" val="True"/>
  <p:tag name="ARTICULATE_PLAYER_CONTROL_NEXT" val="True"/>
  <p:tag name="ORIGINAL_AUDIO_FILEPATH" val="C:\wamp\www\Box Sync\BD2K\OER Content\BDK18\Staged\BDK18-3audio\Slide 14.wav"/>
  <p:tag name="ELAPSEDTIME" val="25.422"/>
  <p:tag name="ARTICULATE_USED_LAYOUT" val="3"/>
</p:tagLst>
</file>

<file path=ppt/tags/tag62.xml><?xml version="1.0" encoding="utf-8"?>
<p:tagLst xmlns:a="http://schemas.openxmlformats.org/drawingml/2006/main" xmlns:r="http://schemas.openxmlformats.org/officeDocument/2006/relationships" xmlns:p="http://schemas.openxmlformats.org/presentationml/2006/main">
  <p:tag name="AUDIO_ID" val="272"/>
  <p:tag name="ARTICULATE_NAV_LEVEL" val="1"/>
  <p:tag name="ARTICULATE_SLIDE_PRESENTER_GUID" val="60a1bb46-07b4-4b3f-bd01-d088aed9dac6"/>
  <p:tag name="ARTICULATE_SLIDE_PAUSE" val="0"/>
  <p:tag name="ARTICULATE_LOCK_SLIDE" val="0"/>
  <p:tag name="ARTICULATE_HIDE_SLIDE" val="0"/>
  <p:tag name="ARTICULATE_PLAYER_CONTROL_PREVIOUS" val="True"/>
  <p:tag name="ARTICULATE_PLAYER_CONTROL_NEXT" val="True"/>
  <p:tag name="ORIGINAL_AUDIO_FILEPATH" val="C:\wamp\www\Box Sync\BD2K\OER Content\BDK18\Staged\BDK18-3audio\Slide 15.wav"/>
  <p:tag name="ELAPSEDTIME" val="13.592"/>
  <p:tag name="ARTICULATE_USED_LAYOUT" val="3"/>
</p:tagLst>
</file>

<file path=ppt/tags/tag63.xml><?xml version="1.0" encoding="utf-8"?>
<p:tagLst xmlns:a="http://schemas.openxmlformats.org/drawingml/2006/main" xmlns:r="http://schemas.openxmlformats.org/officeDocument/2006/relationships" xmlns:p="http://schemas.openxmlformats.org/presentationml/2006/main">
  <p:tag name="AUDIO_ID" val="273"/>
  <p:tag name="ARTICULATE_NAV_LEVEL" val="1"/>
  <p:tag name="ARTICULATE_SLIDE_PRESENTER_GUID" val="60a1bb46-07b4-4b3f-bd01-d088aed9dac6"/>
  <p:tag name="ARTICULATE_SLIDE_PAUSE" val="0"/>
  <p:tag name="ARTICULATE_LOCK_SLIDE" val="0"/>
  <p:tag name="ARTICULATE_HIDE_SLIDE" val="0"/>
  <p:tag name="ARTICULATE_PLAYER_CONTROL_PREVIOUS" val="True"/>
  <p:tag name="ARTICULATE_PLAYER_CONTROL_NEXT" val="True"/>
  <p:tag name="ORIGINAL_AUDIO_FILEPATH" val="C:\wamp\www\Box Sync\BD2K\OER Content\BDK18\Staged\BDK18-3audio\Slide 16.wav"/>
  <p:tag name="ELAPSEDTIME" val="33.092"/>
  <p:tag name="ARTICULATE_USED_LAYOUT" val="3"/>
</p:tagLst>
</file>

<file path=ppt/tags/tag64.xml><?xml version="1.0" encoding="utf-8"?>
<p:tagLst xmlns:a="http://schemas.openxmlformats.org/drawingml/2006/main" xmlns:r="http://schemas.openxmlformats.org/officeDocument/2006/relationships" xmlns:p="http://schemas.openxmlformats.org/presentationml/2006/main">
  <p:tag name="AUDIO_ID" val="274"/>
  <p:tag name="ARTICULATE_NAV_LEVEL" val="1"/>
  <p:tag name="ARTICULATE_SLIDE_PRESENTER_GUID" val="60a1bb46-07b4-4b3f-bd01-d088aed9dac6"/>
  <p:tag name="ARTICULATE_SLIDE_PAUSE" val="0"/>
  <p:tag name="ARTICULATE_LOCK_SLIDE" val="0"/>
  <p:tag name="ARTICULATE_HIDE_SLIDE" val="0"/>
  <p:tag name="ARTICULATE_PLAYER_CONTROL_PREVIOUS" val="True"/>
  <p:tag name="ARTICULATE_PLAYER_CONTROL_NEXT" val="True"/>
  <p:tag name="ORIGINAL_AUDIO_FILEPATH" val="C:\wamp\www\Box Sync\BD2K\OER Content\BDK18\Staged\BDK18-3audio\Slide 17.wav"/>
  <p:tag name="ELAPSEDTIME" val="21.112"/>
  <p:tag name="ARTICULATE_USED_LAYOUT" val="3"/>
</p:tagLst>
</file>

<file path=ppt/tags/tag65.xml><?xml version="1.0" encoding="utf-8"?>
<p:tagLst xmlns:a="http://schemas.openxmlformats.org/drawingml/2006/main" xmlns:r="http://schemas.openxmlformats.org/officeDocument/2006/relationships" xmlns:p="http://schemas.openxmlformats.org/presentationml/2006/main">
  <p:tag name="AUDIO_ID" val="275"/>
  <p:tag name="ARTICULATE_NAV_LEVEL" val="1"/>
  <p:tag name="ARTICULATE_SLIDE_PRESENTER_GUID" val="60a1bb46-07b4-4b3f-bd01-d088aed9dac6"/>
  <p:tag name="ARTICULATE_SLIDE_PAUSE" val="0"/>
  <p:tag name="ARTICULATE_LOCK_SLIDE" val="0"/>
  <p:tag name="ARTICULATE_HIDE_SLIDE" val="0"/>
  <p:tag name="ARTICULATE_PLAYER_CONTROL_PREVIOUS" val="True"/>
  <p:tag name="ARTICULATE_PLAYER_CONTROL_NEXT" val="True"/>
  <p:tag name="ORIGINAL_AUDIO_FILEPATH" val="C:\wamp\www\Box Sync\BD2K\OER Content\BDK18\Staged\BDK18-3audio\Slide 18.wav"/>
  <p:tag name="ELAPSEDTIME" val="45.952"/>
  <p:tag name="ARTICULATE_USED_LAYOUT" val="2"/>
</p:tagLst>
</file>

<file path=ppt/tags/tag66.xml><?xml version="1.0" encoding="utf-8"?>
<p:tagLst xmlns:a="http://schemas.openxmlformats.org/drawingml/2006/main" xmlns:r="http://schemas.openxmlformats.org/officeDocument/2006/relationships" xmlns:p="http://schemas.openxmlformats.org/presentationml/2006/main">
  <p:tag name="AUDIO_ID" val="277"/>
  <p:tag name="ARTICULATE_NAV_LEVEL" val="1"/>
  <p:tag name="ARTICULATE_SLIDE_PRESENTER_GUID" val="60a1bb46-07b4-4b3f-bd01-d088aed9dac6"/>
  <p:tag name="ARTICULATE_SLIDE_PAUSE" val="0"/>
  <p:tag name="ARTICULATE_LOCK_SLIDE" val="0"/>
  <p:tag name="ARTICULATE_HIDE_SLIDE" val="0"/>
  <p:tag name="ARTICULATE_PLAYER_CONTROL_PREVIOUS" val="True"/>
  <p:tag name="ARTICULATE_PLAYER_CONTROL_NEXT" val="True"/>
  <p:tag name="ORIGINAL_AUDIO_FILEPATH" val="C:\wamp\www\Box Sync\BD2K\OER Content\BDK18\Staged\BDK18-3audio\Slide 19.wav"/>
  <p:tag name="ELAPSEDTIME" val="38.392"/>
  <p:tag name="ARTICULATE_USED_LAYOUT" val="2"/>
</p:tagLst>
</file>

<file path=ppt/tags/tag67.xml><?xml version="1.0" encoding="utf-8"?>
<p:tagLst xmlns:a="http://schemas.openxmlformats.org/drawingml/2006/main" xmlns:r="http://schemas.openxmlformats.org/officeDocument/2006/relationships" xmlns:p="http://schemas.openxmlformats.org/presentationml/2006/main">
  <p:tag name="AUDIO_ID" val="281"/>
  <p:tag name="ARTICULATE_NAV_LEVEL" val="1"/>
  <p:tag name="ARTICULATE_SLIDE_PRESENTER_GUID" val="60a1bb46-07b4-4b3f-bd01-d088aed9dac6"/>
  <p:tag name="ARTICULATE_SLIDE_PAUSE" val="1"/>
  <p:tag name="ARTICULATE_LOCK_SLIDE" val="0"/>
  <p:tag name="ARTICULATE_HIDE_SLIDE" val="1"/>
  <p:tag name="ARTICULATE_PLAYER_CONTROL_PREVIOUS" val="True"/>
  <p:tag name="ARTICULATE_PLAYER_CONTROL_NEXT" val="True"/>
  <p:tag name="ARTICULATE_PLAYER_CONTROL_NOTES" val="False"/>
  <p:tag name="ARTICULATE_PLAYER_CONTROL_RESOURCES" val="True"/>
  <p:tag name="ARTICULATE_PLAYER_SEEKBAR" val="False"/>
  <p:tag name="ARTICULATE_PLAYER_CONTROL_PLAYPAUSE" val="False"/>
  <p:tag name="ARTICULATE_USED_LAYOUT" val="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D2K_OER_Theme">
  <a:themeElements>
    <a:clrScheme name="BD2K">
      <a:dk1>
        <a:srgbClr val="18496B"/>
      </a:dk1>
      <a:lt1>
        <a:srgbClr val="FFFFFF"/>
      </a:lt1>
      <a:dk2>
        <a:srgbClr val="757070"/>
      </a:dk2>
      <a:lt2>
        <a:srgbClr val="E7E6E6"/>
      </a:lt2>
      <a:accent1>
        <a:srgbClr val="095457"/>
      </a:accent1>
      <a:accent2>
        <a:srgbClr val="CC3300"/>
      </a:accent2>
      <a:accent3>
        <a:srgbClr val="323558"/>
      </a:accent3>
      <a:accent4>
        <a:srgbClr val="B6D2D1"/>
      </a:accent4>
      <a:accent5>
        <a:srgbClr val="4B5185"/>
      </a:accent5>
      <a:accent6>
        <a:srgbClr val="CA913E"/>
      </a:accent6>
      <a:hlink>
        <a:srgbClr val="0563C1"/>
      </a:hlink>
      <a:folHlink>
        <a:srgbClr val="954F72"/>
      </a:folHlink>
    </a:clrScheme>
    <a:fontScheme name="BD2K">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D2K_OER_Theme" id="{6B553284-C2DC-41D2-A051-A6B60F6D44F4}" vid="{F353914E-6A9F-43FF-9C1B-E0B337DD4544}"/>
    </a:ext>
  </a:extLst>
</a:theme>
</file>

<file path=ppt/theme/theme2.xml><?xml version="1.0" encoding="utf-8"?>
<a:theme xmlns:a="http://schemas.openxmlformats.org/drawingml/2006/main" name="BD2K OER Dark">
  <a:themeElements>
    <a:clrScheme name="BD2K">
      <a:dk1>
        <a:srgbClr val="18496B"/>
      </a:dk1>
      <a:lt1>
        <a:srgbClr val="FFFFFF"/>
      </a:lt1>
      <a:dk2>
        <a:srgbClr val="757070"/>
      </a:dk2>
      <a:lt2>
        <a:srgbClr val="E7E6E6"/>
      </a:lt2>
      <a:accent1>
        <a:srgbClr val="095457"/>
      </a:accent1>
      <a:accent2>
        <a:srgbClr val="CC3300"/>
      </a:accent2>
      <a:accent3>
        <a:srgbClr val="323558"/>
      </a:accent3>
      <a:accent4>
        <a:srgbClr val="B6D2D1"/>
      </a:accent4>
      <a:accent5>
        <a:srgbClr val="4B5185"/>
      </a:accent5>
      <a:accent6>
        <a:srgbClr val="CA913E"/>
      </a:accent6>
      <a:hlink>
        <a:srgbClr val="0563C1"/>
      </a:hlink>
      <a:folHlink>
        <a:srgbClr val="954F72"/>
      </a:folHlink>
    </a:clrScheme>
    <a:fontScheme name="BD2K">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BD2K_OER_Theme</Template>
  <TotalTime>1858</TotalTime>
  <Words>2432</Words>
  <Application>Microsoft Office PowerPoint</Application>
  <PresentationFormat>On-screen Show (4:3)</PresentationFormat>
  <Paragraphs>276</Paragraphs>
  <Slides>20</Slides>
  <Notes>19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Cambria</vt:lpstr>
      <vt:lpstr>Courier New</vt:lpstr>
      <vt:lpstr>Wingdings</vt:lpstr>
      <vt:lpstr>Wingdings 2</vt:lpstr>
      <vt:lpstr>BD2K_OER_Theme</vt:lpstr>
      <vt:lpstr>BD2K OER Dark</vt:lpstr>
      <vt:lpstr>Metadata in Database Systems</vt:lpstr>
      <vt:lpstr>Two Perspectives on Metadata</vt:lpstr>
      <vt:lpstr>Metadata in (Medical) Database Systems</vt:lpstr>
      <vt:lpstr>Metadata in Database Systems</vt:lpstr>
      <vt:lpstr>Data Dictionary</vt:lpstr>
      <vt:lpstr>Goals of a Data Dictionary</vt:lpstr>
      <vt:lpstr>Metadata Interoperability</vt:lpstr>
      <vt:lpstr>Common Data Elements (CDEs)</vt:lpstr>
      <vt:lpstr>NINDS CDE Registry</vt:lpstr>
      <vt:lpstr>NINDS CDE Example</vt:lpstr>
      <vt:lpstr>NINDS Case Report Forms</vt:lpstr>
      <vt:lpstr>NCI caDSR CDE Registry</vt:lpstr>
      <vt:lpstr>ISO11179 in the caDSR</vt:lpstr>
      <vt:lpstr>Concept Element Mapping</vt:lpstr>
      <vt:lpstr>Concept Element Mapping</vt:lpstr>
      <vt:lpstr>Value Domain Mapping</vt:lpstr>
      <vt:lpstr>Value Domain Mapping</vt:lpstr>
      <vt:lpstr>Semantic Interoperability</vt:lpstr>
      <vt:lpstr>Common Data Element Summary</vt:lpstr>
      <vt:lpstr>Thank you</vt:lpstr>
    </vt:vector>
  </TitlesOfParts>
  <Company>OHSU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Metadata in Database Systems</dc:title>
  <dc:creator>Bjorn Pederson</dc:creator>
  <cp:lastModifiedBy>Bjorn Pederson</cp:lastModifiedBy>
  <cp:revision>58</cp:revision>
  <dcterms:created xsi:type="dcterms:W3CDTF">2015-11-09T22:46:36Z</dcterms:created>
  <dcterms:modified xsi:type="dcterms:W3CDTF">2016-06-08T17:10:58Z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Presentation4</vt:lpwstr>
  </property>
  <property fmtid="{D5CDD505-2E9C-101B-9397-08002B2CF9AE}" pid="3" name="ArticulateProjectVersion">
    <vt:lpwstr>7</vt:lpwstr>
  </property>
  <property fmtid="{D5CDD505-2E9C-101B-9397-08002B2CF9AE}" pid="4" name="ArticulateUseProject">
    <vt:lpwstr>1</vt:lpwstr>
  </property>
  <property fmtid="{D5CDD505-2E9C-101B-9397-08002B2CF9AE}" pid="5" name="ArticulateGUID">
    <vt:lpwstr>87E9277C-64BC-47B1-80F1-BE81230EA3BB</vt:lpwstr>
  </property>
  <property fmtid="{D5CDD505-2E9C-101B-9397-08002B2CF9AE}" pid="6" name="ArticulateProjectFull">
    <vt:lpwstr>C:\wamp\www\Box Sync\BD2K\OER Content\BDK18\Production\asset\BDK15-3.ppta</vt:lpwstr>
  </property>
</Properties>
</file>