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6" r:id="rId1"/>
    <p:sldMasterId id="2147484326" r:id="rId2"/>
    <p:sldMasterId id="2147484353" r:id="rId3"/>
  </p:sldMasterIdLst>
  <p:notesMasterIdLst>
    <p:notesMasterId r:id="rId37"/>
  </p:notesMasterIdLst>
  <p:handoutMasterIdLst>
    <p:handoutMasterId r:id="rId38"/>
  </p:handoutMasterIdLst>
  <p:sldIdLst>
    <p:sldId id="39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00" r:id="rId36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83733"/>
    <a:srgbClr val="DDDCCC"/>
    <a:srgbClr val="B7B6A9"/>
    <a:srgbClr val="F7F5E4"/>
    <a:srgbClr val="9DCDF5"/>
    <a:srgbClr val="67AC3F"/>
    <a:srgbClr val="D07326"/>
    <a:srgbClr val="10609F"/>
    <a:srgbClr val="178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2926" autoAdjust="0"/>
  </p:normalViewPr>
  <p:slideViewPr>
    <p:cSldViewPr>
      <p:cViewPr varScale="1">
        <p:scale>
          <a:sx n="79" d="100"/>
          <a:sy n="79" d="100"/>
        </p:scale>
        <p:origin x="9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A90A925-0EF5-454B-B5B6-439E2456D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1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6D16B66D-1F90-0D45-B84E-896286B31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6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B66D-1F90-0D45-B84E-896286B315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B856-60DA-DC43-94C6-5C236F33AD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/wiki/Flowchart#/media/</a:t>
            </a:r>
            <a:r>
              <a:rPr lang="en-US" dirty="0" err="1" smtClean="0"/>
              <a:t>File:LampFlowchart.svg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B856-60DA-DC43-94C6-5C236F33A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B856-60DA-DC43-94C6-5C236F33AD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6.xml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8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3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273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116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06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086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708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0705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49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35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5507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95016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937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1326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9827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2061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387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38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BDK01-1</a:t>
            </a:r>
            <a:endParaRPr lang="en-US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6BE5D-AF68-514D-B3FB-238E25BB0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47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4A01-B020-A64A-80FA-32FCBC2E24F6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D9BFC3-2CBF-0641-8F0D-ED0410252E9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259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1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2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09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48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03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1318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5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45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16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62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66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9327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5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54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10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1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0712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36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49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38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8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3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09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824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62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8367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0239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019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657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6881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4463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27840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11899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44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8388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296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9299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837390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63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655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408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5619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18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1780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4B5185"/>
                </a:solidFill>
              </a:rPr>
              <a:t>Icons for Use Throughout – Light Theme</a:t>
            </a:r>
            <a:endParaRPr lang="en-US" dirty="0">
              <a:solidFill>
                <a:srgbClr val="4B5185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0102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8496B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323558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A913E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197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26196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Resources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References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Case Study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Glossary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6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Important!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Clinical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0425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87571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788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 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45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860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and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86BE5D-AF68-514D-B3FB-238E25BB04F8}" type="slidenum">
              <a:rPr lang="en-US" smtClean="0">
                <a:solidFill>
                  <a:srgbClr val="18496B"/>
                </a:solidFill>
              </a:rPr>
              <a:pPr/>
              <a:t>‹#›</a:t>
            </a:fld>
            <a:endParaRPr lang="en-US">
              <a:solidFill>
                <a:srgbClr val="18496B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10" name="Footer Placeholder 12"/>
          <p:cNvSpPr txBox="1">
            <a:spLocks/>
          </p:cNvSpPr>
          <p:nvPr userDrawn="1"/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25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BDK01-2</a:t>
            </a:r>
            <a:endParaRPr lang="en-US">
              <a:solidFill>
                <a:srgbClr val="18496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710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4353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2594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ags" Target="../tags/tag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tags" Target="../tags/tag49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37902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16" r:id="rId22"/>
    <p:sldLayoutId id="2147484380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26227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  <p:sldLayoutId id="2147484343" r:id="rId17"/>
    <p:sldLayoutId id="2147484345" r:id="rId18"/>
    <p:sldLayoutId id="2147484346" r:id="rId19"/>
    <p:sldLayoutId id="2147484347" r:id="rId20"/>
    <p:sldLayoutId id="2147484348" r:id="rId21"/>
    <p:sldLayoutId id="2147484349" r:id="rId22"/>
    <p:sldLayoutId id="2147484350" r:id="rId23"/>
    <p:sldLayoutId id="2147484351" r:id="rId24"/>
    <p:sldLayoutId id="2147484352" r:id="rId2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3036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8" r:id="rId25"/>
    <p:sldLayoutId id="2147484379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3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5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Algorithms and Algorithm </a:t>
            </a:r>
            <a:r>
              <a:rPr lang="en-US" dirty="0" smtClean="0"/>
              <a:t>Dynamics: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BDK17-1 </a:t>
            </a:r>
            <a:r>
              <a:rPr lang="en-US" dirty="0" smtClean="0"/>
              <a:t>| Introduction to Algorithms</a:t>
            </a:r>
            <a:endParaRPr lang="en-US" dirty="0"/>
          </a:p>
          <a:p>
            <a:pPr algn="l"/>
            <a:r>
              <a:rPr lang="en-US" dirty="0" smtClean="0"/>
              <a:t>Shannon McWeeney, PhD| Department </a:t>
            </a:r>
            <a:r>
              <a:rPr lang="en-US" dirty="0"/>
              <a:t>of Medical Informatics &amp; Clinical </a:t>
            </a:r>
            <a:r>
              <a:rPr lang="en-US" dirty="0" smtClean="0"/>
              <a:t>Epidemiology</a:t>
            </a:r>
          </a:p>
          <a:p>
            <a:r>
              <a:rPr lang="en-US" dirty="0"/>
              <a:t>Oregon Health &amp; Science University</a:t>
            </a:r>
          </a:p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6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Problem Apart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input data for your problem</a:t>
            </a:r>
          </a:p>
          <a:p>
            <a:r>
              <a:rPr lang="en-US" dirty="0" smtClean="0"/>
              <a:t>Define or identify desired output data</a:t>
            </a:r>
          </a:p>
          <a:p>
            <a:r>
              <a:rPr lang="en-US" dirty="0" smtClean="0"/>
              <a:t>Define relationship between input and output</a:t>
            </a:r>
          </a:p>
          <a:p>
            <a:r>
              <a:rPr lang="en-US" dirty="0" smtClean="0"/>
              <a:t>Think about steps in process of moving from input to output</a:t>
            </a:r>
          </a:p>
          <a:p>
            <a:r>
              <a:rPr lang="en-US" dirty="0" smtClean="0"/>
              <a:t>Utilize flow charts or “pseudo-code” before actually implementing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7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091" cy="4525963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iagram that represents an algorithm, program or workflow</a:t>
            </a:r>
          </a:p>
          <a:p>
            <a:r>
              <a:rPr lang="en-US" dirty="0" smtClean="0"/>
              <a:t> Arrows indicate order</a:t>
            </a:r>
          </a:p>
          <a:p>
            <a:r>
              <a:rPr lang="en-US" dirty="0" smtClean="0"/>
              <a:t>Can be used in both design and analysis</a:t>
            </a:r>
            <a:endParaRPr lang="en-US" dirty="0"/>
          </a:p>
        </p:txBody>
      </p:sp>
      <p:pic>
        <p:nvPicPr>
          <p:cNvPr id="4" name="Picture 3" descr="LampFlow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03" y="1417638"/>
            <a:ext cx="3091297" cy="4217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an Algorithm: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 language </a:t>
            </a:r>
            <a:r>
              <a:rPr lang="en-US" dirty="0"/>
              <a:t>that helps programmers develop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Can think of  as the "</a:t>
            </a:r>
            <a:r>
              <a:rPr lang="en-US" dirty="0"/>
              <a:t>text-based" </a:t>
            </a:r>
            <a:r>
              <a:rPr lang="en-US" dirty="0" smtClean="0"/>
              <a:t>detail</a:t>
            </a:r>
            <a:endParaRPr lang="en-US" dirty="0"/>
          </a:p>
          <a:p>
            <a:r>
              <a:rPr lang="en-US" dirty="0" smtClean="0"/>
              <a:t>Uses structural conventions </a:t>
            </a:r>
            <a:r>
              <a:rPr lang="en-US" dirty="0"/>
              <a:t>of programming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All statements showing "dependency" are to be indented (while, do, for, if, switch)</a:t>
            </a:r>
          </a:p>
          <a:p>
            <a:r>
              <a:rPr lang="en-US" dirty="0" smtClean="0"/>
              <a:t>No language</a:t>
            </a:r>
            <a:r>
              <a:rPr lang="en-US" dirty="0"/>
              <a:t>-specific </a:t>
            </a:r>
            <a:r>
              <a:rPr lang="en-US" dirty="0" smtClean="0"/>
              <a:t>syntax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42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Looping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43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Sequence: follow instructions from one line to the next without skipping over any lines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02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- if the answer to a question is </a:t>
            </a:r>
            <a:r>
              <a:rPr lang="ja-JP" altLang="en-US" dirty="0" smtClean="0"/>
              <a:t>“</a:t>
            </a:r>
            <a:r>
              <a:rPr lang="en-US" dirty="0" smtClean="0"/>
              <a:t>Yes</a:t>
            </a:r>
            <a:r>
              <a:rPr lang="ja-JP" altLang="en-US" dirty="0" smtClean="0"/>
              <a:t>”</a:t>
            </a:r>
            <a:r>
              <a:rPr lang="en-US" dirty="0" smtClean="0"/>
              <a:t> then one group of instructions is executed. If the answer is </a:t>
            </a:r>
            <a:r>
              <a:rPr lang="ja-JP" altLang="en-US" dirty="0" smtClean="0"/>
              <a:t>“</a:t>
            </a:r>
            <a:r>
              <a:rPr lang="en-US" dirty="0" smtClean="0"/>
              <a:t>No,</a:t>
            </a:r>
            <a:r>
              <a:rPr lang="ja-JP" altLang="en-US" dirty="0" smtClean="0"/>
              <a:t>”</a:t>
            </a:r>
            <a:r>
              <a:rPr lang="en-US" dirty="0" smtClean="0"/>
              <a:t> then another is executed</a:t>
            </a:r>
          </a:p>
          <a:p>
            <a:pPr lvl="1"/>
            <a:r>
              <a:rPr lang="en-US" dirty="0" smtClean="0"/>
              <a:t>E.g., IF… THEN, IF…THEN…ELSE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22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Looping – a series of instructions are executed over and over</a:t>
            </a:r>
          </a:p>
          <a:p>
            <a:pPr lvl="1"/>
            <a:r>
              <a:rPr lang="en-US" dirty="0" smtClean="0"/>
              <a:t>E.g., FOR, WHILE, DO…WHILE,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14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Induction strategy</a:t>
            </a:r>
          </a:p>
          <a:p>
            <a:pPr lvl="1"/>
            <a:r>
              <a:rPr lang="en-US" dirty="0" smtClean="0"/>
              <a:t>To solve a problem, solve a similar problem of smaller size</a:t>
            </a:r>
          </a:p>
          <a:p>
            <a:pPr lvl="2"/>
            <a:r>
              <a:rPr lang="en-US" sz="1600" dirty="0" smtClean="0"/>
              <a:t>Allows you to break up problem into smaller modules </a:t>
            </a:r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97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4728028" cy="5256522"/>
          </a:xfrm>
        </p:spPr>
        <p:txBody>
          <a:bodyPr/>
          <a:lstStyle/>
          <a:p>
            <a:r>
              <a:rPr lang="en-US" dirty="0" smtClean="0"/>
              <a:t>Recursive method: method that contains a call </a:t>
            </a:r>
            <a:r>
              <a:rPr lang="en-US" u="sng" dirty="0" smtClean="0"/>
              <a:t>to itself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905000" y="6555553"/>
            <a:ext cx="7014029" cy="228600"/>
          </a:xfrm>
        </p:spPr>
        <p:txBody>
          <a:bodyPr/>
          <a:lstStyle/>
          <a:p>
            <a:r>
              <a:rPr lang="en-US" dirty="0" err="1" smtClean="0"/>
              <a:t>Misset</a:t>
            </a:r>
            <a:r>
              <a:rPr lang="en-US" dirty="0"/>
              <a:t> (https://</a:t>
            </a:r>
            <a:r>
              <a:rPr lang="en-US" dirty="0" smtClean="0"/>
              <a:t>commons.wikimedia.org/wiki/File:Droste.jpg) [Public Domain] </a:t>
            </a:r>
            <a:r>
              <a:rPr lang="en-US" dirty="0"/>
              <a:t>via </a:t>
            </a:r>
            <a:r>
              <a:rPr lang="en-US" dirty="0" smtClean="0"/>
              <a:t>Wikimedia Commons</a:t>
            </a:r>
            <a:endParaRPr lang="en-US" dirty="0"/>
          </a:p>
        </p:txBody>
      </p:sp>
      <p:pic>
        <p:nvPicPr>
          <p:cNvPr id="4" name="Picture 3" descr="Dros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81" y="571500"/>
            <a:ext cx="3733800" cy="571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587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from Algorithm-&gt;Program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85625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steps are same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 the problem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inputs and the outputs </a:t>
            </a:r>
          </a:p>
          <a:p>
            <a:pPr lvl="1"/>
            <a:r>
              <a:rPr lang="en-US" dirty="0" smtClean="0"/>
              <a:t>Define the steps done in order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the algorithm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Toy example to verify algorithm works </a:t>
            </a:r>
            <a:r>
              <a:rPr lang="en-US" u="sng" dirty="0" smtClean="0"/>
              <a:t>before moving on to coding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0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2391559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</a:p>
          <a:p>
            <a:pPr lvl="1"/>
            <a:r>
              <a:rPr lang="en-US" sz="2100" dirty="0" smtClean="0"/>
              <a:t>A step-by-step method for solving a problem or doing a task </a:t>
            </a:r>
          </a:p>
          <a:p>
            <a:pPr lvl="1"/>
            <a:endParaRPr lang="en-US" sz="2100" dirty="0"/>
          </a:p>
        </p:txBody>
      </p:sp>
      <p:sp>
        <p:nvSpPr>
          <p:cNvPr id="9" name="Right Arrow 8"/>
          <p:cNvSpPr/>
          <p:nvPr/>
        </p:nvSpPr>
        <p:spPr>
          <a:xfrm>
            <a:off x="2209800" y="3428999"/>
            <a:ext cx="1201815" cy="748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86400" y="3428999"/>
            <a:ext cx="1201815" cy="748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5787" y="3510838"/>
            <a:ext cx="10723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0780" y="3510838"/>
            <a:ext cx="18439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Algorithm 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2826" y="3510838"/>
            <a:ext cx="13781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11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vs.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 is a sequence of statements in a specified </a:t>
            </a:r>
            <a:r>
              <a:rPr lang="en-US" b="1" dirty="0" smtClean="0"/>
              <a:t>programming language </a:t>
            </a:r>
          </a:p>
          <a:p>
            <a:r>
              <a:rPr lang="en-US" b="1" dirty="0" smtClean="0"/>
              <a:t>Implementation </a:t>
            </a:r>
            <a:r>
              <a:rPr lang="en-US" dirty="0" smtClean="0"/>
              <a:t>of an algorithm or set of algorithms (the “code”)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6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Test and Evaluate</a:t>
            </a:r>
          </a:p>
          <a:p>
            <a:r>
              <a:rPr lang="en-US" dirty="0" smtClean="0"/>
              <a:t>Revise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81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design an algorithm?</a:t>
            </a:r>
          </a:p>
          <a:p>
            <a:endParaRPr lang="en-US" dirty="0"/>
          </a:p>
          <a:p>
            <a:r>
              <a:rPr lang="en-US" dirty="0" smtClean="0"/>
              <a:t>How do I analyze algorithm efficiency?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01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How fast does the algorithm perform? </a:t>
            </a:r>
          </a:p>
          <a:p>
            <a:pPr lvl="1"/>
            <a:r>
              <a:rPr lang="en-US" dirty="0" smtClean="0"/>
              <a:t>What factors affect this?</a:t>
            </a:r>
          </a:p>
          <a:p>
            <a:pPr lvl="1"/>
            <a:endParaRPr lang="en-US" sz="2100" dirty="0" smtClean="0"/>
          </a:p>
          <a:p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Which data structures can be used?</a:t>
            </a:r>
          </a:p>
          <a:p>
            <a:pPr lvl="1"/>
            <a:r>
              <a:rPr lang="en-US" dirty="0" smtClean="0"/>
              <a:t>What impact does this have?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67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organize data to enable efficient computation </a:t>
            </a:r>
          </a:p>
          <a:p>
            <a:pPr lvl="1"/>
            <a:r>
              <a:rPr lang="en-US" dirty="0" smtClean="0"/>
              <a:t>E.g., lists, arrays, trees, etc. </a:t>
            </a:r>
          </a:p>
          <a:p>
            <a:r>
              <a:rPr lang="en-US" dirty="0" smtClean="0"/>
              <a:t>Should support the operations needed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92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Trade-offs</a:t>
            </a:r>
          </a:p>
          <a:p>
            <a:pPr lvl="1"/>
            <a:r>
              <a:rPr lang="en-US" dirty="0" smtClean="0"/>
              <a:t>time vs. space</a:t>
            </a:r>
          </a:p>
          <a:p>
            <a:pPr lvl="1"/>
            <a:r>
              <a:rPr lang="en-US" dirty="0" smtClean="0"/>
              <a:t>generality vs. simplicity</a:t>
            </a:r>
          </a:p>
          <a:p>
            <a:pPr lvl="1"/>
            <a:r>
              <a:rPr lang="en-US" dirty="0" smtClean="0"/>
              <a:t>Performance of one operation over another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41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evaluate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77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evaluate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 Does algorithm provide appropriate output for given input?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92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evaluate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Efficiency: Count number of basic operations performed </a:t>
            </a:r>
          </a:p>
          <a:p>
            <a:pPr lvl="1"/>
            <a:r>
              <a:rPr lang="en-US" dirty="0" smtClean="0"/>
              <a:t>Imagine Algorithm expects input n and #operations = 2</a:t>
            </a:r>
            <a:r>
              <a:rPr lang="en-US" baseline="30000" dirty="0" smtClean="0"/>
              <a:t>n </a:t>
            </a:r>
            <a:r>
              <a:rPr lang="en-US" dirty="0" smtClean="0"/>
              <a:t> (exponential algorithm) </a:t>
            </a:r>
          </a:p>
          <a:p>
            <a:pPr lvl="1"/>
            <a:r>
              <a:rPr lang="en-US" dirty="0" smtClean="0"/>
              <a:t>Written as  runtime of O(2</a:t>
            </a:r>
            <a:r>
              <a:rPr lang="en-US" baseline="30000" dirty="0" smtClean="0"/>
              <a:t>n</a:t>
            </a:r>
            <a:r>
              <a:rPr lang="en-US" dirty="0" smtClean="0"/>
              <a:t>) or order 2 to the n (Big-O notation) 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Big-O provides </a:t>
            </a:r>
            <a:r>
              <a:rPr lang="en-US" dirty="0" err="1" smtClean="0"/>
              <a:t>upperbound</a:t>
            </a:r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51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Worst-Case Analysis: maximum amount of time that an algorithm requires to solve a problem of size n</a:t>
            </a:r>
          </a:p>
          <a:p>
            <a:pPr lvl="1"/>
            <a:r>
              <a:rPr lang="en-US" sz="1800" dirty="0" smtClean="0"/>
              <a:t>Upper bound for time complexity</a:t>
            </a:r>
          </a:p>
          <a:p>
            <a:r>
              <a:rPr lang="en-US" dirty="0" smtClean="0"/>
              <a:t>Best-Case Analysis: minimum amount of time that an algorithm requires to solve a problem of size n</a:t>
            </a:r>
          </a:p>
          <a:p>
            <a:r>
              <a:rPr lang="en-US" dirty="0" smtClean="0"/>
              <a:t>Average-Case Analysis:  Average amount of time that an algorithm requires to solve a problem of size 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19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Ordered</a:t>
            </a:r>
          </a:p>
          <a:p>
            <a:r>
              <a:rPr lang="en-US" dirty="0" smtClean="0"/>
              <a:t>Unambiguous set of steps</a:t>
            </a:r>
          </a:p>
          <a:p>
            <a:r>
              <a:rPr lang="en-US" dirty="0" smtClean="0"/>
              <a:t>Produces clearly specified result</a:t>
            </a:r>
          </a:p>
          <a:p>
            <a:r>
              <a:rPr lang="en-US" dirty="0" smtClean="0"/>
              <a:t>Terminates after finite number of </a:t>
            </a:r>
            <a:r>
              <a:rPr lang="en-US" dirty="0" err="1" smtClean="0"/>
              <a:t>stpes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74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time of a program depends on:</a:t>
            </a:r>
          </a:p>
          <a:p>
            <a:pPr lvl="1"/>
            <a:r>
              <a:rPr lang="en-US" dirty="0" smtClean="0"/>
              <a:t>Choice of Algorithm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Implementation of Algorithm</a:t>
            </a:r>
          </a:p>
          <a:p>
            <a:pPr lvl="1"/>
            <a:r>
              <a:rPr lang="en-US" dirty="0" smtClean="0"/>
              <a:t>Environment (Operating system, Computer Hardware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/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386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from time complexity of algorithm to </a:t>
            </a:r>
            <a:r>
              <a:rPr lang="en-US" u="sng" dirty="0" smtClean="0"/>
              <a:t>complexity of problem</a:t>
            </a:r>
          </a:p>
          <a:p>
            <a:endParaRPr lang="en-US" u="sng" dirty="0"/>
          </a:p>
          <a:p>
            <a:r>
              <a:rPr lang="en-US" dirty="0" smtClean="0"/>
              <a:t>Solved, Unsolved + Hard Problems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Solved, Unsolved and 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Solved problem:  we know an efficient (polynomial time) algorithm</a:t>
            </a:r>
          </a:p>
          <a:p>
            <a:r>
              <a:rPr lang="en-US" dirty="0" smtClean="0"/>
              <a:t>Unsolved: we do not know an efficient algorithm</a:t>
            </a:r>
          </a:p>
          <a:p>
            <a:pPr lvl="1"/>
            <a:r>
              <a:rPr lang="en-US" dirty="0" smtClean="0"/>
              <a:t>NP –complete: might have an efficient solution but no one has found it yet </a:t>
            </a:r>
          </a:p>
          <a:p>
            <a:r>
              <a:rPr lang="en-US" dirty="0" smtClean="0"/>
              <a:t>Hard: no such algorithm exists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546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Algorithms?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multidisciplinary work in data science, need solid foundation in multiple domains</a:t>
            </a:r>
          </a:p>
          <a:p>
            <a:pPr lvl="1"/>
            <a:r>
              <a:rPr lang="en-US" dirty="0" smtClean="0"/>
              <a:t>Biology and Medicine, </a:t>
            </a:r>
            <a:r>
              <a:rPr lang="en-US" b="1" dirty="0" smtClean="0"/>
              <a:t>Computer Science and Informatics</a:t>
            </a:r>
            <a:r>
              <a:rPr lang="en-US" dirty="0" smtClean="0"/>
              <a:t>, Statistics </a:t>
            </a:r>
          </a:p>
          <a:p>
            <a:pPr marL="342900" lvl="1" indent="0">
              <a:buNone/>
            </a:pPr>
            <a:endParaRPr lang="en-US" sz="2100" dirty="0" smtClean="0"/>
          </a:p>
          <a:p>
            <a:r>
              <a:rPr lang="en-US" dirty="0" smtClean="0"/>
              <a:t>Must be able to translate question and “recast”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11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Recasting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I seen this before?</a:t>
            </a:r>
          </a:p>
          <a:p>
            <a:pPr lvl="1"/>
            <a:r>
              <a:rPr lang="en-US" sz="1800" dirty="0" smtClean="0"/>
              <a:t>Can apply algorithms from other areas/fields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Helps to formulate how to approach it to develop new solution </a:t>
            </a:r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20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design an algorithm?</a:t>
            </a:r>
          </a:p>
          <a:p>
            <a:endParaRPr lang="en-US" dirty="0"/>
          </a:p>
          <a:p>
            <a:r>
              <a:rPr lang="en-US" dirty="0" smtClean="0"/>
              <a:t>How do I analyze algorithm efficiency?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34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 in algorithm development</a:t>
            </a:r>
          </a:p>
          <a:p>
            <a:endParaRPr lang="en-US" dirty="0" smtClean="0"/>
          </a:p>
          <a:p>
            <a:r>
              <a:rPr lang="en-US" dirty="0" smtClean="0"/>
              <a:t>Computational problem specifies the input-output relationship</a:t>
            </a:r>
          </a:p>
          <a:p>
            <a:pPr lvl="1"/>
            <a:r>
              <a:rPr lang="en-US" dirty="0" smtClean="0"/>
              <a:t>Input: List of names of people</a:t>
            </a:r>
          </a:p>
          <a:p>
            <a:pPr lvl="1"/>
            <a:r>
              <a:rPr lang="en-US" dirty="0" smtClean="0"/>
              <a:t>Output: Same list sorted alphabetically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8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100" dirty="0" smtClean="0"/>
              <a:t>NO </a:t>
            </a:r>
            <a:r>
              <a:rPr lang="en-US" sz="2100" u="sng" dirty="0" smtClean="0"/>
              <a:t>SINGLE </a:t>
            </a:r>
            <a:r>
              <a:rPr lang="en-US" sz="2100" dirty="0" smtClean="0"/>
              <a:t>RECIPE 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6555553"/>
            <a:ext cx="8461829" cy="228600"/>
          </a:xfrm>
        </p:spPr>
        <p:txBody>
          <a:bodyPr/>
          <a:lstStyle/>
          <a:p>
            <a:r>
              <a:rPr lang="en-US" dirty="0"/>
              <a:t>Pellegrini (https://commons.wikimedia.org/wiki/File:Chicken_marsala_01 – 09, 11 -12.jpg) [</a:t>
            </a:r>
            <a:r>
              <a:rPr lang="en-US" dirty="0" smtClean="0"/>
              <a:t>CC-BY-SA-2.5] </a:t>
            </a:r>
            <a:r>
              <a:rPr lang="en-US" dirty="0"/>
              <a:t>via Wikimedia Commons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72" y="1182915"/>
            <a:ext cx="2438400" cy="182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46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Considerations:</a:t>
            </a:r>
          </a:p>
          <a:p>
            <a:pPr lvl="1"/>
            <a:r>
              <a:rPr lang="en-US" dirty="0" smtClean="0"/>
              <a:t>Understand problem well</a:t>
            </a:r>
          </a:p>
          <a:p>
            <a:pPr lvl="1"/>
            <a:r>
              <a:rPr lang="en-US" dirty="0" smtClean="0"/>
              <a:t>Try to use existing algorithms or ideas when possible</a:t>
            </a:r>
          </a:p>
          <a:p>
            <a:pPr lvl="1"/>
            <a:r>
              <a:rPr lang="en-US" dirty="0" smtClean="0"/>
              <a:t>Often start with naïve case, aka “</a:t>
            </a:r>
            <a:r>
              <a:rPr lang="en-US" dirty="0" err="1" smtClean="0"/>
              <a:t>Strawman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1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bill.jpg"/>
  <p:tag name="LOGO_PIC_2" val="C:\Documents and Settings\hersh\My Documents\Ongoing\Web\ohsunewlogo.jpg"/>
  <p:tag name="PRESENTER_PIC_MODE" val="0"/>
  <p:tag name="LOGO_PIC_MODE" val="1"/>
  <p:tag name="PRESENTATION_TITLE" val="1.2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5a\player.html"/>
  <p:tag name="ARTICULATE_LOGO" val="ohsu-logo.jpg"/>
  <p:tag name="ARTICULATE_PRESENTER" val="William Hersh, MD"/>
  <p:tag name="ARTICULATE_PRESENTER_GUID" val="F45426161179"/>
  <p:tag name="ARTICULATE_LMS" val="0"/>
  <p:tag name="ARTICULATE_REFERENCE_ID" val="c287e9da-398b-44a5-9b72-e9a0f1cf6755"/>
  <p:tag name="ARTICULATE_PRESENTATION_ID" val="4289"/>
  <p:tag name="ARTICULATE_META_DATE_PUBLISHED" val="01/01/0001 00:00:00"/>
  <p:tag name="ARTICULATE_META_DATE_PUBLISHED_SET" val="True"/>
  <p:tag name="ARTICULATE_META_COURSE_VERSION_SET" val="True"/>
  <p:tag name="ARTICULATE_META_THUMBNAIL_SLIDE_ID" val="390"/>
  <p:tag name="ARTICULATE_REFERENCE_TYPE_1" val="1"/>
  <p:tag name="ARTICULATE_REFERENCE_1" val="C:\wamp\www\Box Sync\OER\BDK01\List of Resources for Biomedical.pdf"/>
  <p:tag name="ARTICULATE_REFERENCE_TITLE_1" val="Resources for Biomedical, Clinical and Translational Research Data Cycle: Part 1"/>
  <p:tag name="ARTICULATE_REFERENCE_ID_1" val="98be513c-38ec-47ff-9743-fd6795e8ca38"/>
  <p:tag name="ARTICULATE_REFERENCE_COUNT" val="1"/>
  <p:tag name="ARTICULATE_REFERENCE_DESCRIPTION" val="Resources for Biomedical, Clinical and Translational Research Data Cycle: Part 1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231612-c:\wamp\www\box sync\bd2k\oer content\bdk01\staged\bdk01-2_new.pptx"/>
  <p:tag name="ARTICULATE_PRESENTER_VERSION" val="7"/>
  <p:tag name="ARTICULATE_USED_PAGE_ORIENTATION" val="1"/>
  <p:tag name="ARTICULATE_USED_PAGE_SIZE" val="1"/>
  <p:tag name="ARTICULATE_META_COURSE_ID" val="5lo6XpdwXoY_course_id"/>
  <p:tag name="ARTICULATE_META_NAME_SET" val="True"/>
  <p:tag name="ARTICULATE_SLIDE_COUNT" val="3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00"/>
  <p:tag name="ARTICULATE_NAV_LEVEL" val="1"/>
  <p:tag name="ARTICULATE_SLIDE_PRESENTER_GUID" val="652e8249-f98e-4627-91f9-6a208fa01393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SEEKBAR" val="False"/>
  <p:tag name="ARTICULATE_PLAYER_CONTROL_PLAYPAUSE" val="False"/>
  <p:tag name="ARTICULATE_PLAYER_CONTROL_LOGO" val="False"/>
  <p:tag name="ARTICULATE_USED_LAYOUT" val="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0"/>
  <p:tag name="ORIGINAL_AUDIO_FILEPATH" val="C:\wamp\www\Box Sync\BD2K\OER Content\BDK01\Working\Audio\BDK01-2\Slide 1 - Biomedical, Clinical and Translational Research 1_2.mp3"/>
  <p:tag name="ELAPSEDTIME" val="14.702"/>
  <p:tag name="ARTICULATE_NAV_LEVEL" val="1"/>
  <p:tag name="ARTICULATE_SLIDE_PRESENTER_GUID" val="652e8249-f98e-4627-91f9-6a208fa01393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LOGO" val="False"/>
  <p:tag name="ARTICULATE_USED_LAYOUT" val="1"/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WORKING_jackie_ThemeV2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2" id="{B922B4C9-41EA-4292-9833-F19AC74FCA6C}" vid="{0764BCCC-3A63-4F2F-8E97-AF10633C0E66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BD2K_WORKING_jackie_ThemeV2</Template>
  <TotalTime>4887</TotalTime>
  <Words>897</Words>
  <Application>Microsoft Office PowerPoint</Application>
  <PresentationFormat>On-screen Show (4:3)</PresentationFormat>
  <Paragraphs>152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Cambria</vt:lpstr>
      <vt:lpstr>Tahoma</vt:lpstr>
      <vt:lpstr>Times New Roman</vt:lpstr>
      <vt:lpstr>BD2K_WORKING_jackie_ThemeV2</vt:lpstr>
      <vt:lpstr>BD2K OER Dark</vt:lpstr>
      <vt:lpstr>BD2K_OER_Theme</vt:lpstr>
      <vt:lpstr>Choice of Algorithms and Algorithm Dynamics: Part I</vt:lpstr>
      <vt:lpstr>What is an algorithm? </vt:lpstr>
      <vt:lpstr>Characteristics of an Algorithm</vt:lpstr>
      <vt:lpstr>Why Study Algorithms? </vt:lpstr>
      <vt:lpstr>Recasting a Problem</vt:lpstr>
      <vt:lpstr>Two Key Considerations</vt:lpstr>
      <vt:lpstr>Computational Problem</vt:lpstr>
      <vt:lpstr>Designing Algorithms</vt:lpstr>
      <vt:lpstr>Designing Algorithms</vt:lpstr>
      <vt:lpstr>Taking Problem Apart</vt:lpstr>
      <vt:lpstr>Flow Chart</vt:lpstr>
      <vt:lpstr>Designing an Algorithm: Pseudocode</vt:lpstr>
      <vt:lpstr>Statement Structures</vt:lpstr>
      <vt:lpstr>Statement Structures</vt:lpstr>
      <vt:lpstr>Statement Structures</vt:lpstr>
      <vt:lpstr>Statement Structures</vt:lpstr>
      <vt:lpstr>Basic Algorithmic Technique</vt:lpstr>
      <vt:lpstr>Recursion </vt:lpstr>
      <vt:lpstr>Shifting from Algorithm-&gt;Program</vt:lpstr>
      <vt:lpstr>Algorithms vs. Programs</vt:lpstr>
      <vt:lpstr>Programs</vt:lpstr>
      <vt:lpstr>Two Key Considerations</vt:lpstr>
      <vt:lpstr>Algorithmic Performance</vt:lpstr>
      <vt:lpstr>Data Structures</vt:lpstr>
      <vt:lpstr>Choice of Data Structure</vt:lpstr>
      <vt:lpstr>How do we evaluate an algorithm?</vt:lpstr>
      <vt:lpstr>How do we evaluate an algorithm?</vt:lpstr>
      <vt:lpstr>How do we evaluate an algorithm?</vt:lpstr>
      <vt:lpstr>Algorithm Analysis</vt:lpstr>
      <vt:lpstr>Running Time</vt:lpstr>
      <vt:lpstr>Problem Complexity</vt:lpstr>
      <vt:lpstr>Solved, Unsolved and Hard Problems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479</cp:revision>
  <cp:lastPrinted>2012-04-27T11:07:15Z</cp:lastPrinted>
  <dcterms:created xsi:type="dcterms:W3CDTF">2003-03-15T13:17:24Z</dcterms:created>
  <dcterms:modified xsi:type="dcterms:W3CDTF">2016-06-07T17:08:57Z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1</vt:lpwstr>
  </property>
  <property fmtid="{D5CDD505-2E9C-101B-9397-08002B2CF9AE}" pid="3" name="ArticulateUseProject">
    <vt:lpwstr>1</vt:lpwstr>
  </property>
  <property fmtid="{D5CDD505-2E9C-101B-9397-08002B2CF9AE}" pid="4" name="ArticulatePath">
    <vt:lpwstr>6.4a</vt:lpwstr>
  </property>
  <property fmtid="{D5CDD505-2E9C-101B-9397-08002B2CF9AE}" pid="5" name="ArticulateProjectVersion">
    <vt:lpwstr>7</vt:lpwstr>
  </property>
  <property fmtid="{D5CDD505-2E9C-101B-9397-08002B2CF9AE}" pid="6" name="ArticulateGUID">
    <vt:lpwstr>5B9C89A3-28AA-4A4F-A808-975D31B821FA</vt:lpwstr>
  </property>
  <property fmtid="{D5CDD505-2E9C-101B-9397-08002B2CF9AE}" pid="7" name="ArticulateProjectFull">
    <vt:lpwstr>C:\wamp\www\Box Sync\BD2K\OER Content\BDK25\Staged\BDK17-1.ppta</vt:lpwstr>
  </property>
</Properties>
</file>