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tags/tag65.xml" ContentType="application/vnd.openxmlformats-officedocument.presentationml.tags+xml"/>
  <Override PartName="/ppt/notesSlides/notesSlide17.xml" ContentType="application/vnd.openxmlformats-officedocument.presentationml.notesSlide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notesSlides/notesSlide19.xml" ContentType="application/vnd.openxmlformats-officedocument.presentationml.notesSlide+xml"/>
  <Override PartName="/ppt/tags/tag68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  <p:sldMasterId id="214748410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267" r:id="rId5"/>
    <p:sldId id="283" r:id="rId6"/>
    <p:sldId id="259" r:id="rId7"/>
    <p:sldId id="260" r:id="rId8"/>
    <p:sldId id="300" r:id="rId9"/>
    <p:sldId id="295" r:id="rId10"/>
    <p:sldId id="292" r:id="rId11"/>
    <p:sldId id="286" r:id="rId12"/>
    <p:sldId id="290" r:id="rId13"/>
    <p:sldId id="282" r:id="rId14"/>
    <p:sldId id="291" r:id="rId15"/>
    <p:sldId id="268" r:id="rId16"/>
    <p:sldId id="269" r:id="rId17"/>
    <p:sldId id="296" r:id="rId18"/>
    <p:sldId id="297" r:id="rId19"/>
    <p:sldId id="298" r:id="rId20"/>
    <p:sldId id="299" r:id="rId21"/>
    <p:sldId id="301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581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E6AFC063-4EE3-404E-AEF5-5D0E96481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C3079127-F7C6-3740-A985-DE8A5BF96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BF00F3-3A2D-2545-AC53-E5FAF9D9FDAB}" type="slidenum">
              <a:rPr lang="en-US" sz="1200">
                <a:latin typeface="Tahoma" charset="0"/>
              </a:rPr>
              <a:pPr eaLnBrk="1" hangingPunct="1"/>
              <a:t>1</a:t>
            </a:fld>
            <a:endParaRPr lang="en-US" sz="1200">
              <a:latin typeface="Tahoma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70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2D4381-7FCB-9C40-A847-24B54134EFCE}" type="slidenum">
              <a:rPr lang="en-US" sz="1200">
                <a:latin typeface="Tahoma" charset="0"/>
              </a:rPr>
              <a:pPr eaLnBrk="1" hangingPunct="1"/>
              <a:t>10</a:t>
            </a:fld>
            <a:endParaRPr lang="en-US" sz="1200">
              <a:latin typeface="Tahom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52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D775C1-676D-924D-A034-030B053BD007}" type="slidenum">
              <a:rPr lang="en-US" sz="1200">
                <a:latin typeface="Tahoma" charset="0"/>
              </a:rPr>
              <a:pPr eaLnBrk="1" hangingPunct="1"/>
              <a:t>11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4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D29623-F205-5544-800D-A51EABA99D3B}" type="slidenum">
              <a:rPr lang="en-US" sz="1200">
                <a:latin typeface="Tahoma" charset="0"/>
              </a:rPr>
              <a:pPr eaLnBrk="1" hangingPunct="1"/>
              <a:t>12</a:t>
            </a:fld>
            <a:endParaRPr lang="en-US" sz="1200">
              <a:latin typeface="Tahoma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3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4A9C08-50F2-1C43-898D-24DEDCB1BB63}" type="slidenum">
              <a:rPr lang="en-US" sz="1200">
                <a:latin typeface="Tahoma" charset="0"/>
              </a:rPr>
              <a:pPr eaLnBrk="1" hangingPunct="1"/>
              <a:t>13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64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A882A9-2A1A-1746-BCCF-7A3774699AD2}" type="slidenum">
              <a:rPr lang="en-US" sz="1200">
                <a:latin typeface="Tahoma" charset="0"/>
              </a:rPr>
              <a:pPr eaLnBrk="1" hangingPunct="1"/>
              <a:t>14</a:t>
            </a:fld>
            <a:endParaRPr lang="en-US" sz="1200">
              <a:latin typeface="Tahoma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AE2BB2-D1D7-264A-BF31-5FC5DA350B27}" type="slidenum">
              <a:rPr lang="en-US" sz="1200">
                <a:latin typeface="Tahoma" charset="0"/>
              </a:rPr>
              <a:pPr eaLnBrk="1" hangingPunct="1"/>
              <a:t>15</a:t>
            </a:fld>
            <a:endParaRPr lang="en-US" sz="1200">
              <a:latin typeface="Tahoma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2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079127-F7C6-3740-A985-DE8A5BF96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8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079127-F7C6-3740-A985-DE8A5BF9670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9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079127-F7C6-3740-A985-DE8A5BF9670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079127-F7C6-3740-A985-DE8A5BF9670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8EF057-877B-4B46-A005-AC025935BB98}" type="slidenum">
              <a:rPr lang="en-US" sz="1200">
                <a:latin typeface="Tahoma" charset="0"/>
              </a:rPr>
              <a:pPr eaLnBrk="1" hangingPunct="1"/>
              <a:t>2</a:t>
            </a:fld>
            <a:endParaRPr lang="en-US" sz="1200">
              <a:latin typeface="Tahom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7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2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57837E-E0F2-9943-A0C7-21B1D9488D4F}" type="slidenum">
              <a:rPr lang="en-US" sz="1200">
                <a:latin typeface="Tahoma" charset="0"/>
              </a:rPr>
              <a:pPr eaLnBrk="1" hangingPunct="1"/>
              <a:t>3</a:t>
            </a:fld>
            <a:endParaRPr lang="en-US" sz="1200">
              <a:latin typeface="Tahoma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3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85EBF5-746F-2B40-A263-C4389BD77486}" type="slidenum">
              <a:rPr lang="en-US" sz="1200">
                <a:latin typeface="Tahoma" charset="0"/>
              </a:rPr>
              <a:pPr eaLnBrk="1" hangingPunct="1"/>
              <a:t>4</a:t>
            </a:fld>
            <a:endParaRPr lang="en-US" sz="1200">
              <a:latin typeface="Tahoma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1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67A40-F996-B543-97DF-8312B220A53B}" type="slidenum">
              <a:rPr lang="en-US" sz="1200">
                <a:latin typeface="Tahoma" charset="0"/>
              </a:rPr>
              <a:pPr eaLnBrk="1" hangingPunct="1"/>
              <a:t>5</a:t>
            </a:fld>
            <a:endParaRPr lang="en-US" sz="1200">
              <a:latin typeface="Tahoma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2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B2DBE4-4F19-6444-B191-D392E72F2102}" type="slidenum">
              <a:rPr lang="en-US" sz="1200">
                <a:latin typeface="Tahoma" charset="0"/>
              </a:rPr>
              <a:pPr eaLnBrk="1" hangingPunct="1"/>
              <a:t>6</a:t>
            </a:fld>
            <a:endParaRPr lang="en-US" sz="1200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4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079127-F7C6-3740-A985-DE8A5BF967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BDE440-23DC-2D48-B44A-487EA6593E72}" type="slidenum">
              <a:rPr lang="en-US" sz="1200">
                <a:latin typeface="Tahoma" charset="0"/>
              </a:rPr>
              <a:pPr eaLnBrk="1" hangingPunct="1"/>
              <a:t>8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8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535381-FF83-564E-8578-01C9F5D93806}" type="slidenum">
              <a:rPr lang="en-US" sz="1200">
                <a:latin typeface="Tahoma" charset="0"/>
              </a:rPr>
              <a:pPr eaLnBrk="1" hangingPunct="1"/>
              <a:t>9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7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4618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161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3790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52575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7020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4394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809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3677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8595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56271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3799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22935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93339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5895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BDK30-1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DF4BD-FAFC-8746-81D3-8696D67D1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BDK30-1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CCC36-B95E-EF42-B118-39C393C21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03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657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14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39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818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44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17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121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6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28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192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34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14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136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284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67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7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65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1904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41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271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026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55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33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52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8083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852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373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41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358459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74379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6315888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6320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3111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276370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  <p:sldLayoutId id="2147484102" r:id="rId18"/>
    <p:sldLayoutId id="2147484103" r:id="rId19"/>
    <p:sldLayoutId id="2147484104" r:id="rId20"/>
    <p:sldLayoutId id="2147484105" r:id="rId21"/>
    <p:sldLayoutId id="2147484106" r:id="rId22"/>
    <p:sldLayoutId id="2147484107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40652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  <p:sldLayoutId id="2147484125" r:id="rId17"/>
    <p:sldLayoutId id="2147484126" r:id="rId18"/>
    <p:sldLayoutId id="2147484127" r:id="rId19"/>
    <p:sldLayoutId id="2147484128" r:id="rId20"/>
    <p:sldLayoutId id="2147484129" r:id="rId21"/>
    <p:sldLayoutId id="2147484130" r:id="rId22"/>
    <p:sldLayoutId id="2147484131" r:id="rId23"/>
    <p:sldLayoutId id="2147484132" r:id="rId24"/>
    <p:sldLayoutId id="2147484133" r:id="rId25"/>
    <p:sldLayoutId id="2147484134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4" Type="http://schemas.openxmlformats.org/officeDocument/2006/relationships/hyperlink" Target="http://patientprivacyrights.org/trust-framework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hyperlink" Target="http://projectreporter.nih.gov/project_info_description.cfm?aid=8828784&amp;icde=220043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Privacy</a:t>
            </a:r>
            <a:r>
              <a:rPr lang="en-US" dirty="0"/>
              <a:t>, Confidentiality, and </a:t>
            </a:r>
            <a:r>
              <a:rPr lang="en-US" dirty="0" smtClean="0"/>
              <a:t>Security 1/2</a:t>
            </a:r>
            <a:endParaRPr lang="en-US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962400"/>
            <a:ext cx="8577943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BDK20-1 </a:t>
            </a:r>
            <a:r>
              <a:rPr lang="en-US" dirty="0" smtClean="0"/>
              <a:t>| Regulatory Issues in Big Data for Genomics and Health</a:t>
            </a:r>
            <a:endParaRPr lang="en-US" dirty="0"/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Some technologies can worsen the problem</a:t>
            </a:r>
            <a:endParaRPr lang="en-US" dirty="0"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USB (</a:t>
            </a:r>
            <a:r>
              <a:rPr lang="en-US" altLang="ja-JP" dirty="0" smtClean="0">
                <a:cs typeface="+mn-cs"/>
              </a:rPr>
              <a:t>“</a:t>
            </a:r>
            <a:r>
              <a:rPr lang="en-US" dirty="0" smtClean="0">
                <a:cs typeface="+mn-cs"/>
              </a:rPr>
              <a:t>thumb</a:t>
            </a:r>
            <a:r>
              <a:rPr lang="en-US" altLang="ja-JP" dirty="0" smtClean="0">
                <a:cs typeface="+mn-cs"/>
              </a:rPr>
              <a:t>”</a:t>
            </a:r>
            <a:r>
              <a:rPr lang="en-US" dirty="0" smtClean="0">
                <a:cs typeface="+mn-cs"/>
              </a:rPr>
              <a:t>) drives run programs when plugged into USB port; can be modified to extract data from computer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10% of hard drives sold by a second-hand retailer in Canada had remnants of PHI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Digital photocopiers store all copies made</a:t>
            </a:r>
          </a:p>
          <a:p>
            <a:pPr>
              <a:defRPr/>
            </a:pPr>
            <a:r>
              <a:rPr lang="en-US" dirty="0">
                <a:cs typeface="+mn-cs"/>
              </a:rPr>
              <a:t>Growing worldwide debate about surveillance, e.g., the National Security Agency (NSA) in the </a:t>
            </a:r>
            <a:r>
              <a:rPr lang="en-US" dirty="0" smtClean="0">
                <a:cs typeface="+mn-cs"/>
              </a:rPr>
              <a:t>US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Medical students (and probably others) use smartphones in clinical settings with inadequate security settings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Wireless access to control patient medical devices increasingly available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(Wright, 2007</a:t>
            </a:r>
            <a:r>
              <a:rPr lang="en-US" dirty="0" smtClean="0"/>
              <a:t>), (</a:t>
            </a:r>
            <a:r>
              <a:rPr lang="en-US" dirty="0"/>
              <a:t>El </a:t>
            </a:r>
            <a:r>
              <a:rPr lang="en-US" dirty="0" err="1"/>
              <a:t>Emam</a:t>
            </a:r>
            <a:r>
              <a:rPr lang="en-US" dirty="0"/>
              <a:t>, 2007</a:t>
            </a:r>
            <a:r>
              <a:rPr lang="en-US" dirty="0" smtClean="0"/>
              <a:t>), (</a:t>
            </a:r>
            <a:r>
              <a:rPr lang="en-US" dirty="0" err="1"/>
              <a:t>Keteyian</a:t>
            </a:r>
            <a:r>
              <a:rPr lang="en-US" dirty="0"/>
              <a:t>, 2010</a:t>
            </a:r>
            <a:r>
              <a:rPr lang="en-US" dirty="0" smtClean="0"/>
              <a:t>), (</a:t>
            </a:r>
            <a:r>
              <a:rPr lang="en-US" dirty="0"/>
              <a:t>Levy, 2014</a:t>
            </a:r>
            <a:r>
              <a:rPr lang="en-US" dirty="0" smtClean="0"/>
              <a:t>), (</a:t>
            </a:r>
            <a:r>
              <a:rPr lang="en-US" dirty="0"/>
              <a:t>Tran, 2014</a:t>
            </a:r>
            <a:r>
              <a:rPr lang="en-US" dirty="0" smtClean="0"/>
              <a:t>), (</a:t>
            </a:r>
            <a:r>
              <a:rPr lang="en-US" dirty="0" err="1"/>
              <a:t>Sametinger</a:t>
            </a:r>
            <a:r>
              <a:rPr lang="en-US" dirty="0"/>
              <a:t>, 2015)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Healthcare organizations are not well-prepared for security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HIMSS Analytics bi-annual security readiness survey (2012)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79% report breach reported by an employee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16% take place by outsourced or contract employee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56% report source of breach as unauthorized access to information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31% reported information on a portable device contributed to breach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Fewer organizations employing Chief Security Officer; instead spreading responsibilities across other titles in organization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Use of outdated communications technologies (in part to “protect” security) resulting in negative economic and productivity impacts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Clinicians waste up to 45 minutes per day using pagers and outmoded email, and not using </a:t>
            </a:r>
            <a:r>
              <a:rPr lang="en-US" dirty="0" err="1" smtClean="0">
                <a:ea typeface="+mn-ea"/>
              </a:rPr>
              <a:t>wifi</a:t>
            </a:r>
            <a:r>
              <a:rPr lang="en-US" dirty="0" smtClean="0">
                <a:ea typeface="+mn-ea"/>
              </a:rPr>
              <a:t> or text messaging</a:t>
            </a:r>
            <a:endParaRPr lang="en-US" dirty="0">
              <a:ea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0" y="6555553"/>
            <a:ext cx="35850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Ponemon</a:t>
            </a:r>
            <a:r>
              <a:rPr lang="en-US" dirty="0"/>
              <a:t>, 2013)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Related issues for medical privacy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Who </a:t>
            </a:r>
            <a:r>
              <a:rPr lang="en-US" altLang="ja-JP" dirty="0" smtClean="0"/>
              <a:t>“</a:t>
            </a:r>
            <a:r>
              <a:rPr lang="en-US" dirty="0" smtClean="0"/>
              <a:t>owns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medical information?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Easier to answer with paper systems, but growing view is the patients own it, which has economic implications </a:t>
            </a:r>
            <a:endParaRPr lang="en-US" dirty="0" smtClean="0"/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Trotter (2012) argues this is the wrong question, and we should be focused on rights for use</a:t>
            </a: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dirty="0" smtClean="0"/>
              <a:t>Patients are sometimes “</a:t>
            </a:r>
            <a:r>
              <a:rPr lang="en-US" altLang="ja-JP" dirty="0"/>
              <a:t>c</a:t>
            </a:r>
            <a:r>
              <a:rPr lang="en-US" dirty="0" smtClean="0"/>
              <a:t>ompelled</a:t>
            </a:r>
            <a:r>
              <a:rPr lang="en-US" altLang="ja-JP" dirty="0" smtClean="0"/>
              <a:t>”</a:t>
            </a:r>
            <a:r>
              <a:rPr lang="en-US" dirty="0" smtClean="0"/>
              <a:t> to disclose information for non-clinical care 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The </a:t>
            </a:r>
            <a:r>
              <a:rPr lang="en-US" dirty="0"/>
              <a:t>ultimate </a:t>
            </a:r>
            <a:r>
              <a:rPr lang="en-US" altLang="ja-JP" dirty="0" smtClean="0"/>
              <a:t>“</a:t>
            </a:r>
            <a:r>
              <a:rPr lang="en-US" dirty="0" smtClean="0"/>
              <a:t>personal identifier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may be </a:t>
            </a:r>
            <a:r>
              <a:rPr lang="en-US" dirty="0" smtClean="0"/>
              <a:t>one’s </a:t>
            </a:r>
            <a:r>
              <a:rPr lang="en-US" dirty="0"/>
              <a:t>genome 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Even </a:t>
            </a:r>
            <a:r>
              <a:rPr lang="en-US" altLang="ja-JP" dirty="0" smtClean="0"/>
              <a:t>“</a:t>
            </a:r>
            <a:r>
              <a:rPr lang="en-US" dirty="0" smtClean="0"/>
              <a:t>de</a:t>
            </a:r>
            <a:r>
              <a:rPr lang="en-US" dirty="0"/>
              <a:t>-</a:t>
            </a:r>
            <a:r>
              <a:rPr lang="en-US" dirty="0" smtClean="0"/>
              <a:t>identified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data may compromise privacy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Genome of family members can identify siblings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Data from </a:t>
            </a:r>
            <a:r>
              <a:rPr lang="en-US" dirty="0" smtClean="0"/>
              <a:t>genome</a:t>
            </a:r>
            <a:r>
              <a:rPr lang="en-US" dirty="0"/>
              <a:t> </a:t>
            </a:r>
            <a:r>
              <a:rPr lang="en-US" dirty="0" smtClean="0"/>
              <a:t>databases can </a:t>
            </a:r>
            <a:r>
              <a:rPr lang="en-US" dirty="0"/>
              <a:t>reveal </a:t>
            </a:r>
            <a:r>
              <a:rPr lang="en-US" dirty="0" smtClean="0"/>
              <a:t>individual-level </a:t>
            </a:r>
            <a:r>
              <a:rPr lang="en-US" dirty="0"/>
              <a:t>information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(Hall, 2009; </a:t>
            </a:r>
            <a:r>
              <a:rPr lang="en-US" dirty="0" err="1"/>
              <a:t>Rodwin</a:t>
            </a:r>
            <a:r>
              <a:rPr lang="en-US" dirty="0"/>
              <a:t>, 2009</a:t>
            </a:r>
            <a:r>
              <a:rPr lang="en-US" dirty="0" smtClean="0"/>
              <a:t>), (</a:t>
            </a:r>
            <a:r>
              <a:rPr lang="en-US" dirty="0"/>
              <a:t>Rothstein, 2006</a:t>
            </a:r>
            <a:r>
              <a:rPr lang="en-US" dirty="0" smtClean="0"/>
              <a:t>), (</a:t>
            </a:r>
            <a:r>
              <a:rPr lang="en-US" dirty="0"/>
              <a:t>McGuire, 2006</a:t>
            </a:r>
            <a:r>
              <a:rPr lang="en-US" dirty="0" smtClean="0"/>
              <a:t>), (</a:t>
            </a:r>
            <a:r>
              <a:rPr lang="en-US" dirty="0" err="1"/>
              <a:t>Malin</a:t>
            </a:r>
            <a:r>
              <a:rPr lang="en-US" dirty="0"/>
              <a:t>, 2005</a:t>
            </a:r>
            <a:r>
              <a:rPr lang="en-US" dirty="0" smtClean="0"/>
              <a:t>), (</a:t>
            </a:r>
            <a:r>
              <a:rPr lang="en-US" dirty="0" err="1"/>
              <a:t>Cassa</a:t>
            </a:r>
            <a:r>
              <a:rPr lang="en-US" dirty="0"/>
              <a:t>, 2008</a:t>
            </a:r>
            <a:r>
              <a:rPr lang="en-US" dirty="0" smtClean="0"/>
              <a:t>), (</a:t>
            </a:r>
            <a:r>
              <a:rPr lang="en-US" dirty="0"/>
              <a:t>Lumley, 2010; </a:t>
            </a:r>
            <a:r>
              <a:rPr lang="en-US" dirty="0" err="1"/>
              <a:t>Gymrek</a:t>
            </a:r>
            <a:r>
              <a:rPr lang="en-US" dirty="0"/>
              <a:t>, 2013)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information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Declaration of Health Data Rights – from a group of (mostly) PHR vendors</a:t>
            </a:r>
          </a:p>
          <a:p>
            <a:pPr lvl="1">
              <a:defRPr/>
            </a:pPr>
            <a:r>
              <a:rPr lang="en-US" dirty="0" smtClean="0"/>
              <a:t>Have the right to our own health data</a:t>
            </a:r>
          </a:p>
          <a:p>
            <a:pPr lvl="1">
              <a:defRPr/>
            </a:pPr>
            <a:r>
              <a:rPr lang="en-US" dirty="0" smtClean="0"/>
              <a:t>Have the right to know the source of each health data element</a:t>
            </a:r>
          </a:p>
          <a:p>
            <a:pPr lvl="1">
              <a:defRPr/>
            </a:pPr>
            <a:r>
              <a:rPr lang="en-US" dirty="0" smtClean="0"/>
              <a:t>Have the right to take possession of a complete copy of our individual health data, without delay, at minimal or no cost; if data exist in computable form, they must be made available in that form</a:t>
            </a:r>
          </a:p>
          <a:p>
            <a:pPr lvl="1">
              <a:defRPr/>
            </a:pPr>
            <a:r>
              <a:rPr lang="en-US" dirty="0" smtClean="0"/>
              <a:t>Have the right to share our health data with others as we see fit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AHIMA Health Information Bill of Rights (2009)</a:t>
            </a:r>
          </a:p>
          <a:p>
            <a:pPr lvl="1">
              <a:defRPr/>
            </a:pPr>
            <a:r>
              <a:rPr lang="en-US" dirty="0" smtClean="0"/>
              <a:t>Slightly more detailed but with similar provisions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Patient Privacy Rights Trust Framework based on 15 principles</a:t>
            </a:r>
          </a:p>
          <a:p>
            <a:pPr lvl="1">
              <a:defRPr/>
            </a:pPr>
            <a:r>
              <a:rPr lang="en-US" dirty="0" smtClean="0"/>
              <a:t>Provides &gt;75 auditable criteria for protecting data privacy</a:t>
            </a:r>
            <a:endParaRPr lang="en-US" dirty="0" smtClean="0">
              <a:hlinkClick r:id="rId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Is “de-identified” data be more secure? Not necessarily</a:t>
            </a:r>
            <a:endParaRPr lang="en-US" dirty="0"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87% of US population uniquely identified by five-digit zip code, gender, and date of birth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One analysis identified Governor William Weld of Massachusetts in health insurance database for state employees by purchasing voter registration for Cambridge, MA for $20 and linking zip code, gender, and date of birth to </a:t>
            </a:r>
            <a:r>
              <a:rPr lang="en-US" altLang="ja-JP" dirty="0" smtClean="0">
                <a:cs typeface="+mn-cs"/>
              </a:rPr>
              <a:t>“</a:t>
            </a:r>
            <a:r>
              <a:rPr lang="en-US" dirty="0" smtClean="0">
                <a:cs typeface="+mn-cs"/>
              </a:rPr>
              <a:t>de-identified</a:t>
            </a:r>
            <a:r>
              <a:rPr lang="en-US" altLang="ja-JP" dirty="0" smtClean="0">
                <a:cs typeface="+mn-cs"/>
              </a:rPr>
              <a:t>”</a:t>
            </a:r>
            <a:r>
              <a:rPr lang="en-US" dirty="0" smtClean="0">
                <a:cs typeface="+mn-cs"/>
              </a:rPr>
              <a:t> medical database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More recent re-analysis finds prominence of Gov. Weld aided in re-identification and current privacy laws markedly decrease risk of de-identification </a:t>
            </a:r>
          </a:p>
          <a:p>
            <a:pPr lvl="1">
              <a:defRPr/>
            </a:pPr>
            <a:r>
              <a:rPr lang="en-US" dirty="0"/>
              <a:t>B</a:t>
            </a:r>
            <a:r>
              <a:rPr lang="en-US" dirty="0" smtClean="0"/>
              <a:t>ut same voter registration data allowed re-identification of participants in (Massachusetts-based) Personal Genome Project 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(Sweeney, 2002</a:t>
            </a:r>
            <a:r>
              <a:rPr lang="en-US" dirty="0" smtClean="0"/>
              <a:t>), (</a:t>
            </a:r>
            <a:r>
              <a:rPr lang="en-US" dirty="0"/>
              <a:t>Sweeney, 1997</a:t>
            </a:r>
            <a:r>
              <a:rPr lang="en-US" dirty="0" smtClean="0"/>
              <a:t>), (</a:t>
            </a:r>
            <a:r>
              <a:rPr lang="en-US" dirty="0"/>
              <a:t>Barth-Jones, 2012</a:t>
            </a:r>
            <a:r>
              <a:rPr lang="en-US" dirty="0" smtClean="0"/>
              <a:t>), (</a:t>
            </a:r>
            <a:r>
              <a:rPr lang="en-US" dirty="0"/>
              <a:t>Sweeney, 2013)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How Governor Weld was </a:t>
            </a:r>
            <a:r>
              <a:rPr lang="en-US" dirty="0" smtClean="0"/>
              <a:t>re-identified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762000" y="1828800"/>
            <a:ext cx="5105400" cy="419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3581400" y="1828800"/>
            <a:ext cx="4876800" cy="419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1295400" y="2673350"/>
            <a:ext cx="148309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00" dirty="0">
                <a:latin typeface="+mn-lt"/>
              </a:rPr>
              <a:t>Ethnicity</a:t>
            </a:r>
          </a:p>
          <a:p>
            <a:pPr eaLnBrk="1" hangingPunct="1"/>
            <a:r>
              <a:rPr lang="en-US" sz="2100" dirty="0">
                <a:latin typeface="+mn-lt"/>
              </a:rPr>
              <a:t>Visit date</a:t>
            </a:r>
          </a:p>
          <a:p>
            <a:pPr eaLnBrk="1" hangingPunct="1"/>
            <a:r>
              <a:rPr lang="en-US" sz="2100" dirty="0">
                <a:latin typeface="+mn-lt"/>
              </a:rPr>
              <a:t>Diagnosis</a:t>
            </a:r>
          </a:p>
          <a:p>
            <a:pPr eaLnBrk="1" hangingPunct="1"/>
            <a:r>
              <a:rPr lang="en-US" sz="2100" dirty="0">
                <a:latin typeface="+mn-lt"/>
              </a:rPr>
              <a:t>Procedure</a:t>
            </a:r>
          </a:p>
          <a:p>
            <a:pPr eaLnBrk="1" hangingPunct="1"/>
            <a:r>
              <a:rPr lang="en-US" sz="2100" dirty="0">
                <a:latin typeface="+mn-lt"/>
              </a:rPr>
              <a:t>Medication</a:t>
            </a:r>
          </a:p>
          <a:p>
            <a:pPr eaLnBrk="1" hangingPunct="1"/>
            <a:r>
              <a:rPr lang="en-US" sz="2100" dirty="0">
                <a:latin typeface="+mn-lt"/>
              </a:rPr>
              <a:t>Charge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3810000" y="3359150"/>
            <a:ext cx="164981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00" dirty="0">
                <a:latin typeface="+mn-lt"/>
              </a:rPr>
              <a:t>Zip</a:t>
            </a:r>
          </a:p>
          <a:p>
            <a:pPr eaLnBrk="1" hangingPunct="1"/>
            <a:r>
              <a:rPr lang="en-US" sz="2100" dirty="0">
                <a:latin typeface="+mn-lt"/>
              </a:rPr>
              <a:t>Date of birth</a:t>
            </a:r>
          </a:p>
          <a:p>
            <a:pPr eaLnBrk="1" hangingPunct="1"/>
            <a:r>
              <a:rPr lang="en-US" sz="2100" dirty="0">
                <a:latin typeface="+mn-lt"/>
              </a:rPr>
              <a:t>Gender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6250756" y="2901950"/>
            <a:ext cx="202170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100" dirty="0">
                <a:latin typeface="+mn-lt"/>
              </a:rPr>
              <a:t>Name</a:t>
            </a:r>
          </a:p>
          <a:p>
            <a:pPr algn="r" eaLnBrk="1" hangingPunct="1"/>
            <a:r>
              <a:rPr lang="en-US" sz="2100" dirty="0">
                <a:latin typeface="+mn-lt"/>
              </a:rPr>
              <a:t>Address</a:t>
            </a:r>
          </a:p>
          <a:p>
            <a:pPr algn="r" eaLnBrk="1" hangingPunct="1"/>
            <a:r>
              <a:rPr lang="en-US" sz="2100" dirty="0">
                <a:latin typeface="+mn-lt"/>
              </a:rPr>
              <a:t>Date registered</a:t>
            </a:r>
          </a:p>
          <a:p>
            <a:pPr algn="r" eaLnBrk="1" hangingPunct="1"/>
            <a:r>
              <a:rPr lang="en-US" sz="2100" dirty="0">
                <a:latin typeface="+mn-lt"/>
              </a:rPr>
              <a:t>Party affiliation</a:t>
            </a:r>
          </a:p>
          <a:p>
            <a:pPr algn="r" eaLnBrk="1" hangingPunct="1"/>
            <a:r>
              <a:rPr lang="en-US" sz="2100" dirty="0">
                <a:latin typeface="+mn-lt"/>
              </a:rPr>
              <a:t>Date last voted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But other examples of re-identification of de-identified data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Genomic data can aid re-identification in clinical research studies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Social security numbers can be predicted from public data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“</a:t>
            </a:r>
            <a:r>
              <a:rPr lang="en-US" dirty="0" err="1" smtClean="0">
                <a:cs typeface="+mn-cs"/>
              </a:rPr>
              <a:t>Chrononymization</a:t>
            </a:r>
            <a:r>
              <a:rPr lang="en-US" dirty="0" smtClean="0">
                <a:cs typeface="+mn-cs"/>
              </a:rPr>
              <a:t>” of laboratory data works well for single results but poorly for “panels” of multiple results, since combinations likely to be unique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Credit card data of 1.1M people over three months allowed re-identification of 90% of people with only 4 “spatiotemporal” points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it-IT" dirty="0"/>
              <a:t>(Malin, 2005; Lumley, 2010</a:t>
            </a:r>
            <a:r>
              <a:rPr lang="it-IT" dirty="0" smtClean="0"/>
              <a:t>), (</a:t>
            </a:r>
            <a:r>
              <a:rPr lang="it-IT" dirty="0"/>
              <a:t>Acquisti, 2009</a:t>
            </a:r>
            <a:r>
              <a:rPr lang="it-IT" dirty="0" smtClean="0"/>
              <a:t>), (</a:t>
            </a:r>
            <a:r>
              <a:rPr lang="it-IT" dirty="0"/>
              <a:t>Cimino, 2012</a:t>
            </a:r>
            <a:r>
              <a:rPr lang="it-IT" dirty="0" smtClean="0"/>
              <a:t>), (</a:t>
            </a:r>
            <a:r>
              <a:rPr lang="it-IT" dirty="0"/>
              <a:t>deMontjoye, 2014)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may be particularly problematic for divulging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“Recreational” genetic genealogy databases allow identification of personal genomes by combination with other data, such as surname, age, and state 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/>
              <a:t>75-80% of “anonymous” posters on medical Web forums can be re-identified by text analysis </a:t>
            </a:r>
          </a:p>
          <a:p>
            <a:r>
              <a:rPr lang="en-US" dirty="0" smtClean="0"/>
              <a:t>Individual traits such as sexual orientation, political affiliation, personality types, and ethnicity can be discerned from Facebook “likes” with high accuracy </a:t>
            </a:r>
          </a:p>
          <a:p>
            <a:r>
              <a:rPr lang="en-US" dirty="0" smtClean="0"/>
              <a:t>Many high-profile health Web sites track user searches and pass them to third-party tracking entities, which use them for advertising or (potentially) other purposes </a:t>
            </a:r>
          </a:p>
          <a:p>
            <a:pPr lvl="1"/>
            <a:r>
              <a:rPr lang="en-US" dirty="0" smtClean="0"/>
              <a:t>Few laws and regulations governing such use </a:t>
            </a:r>
          </a:p>
          <a:p>
            <a:r>
              <a:rPr lang="en-US" dirty="0" smtClean="0"/>
              <a:t>Only 31% of 600 most commonly used health-related smartphone apps have privacy policies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Gymrek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 err="1"/>
              <a:t>Bobicev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 err="1"/>
              <a:t>Kosinski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 err="1"/>
              <a:t>Huesch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 err="1"/>
              <a:t>Libert</a:t>
            </a:r>
            <a:r>
              <a:rPr lang="en-US" dirty="0"/>
              <a:t>, 2015</a:t>
            </a:r>
            <a:r>
              <a:rPr lang="en-US" dirty="0" smtClean="0"/>
              <a:t>), (</a:t>
            </a:r>
            <a:r>
              <a:rPr lang="en-US" dirty="0" err="1"/>
              <a:t>Sunyaev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0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trust is essential to balance beneficial use vs.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UK, focus group found fewer concerns about appropriate sharing of health data than other kinds of data </a:t>
            </a:r>
          </a:p>
          <a:p>
            <a:r>
              <a:rPr lang="en-US" dirty="0" smtClean="0"/>
              <a:t>In US, survey found more concerns, especially when PHI transmitted electronically or via fax </a:t>
            </a:r>
          </a:p>
          <a:p>
            <a:pPr lvl="1"/>
            <a:r>
              <a:rPr lang="en-US" dirty="0" smtClean="0"/>
              <a:t>12.3% had withheld information over security concerns</a:t>
            </a:r>
          </a:p>
          <a:p>
            <a:pPr lvl="1"/>
            <a:r>
              <a:rPr lang="en-US" dirty="0" smtClean="0"/>
              <a:t>Withholding more likely among those perceiving little control over their medical records</a:t>
            </a:r>
          </a:p>
          <a:p>
            <a:r>
              <a:rPr lang="en-US" dirty="0"/>
              <a:t>Also growing concerns in US about conduct of data broker industry </a:t>
            </a:r>
          </a:p>
          <a:p>
            <a:r>
              <a:rPr lang="en-US" dirty="0" smtClean="0"/>
              <a:t>In US, trust must be established, especially for use of HIPAA de-identified data </a:t>
            </a:r>
          </a:p>
          <a:p>
            <a:r>
              <a:rPr lang="en-US" dirty="0" smtClean="0"/>
              <a:t>Patients want more granular control of EHR data  but physicians have concern over lack of complete access </a:t>
            </a:r>
          </a:p>
          <a:p>
            <a:pPr lvl="1"/>
            <a:r>
              <a:rPr lang="en-US" dirty="0" smtClean="0"/>
              <a:t>Pros and cons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24971" y="6439437"/>
            <a:ext cx="8694058" cy="3447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(</a:t>
            </a:r>
            <a:r>
              <a:rPr lang="en-US" dirty="0" err="1"/>
              <a:t>Wellcome</a:t>
            </a:r>
            <a:r>
              <a:rPr lang="en-US" dirty="0"/>
              <a:t> Trust, 2013</a:t>
            </a:r>
            <a:r>
              <a:rPr lang="en-US" dirty="0" smtClean="0"/>
              <a:t>), (</a:t>
            </a:r>
            <a:r>
              <a:rPr lang="en-US" dirty="0" err="1"/>
              <a:t>Agaku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/>
              <a:t>US Senate, 2013</a:t>
            </a:r>
            <a:r>
              <a:rPr lang="en-US" dirty="0" smtClean="0"/>
              <a:t>), (</a:t>
            </a:r>
            <a:r>
              <a:rPr lang="en-US" dirty="0"/>
              <a:t>McGraw, 2013</a:t>
            </a:r>
            <a:r>
              <a:rPr lang="en-US" dirty="0" smtClean="0"/>
              <a:t>), (</a:t>
            </a:r>
            <a:r>
              <a:rPr lang="en-US" dirty="0"/>
              <a:t>Caine, 2013; Schwartz, 2015</a:t>
            </a:r>
            <a:r>
              <a:rPr lang="en-US" dirty="0" smtClean="0"/>
              <a:t>), (</a:t>
            </a:r>
            <a:r>
              <a:rPr lang="en-US" dirty="0"/>
              <a:t>Tierney, 2015</a:t>
            </a:r>
            <a:r>
              <a:rPr lang="en-US" dirty="0" smtClean="0"/>
              <a:t>),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(</a:t>
            </a:r>
            <a:r>
              <a:rPr lang="en-US" dirty="0"/>
              <a:t>Caine, 2015)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35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De-identified data is not necessarily a panacea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complete success is not achievable, how much accuracy is acceptable?</a:t>
            </a:r>
          </a:p>
          <a:p>
            <a:pPr lvl="1"/>
            <a:r>
              <a:rPr lang="en-US" dirty="0" smtClean="0"/>
              <a:t>Some PHI elements may be more acceptable than others, e.g., parts of street addresses vs. names</a:t>
            </a:r>
          </a:p>
          <a:p>
            <a:r>
              <a:rPr lang="en-US" dirty="0" smtClean="0"/>
              <a:t>By same token, “over-scrubbing” may eliminate data important to analysis being done</a:t>
            </a:r>
          </a:p>
          <a:p>
            <a:r>
              <a:rPr lang="en-US" dirty="0" smtClean="0"/>
              <a:t>De-identified data may also</a:t>
            </a:r>
          </a:p>
          <a:p>
            <a:pPr lvl="1"/>
            <a:r>
              <a:rPr lang="en-US" dirty="0" smtClean="0"/>
              <a:t>Eliminate temporal information useful in longitudinal analysis</a:t>
            </a:r>
          </a:p>
          <a:p>
            <a:pPr lvl="1"/>
            <a:r>
              <a:rPr lang="en-US" dirty="0" smtClean="0"/>
              <a:t>Undermine accuracy of techniques such as machine learning and natural language 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6555553"/>
            <a:ext cx="28230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Meystre</a:t>
            </a:r>
            <a:r>
              <a:rPr lang="en-US" dirty="0"/>
              <a:t>, 2010)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7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Privacy, </a:t>
            </a:r>
            <a:r>
              <a:rPr lang="en-US" dirty="0" smtClean="0"/>
              <a:t>confidentiality, and </a:t>
            </a:r>
            <a:r>
              <a:rPr lang="en-US" dirty="0"/>
              <a:t>security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Definitions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Concerns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Privacy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Security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Tools for protecting health information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HIPAA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Privacy Rule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Security Rule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Implications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4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2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Privacy – right to </a:t>
            </a:r>
            <a:r>
              <a:rPr lang="en-US" dirty="0" smtClean="0">
                <a:cs typeface="+mn-cs"/>
              </a:rPr>
              <a:t>control personal information and keep it to yourself</a:t>
            </a:r>
            <a:endParaRPr lang="en-US" dirty="0">
              <a:solidFill>
                <a:srgbClr val="7F7F7F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Confidentiality – right to </a:t>
            </a:r>
            <a:r>
              <a:rPr lang="en-US" dirty="0" smtClean="0">
                <a:cs typeface="+mn-cs"/>
              </a:rPr>
              <a:t>share personal </a:t>
            </a:r>
            <a:r>
              <a:rPr lang="en-US" dirty="0">
                <a:cs typeface="+mn-cs"/>
              </a:rPr>
              <a:t>things about </a:t>
            </a:r>
            <a:r>
              <a:rPr lang="en-US" dirty="0" smtClean="0">
                <a:cs typeface="+mn-cs"/>
              </a:rPr>
              <a:t>you only to those who you designate</a:t>
            </a:r>
            <a:endParaRPr lang="en-US" dirty="0">
              <a:solidFill>
                <a:srgbClr val="7F7F7F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Security – </a:t>
            </a:r>
            <a:r>
              <a:rPr lang="en-US" dirty="0" smtClean="0">
                <a:cs typeface="+mn-cs"/>
              </a:rPr>
              <a:t>mechanisms to protect </a:t>
            </a:r>
            <a:r>
              <a:rPr lang="en-US" dirty="0">
                <a:cs typeface="+mn-cs"/>
              </a:rPr>
              <a:t>your personal information</a:t>
            </a:r>
            <a:endParaRPr lang="en-US" dirty="0">
              <a:solidFill>
                <a:srgbClr val="7F7F7F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Individually identifiable health information (IIHI) – any data that can be correlated with an individual</a:t>
            </a:r>
            <a:endParaRPr lang="en-US" dirty="0">
              <a:solidFill>
                <a:srgbClr val="7F7F7F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Protected health information (PHI) – IIHI as defined by HIPAA Privacy Rule</a:t>
            </a:r>
            <a:endParaRPr lang="en-US" dirty="0">
              <a:solidFill>
                <a:srgbClr val="7F7F7F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Consent – (in context of privacy) written or verbal permission to allow use of your IIHI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Concerns about privacy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Personal privacy vs. common good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Continued disclosures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Newer technologies exacerbate problem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De-identified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Personal privacy vs. the common good</a:t>
            </a:r>
          </a:p>
        </p:txBody>
      </p:sp>
      <p:sp>
        <p:nvSpPr>
          <p:cNvPr id="12291" name="Rectangle 1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Concerns expressed in </a:t>
            </a:r>
            <a:r>
              <a:rPr lang="en-US" dirty="0" smtClean="0"/>
              <a:t>(famous) ACLU video on ordering pizza in 2015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There </a:t>
            </a:r>
            <a:r>
              <a:rPr lang="en-US" dirty="0"/>
              <a:t>is a spectrum of views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One end holds that while personal privacy is important, there are some instances when the common good of society outweighs it, such as in </a:t>
            </a:r>
            <a:r>
              <a:rPr lang="en-US" dirty="0" err="1" smtClean="0"/>
              <a:t>biosurveillance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other end holds that personal privacy trumps all other </a:t>
            </a:r>
            <a:r>
              <a:rPr lang="en-US" dirty="0" smtClean="0"/>
              <a:t>concerns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More balanced views? </a:t>
            </a:r>
            <a:endParaRPr lang="en-US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There are no right answers; where </a:t>
            </a:r>
            <a:r>
              <a:rPr lang="en-US" dirty="0"/>
              <a:t>do your views fit?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Gostin</a:t>
            </a:r>
            <a:r>
              <a:rPr lang="en-US" dirty="0" smtClean="0"/>
              <a:t>, 2002; Hodge, 1999), (Privacy Rights Clearinghouse, 2009</a:t>
            </a:r>
            <a:r>
              <a:rPr lang="en-US" dirty="0"/>
              <a:t>), (CHCF, 2008; </a:t>
            </a:r>
            <a:r>
              <a:rPr lang="en-US" dirty="0" err="1"/>
              <a:t>Detmer</a:t>
            </a:r>
            <a:r>
              <a:rPr lang="en-US" dirty="0"/>
              <a:t>, 2010; ACP, 2011; </a:t>
            </a:r>
            <a:r>
              <a:rPr lang="en-US" dirty="0" err="1"/>
              <a:t>Sarasohn</a:t>
            </a:r>
            <a:r>
              <a:rPr lang="en-US" dirty="0"/>
              <a:t>-Kahn, </a:t>
            </a:r>
            <a:r>
              <a:rPr lang="en-US" dirty="0" smtClean="0"/>
              <a:t>2014)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There continue to be patient information breaches and disclosures</a:t>
            </a:r>
          </a:p>
        </p:txBody>
      </p:sp>
      <p:sp>
        <p:nvSpPr>
          <p:cNvPr id="13315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Privacy Rights Clearinghouse provides searchable Chronology of Data Breaches – not limited to medical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HHS required by law to post list of breaches of unsecured PHI affecting 500 or more individuals (</a:t>
            </a:r>
            <a:r>
              <a:rPr lang="en-US" altLang="ja-JP" dirty="0" smtClean="0">
                <a:cs typeface="+mn-cs"/>
              </a:rPr>
              <a:t>“</a:t>
            </a:r>
            <a:r>
              <a:rPr lang="en-US" dirty="0" smtClean="0">
                <a:cs typeface="+mn-cs"/>
              </a:rPr>
              <a:t>wall of shame</a:t>
            </a:r>
            <a:r>
              <a:rPr lang="en-US" altLang="ja-JP" dirty="0" smtClean="0">
                <a:cs typeface="+mn-cs"/>
              </a:rPr>
              <a:t>”</a:t>
            </a:r>
            <a:r>
              <a:rPr lang="en-US" dirty="0" smtClean="0">
                <a:cs typeface="+mn-cs"/>
              </a:rPr>
              <a:t>)</a:t>
            </a:r>
          </a:p>
          <a:p>
            <a:pPr lvl="1">
              <a:defRPr/>
            </a:pPr>
            <a:r>
              <a:rPr lang="en-US" dirty="0" smtClean="0"/>
              <a:t>By end of 2014, 1126 incidents posted affecting over 40M individuals – list of all in downloadable spreadsheet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Continued breaches and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major breaches in early 2015 – also on HHS site</a:t>
            </a:r>
          </a:p>
          <a:p>
            <a:pPr lvl="1"/>
            <a:r>
              <a:rPr lang="en-US" dirty="0" smtClean="0"/>
              <a:t>Anthem – over 80M records </a:t>
            </a:r>
          </a:p>
          <a:p>
            <a:pPr lvl="1"/>
            <a:r>
              <a:rPr lang="en-US" dirty="0" err="1" smtClean="0"/>
              <a:t>Premera</a:t>
            </a:r>
            <a:r>
              <a:rPr lang="en-US" dirty="0" smtClean="0"/>
              <a:t> Blue Cross – over 11M records</a:t>
            </a:r>
          </a:p>
          <a:p>
            <a:r>
              <a:rPr lang="en-US" dirty="0" smtClean="0"/>
              <a:t>Analyses of continuing problems</a:t>
            </a:r>
          </a:p>
          <a:p>
            <a:pPr lvl="1"/>
            <a:r>
              <a:rPr lang="en-US" dirty="0" smtClean="0"/>
              <a:t>HHS annual report to Congress – analysis of 2011-2012 (2014)</a:t>
            </a:r>
          </a:p>
          <a:p>
            <a:pPr lvl="2"/>
            <a:r>
              <a:rPr lang="en-US" dirty="0" smtClean="0"/>
              <a:t>Causes categorized by: theft; intentional unauthorized access, use or disclosure; human error; loss; improper disposal</a:t>
            </a:r>
          </a:p>
          <a:p>
            <a:pPr lvl="1"/>
            <a:r>
              <a:rPr lang="en-US" dirty="0" smtClean="0"/>
              <a:t>Liu (2015) – analysis of HHS data through 2013 of 949 breaches found 67% via electronic media, most commonly laptop computer or portable device (32%), with most common cause being theft (58%)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724400" y="6555553"/>
            <a:ext cx="4194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Rubenfire</a:t>
            </a:r>
            <a:r>
              <a:rPr lang="en-US" dirty="0"/>
              <a:t>, 2015</a:t>
            </a:r>
            <a:r>
              <a:rPr lang="en-US" dirty="0" smtClean="0"/>
              <a:t>), (</a:t>
            </a:r>
            <a:r>
              <a:rPr lang="en-US" dirty="0"/>
              <a:t>Vinton, 2015)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8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Breaches adversely impact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Average cost per breach to organization increasing, now $5.9M ($201 per record)</a:t>
            </a:r>
          </a:p>
          <a:p>
            <a:r>
              <a:rPr lang="en-US" dirty="0" smtClean="0"/>
              <a:t>Cost of lost business $3.2M, with most customers terminating relationships with breached company</a:t>
            </a:r>
          </a:p>
          <a:p>
            <a:r>
              <a:rPr lang="en-US" dirty="0" smtClean="0"/>
              <a:t>Top causes of data breaches</a:t>
            </a:r>
          </a:p>
          <a:p>
            <a:pPr lvl="1"/>
            <a:r>
              <a:rPr lang="en-US" dirty="0" smtClean="0"/>
              <a:t>Malicious </a:t>
            </a:r>
            <a:r>
              <a:rPr lang="en-US" dirty="0"/>
              <a:t>or criminal attack against </a:t>
            </a:r>
            <a:r>
              <a:rPr lang="en-US" dirty="0" smtClean="0"/>
              <a:t>organization – 44%</a:t>
            </a:r>
          </a:p>
          <a:p>
            <a:pPr lvl="1"/>
            <a:r>
              <a:rPr lang="en-US" dirty="0" smtClean="0"/>
              <a:t>Employee </a:t>
            </a:r>
            <a:r>
              <a:rPr lang="en-US" dirty="0"/>
              <a:t>negligence </a:t>
            </a:r>
            <a:r>
              <a:rPr lang="en-US" dirty="0" smtClean="0"/>
              <a:t>– 31%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glitches </a:t>
            </a:r>
            <a:r>
              <a:rPr lang="en-US" dirty="0" smtClean="0"/>
              <a:t>– 25%</a:t>
            </a:r>
            <a:endParaRPr lang="en-US" dirty="0"/>
          </a:p>
          <a:p>
            <a:r>
              <a:rPr lang="en-US" dirty="0" smtClean="0"/>
              <a:t>Other consequences and concerns</a:t>
            </a:r>
          </a:p>
          <a:p>
            <a:pPr lvl="1"/>
            <a:r>
              <a:rPr lang="en-US" dirty="0" smtClean="0"/>
              <a:t>Can lead to medical identity theft</a:t>
            </a:r>
          </a:p>
          <a:p>
            <a:pPr lvl="1"/>
            <a:r>
              <a:rPr lang="en-US" dirty="0" smtClean="0"/>
              <a:t>Employee records at risk</a:t>
            </a:r>
          </a:p>
          <a:p>
            <a:pPr lvl="1"/>
            <a:r>
              <a:rPr lang="en-US" dirty="0" smtClean="0"/>
              <a:t>May undermine value of mobile devices and cloud computing</a:t>
            </a:r>
          </a:p>
          <a:p>
            <a:pPr lvl="1"/>
            <a:r>
              <a:rPr lang="en-US" dirty="0" smtClean="0"/>
              <a:t>Organizations may be reluctant to join health information exchanges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276600" y="6555553"/>
            <a:ext cx="5642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Ponemon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Newer challenges from proliferation of technologies and applications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Growing use of electronic data in clinical workflows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Health information exchange (HIE) moves data across networks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Cloud computing changes perimeter of data protection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New models of care (e.g., accountable care organizations) require more members of team to access information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Clinicians want to use their own devices (e.g., personal laptops, </a:t>
            </a:r>
            <a:r>
              <a:rPr lang="en-US" dirty="0" err="1" smtClean="0">
                <a:ea typeface="+mn-ea"/>
                <a:cs typeface="+mn-cs"/>
              </a:rPr>
              <a:t>smartphones</a:t>
            </a:r>
            <a:r>
              <a:rPr lang="en-US" dirty="0" smtClean="0">
                <a:ea typeface="+mn-ea"/>
                <a:cs typeface="+mn-cs"/>
              </a:rPr>
              <a:t>, etc.)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5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7\Content\7.1a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92b6f8ae-56b3-486b-ab0b-96bd064328e3"/>
  <p:tag name="ARTICULATE_SLIDE_COUNT" val="20"/>
  <p:tag name="ARTICULATE_PROJECT_OPEN" val="1"/>
  <p:tag name="ARTICULATE_REFERENCE_TYPE_1" val="1"/>
  <p:tag name="ARTICULATE_REFERENCE_1" val="C:\wamp\www\Box Sync\BD2K\OER Content\BDK30\Staged\List of Resources for Privacy Confidentiality and Security Pt. 1.pdf"/>
  <p:tag name="ARTICULATE_REFERENCE_TITLE_1" val="List of Resources for Privacy Confidentiality and Security Pt. 1"/>
  <p:tag name="ARTICULATE_REFERENCE_ID_1" val="4fc8371b-bc8e-4a32-9c3f-b18e432148c1"/>
  <p:tag name="ARTICULATE_REFERENCE_COUNT" val="1"/>
  <p:tag name="ARTICULATE_REFERENCE_DESCRIPTION" val="List of Resources for Privacy Confidentiality and Security Pt. 1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META_COURSE_ID" val="5bBQQb1qKN6_course_id"/>
  <p:tag name="ARTICULATE_META_NAME_SET" val="True"/>
  <p:tag name="TAG_BACKING_FORM_KEY" val="4850486-c:\wamp\www\box sync\bd2k\oer content\bdk30\staged\bdk20-1.pptx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494abe7-8703-40b0-9c08-6085b4e9b566"/>
  <p:tag name="ARTICULATE_SLIDE_NAV" val="1"/>
  <p:tag name="AUDIO_ID" val="256"/>
  <p:tag name="ARTICULATE_AUDIO_RECORDED" val="1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ELAPSEDTIME" val="15.562"/>
  <p:tag name="ARTICULATE_USED_LAYOU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c2d3894-fe4a-4f5a-857b-466d00c79a64"/>
  <p:tag name="ARTICULATE_SLIDE_NAV" val="2"/>
  <p:tag name="AUDIO_ID" val="258"/>
  <p:tag name="ARTICULATE_AUDIO_RECORDED" val="1"/>
  <p:tag name="ELAPSEDTIME" val="23.7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b6af346-5c8b-4f93-92bc-51e03cd72e7f"/>
  <p:tag name="ARTICULATE_SLIDE_NAV" val="3"/>
  <p:tag name="AUDIO_ID" val="267"/>
  <p:tag name="ARTICULATE_AUDIO_RECORDED" val="1"/>
  <p:tag name="ELAPSEDTIME" val="85.2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b22aeb8-9fa9-4321-82fb-78b1484ed083"/>
  <p:tag name="ARTICULATE_SLIDE_NAV" val="4"/>
  <p:tag name="AUDIO_ID" val="283"/>
  <p:tag name="ARTICULATE_AUDIO_RECORDED" val="1"/>
  <p:tag name="ELAPSEDTIME" val="26.9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b3b262-b887-446c-8b88-2a9c00718317"/>
  <p:tag name="ARTICULATE_SLIDE_NAV" val="5"/>
  <p:tag name="AUDIO_ID" val="259"/>
  <p:tag name="ARTICULATE_AUDIO_RECORDED" val="1"/>
  <p:tag name="ELAPSEDTIME" val="112.2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0595c3b-41b5-4a5d-bb50-c2c95fcd0b45"/>
  <p:tag name="ARTICULATE_SLIDE_NAV" val="6"/>
  <p:tag name="AUDIO_ID" val="260"/>
  <p:tag name="ARTICULATE_AUDIO_RECORDED" val="1"/>
  <p:tag name="ELAPSEDTIME" val="64.9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0"/>
  <p:tag name="ARTICULATE_AUDIO_RECORDED" val="1"/>
  <p:tag name="ELAPSEDTIME" val="114.1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093a0f4-bd0a-406b-b5a3-406892ed8b81"/>
  <p:tag name="ARTICULATE_SLIDE_NAV" val="7"/>
  <p:tag name="AUDIO_ID" val="295"/>
  <p:tag name="ARTICULATE_AUDIO_RECORDED" val="1"/>
  <p:tag name="ELAPSEDTIME" val="82.6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ec0d3-c308-4a6c-89c6-22ef1fb82a6c"/>
  <p:tag name="ARTICULATE_SLIDE_NAV" val="8"/>
  <p:tag name="AUDIO_ID" val="292"/>
  <p:tag name="ARTICULATE_AUDIO_RECORDED" val="1"/>
  <p:tag name="ELAPSEDTIME" val="75.2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fe281e1-f03e-46f0-92c7-c33ff574c429"/>
  <p:tag name="ARTICULATE_SLIDE_NAV" val="9"/>
  <p:tag name="AUDIO_ID" val="286"/>
  <p:tag name="ARTICULATE_AUDIO_RECORDED" val="1"/>
  <p:tag name="ELAPSEDTIME" val="108.2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419cc60-e021-499f-9b30-d8878739f7e2"/>
  <p:tag name="ARTICULATE_SLIDE_NAV" val="10"/>
  <p:tag name="AUDIO_ID" val="290"/>
  <p:tag name="ARTICULATE_AUDIO_RECORDED" val="1"/>
  <p:tag name="ELAPSEDTIME" val="116.6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4bf2032-66f3-42da-be13-9cff38cd10e2"/>
  <p:tag name="ARTICULATE_SLIDE_NAV" val="11"/>
  <p:tag name="AUDIO_ID" val="282"/>
  <p:tag name="ARTICULATE_AUDIO_RECORDED" val="1"/>
  <p:tag name="ELAPSEDTIME" val="126.2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616ddf-cdc1-491d-a251-29f8005499cb"/>
  <p:tag name="ARTICULATE_SLIDE_NAV" val="12"/>
  <p:tag name="AUDIO_ID" val="291"/>
  <p:tag name="ARTICULATE_AUDIO_RECORDED" val="1"/>
  <p:tag name="ELAPSEDTIME" val="85.2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f5977d3-e1c1-40f6-b25a-b70eb15ef628"/>
  <p:tag name="ARTICULATE_SLIDE_NAV" val="13"/>
  <p:tag name="AUDIO_ID" val="268"/>
  <p:tag name="ARTICULATE_AUDIO_RECORDED" val="1"/>
  <p:tag name="ELAPSEDTIME" val="130.4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306b52a-08e7-49ef-850a-f75e1b2a984f"/>
  <p:tag name="ARTICULATE_SLIDE_NAV" val="14"/>
  <p:tag name="AUDIO_ID" val="269"/>
  <p:tag name="ARTICULATE_AUDIO_RECORDED" val="1"/>
  <p:tag name="ELAPSEDTIME" val="40.1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6"/>
  <p:tag name="ARTICULATE_AUDIO_RECORDED" val="1"/>
  <p:tag name="ELAPSEDTIME" val="82.2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7"/>
  <p:tag name="ARTICULATE_AUDIO_RECORDED" val="1"/>
  <p:tag name="ELAPSEDTIME" val="110.1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8"/>
  <p:tag name="ARTICULATE_AUDIO_RECORDED" val="1"/>
  <p:tag name="ELAPSEDTIME" val="106.5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9"/>
  <p:tag name="ARTICULATE_AUDIO_RECORDED" val="1"/>
  <p:tag name="ELAPSEDTIME" val="119.1"/>
  <p:tag name="ARTICULATE_NAV_LEVEL" val="1"/>
  <p:tag name="ARTICULATE_SLIDE_PRESENTER_GUID" val="516ac516-9645-4a77-8114-5a91bdd15b6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1"/>
  <p:tag name="ARTICULATE_NAV_LEVEL" val="1"/>
  <p:tag name="ARTICULATE_SLIDE_PRESENTER_GUID" val="516ac516-9645-4a77-8114-5a91bdd15b65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299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1499</TotalTime>
  <Words>1818</Words>
  <Application>Microsoft Office PowerPoint</Application>
  <PresentationFormat>On-screen Show (4:3)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Cambria</vt:lpstr>
      <vt:lpstr>Tahoma</vt:lpstr>
      <vt:lpstr>Times New Roman</vt:lpstr>
      <vt:lpstr>BD2K_OER_Theme</vt:lpstr>
      <vt:lpstr>BD2K OER Dark</vt:lpstr>
      <vt:lpstr>Privacy, Confidentiality, and Security 1/2</vt:lpstr>
      <vt:lpstr>Privacy, confidentiality, and security</vt:lpstr>
      <vt:lpstr>Definitions</vt:lpstr>
      <vt:lpstr>Concerns about privacy</vt:lpstr>
      <vt:lpstr>Personal privacy vs. the common good</vt:lpstr>
      <vt:lpstr>There continue to be patient information breaches and disclosures</vt:lpstr>
      <vt:lpstr>Continued breaches and disclosures</vt:lpstr>
      <vt:lpstr>Breaches adversely impact organizations</vt:lpstr>
      <vt:lpstr>Newer challenges from proliferation of technologies and applications</vt:lpstr>
      <vt:lpstr>Some technologies can worsen the problem</vt:lpstr>
      <vt:lpstr>Healthcare organizations are not well-prepared for security</vt:lpstr>
      <vt:lpstr>Related issues for medical privacy</vt:lpstr>
      <vt:lpstr>Health information rights</vt:lpstr>
      <vt:lpstr>Is “de-identified” data be more secure? Not necessarily</vt:lpstr>
      <vt:lpstr>How Governor Weld was re-identified</vt:lpstr>
      <vt:lpstr>But other examples of re-identification of de-identified data</vt:lpstr>
      <vt:lpstr>Internet may be particularly problematic for divulging privacy</vt:lpstr>
      <vt:lpstr>Public trust is essential to balance beneficial use vs. protection</vt:lpstr>
      <vt:lpstr>De-identified data is not necessarily a panacea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232</cp:revision>
  <cp:lastPrinted>2012-04-08T14:29:38Z</cp:lastPrinted>
  <dcterms:created xsi:type="dcterms:W3CDTF">2003-03-15T13:17:24Z</dcterms:created>
  <dcterms:modified xsi:type="dcterms:W3CDTF">2016-06-13T21:38:24Z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7.1a</vt:lpwstr>
  </property>
  <property fmtid="{D5CDD505-2E9C-101B-9397-08002B2CF9AE}" pid="5" name="ArticulateProjectVersion">
    <vt:lpwstr>7</vt:lpwstr>
  </property>
  <property fmtid="{D5CDD505-2E9C-101B-9397-08002B2CF9AE}" pid="6" name="ArticulateGUID">
    <vt:lpwstr>53ADA090-9634-4486-9F58-4CD18FF96700</vt:lpwstr>
  </property>
  <property fmtid="{D5CDD505-2E9C-101B-9397-08002B2CF9AE}" pid="7" name="ArticulateProjectFull">
    <vt:lpwstr>C:\wamp\www\Box Sync\BD2K\OER Content\BDK30\Staged\BDK20-1.ppta</vt:lpwstr>
  </property>
</Properties>
</file>