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notesSlides/notesSlide9.xml" ContentType="application/vnd.openxmlformats-officedocument.presentationml.notesSlide+xml"/>
  <Override PartName="/ppt/tags/tag58.xml" ContentType="application/vnd.openxmlformats-officedocument.presentationml.tags+xml"/>
  <Override PartName="/ppt/notesSlides/notesSlide10.xml" ContentType="application/vnd.openxmlformats-officedocument.presentationml.notesSlide+xml"/>
  <Override PartName="/ppt/tags/tag59.xml" ContentType="application/vnd.openxmlformats-officedocument.presentationml.tags+xml"/>
  <Override PartName="/ppt/notesSlides/notesSlide11.xml" ContentType="application/vnd.openxmlformats-officedocument.presentationml.notesSlide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tags/tag63.xml" ContentType="application/vnd.openxmlformats-officedocument.presentationml.tags+xml"/>
  <Override PartName="/ppt/notesSlides/notesSlide15.xml" ContentType="application/vnd.openxmlformats-officedocument.presentationml.notesSlide+xml"/>
  <Override PartName="/ppt/tags/tag64.xml" ContentType="application/vnd.openxmlformats-officedocument.presentationml.tags+xml"/>
  <Override PartName="/ppt/notesSlides/notesSlide16.xml" ContentType="application/vnd.openxmlformats-officedocument.presentationml.notesSlide+xml"/>
  <Override PartName="/ppt/tags/tag65.xml" ContentType="application/vnd.openxmlformats-officedocument.presentationml.tags+xml"/>
  <Override PartName="/ppt/notesSlides/notesSlide17.xml" ContentType="application/vnd.openxmlformats-officedocument.presentationml.notesSlide+xml"/>
  <Override PartName="/ppt/tags/tag66.xml" ContentType="application/vnd.openxmlformats-officedocument.presentationml.tags+xml"/>
  <Override PartName="/ppt/notesSlides/notesSlide18.xml" ContentType="application/vnd.openxmlformats-officedocument.presentationml.notesSlide+xml"/>
  <Override PartName="/ppt/tags/tag67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7" r:id="rId2"/>
  </p:sldMasterIdLst>
  <p:notesMasterIdLst>
    <p:notesMasterId r:id="rId22"/>
  </p:notesMasterIdLst>
  <p:handoutMasterIdLst>
    <p:handoutMasterId r:id="rId23"/>
  </p:handoutMasterIdLst>
  <p:sldIdLst>
    <p:sldId id="256" r:id="rId3"/>
    <p:sldId id="282" r:id="rId4"/>
    <p:sldId id="283" r:id="rId5"/>
    <p:sldId id="284" r:id="rId6"/>
    <p:sldId id="285" r:id="rId7"/>
    <p:sldId id="286" r:id="rId8"/>
    <p:sldId id="287" r:id="rId9"/>
    <p:sldId id="270" r:id="rId10"/>
    <p:sldId id="271" r:id="rId11"/>
    <p:sldId id="272" r:id="rId12"/>
    <p:sldId id="274" r:id="rId13"/>
    <p:sldId id="279" r:id="rId14"/>
    <p:sldId id="280" r:id="rId15"/>
    <p:sldId id="277" r:id="rId16"/>
    <p:sldId id="278" r:id="rId17"/>
    <p:sldId id="288" r:id="rId18"/>
    <p:sldId id="275" r:id="rId19"/>
    <p:sldId id="265" r:id="rId20"/>
    <p:sldId id="289" r:id="rId21"/>
  </p:sldIdLst>
  <p:sldSz cx="9144000" cy="6858000" type="screen4x3"/>
  <p:notesSz cx="7315200" cy="9601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 showScrollbar="0"/>
    <p:sldAll/>
    <p:penClr>
      <a:schemeClr val="tx1"/>
    </p:penClr>
    <p:extLst>
      <p:ext uri="{F99C55AA-B7CB-42B0-86F8-08522FDF87E8}">
        <p14:browseMode xmlns:p14="http://schemas.microsoft.com/office/powerpoint/2010/main" showStatus="0"/>
      </p:ex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61AF4C38-A7EB-5D49-98A8-9616CFD51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678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C1741453-5DEF-B448-B6D1-743A9B5F6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4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AA136E-C7A0-5244-849D-4801E2E5C799}" type="slidenum">
              <a:rPr lang="en-US" sz="1200">
                <a:latin typeface="Tahoma" charset="0"/>
              </a:rPr>
              <a:pPr eaLnBrk="1" hangingPunct="1"/>
              <a:t>1</a:t>
            </a:fld>
            <a:endParaRPr lang="en-US" sz="1200">
              <a:latin typeface="Tahoma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84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3AC5A3-B5CE-1F41-B186-90EA9BE9BC80}" type="slidenum">
              <a:rPr lang="en-US" sz="1200">
                <a:latin typeface="Tahoma" charset="0"/>
              </a:rPr>
              <a:pPr eaLnBrk="1" hangingPunct="1"/>
              <a:t>10</a:t>
            </a:fld>
            <a:endParaRPr lang="en-US" sz="1200">
              <a:latin typeface="Tahoma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13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C4B081-4477-1E4B-A160-DA557A0662FE}" type="slidenum">
              <a:rPr lang="en-US" sz="1200">
                <a:latin typeface="Tahoma" charset="0"/>
              </a:rPr>
              <a:pPr eaLnBrk="1" hangingPunct="1"/>
              <a:t>11</a:t>
            </a:fld>
            <a:endParaRPr lang="en-US" sz="1200">
              <a:latin typeface="Tahoma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19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866488-0A89-0F46-B61D-A37A31F950AD}" type="slidenum">
              <a:rPr lang="en-US" sz="1200">
                <a:latin typeface="Tahoma" charset="0"/>
              </a:rPr>
              <a:pPr eaLnBrk="1" hangingPunct="1"/>
              <a:t>12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99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7909FB-B008-024E-A60B-F3341B268E44}" type="slidenum">
              <a:rPr lang="en-US" sz="1200">
                <a:latin typeface="Tahoma" charset="0"/>
              </a:rPr>
              <a:pPr eaLnBrk="1" hangingPunct="1"/>
              <a:t>13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1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7ADC8D-7F4E-494A-AECB-8646CC02C5DF}" type="slidenum">
              <a:rPr lang="en-US" sz="1200">
                <a:latin typeface="Tahoma" charset="0"/>
              </a:rPr>
              <a:pPr eaLnBrk="1" hangingPunct="1"/>
              <a:t>14</a:t>
            </a:fld>
            <a:endParaRPr lang="en-US" sz="1200">
              <a:latin typeface="Tahoma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41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13B757-94C9-4641-B3F4-42B9579E6782}" type="slidenum">
              <a:rPr lang="en-US" sz="1200">
                <a:latin typeface="Tahoma" charset="0"/>
              </a:rPr>
              <a:pPr eaLnBrk="1" hangingPunct="1"/>
              <a:t>15</a:t>
            </a:fld>
            <a:endParaRPr lang="en-US" sz="1200">
              <a:latin typeface="Tahoma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37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741453-5DEF-B448-B6D1-743A9B5F678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5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A14471-0EA2-F542-BC57-AE31F408F9E1}" type="slidenum">
              <a:rPr lang="en-US" sz="1200">
                <a:latin typeface="Tahoma" charset="0"/>
              </a:rPr>
              <a:pPr eaLnBrk="1" hangingPunct="1"/>
              <a:t>17</a:t>
            </a:fld>
            <a:endParaRPr lang="en-US" sz="1200">
              <a:latin typeface="Tahoma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091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250132-EA63-D045-9804-9151FAAACAE0}" type="slidenum">
              <a:rPr lang="en-US" sz="1200">
                <a:latin typeface="Tahoma" charset="0"/>
              </a:rPr>
              <a:pPr eaLnBrk="1" hangingPunct="1"/>
              <a:t>18</a:t>
            </a:fld>
            <a:endParaRPr lang="en-US" sz="1200">
              <a:latin typeface="Tahoma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D1CD-3F63-2E44-96F7-7AC0C607407C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6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814E51-551F-2E49-A2CF-02BBEA6D8ACF}" type="slidenum">
              <a:rPr lang="en-US" sz="1200">
                <a:latin typeface="Tahoma" charset="0"/>
              </a:rPr>
              <a:pPr eaLnBrk="1" hangingPunct="1"/>
              <a:t>2</a:t>
            </a:fld>
            <a:endParaRPr lang="en-US" sz="1200">
              <a:latin typeface="Tahoma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1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F5D2FC-015F-904D-AD81-7641EE1BBBED}" type="slidenum">
              <a:rPr lang="en-US" sz="1200">
                <a:latin typeface="Tahoma" charset="0"/>
              </a:rPr>
              <a:pPr eaLnBrk="1" hangingPunct="1"/>
              <a:t>3</a:t>
            </a:fld>
            <a:endParaRPr lang="en-US" sz="1200">
              <a:latin typeface="Tahoma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1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741453-5DEF-B448-B6D1-743A9B5F678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B7750A-FD95-BD4A-ACDE-01C045D07D12}" type="slidenum">
              <a:rPr lang="en-US" sz="1200">
                <a:latin typeface="Tahoma" charset="0"/>
              </a:rPr>
              <a:pPr eaLnBrk="1" hangingPunct="1"/>
              <a:t>5</a:t>
            </a:fld>
            <a:endParaRPr lang="en-US" sz="1200">
              <a:latin typeface="Tahoma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2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10E2BD-2C05-9D4E-88CB-2F000BE8707D}" type="slidenum">
              <a:rPr lang="en-US" sz="1200">
                <a:latin typeface="Tahoma" charset="0"/>
              </a:rPr>
              <a:pPr eaLnBrk="1" hangingPunct="1"/>
              <a:t>6</a:t>
            </a:fld>
            <a:endParaRPr lang="en-US" sz="1200">
              <a:latin typeface="Tahoma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89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3B21D4-EEC3-A344-A367-E626D2FDDB6A}" type="slidenum">
              <a:rPr lang="en-US" sz="1200">
                <a:latin typeface="Tahoma" charset="0"/>
              </a:rPr>
              <a:pPr eaLnBrk="1" hangingPunct="1"/>
              <a:t>7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1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66164C-A807-224D-943E-A76CC6646B59}" type="slidenum">
              <a:rPr lang="en-US" sz="1200">
                <a:latin typeface="Tahoma" charset="0"/>
              </a:rPr>
              <a:pPr eaLnBrk="1" hangingPunct="1"/>
              <a:t>8</a:t>
            </a:fld>
            <a:endParaRPr lang="en-US" sz="1200">
              <a:latin typeface="Tahoma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23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B0C73D-AA7E-8447-9834-5F67D4E93396}" type="slidenum">
              <a:rPr lang="en-US" sz="1200">
                <a:latin typeface="Tahoma" charset="0"/>
              </a:rPr>
              <a:pPr eaLnBrk="1" hangingPunct="1"/>
              <a:t>9</a:t>
            </a:fld>
            <a:endParaRPr lang="en-US" sz="1200">
              <a:latin typeface="Tahoma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0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11315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51900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78897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23149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0930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48645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592047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7030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4178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31816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7827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00920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1912970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299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BDK30-2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C474A-779A-0B4D-A7E5-0A2E8E5F2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BDK30-2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EB3D3-BB9E-4541-95ED-BDB7781D1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BDK30-2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F9F16-D720-9943-B662-DE7A33B0E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48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7516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81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363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10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943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46975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642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88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87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840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851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58184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93455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61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62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655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5055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24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469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028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88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912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629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706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296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0817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9216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13678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739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226985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687095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39813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4219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6"/>
    </p:custDataLst>
    <p:extLst>
      <p:ext uri="{BB962C8B-B14F-4D97-AF65-F5344CB8AC3E}">
        <p14:creationId xmlns:p14="http://schemas.microsoft.com/office/powerpoint/2010/main" val="209909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  <p:sldLayoutId id="2147484000" r:id="rId18"/>
    <p:sldLayoutId id="2147484001" r:id="rId19"/>
    <p:sldLayoutId id="2147484002" r:id="rId20"/>
    <p:sldLayoutId id="2147484003" r:id="rId21"/>
    <p:sldLayoutId id="2147484004" r:id="rId22"/>
    <p:sldLayoutId id="2147484005" r:id="rId23"/>
    <p:sldLayoutId id="2147484006" r:id="rId2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228047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  <p:sldLayoutId id="2147484025" r:id="rId18"/>
    <p:sldLayoutId id="2147484026" r:id="rId19"/>
    <p:sldLayoutId id="2147484027" r:id="rId20"/>
    <p:sldLayoutId id="2147484028" r:id="rId21"/>
    <p:sldLayoutId id="2147484029" r:id="rId22"/>
    <p:sldLayoutId id="2147484030" r:id="rId23"/>
    <p:sldLayoutId id="2147484031" r:id="rId24"/>
    <p:sldLayoutId id="2147484032" r:id="rId25"/>
    <p:sldLayoutId id="2147484033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4" Type="http://schemas.openxmlformats.org/officeDocument/2006/relationships/hyperlink" Target="http://csrc.nist.gov/groups/ST/toolki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hyperlink" Target="http://projectreporter.nih.gov/project_info_description.cfm?aid=8828784&amp;icde=220043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5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Privacy</a:t>
            </a:r>
            <a:r>
              <a:rPr lang="en-US" sz="4000" dirty="0"/>
              <a:t>, Confidentiality, and </a:t>
            </a:r>
            <a:r>
              <a:rPr lang="en-US" sz="4000" dirty="0" smtClean="0"/>
              <a:t>Security 2/2</a:t>
            </a:r>
            <a:endParaRPr lang="en-US" sz="4000" dirty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8577943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BDK20-2 </a:t>
            </a:r>
            <a:r>
              <a:rPr lang="en-US" dirty="0" smtClean="0"/>
              <a:t>| Regulatory </a:t>
            </a:r>
            <a:r>
              <a:rPr lang="en-US" dirty="0"/>
              <a:t>Issues in Big Data for Genomics and Health</a:t>
            </a:r>
          </a:p>
          <a:p>
            <a:r>
              <a:rPr lang="en-US" dirty="0" smtClean="0"/>
              <a:t>William </a:t>
            </a:r>
            <a:r>
              <a:rPr lang="en-US" dirty="0"/>
              <a:t>Hersh, </a:t>
            </a:r>
            <a:r>
              <a:rPr lang="en-US" dirty="0" smtClean="0"/>
              <a:t>MD | Department </a:t>
            </a:r>
            <a:r>
              <a:rPr lang="en-US" dirty="0"/>
              <a:t>of Medical Informatics &amp; Clinical Epidemiology</a:t>
            </a:r>
          </a:p>
          <a:p>
            <a:r>
              <a:rPr lang="en-US" dirty="0"/>
              <a:t>Oregon Health &amp; Science University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Technologies to secure information</a:t>
            </a:r>
          </a:p>
        </p:txBody>
      </p:sp>
      <p:sp>
        <p:nvSpPr>
          <p:cNvPr id="31746" name="Rectangle 12"/>
          <p:cNvSpPr>
            <a:spLocks noGrp="1" noChangeArrowheads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eaLnBrk="1" hangingPunct="1"/>
            <a:r>
              <a:rPr lang="en-US" dirty="0"/>
              <a:t>Deterrents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Alerts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Audit trails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System management precautions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Software management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/>
              <a:t>Analysis of </a:t>
            </a:r>
            <a:r>
              <a:rPr lang="en-US" dirty="0" smtClean="0"/>
              <a:t>vulnerability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Obstacles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Authentication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Authorization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Integrity management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Digital signatures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Encryption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Firewalls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Rights management</a:t>
            </a:r>
          </a:p>
          <a:p>
            <a:pPr lvl="1" eaLnBrk="1" hangingPunct="1"/>
            <a:endParaRPr lang="en-US" sz="2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Necessary but not sufficient to ensure security</a:t>
            </a:r>
            <a:endParaRPr lang="en-US" dirty="0" smtClean="0">
              <a:solidFill>
                <a:srgbClr val="7F7F7F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Should, however, be used for all communications over public networks, e.g., the Internet</a:t>
            </a:r>
            <a:endParaRPr lang="en-US" dirty="0" smtClean="0">
              <a:solidFill>
                <a:srgbClr val="7F7F7F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Information is scrambled and unscrambled using a key</a:t>
            </a:r>
            <a:endParaRPr lang="en-US" dirty="0" smtClean="0">
              <a:solidFill>
                <a:srgbClr val="7F7F7F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Types: symmetric vs. asymmetric</a:t>
            </a:r>
            <a:endParaRPr lang="en-US" dirty="0" smtClean="0">
              <a:solidFill>
                <a:srgbClr val="7F7F7F"/>
              </a:solidFill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</a:rPr>
              <a:t>Asymmetric, aka public key encryption, can be used for digital certificates, electronic signatures, etc.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Standards for encryption and related functions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Advanced Encryption Standard (AES) – NIST-designated standard for encryption/decryption (</a:t>
            </a:r>
            <a:r>
              <a:rPr lang="en-US" sz="2200" dirty="0" err="1">
                <a:latin typeface="Calibri" charset="0"/>
              </a:rPr>
              <a:t>Daemen</a:t>
            </a:r>
            <a:r>
              <a:rPr lang="en-US" sz="2200" dirty="0">
                <a:latin typeface="Calibri" charset="0"/>
              </a:rPr>
              <a:t>, 2002)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Transport Layer Security (TLS) and predecessor, Secure Sockets Layer (SSL) – cryptographic protocols that provide security for communications over all points on networks (</a:t>
            </a:r>
            <a:r>
              <a:rPr lang="en-US" sz="2200" dirty="0" err="1">
                <a:latin typeface="Calibri" charset="0"/>
              </a:rPr>
              <a:t>Rescorla</a:t>
            </a:r>
            <a:r>
              <a:rPr lang="en-US" sz="2200" dirty="0">
                <a:latin typeface="Calibri" charset="0"/>
              </a:rPr>
              <a:t>, 2001)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Internet Protocol Security (</a:t>
            </a:r>
            <a:r>
              <a:rPr lang="en-US" sz="2200" dirty="0" err="1">
                <a:latin typeface="Calibri" charset="0"/>
              </a:rPr>
              <a:t>IPsec</a:t>
            </a:r>
            <a:r>
              <a:rPr lang="en-US" sz="2200" dirty="0">
                <a:latin typeface="Calibri" charset="0"/>
              </a:rPr>
              <a:t>) – protocol for securing Internet Protocol (IP) communications by authenticating and encrypting each IP packet of a data stream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Part of IPv6 but also added as standalone on top of </a:t>
            </a:r>
            <a:r>
              <a:rPr lang="en-US" sz="2000" dirty="0" smtClean="0">
                <a:latin typeface="Calibri" charset="0"/>
              </a:rPr>
              <a:t>IPv4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 charset="0"/>
              </a:rPr>
              <a:t>At lower levels of TCP/IP than TLS or SSL</a:t>
            </a:r>
            <a:endParaRPr lang="en-US" sz="2000" dirty="0"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Secure Hash Algorithm (SHA) protocols insure integrity of transmitted information and documents (NIST, 2002)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Security flaws </a:t>
            </a:r>
            <a:r>
              <a:rPr lang="en-US" sz="2000" dirty="0" smtClean="0">
                <a:latin typeface="Calibri" charset="0"/>
              </a:rPr>
              <a:t>were identified </a:t>
            </a:r>
            <a:r>
              <a:rPr lang="en-US" sz="2000" dirty="0">
                <a:latin typeface="Calibri" charset="0"/>
              </a:rPr>
              <a:t>in SHA-1 so SHA-2 family of protocols </a:t>
            </a:r>
            <a:r>
              <a:rPr lang="en-US" sz="2000" dirty="0" smtClean="0">
                <a:latin typeface="Calibri" charset="0"/>
              </a:rPr>
              <a:t>was developed</a:t>
            </a:r>
            <a:endParaRPr lang="en-US" sz="2000" dirty="0"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For more: </a:t>
            </a:r>
            <a:r>
              <a:rPr lang="en-US" sz="2200" dirty="0">
                <a:latin typeface="Calibri" charset="0"/>
                <a:hlinkClick r:id="rId4"/>
              </a:rPr>
              <a:t>http://csrc.nist.gov/groups/ST/toolkit/</a:t>
            </a:r>
            <a:r>
              <a:rPr lang="en-US" sz="2200" dirty="0">
                <a:latin typeface="Calibri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ISO 27000 series specify standards for best practices with information security</a:t>
            </a:r>
          </a:p>
          <a:p>
            <a:r>
              <a:rPr lang="en-US" dirty="0" smtClean="0"/>
              <a:t>NIST 800 series reports outline issues and best practices for information security</a:t>
            </a:r>
          </a:p>
          <a:p>
            <a:r>
              <a:rPr lang="en-US" dirty="0" smtClean="0"/>
              <a:t>Emerging standard for Internet is OAuth2</a:t>
            </a:r>
          </a:p>
          <a:p>
            <a:pPr lvl="1"/>
            <a:r>
              <a:rPr lang="en-US" dirty="0" smtClean="0"/>
              <a:t>Used by Google, Facebook, etc. to authenticate individuals</a:t>
            </a:r>
          </a:p>
          <a:p>
            <a:pPr lvl="1"/>
            <a:r>
              <a:rPr lang="en-US" dirty="0" smtClean="0"/>
              <a:t>Increasing advocacy for use in healthcare</a:t>
            </a:r>
            <a:endParaRPr lang="en-US" dirty="0"/>
          </a:p>
        </p:txBody>
      </p:sp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for information security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(Ping, 2014</a:t>
            </a:r>
            <a:r>
              <a:rPr lang="en-US" dirty="0" smtClean="0"/>
              <a:t>), (</a:t>
            </a:r>
            <a:r>
              <a:rPr lang="en-US" dirty="0"/>
              <a:t>Mandel, 2015)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passwords</a:t>
            </a:r>
          </a:p>
        </p:txBody>
      </p:sp>
      <p:sp>
        <p:nvSpPr>
          <p:cNvPr id="39938" name="Rectangle 1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Authentication is process of gaining access to secure computer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Most commonly done with user passwords</a:t>
            </a:r>
          </a:p>
          <a:p>
            <a:pPr>
              <a:lnSpc>
                <a:spcPct val="80000"/>
              </a:lnSpc>
            </a:pPr>
            <a:r>
              <a:rPr lang="en-US" dirty="0"/>
              <a:t>Growing use of two-factor authentication, i.e., in addition to passwords </a:t>
            </a:r>
            <a:r>
              <a:rPr lang="en-US" dirty="0" smtClean="0"/>
              <a:t>(</a:t>
            </a:r>
            <a:r>
              <a:rPr lang="en-US" altLang="ja-JP" dirty="0" smtClean="0"/>
              <a:t>“what </a:t>
            </a:r>
            <a:r>
              <a:rPr lang="en-US" altLang="ja-JP" dirty="0"/>
              <a:t>you </a:t>
            </a:r>
            <a:r>
              <a:rPr lang="en-US" altLang="ja-JP" dirty="0" smtClean="0"/>
              <a:t>know”)</a:t>
            </a:r>
            <a:r>
              <a:rPr lang="en-US" altLang="ja-JP" dirty="0"/>
              <a:t>, may add physical entities </a:t>
            </a:r>
            <a:r>
              <a:rPr lang="en-US" altLang="ja-JP" dirty="0" smtClean="0"/>
              <a:t>(“what </a:t>
            </a:r>
            <a:r>
              <a:rPr lang="en-US" altLang="ja-JP" dirty="0"/>
              <a:t>you </a:t>
            </a:r>
            <a:r>
              <a:rPr lang="en-US" altLang="ja-JP" dirty="0" smtClean="0"/>
              <a:t>have”)</a:t>
            </a:r>
            <a:r>
              <a:rPr lang="en-US" altLang="ja-JP" dirty="0"/>
              <a:t>, e.g.,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Biometric devices – physical characteristic, </a:t>
            </a:r>
            <a:r>
              <a:rPr lang="en-US" dirty="0" smtClean="0"/>
              <a:t>such as thumbprint (e.g., iPhone 5S), retina (NCIS)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Physical devices – smart card or some other physical </a:t>
            </a:r>
            <a:r>
              <a:rPr lang="en-US" altLang="ja-JP" dirty="0" smtClean="0"/>
              <a:t>“key”</a:t>
            </a:r>
            <a:endParaRPr lang="en-US" altLang="ja-JP" dirty="0"/>
          </a:p>
          <a:p>
            <a:pPr>
              <a:lnSpc>
                <a:spcPct val="80000"/>
              </a:lnSpc>
            </a:pPr>
            <a:r>
              <a:rPr lang="en-US" dirty="0"/>
              <a:t>Typical user interacts with many professional and personal sites for which he/she must use password</a:t>
            </a:r>
            <a:endParaRPr lang="en-US" dirty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Many clamor for </a:t>
            </a:r>
            <a:r>
              <a:rPr lang="en-US" altLang="ja-JP" dirty="0" smtClean="0"/>
              <a:t>“single </a:t>
            </a:r>
            <a:r>
              <a:rPr lang="en-US" altLang="ja-JP" dirty="0"/>
              <a:t>sign-on</a:t>
            </a:r>
            <a:r>
              <a:rPr lang="en-US" altLang="ja-JP" dirty="0" smtClean="0"/>
              <a:t>,” </a:t>
            </a:r>
            <a:r>
              <a:rPr lang="en-US" altLang="ja-JP" dirty="0"/>
              <a:t>especially in healthcare, where users authenticate just </a:t>
            </a:r>
            <a:r>
              <a:rPr lang="en-US" altLang="ja-JP" dirty="0" smtClean="0"/>
              <a:t>once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Pabrai</a:t>
            </a:r>
            <a:r>
              <a:rPr lang="en-US" dirty="0"/>
              <a:t>, 2008)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challenges with passwords</a:t>
            </a:r>
            <a:endParaRPr lang="en-US" dirty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practices based on outdated principles </a:t>
            </a:r>
          </a:p>
          <a:p>
            <a:r>
              <a:rPr lang="en-US" dirty="0" smtClean="0"/>
              <a:t>Best password is one that user can remember but no one else can guess</a:t>
            </a:r>
          </a:p>
          <a:p>
            <a:pPr lvl="1"/>
            <a:r>
              <a:rPr lang="en-US" dirty="0" smtClean="0"/>
              <a:t>But systems and sites use different standards for length and make-up of passwords </a:t>
            </a:r>
          </a:p>
          <a:p>
            <a:pPr lvl="1"/>
            <a:r>
              <a:rPr lang="en-US" dirty="0" smtClean="0"/>
              <a:t>Users require so many that they re-use them, such that discovery of one can lead to access to many systems </a:t>
            </a:r>
          </a:p>
          <a:p>
            <a:pPr lvl="1"/>
            <a:r>
              <a:rPr lang="en-US" dirty="0" smtClean="0"/>
              <a:t>Key-logging software (sometimes running without user knowing) can identify passwords </a:t>
            </a:r>
          </a:p>
          <a:p>
            <a:pPr lvl="1"/>
            <a:r>
              <a:rPr lang="en-US" dirty="0" smtClean="0"/>
              <a:t>Poor password policies take user time and reduce usability of systems </a:t>
            </a:r>
          </a:p>
          <a:p>
            <a:r>
              <a:rPr lang="en-US" dirty="0" smtClean="0"/>
              <a:t>One common approach to security is password </a:t>
            </a:r>
            <a:r>
              <a:rPr lang="en-US" altLang="ja-JP" dirty="0" smtClean="0"/>
              <a:t>“aging” (i.e., expiration), which is less effective than other measures </a:t>
            </a:r>
          </a:p>
          <a:p>
            <a:pPr lvl="1"/>
            <a:r>
              <a:rPr lang="en-US" dirty="0" smtClean="0"/>
              <a:t>Session-locking – one or small number of simultaneous logons</a:t>
            </a:r>
          </a:p>
          <a:p>
            <a:pPr lvl="1"/>
            <a:r>
              <a:rPr lang="en-US" dirty="0" smtClean="0"/>
              <a:t>Login failure lockout – after 3-5 attempts</a:t>
            </a:r>
          </a:p>
          <a:p>
            <a:r>
              <a:rPr lang="en-US" dirty="0" smtClean="0"/>
              <a:t>But passwords persist; time to “kill” them?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(Cheswick, 2012</a:t>
            </a:r>
            <a:r>
              <a:rPr lang="en-US" dirty="0" smtClean="0"/>
              <a:t>), (</a:t>
            </a:r>
            <a:r>
              <a:rPr lang="en-US" dirty="0"/>
              <a:t>Florencio, 2007</a:t>
            </a:r>
            <a:r>
              <a:rPr lang="en-US" dirty="0" smtClean="0"/>
              <a:t>), (</a:t>
            </a:r>
            <a:r>
              <a:rPr lang="en-US" dirty="0" err="1"/>
              <a:t>Herley</a:t>
            </a:r>
            <a:r>
              <a:rPr lang="en-US" dirty="0"/>
              <a:t>, 2009</a:t>
            </a:r>
            <a:r>
              <a:rPr lang="en-US" dirty="0" smtClean="0"/>
              <a:t>), (</a:t>
            </a:r>
            <a:r>
              <a:rPr lang="en-US" dirty="0" err="1"/>
              <a:t>Herley</a:t>
            </a:r>
            <a:r>
              <a:rPr lang="en-US" dirty="0"/>
              <a:t>, 2009</a:t>
            </a:r>
            <a:r>
              <a:rPr lang="en-US" dirty="0" smtClean="0"/>
              <a:t>), (</a:t>
            </a:r>
            <a:r>
              <a:rPr lang="en-US" dirty="0"/>
              <a:t>Norman, 2009</a:t>
            </a:r>
            <a:r>
              <a:rPr lang="en-US" dirty="0" smtClean="0"/>
              <a:t>), (</a:t>
            </a:r>
            <a:r>
              <a:rPr lang="en-US" dirty="0"/>
              <a:t>Wagner, 2005; Allan, 2005</a:t>
            </a:r>
            <a:r>
              <a:rPr lang="en-US" dirty="0" smtClean="0"/>
              <a:t>), (</a:t>
            </a:r>
            <a:r>
              <a:rPr lang="en-US" dirty="0"/>
              <a:t>Honan, 2012)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challenges often come from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“Good users do bad things” </a:t>
            </a:r>
          </a:p>
          <a:p>
            <a:r>
              <a:rPr lang="en-US" dirty="0" smtClean="0"/>
              <a:t>Especially when rewarded by immediate gratification </a:t>
            </a:r>
          </a:p>
          <a:p>
            <a:r>
              <a:rPr lang="en-US" dirty="0" smtClean="0"/>
              <a:t>Patients and everyone else in healthcare system need good “data hygiene”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it-IT" dirty="0"/>
              <a:t>(Blythe, 2013</a:t>
            </a:r>
            <a:r>
              <a:rPr lang="it-IT" dirty="0" smtClean="0"/>
              <a:t>), (</a:t>
            </a:r>
            <a:r>
              <a:rPr lang="it-IT" dirty="0"/>
              <a:t>Acquisti, 2004</a:t>
            </a:r>
            <a:r>
              <a:rPr lang="it-IT" dirty="0" smtClean="0"/>
              <a:t>), (</a:t>
            </a:r>
            <a:r>
              <a:rPr lang="it-IT" dirty="0"/>
              <a:t>Blumenthal, 2015)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3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>
                <a:ea typeface="+mj-ea"/>
                <a:cs typeface="+mj-cs"/>
              </a:rPr>
              <a:t>Health information security is probably a trade-off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41" name="Line 3"/>
          <p:cNvSpPr>
            <a:spLocks noChangeShapeType="1"/>
          </p:cNvSpPr>
          <p:nvPr/>
        </p:nvSpPr>
        <p:spPr bwMode="auto">
          <a:xfrm>
            <a:off x="914400" y="2819400"/>
            <a:ext cx="7086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57200" y="3048000"/>
            <a:ext cx="170424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 security</a:t>
            </a:r>
          </a:p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Web pages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6477000" y="3124200"/>
            <a:ext cx="175458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Total security</a:t>
            </a:r>
          </a:p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CIA, NSA</a:t>
            </a:r>
          </a:p>
        </p:txBody>
      </p:sp>
      <p:sp>
        <p:nvSpPr>
          <p:cNvPr id="14344" name="AutoShape 6"/>
          <p:cNvSpPr>
            <a:spLocks noChangeArrowheads="1"/>
          </p:cNvSpPr>
          <p:nvPr/>
        </p:nvSpPr>
        <p:spPr bwMode="auto">
          <a:xfrm>
            <a:off x="4267200" y="32004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4345" name="Text Box 7"/>
          <p:cNvSpPr txBox="1">
            <a:spLocks noChangeArrowheads="1"/>
          </p:cNvSpPr>
          <p:nvPr/>
        </p:nvSpPr>
        <p:spPr bwMode="auto">
          <a:xfrm>
            <a:off x="2971800" y="4495800"/>
            <a:ext cx="300755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Where is the happy</a:t>
            </a:r>
          </a:p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medium for healthcare?</a:t>
            </a: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8001000" y="2514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914400" y="2514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issues to ponder …</a:t>
            </a:r>
            <a:endParaRPr lang="en-US" dirty="0"/>
          </a:p>
        </p:txBody>
      </p:sp>
      <p:sp>
        <p:nvSpPr>
          <p:cNvPr id="48130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owns information?</a:t>
            </a:r>
          </a:p>
          <a:p>
            <a:r>
              <a:rPr lang="en-US" dirty="0" smtClean="0"/>
              <a:t>How is informed consent implemented?</a:t>
            </a:r>
          </a:p>
          <a:p>
            <a:r>
              <a:rPr lang="en-US" dirty="0" smtClean="0"/>
              <a:t>When does public good exceed personal privacy?</a:t>
            </a:r>
          </a:p>
          <a:p>
            <a:pPr lvl="1"/>
            <a:r>
              <a:rPr lang="en-US" dirty="0" smtClean="0"/>
              <a:t>e.g., public health, research, law enforcement</a:t>
            </a:r>
          </a:p>
          <a:p>
            <a:r>
              <a:rPr lang="en-US" dirty="0" smtClean="0"/>
              <a:t>What conflicts are there with business interests?</a:t>
            </a:r>
          </a:p>
          <a:p>
            <a:r>
              <a:rPr lang="en-US" dirty="0" smtClean="0"/>
              <a:t>How do we let individuals </a:t>
            </a:r>
            <a:r>
              <a:rPr lang="en-US" altLang="ja-JP" dirty="0" smtClean="0"/>
              <a:t>“opt out” of systems?</a:t>
            </a:r>
          </a:p>
          <a:p>
            <a:pPr lvl="1"/>
            <a:r>
              <a:rPr lang="en-US" dirty="0" smtClean="0"/>
              <a:t>What are the costs and harms? When do we override?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4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9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Concerns about security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Comprehensive </a:t>
            </a:r>
            <a:r>
              <a:rPr lang="en-US" dirty="0" smtClean="0"/>
              <a:t>overviews </a:t>
            </a:r>
          </a:p>
          <a:p>
            <a:pPr eaLnBrk="1" hangingPunct="1"/>
            <a:r>
              <a:rPr lang="en-US" dirty="0" smtClean="0"/>
              <a:t>Growing calls for cybersecurity focused on healthcare </a:t>
            </a:r>
          </a:p>
          <a:p>
            <a:pPr eaLnBrk="1" hangingPunct="1"/>
            <a:r>
              <a:rPr lang="en-US" dirty="0" smtClean="0"/>
              <a:t>Many </a:t>
            </a:r>
            <a:r>
              <a:rPr lang="en-US" dirty="0"/>
              <a:t>points of leakage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A problem for paper too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Consequences of poor security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Medical identity </a:t>
            </a:r>
            <a:r>
              <a:rPr lang="en-US" dirty="0" smtClean="0"/>
              <a:t>theft</a:t>
            </a:r>
          </a:p>
          <a:p>
            <a:pPr eaLnBrk="1" hangingPunct="1"/>
            <a:r>
              <a:rPr lang="en-US" dirty="0" smtClean="0"/>
              <a:t>Tools to protect security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524000" y="6555553"/>
            <a:ext cx="73950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Herzig</a:t>
            </a:r>
            <a:r>
              <a:rPr lang="en-US" dirty="0"/>
              <a:t>, 2010; Stallings, 2011; ONC, 2015</a:t>
            </a:r>
            <a:r>
              <a:rPr lang="en-US" dirty="0" smtClean="0"/>
              <a:t>), (</a:t>
            </a:r>
            <a:r>
              <a:rPr lang="en-US" dirty="0" err="1"/>
              <a:t>Perakslis</a:t>
            </a:r>
            <a:r>
              <a:rPr lang="en-US" dirty="0"/>
              <a:t>, 2014)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Flow of information in healthcare – many points to </a:t>
            </a:r>
            <a:r>
              <a:rPr lang="en-US" altLang="ja-JP" dirty="0" smtClean="0">
                <a:cs typeface="+mj-cs"/>
              </a:rPr>
              <a:t>“</a:t>
            </a:r>
            <a:r>
              <a:rPr lang="en-US" dirty="0" smtClean="0">
                <a:cs typeface="+mj-cs"/>
              </a:rPr>
              <a:t>leak</a:t>
            </a:r>
            <a:r>
              <a:rPr lang="en-US" altLang="ja-JP" dirty="0" smtClean="0">
                <a:cs typeface="+mj-cs"/>
              </a:rPr>
              <a:t>”</a:t>
            </a:r>
            <a:endParaRPr lang="en-US" dirty="0"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Appari</a:t>
            </a:r>
            <a:r>
              <a:rPr lang="en-US" dirty="0"/>
              <a:t>, 2010)</a:t>
            </a:r>
          </a:p>
        </p:txBody>
      </p:sp>
      <p:pic>
        <p:nvPicPr>
          <p:cNvPr id="19460" name="Picture 1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29" y="1600200"/>
            <a:ext cx="6467571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Another view of where data may go – </a:t>
            </a:r>
            <a:endParaRPr lang="en-US" dirty="0"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from http://thedatamap.org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800350"/>
            <a:ext cx="1257300" cy="1257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We </a:t>
            </a:r>
            <a:r>
              <a:rPr lang="en-US" sz="4000" dirty="0" smtClean="0"/>
              <a:t>can’</a:t>
            </a:r>
            <a:r>
              <a:rPr lang="en-US" altLang="ja-JP" sz="4000" dirty="0" smtClean="0"/>
              <a:t>t </a:t>
            </a:r>
            <a:r>
              <a:rPr lang="en-US" altLang="ja-JP" sz="4000" dirty="0"/>
              <a:t>forget that paper records have insecurity as well</a:t>
            </a:r>
            <a:endParaRPr lang="en-US" sz="4000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Difficult to audit trail of paper chart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Fax machines are </a:t>
            </a:r>
            <a:r>
              <a:rPr lang="en-US" dirty="0" smtClean="0"/>
              <a:t>still used and easily accessible to people in offices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Records frequently copied for many reasons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New providers, insurance purposes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Records abstracted for variety of purposes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Research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Quality assurance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Insurance fraud </a:t>
            </a:r>
            <a:r>
              <a:rPr lang="en-US" dirty="0">
                <a:cs typeface="Times New Roman" charset="0"/>
              </a:rPr>
              <a:t>→ </a:t>
            </a:r>
            <a:r>
              <a:rPr lang="en-US" dirty="0" smtClean="0"/>
              <a:t>Medical Information Bureau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Rothfeder</a:t>
            </a:r>
            <a:r>
              <a:rPr lang="en-US" dirty="0"/>
              <a:t>, 1992)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consequences of poor security</a:t>
            </a:r>
          </a:p>
        </p:txBody>
      </p:sp>
      <p:sp>
        <p:nvSpPr>
          <p:cNvPr id="2355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Rindfleish</a:t>
            </a:r>
            <a:r>
              <a:rPr lang="en-US" dirty="0" smtClean="0"/>
              <a:t> (1997)</a:t>
            </a:r>
          </a:p>
          <a:p>
            <a:pPr lvl="1"/>
            <a:r>
              <a:rPr lang="en-US" dirty="0" smtClean="0"/>
              <a:t>Patients avoid healthcare</a:t>
            </a:r>
          </a:p>
          <a:p>
            <a:pPr lvl="1"/>
            <a:r>
              <a:rPr lang="en-US" dirty="0" smtClean="0"/>
              <a:t>Patients lie</a:t>
            </a:r>
          </a:p>
          <a:p>
            <a:pPr lvl="1"/>
            <a:r>
              <a:rPr lang="en-US" dirty="0" smtClean="0"/>
              <a:t>Providers avoid entering sensitive data</a:t>
            </a:r>
          </a:p>
          <a:p>
            <a:pPr lvl="1"/>
            <a:r>
              <a:rPr lang="en-US" dirty="0" smtClean="0"/>
              <a:t>Providers devise work-</a:t>
            </a:r>
            <a:r>
              <a:rPr lang="en-US" dirty="0" err="1" smtClean="0"/>
              <a:t>arounds</a:t>
            </a:r>
            <a:endParaRPr lang="en-US" dirty="0" smtClean="0"/>
          </a:p>
          <a:p>
            <a:r>
              <a:rPr lang="en-US" dirty="0" smtClean="0"/>
              <a:t>CHCF (2005)</a:t>
            </a:r>
            <a:r>
              <a:rPr lang="en-US" dirty="0"/>
              <a:t> </a:t>
            </a:r>
            <a:r>
              <a:rPr lang="en-US" dirty="0" smtClean="0"/>
              <a:t>– 13% of consumers admit to engaging in </a:t>
            </a:r>
            <a:r>
              <a:rPr lang="en-US" altLang="ja-JP" dirty="0" smtClean="0"/>
              <a:t>“privacy-protective” behaviors that might put health at risk, such as</a:t>
            </a:r>
          </a:p>
          <a:p>
            <a:pPr lvl="1"/>
            <a:r>
              <a:rPr lang="en-US" dirty="0" smtClean="0"/>
              <a:t>Asking doctor to lie about diagnosis</a:t>
            </a:r>
          </a:p>
          <a:p>
            <a:pPr lvl="1"/>
            <a:r>
              <a:rPr lang="en-US" dirty="0" smtClean="0"/>
              <a:t>Paying for a test because they did not want to submit a claim</a:t>
            </a:r>
          </a:p>
          <a:p>
            <a:pPr lvl="1"/>
            <a:r>
              <a:rPr lang="en-US" dirty="0" smtClean="0"/>
              <a:t>Avoid seeing their regular doctor</a:t>
            </a:r>
          </a:p>
          <a:p>
            <a:r>
              <a:rPr lang="en-US" dirty="0" err="1" smtClean="0"/>
              <a:t>Agaku</a:t>
            </a:r>
            <a:r>
              <a:rPr lang="en-US" dirty="0" smtClean="0"/>
              <a:t> (2013) – two-thirds of US adults have concern about breach when health data transmitted electronically; 12.3% have withheld information due to security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identity theft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growing concern, emanating from general identity theft, defined as use of IIHI for obtaining access to property or services </a:t>
            </a:r>
          </a:p>
          <a:p>
            <a:pPr lvl="1"/>
            <a:r>
              <a:rPr lang="en-US" dirty="0" smtClean="0"/>
              <a:t>Victims are not only individuals but also healthcare providers and plans as well as society at large</a:t>
            </a:r>
          </a:p>
          <a:p>
            <a:pPr lvl="1"/>
            <a:r>
              <a:rPr lang="en-US" dirty="0" smtClean="0"/>
              <a:t>Value of medical identity information much higher than just Social Security number</a:t>
            </a:r>
          </a:p>
          <a:p>
            <a:pPr lvl="1"/>
            <a:r>
              <a:rPr lang="en-US" dirty="0" smtClean="0"/>
              <a:t>Physicians at risk as well </a:t>
            </a:r>
          </a:p>
          <a:p>
            <a:r>
              <a:rPr lang="en-US" dirty="0" smtClean="0"/>
              <a:t>Can also be costly in money and reputation </a:t>
            </a:r>
          </a:p>
          <a:p>
            <a:pPr lvl="1"/>
            <a:r>
              <a:rPr lang="en-US" dirty="0" smtClean="0"/>
              <a:t>Over 2M known victims, 500K in 2014 alone</a:t>
            </a:r>
          </a:p>
          <a:p>
            <a:pPr lvl="1"/>
            <a:r>
              <a:rPr lang="en-US" dirty="0" smtClean="0"/>
              <a:t>Average cost to rectify is $13,500</a:t>
            </a:r>
          </a:p>
          <a:p>
            <a:pPr lvl="1"/>
            <a:r>
              <a:rPr lang="en-US" dirty="0" smtClean="0"/>
              <a:t>Much more lucrative than credit card fraud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04800" y="6555553"/>
            <a:ext cx="8614229" cy="228600"/>
          </a:xfrm>
        </p:spPr>
        <p:txBody>
          <a:bodyPr/>
          <a:lstStyle/>
          <a:p>
            <a:r>
              <a:rPr lang="es-ES" dirty="0"/>
              <a:t>(AHIMA, 2008</a:t>
            </a:r>
            <a:r>
              <a:rPr lang="es-ES" dirty="0" smtClean="0"/>
              <a:t>), (</a:t>
            </a:r>
            <a:r>
              <a:rPr lang="es-ES" dirty="0" err="1"/>
              <a:t>Agrawal</a:t>
            </a:r>
            <a:r>
              <a:rPr lang="es-ES" dirty="0"/>
              <a:t>, 2011</a:t>
            </a:r>
            <a:r>
              <a:rPr lang="es-ES" dirty="0" smtClean="0"/>
              <a:t>), (</a:t>
            </a:r>
            <a:r>
              <a:rPr lang="es-ES" dirty="0" err="1"/>
              <a:t>Ponemon</a:t>
            </a:r>
            <a:r>
              <a:rPr lang="es-ES" dirty="0"/>
              <a:t>, 2015)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Tools for protecting health information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IOM report: </a:t>
            </a:r>
            <a:r>
              <a:rPr lang="en-US" i="1" dirty="0" smtClean="0">
                <a:ea typeface="+mn-ea"/>
                <a:cs typeface="+mn-cs"/>
              </a:rPr>
              <a:t>For the Record </a:t>
            </a:r>
            <a:r>
              <a:rPr lang="en-US" dirty="0" smtClean="0">
                <a:ea typeface="+mn-ea"/>
                <a:cs typeface="+mn-cs"/>
              </a:rPr>
              <a:t>(1997)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Report commissioned by NLM; informed HIPAA legislation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Looked at current practices at six institutions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Recommended immediate and future best practices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Most content dated, but framework not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Threats to security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Insider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Accidental disclosure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Curiosity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Subornation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Secondary use settings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Outside institution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/>
              <a:t>A lot of press, few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tandard.jpg"/>
  <p:tag name="LOGO_PIC_2" val="C:\Documents and Settings\hersh\My Documents\Ongoing\Web\ohsunewlogo.jpg"/>
  <p:tag name="PRESENTER_PIC_MODE" val="0"/>
  <p:tag name="LOGO_PIC_MODE" val="1"/>
  <p:tag name="PRESENTATION_TITLE" val="5.5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7\Content\7.1b\player.html"/>
  <p:tag name="ARTICULATE_LOGO" val="ohsu-logo.jpg"/>
  <p:tag name="ARTICULATE_PRESENTER" val="William Hersh, MD"/>
  <p:tag name="ARTICULATE_PRESENTER_GUID" val="0541C0AA82FF"/>
  <p:tag name="ARTICULATE_LMS" val="0"/>
  <p:tag name="ARTICULATE_META_COURSE_VERSION_SET" val="True"/>
  <p:tag name="ARTICULATE_REFERENCE_ID" val="465778ea-5904-4f70-9322-d10ab5d8928d"/>
  <p:tag name="ARTICULATE_SLIDE_COUNT" val="19"/>
  <p:tag name="ARTICULATE_REFERENCE_TYPE_1" val="1"/>
  <p:tag name="ARTICULATE_REFERENCE_1" val="C:\wamp\www\Box Sync\BD2K\OER Content\BDK30\Staged\List of Resources for Privacy Confidentiality and Security Pt. 2.pdf"/>
  <p:tag name="ARTICULATE_REFERENCE_TITLE_1" val="List of Resources for Privacy Confidentiality and Security Pt. 2"/>
  <p:tag name="ARTICULATE_REFERENCE_ID_1" val="fc7f097e-2151-4e6e-bc3f-2ec37b57850c"/>
  <p:tag name="ARTICULATE_REFERENCE_COUNT" val="1"/>
  <p:tag name="ARTICULATE_REFERENCE_DESCRIPTION" val="List of Resources for Privacy Confidentiality and Security Pt. 2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3802376-c:\wamp\www\box sync\bd2k\oer content\bdk30\staged\bdk30-2.pptx"/>
  <p:tag name="ARTICULATE_PRESENTER_VERSION" val="7"/>
  <p:tag name="ARTICULATE_USED_PAGE_ORIENTATION" val="1"/>
  <p:tag name="ARTICULATE_USED_PAGE_SIZE" val="1"/>
  <p:tag name="ARTICULATE_META_COURSE_ID" val="4pRQDgZatcG_course_id"/>
  <p:tag name="ARTICULATE_META_NAME_SET" val="True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934213d-4661-4437-a211-677eed3ae250"/>
  <p:tag name="ARTICULATE_SLIDE_NAV" val="1"/>
  <p:tag name="AUDIO_ID" val="256"/>
  <p:tag name="ARTICULATE_AUDIO_RECORDED" val="1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ORIGINAL_AUDIO_FILEPATH" val="C:\wamp\www\Box Sync\BD2K\OER Content\BDK30\Working\Audio\BDK20-2\Slide 1 - Privacy, Confidentiality, and Security 2_2.wav"/>
  <p:tag name="ELAPSEDTIME" val="12.092"/>
  <p:tag name="ARTICULATE_USED_LAYOUT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a825ef8-f85c-4d2d-95f8-c03f28f145a9"/>
  <p:tag name="ARTICULATE_SLIDE_NAV" val="15"/>
  <p:tag name="AUDIO_ID" val="282"/>
  <p:tag name="ARTICULATE_AUDIO_RECORDED" val="1"/>
  <p:tag name="ELAPSEDTIME" val="53.5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6e05d9-7330-44b3-8124-3e12dbad2819"/>
  <p:tag name="ARTICULATE_SLIDE_NAV" val="16"/>
  <p:tag name="AUDIO_ID" val="283"/>
  <p:tag name="ARTICULATE_AUDIO_RECORDED" val="1"/>
  <p:tag name="ELAPSEDTIME" val="64.4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hersh\AppData\Local\Temp\articulate\presenter\imgtemp\B0UaI7yx_files\slide0001_image001.p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4"/>
  <p:tag name="ARTICULATE_AUDIO_RECORDED" val="1"/>
  <p:tag name="ELAPSEDTIME" val="22.4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bdb9673-d32c-47eb-8294-200935c46f5c"/>
  <p:tag name="ARTICULATE_SLIDE_NAV" val="17"/>
  <p:tag name="AUDIO_ID" val="285"/>
  <p:tag name="ARTICULATE_AUDIO_RECORDED" val="1"/>
  <p:tag name="ELAPSEDTIME" val="71.0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bc31781-d3ff-4f4b-94ca-7f4476cdf669"/>
  <p:tag name="ARTICULATE_SLIDE_NAV" val="18"/>
  <p:tag name="AUDIO_ID" val="286"/>
  <p:tag name="ARTICULATE_AUDIO_RECORDED" val="1"/>
  <p:tag name="ELAPSEDTIME" val="87.8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616df58-7a34-4c1e-a838-e3e62cfc5f22"/>
  <p:tag name="ARTICULATE_SLIDE_NAV" val="19"/>
  <p:tag name="AUDIO_ID" val="287"/>
  <p:tag name="ARTICULATE_AUDIO_RECORDED" val="1"/>
  <p:tag name="ELAPSEDTIME" val="91.7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deca332-2408-43cd-bc8f-9e3b53ef9be3"/>
  <p:tag name="ARTICULATE_SLIDE_NAV" val="2"/>
  <p:tag name="AUDIO_ID" val="270"/>
  <p:tag name="ARTICULATE_AUDIO_RECORDED" val="1"/>
  <p:tag name="ELAPSEDTIME" val="49.7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6d539a1-7c15-482d-b8ab-4f0ab8e61dff"/>
  <p:tag name="ARTICULATE_SLIDE_NAV" val="3"/>
  <p:tag name="AUDIO_ID" val="271"/>
  <p:tag name="ARTICULATE_AUDIO_RECORDED" val="1"/>
  <p:tag name="ELAPSEDTIME" val="47.1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e2178f3-b06a-4aee-b438-4bf441d803bd"/>
  <p:tag name="ARTICULATE_SLIDE_NAV" val="4"/>
  <p:tag name="AUDIO_ID" val="272"/>
  <p:tag name="ARTICULATE_AUDIO_RECORDED" val="1"/>
  <p:tag name="ELAPSEDTIME" val="86.3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2784f6d-cae5-4c10-8efb-3ffa6a241ca1"/>
  <p:tag name="ARTICULATE_SLIDE_NAV" val="5"/>
  <p:tag name="AUDIO_ID" val="274"/>
  <p:tag name="ARTICULATE_AUDIO_RECORDED" val="1"/>
  <p:tag name="ELAPSEDTIME" val="74.6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68b2167-b312-4ccf-89a6-98dc4dd56983"/>
  <p:tag name="ARTICULATE_SLIDE_NAV" val="6"/>
  <p:tag name="AUDIO_ID" val="279"/>
  <p:tag name="ARTICULATE_AUDIO_RECORDED" val="1"/>
  <p:tag name="ELAPSEDTIME" val="134.8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c8144a5-30f2-40e5-a5f8-76d2c4927a07"/>
  <p:tag name="ARTICULATE_SLIDE_NAV" val="7"/>
  <p:tag name="AUDIO_ID" val="280"/>
  <p:tag name="ARTICULATE_AUDIO_RECORDED" val="1"/>
  <p:tag name="ELAPSEDTIME" val="71.3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52e223d-050c-4879-90e2-952c40527fa8"/>
  <p:tag name="ARTICULATE_SLIDE_NAV" val="8"/>
  <p:tag name="AUDIO_ID" val="277"/>
  <p:tag name="ARTICULATE_AUDIO_RECORDED" val="1"/>
  <p:tag name="ELAPSEDTIME" val="177.8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9023b72-3870-452c-acac-e56a12f912af"/>
  <p:tag name="ARTICULATE_SLIDE_NAV" val="9"/>
  <p:tag name="AUDIO_ID" val="278"/>
  <p:tag name="ARTICULATE_AUDIO_RECORDED" val="1"/>
  <p:tag name="ELAPSEDTIME" val="151.0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8"/>
  <p:tag name="ARTICULATE_AUDIO_RECORDED" val="1"/>
  <p:tag name="ELAPSEDTIME" val="53.6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0ea094b-8a81-4f17-b8df-4ca640486b41"/>
  <p:tag name="ARTICULATE_SLIDE_NAV" val="10"/>
  <p:tag name="AUDIO_ID" val="275"/>
  <p:tag name="ARTICULATE_AUDIO_RECORDED" val="1"/>
  <p:tag name="ELAPSEDTIME" val="81.4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517b4ca-ecb4-435d-a059-443127426f5b"/>
  <p:tag name="ARTICULATE_SLIDE_NAV" val="12"/>
  <p:tag name="AUDIO_ID" val="265"/>
  <p:tag name="ARTICULATE_AUDIO_RECORDED" val="1"/>
  <p:tag name="ELAPSEDTIME" val="50.9"/>
  <p:tag name="ARTICULATE_NAV_LEVEL" val="1"/>
  <p:tag name="ARTICULATE_SLIDE_PRESENTER_GUID" val="3ab76f92-9361-404c-be89-df51b4e1ce9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9"/>
  <p:tag name="ARTICULATE_NAV_LEVEL" val="1"/>
  <p:tag name="ARTICULATE_SLIDE_PRESENTER_GUID" val="3ab76f92-9361-404c-be89-df51b4e1ce92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PREV_BUTTON_ID" val="265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1151</TotalTime>
  <Words>1205</Words>
  <Application>Microsoft Office PowerPoint</Application>
  <PresentationFormat>On-screen Show (4:3)</PresentationFormat>
  <Paragraphs>167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Cambria</vt:lpstr>
      <vt:lpstr>Tahoma</vt:lpstr>
      <vt:lpstr>Times New Roman</vt:lpstr>
      <vt:lpstr>BD2K_OER_Theme</vt:lpstr>
      <vt:lpstr>BD2K OER Dark</vt:lpstr>
      <vt:lpstr>Privacy, Confidentiality, and Security 2/2</vt:lpstr>
      <vt:lpstr>Concerns about security</vt:lpstr>
      <vt:lpstr>Flow of information in healthcare – many points to “leak”</vt:lpstr>
      <vt:lpstr>Another view of where data may go – </vt:lpstr>
      <vt:lpstr>We can’t forget that paper records have insecurity as well</vt:lpstr>
      <vt:lpstr>Potential consequences of poor security</vt:lpstr>
      <vt:lpstr>Medical identity theft</vt:lpstr>
      <vt:lpstr>Tools for protecting health information</vt:lpstr>
      <vt:lpstr>Threats to security</vt:lpstr>
      <vt:lpstr>Technologies to secure information</vt:lpstr>
      <vt:lpstr>Encryption</vt:lpstr>
      <vt:lpstr>Standards for encryption and related functions</vt:lpstr>
      <vt:lpstr>Standards for information security</vt:lpstr>
      <vt:lpstr>Authentication and passwords</vt:lpstr>
      <vt:lpstr>Some challenges with passwords</vt:lpstr>
      <vt:lpstr>Security challenges often come from users</vt:lpstr>
      <vt:lpstr>Health information security is probably a trade-off</vt:lpstr>
      <vt:lpstr>Many issues to ponder …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179</cp:revision>
  <cp:lastPrinted>2012-04-08T14:33:41Z</cp:lastPrinted>
  <dcterms:created xsi:type="dcterms:W3CDTF">2003-03-15T13:17:24Z</dcterms:created>
  <dcterms:modified xsi:type="dcterms:W3CDTF">2016-06-13T21:50:58Z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5</vt:lpwstr>
  </property>
  <property fmtid="{D5CDD505-2E9C-101B-9397-08002B2CF9AE}" pid="3" name="ArticulateUseProject">
    <vt:lpwstr>1</vt:lpwstr>
  </property>
  <property fmtid="{D5CDD505-2E9C-101B-9397-08002B2CF9AE}" pid="4" name="ArticulatePath">
    <vt:lpwstr>4.6b</vt:lpwstr>
  </property>
  <property fmtid="{D5CDD505-2E9C-101B-9397-08002B2CF9AE}" pid="5" name="ArticulateProjectVersion">
    <vt:lpwstr>7</vt:lpwstr>
  </property>
  <property fmtid="{D5CDD505-2E9C-101B-9397-08002B2CF9AE}" pid="6" name="ArticulateGUID">
    <vt:lpwstr>4D17CACE-9566-48E2-ADF6-A66A28BC16DF</vt:lpwstr>
  </property>
  <property fmtid="{D5CDD505-2E9C-101B-9397-08002B2CF9AE}" pid="7" name="ArticulateProjectFull">
    <vt:lpwstr>C:\wamp\www\Box Sync\BD2K\OER Content\BDK30\Staged\BDK20-2.ppta</vt:lpwstr>
  </property>
</Properties>
</file>