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notesSlides/notesSlide12.xml" ContentType="application/vnd.openxmlformats-officedocument.presentationml.notesSlide+xml"/>
  <Override PartName="/ppt/tags/tag60.xml" ContentType="application/vnd.openxmlformats-officedocument.presentationml.tags+xml"/>
  <Override PartName="/ppt/notesSlides/notesSlide13.xml" ContentType="application/vnd.openxmlformats-officedocument.presentationml.notesSlide+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notesSlides/notesSlide17.xml" ContentType="application/vnd.openxmlformats-officedocument.presentationml.notesSlide+xml"/>
  <Override PartName="/ppt/tags/tag65.xml" ContentType="application/vnd.openxmlformats-officedocument.presentationml.tags+xml"/>
  <Override PartName="/ppt/notesSlides/notesSlide18.xml" ContentType="application/vnd.openxmlformats-officedocument.presentationml.notesSlide+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notesSlides/notesSlide20.xml" ContentType="application/vnd.openxmlformats-officedocument.presentationml.notesSlide+xml"/>
  <Override PartName="/ppt/tags/tag68.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 id="2147483938" r:id="rId2"/>
  </p:sldMasterIdLst>
  <p:notesMasterIdLst>
    <p:notesMasterId r:id="rId24"/>
  </p:notesMasterIdLst>
  <p:handoutMasterIdLst>
    <p:handoutMasterId r:id="rId25"/>
  </p:handoutMasterIdLst>
  <p:sldIdLst>
    <p:sldId id="256" r:id="rId3"/>
    <p:sldId id="257" r:id="rId4"/>
    <p:sldId id="282" r:id="rId5"/>
    <p:sldId id="259" r:id="rId6"/>
    <p:sldId id="278" r:id="rId7"/>
    <p:sldId id="260" r:id="rId8"/>
    <p:sldId id="261" r:id="rId9"/>
    <p:sldId id="263" r:id="rId10"/>
    <p:sldId id="264" r:id="rId11"/>
    <p:sldId id="265" r:id="rId12"/>
    <p:sldId id="266" r:id="rId13"/>
    <p:sldId id="268" r:id="rId14"/>
    <p:sldId id="283" r:id="rId15"/>
    <p:sldId id="284" r:id="rId16"/>
    <p:sldId id="269" r:id="rId17"/>
    <p:sldId id="285" r:id="rId18"/>
    <p:sldId id="270" r:id="rId19"/>
    <p:sldId id="271" r:id="rId20"/>
    <p:sldId id="272" r:id="rId21"/>
    <p:sldId id="280" r:id="rId22"/>
    <p:sldId id="286" r:id="rId23"/>
  </p:sldIdLst>
  <p:sldSz cx="9144000" cy="6858000" type="screen4x3"/>
  <p:notesSz cx="7315200" cy="96012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6" autoAdjust="0"/>
  </p:normalViewPr>
  <p:slideViewPr>
    <p:cSldViewPr>
      <p:cViewPr varScale="1">
        <p:scale>
          <a:sx n="83" d="100"/>
          <a:sy n="83" d="100"/>
        </p:scale>
        <p:origin x="108"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32771" name="Rectangle 1027"/>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ea typeface="+mn-ea"/>
              </a:defRPr>
            </a:lvl1pPr>
          </a:lstStyle>
          <a:p>
            <a:pPr>
              <a:defRPr/>
            </a:pPr>
            <a:endParaRPr lang="en-US"/>
          </a:p>
        </p:txBody>
      </p:sp>
      <p:sp>
        <p:nvSpPr>
          <p:cNvPr id="32772" name="Rectangle 1028"/>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32773" name="Rectangle 1029"/>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charset="0"/>
              </a:defRPr>
            </a:lvl1pPr>
          </a:lstStyle>
          <a:p>
            <a:fld id="{D2830D15-B5F4-DE4A-808F-AFF90EC48EEF}" type="slidenum">
              <a:rPr lang="en-US"/>
              <a:pPr/>
              <a:t>‹#›</a:t>
            </a:fld>
            <a:endParaRPr lang="en-US"/>
          </a:p>
        </p:txBody>
      </p:sp>
    </p:spTree>
    <p:extLst>
      <p:ext uri="{BB962C8B-B14F-4D97-AF65-F5344CB8AC3E}">
        <p14:creationId xmlns:p14="http://schemas.microsoft.com/office/powerpoint/2010/main" val="309086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33795"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7"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33799"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3C5E11A6-CC51-C644-B7DC-E2E4FDC3C516}" type="slidenum">
              <a:rPr lang="en-US"/>
              <a:pPr/>
              <a:t>‹#›</a:t>
            </a:fld>
            <a:endParaRPr lang="en-US"/>
          </a:p>
        </p:txBody>
      </p:sp>
    </p:spTree>
    <p:extLst>
      <p:ext uri="{BB962C8B-B14F-4D97-AF65-F5344CB8AC3E}">
        <p14:creationId xmlns:p14="http://schemas.microsoft.com/office/powerpoint/2010/main" val="12173543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8C80F-FE84-DE41-9631-BC0DFEBEC300}" type="slidenum">
              <a:rPr lang="en-US">
                <a:latin typeface="Tahoma" charset="0"/>
              </a:rPr>
              <a:pPr eaLnBrk="1" hangingPunct="1"/>
              <a:t>1</a:t>
            </a:fld>
            <a:endParaRPr lang="en-US">
              <a:latin typeface="Tahoma"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9105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7688661-4F4A-884C-8A51-C88A36711326}" type="slidenum">
              <a:rPr lang="en-US">
                <a:latin typeface="Tahoma" charset="0"/>
              </a:rPr>
              <a:pPr eaLnBrk="1" hangingPunct="1"/>
              <a:t>10</a:t>
            </a:fld>
            <a:endParaRPr lang="en-US">
              <a:latin typeface="Tahoma"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7442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E367EE-DCE1-7F40-B8D3-5B20F6186694}" type="slidenum">
              <a:rPr lang="en-US">
                <a:latin typeface="Tahoma" charset="0"/>
              </a:rPr>
              <a:pPr eaLnBrk="1" hangingPunct="1"/>
              <a:t>11</a:t>
            </a:fld>
            <a:endParaRPr lang="en-US">
              <a:latin typeface="Tahoma"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77906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1B14752-26B8-FA4C-9AB8-5FC9ABF1AE16}" type="slidenum">
              <a:rPr lang="en-US">
                <a:latin typeface="Tahoma" charset="0"/>
              </a:rPr>
              <a:pPr eaLnBrk="1" hangingPunct="1"/>
              <a:t>12</a:t>
            </a:fld>
            <a:endParaRPr lang="en-US">
              <a:latin typeface="Tahoma"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875500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5E11A6-CC51-C644-B7DC-E2E4FDC3C516}" type="slidenum">
              <a:rPr lang="en-US" smtClean="0"/>
              <a:pPr/>
              <a:t>13</a:t>
            </a:fld>
            <a:endParaRPr lang="en-US"/>
          </a:p>
        </p:txBody>
      </p:sp>
    </p:spTree>
    <p:extLst>
      <p:ext uri="{BB962C8B-B14F-4D97-AF65-F5344CB8AC3E}">
        <p14:creationId xmlns:p14="http://schemas.microsoft.com/office/powerpoint/2010/main" val="2225962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5E11A6-CC51-C644-B7DC-E2E4FDC3C516}" type="slidenum">
              <a:rPr lang="en-US" smtClean="0"/>
              <a:pPr/>
              <a:t>14</a:t>
            </a:fld>
            <a:endParaRPr lang="en-US"/>
          </a:p>
        </p:txBody>
      </p:sp>
    </p:spTree>
    <p:extLst>
      <p:ext uri="{BB962C8B-B14F-4D97-AF65-F5344CB8AC3E}">
        <p14:creationId xmlns:p14="http://schemas.microsoft.com/office/powerpoint/2010/main" val="119057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C633221-DCDF-894D-B7AC-ABF7DC103537}" type="slidenum">
              <a:rPr lang="en-US">
                <a:latin typeface="Tahoma" charset="0"/>
              </a:rPr>
              <a:pPr eaLnBrk="1" hangingPunct="1"/>
              <a:t>15</a:t>
            </a:fld>
            <a:endParaRPr lang="en-US">
              <a:latin typeface="Tahoma"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39040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5E11A6-CC51-C644-B7DC-E2E4FDC3C516}" type="slidenum">
              <a:rPr lang="en-US" smtClean="0"/>
              <a:pPr/>
              <a:t>16</a:t>
            </a:fld>
            <a:endParaRPr lang="en-US"/>
          </a:p>
        </p:txBody>
      </p:sp>
    </p:spTree>
    <p:extLst>
      <p:ext uri="{BB962C8B-B14F-4D97-AF65-F5344CB8AC3E}">
        <p14:creationId xmlns:p14="http://schemas.microsoft.com/office/powerpoint/2010/main" val="2434531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721664-ED3E-C54D-9D8A-7667C5878878}" type="slidenum">
              <a:rPr lang="en-US">
                <a:latin typeface="Tahoma" charset="0"/>
              </a:rPr>
              <a:pPr eaLnBrk="1" hangingPunct="1"/>
              <a:t>17</a:t>
            </a:fld>
            <a:endParaRPr lang="en-US">
              <a:latin typeface="Tahoma"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003289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C2078D-86F7-F44D-A170-838A0728C8DC}" type="slidenum">
              <a:rPr lang="en-US">
                <a:latin typeface="Tahoma" charset="0"/>
              </a:rPr>
              <a:pPr eaLnBrk="1" hangingPunct="1"/>
              <a:t>18</a:t>
            </a:fld>
            <a:endParaRPr lang="en-US">
              <a:latin typeface="Tahoma"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4129414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AE5208A-5A6B-CB47-93EA-57BF34BFA40C}" type="slidenum">
              <a:rPr lang="en-US">
                <a:latin typeface="Tahoma" charset="0"/>
              </a:rPr>
              <a:pPr eaLnBrk="1" hangingPunct="1"/>
              <a:t>19</a:t>
            </a:fld>
            <a:endParaRPr lang="en-US">
              <a:latin typeface="Tahoma"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52498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AA7E3B1-9161-E14F-80A9-0EB9C6776BF0}" type="slidenum">
              <a:rPr lang="en-US">
                <a:latin typeface="Tahoma" charset="0"/>
              </a:rPr>
              <a:pPr eaLnBrk="1" hangingPunct="1"/>
              <a:t>2</a:t>
            </a:fld>
            <a:endParaRPr lang="en-US">
              <a:latin typeface="Tahoma"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934615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8A68DF0-08FA-E547-B8C6-395FF40A9D46}" type="slidenum">
              <a:rPr lang="en-US">
                <a:latin typeface="Tahoma" charset="0"/>
              </a:rPr>
              <a:pPr eaLnBrk="1" hangingPunct="1"/>
              <a:t>20</a:t>
            </a:fld>
            <a:endParaRPr lang="en-US">
              <a:latin typeface="Tahoma" charset="0"/>
            </a:endParaRPr>
          </a:p>
        </p:txBody>
      </p:sp>
    </p:spTree>
    <p:extLst>
      <p:ext uri="{BB962C8B-B14F-4D97-AF65-F5344CB8AC3E}">
        <p14:creationId xmlns:p14="http://schemas.microsoft.com/office/powerpoint/2010/main" val="3539460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AAD1CD-3F63-2E44-96F7-7AC0C607407C}" type="slidenum">
              <a:rPr lang="en-US">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202949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5E11A6-CC51-C644-B7DC-E2E4FDC3C516}" type="slidenum">
              <a:rPr lang="en-US" smtClean="0"/>
              <a:pPr/>
              <a:t>3</a:t>
            </a:fld>
            <a:endParaRPr lang="en-US"/>
          </a:p>
        </p:txBody>
      </p:sp>
    </p:spTree>
    <p:extLst>
      <p:ext uri="{BB962C8B-B14F-4D97-AF65-F5344CB8AC3E}">
        <p14:creationId xmlns:p14="http://schemas.microsoft.com/office/powerpoint/2010/main" val="35636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EE32A4D-BED1-754D-B38F-B5FB425F65B8}" type="slidenum">
              <a:rPr lang="en-US">
                <a:latin typeface="Tahoma" charset="0"/>
              </a:rPr>
              <a:pPr eaLnBrk="1" hangingPunct="1"/>
              <a:t>4</a:t>
            </a:fld>
            <a:endParaRPr lang="en-US">
              <a:latin typeface="Tahoma"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12525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CE3B5D0-3C37-A341-B994-63E3B664E74F}" type="slidenum">
              <a:rPr lang="en-US">
                <a:latin typeface="Tahoma" charset="0"/>
              </a:rPr>
              <a:pPr eaLnBrk="1" hangingPunct="1"/>
              <a:t>5</a:t>
            </a:fld>
            <a:endParaRPr lang="en-US">
              <a:latin typeface="Tahoma"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407762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BD5E461-9B6A-6B43-B9FD-4DA852DD370A}" type="slidenum">
              <a:rPr lang="en-US">
                <a:latin typeface="Tahoma" charset="0"/>
              </a:rPr>
              <a:pPr eaLnBrk="1" hangingPunct="1"/>
              <a:t>6</a:t>
            </a:fld>
            <a:endParaRPr lang="en-US">
              <a:latin typeface="Tahoma"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368351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F34D79C-0CF3-8F4E-9027-B10210DB1B36}" type="slidenum">
              <a:rPr lang="en-US">
                <a:latin typeface="Tahoma" charset="0"/>
              </a:rPr>
              <a:pPr eaLnBrk="1" hangingPunct="1"/>
              <a:t>7</a:t>
            </a:fld>
            <a:endParaRPr lang="en-US">
              <a:latin typeface="Tahoma"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18873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C0D5A41-97F1-6343-AF4A-EE90DB57F92B}" type="slidenum">
              <a:rPr lang="en-US">
                <a:latin typeface="Tahoma" charset="0"/>
              </a:rPr>
              <a:pPr eaLnBrk="1" hangingPunct="1"/>
              <a:t>8</a:t>
            </a:fld>
            <a:endParaRPr lang="en-US">
              <a:latin typeface="Tahoma"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45031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7907149-86FC-5249-9E80-B12AB0E7D773}" type="slidenum">
              <a:rPr lang="en-US">
                <a:latin typeface="Tahoma" charset="0"/>
              </a:rPr>
              <a:pPr eaLnBrk="1" hangingPunct="1"/>
              <a:t>9</a:t>
            </a:fld>
            <a:endParaRPr lang="en-US">
              <a:latin typeface="Tahoma"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721963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4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4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4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4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46.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1.png"/><Relationship Id="rId2" Type="http://schemas.openxmlformats.org/officeDocument/2006/relationships/slideMaster" Target="../slideMasters/slideMaster2.xml"/><Relationship Id="rId1" Type="http://schemas.openxmlformats.org/officeDocument/2006/relationships/tags" Target="../tags/tag47.xml"/><Relationship Id="rId6" Type="http://schemas.openxmlformats.org/officeDocument/2006/relationships/image" Target="../media/image30.png"/><Relationship Id="rId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5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1912541864"/>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30343063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11344055"/>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653641215"/>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437449601"/>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30069762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025406432"/>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15850186"/>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172711097"/>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 Light">
    <p:spTree>
      <p:nvGrpSpPr>
        <p:cNvPr id="1" name=""/>
        <p:cNvGrpSpPr/>
        <p:nvPr/>
      </p:nvGrpSpPr>
      <p:grpSpPr>
        <a:xfrm>
          <a:off x="0" y="0"/>
          <a:ext cx="0" cy="0"/>
          <a:chOff x="0" y="0"/>
          <a:chExt cx="0" cy="0"/>
        </a:xfrm>
      </p:grpSpPr>
      <p:sp>
        <p:nvSpPr>
          <p:cNvPr id="3" name="Title 1"/>
          <p:cNvSpPr txBox="1">
            <a:spLocks/>
          </p:cNvSpPr>
          <p:nvPr/>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1552637808"/>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smtClean="0"/>
              <a:t>Click to edit Master title style</a:t>
            </a:r>
            <a:endParaRPr lang="en-US" dirty="0"/>
          </a:p>
        </p:txBody>
      </p:sp>
      <p:sp>
        <p:nvSpPr>
          <p:cNvPr id="4" name="Oval 3"/>
          <p:cNvSpPr/>
          <p:nvPr/>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3840501027"/>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lvl3pPr marL="914400">
              <a:lnSpc>
                <a:spcPct val="15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558672994"/>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t>Click to edit Master title style</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3802" y="1230599"/>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3802" y="185163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3802" y="2472679"/>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3802" y="3093719"/>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148219" y="1230599"/>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48218" y="1851639"/>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148218" y="2472679"/>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148217" y="3099816"/>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53838" y="124973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53837" y="184554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53837" y="2472679"/>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53837" y="3081525"/>
            <a:ext cx="1554615" cy="457240"/>
          </a:xfrm>
          <a:prstGeom prst="rect">
            <a:avLst/>
          </a:prstGeom>
        </p:spPr>
      </p:pic>
      <p:grpSp>
        <p:nvGrpSpPr>
          <p:cNvPr id="2" name="Group 1"/>
          <p:cNvGrpSpPr/>
          <p:nvPr/>
        </p:nvGrpSpPr>
        <p:grpSpPr>
          <a:xfrm>
            <a:off x="3668372" y="3697195"/>
            <a:ext cx="640080" cy="457200"/>
            <a:chOff x="3668372" y="3697195"/>
            <a:chExt cx="640080" cy="457200"/>
          </a:xfrm>
        </p:grpSpPr>
        <p:sp>
          <p:nvSpPr>
            <p:cNvPr id="71" name="Pentagon 70"/>
            <p:cNvSpPr/>
            <p:nvPr/>
          </p:nvSpPr>
          <p:spPr>
            <a:xfrm>
              <a:off x="3851252" y="3697195"/>
              <a:ext cx="4572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668372" y="369719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668372" y="4531766"/>
            <a:ext cx="640080" cy="457200"/>
            <a:chOff x="3668372" y="4531766"/>
            <a:chExt cx="640080" cy="457200"/>
          </a:xfrm>
        </p:grpSpPr>
        <p:sp>
          <p:nvSpPr>
            <p:cNvPr id="73" name="Pentagon 72"/>
            <p:cNvSpPr/>
            <p:nvPr/>
          </p:nvSpPr>
          <p:spPr>
            <a:xfrm>
              <a:off x="3851252" y="4531766"/>
              <a:ext cx="4572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68372" y="453176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668372" y="5366337"/>
            <a:ext cx="640080" cy="457200"/>
            <a:chOff x="3668372" y="5366337"/>
            <a:chExt cx="640080" cy="457200"/>
          </a:xfrm>
        </p:grpSpPr>
        <p:sp>
          <p:nvSpPr>
            <p:cNvPr id="75" name="Pentagon 74"/>
            <p:cNvSpPr/>
            <p:nvPr/>
          </p:nvSpPr>
          <p:spPr>
            <a:xfrm>
              <a:off x="3851252" y="5366337"/>
              <a:ext cx="4572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668372" y="536633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68372" y="6200908"/>
            <a:ext cx="640080" cy="457200"/>
            <a:chOff x="3668372" y="6200908"/>
            <a:chExt cx="640080" cy="457200"/>
          </a:xfrm>
        </p:grpSpPr>
        <p:sp>
          <p:nvSpPr>
            <p:cNvPr id="77" name="Pentagon 76"/>
            <p:cNvSpPr/>
            <p:nvPr/>
          </p:nvSpPr>
          <p:spPr>
            <a:xfrm>
              <a:off x="3851252" y="620090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68372" y="620090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58484" y="3690371"/>
            <a:ext cx="1371600" cy="453104"/>
            <a:chOff x="2303060" y="1350261"/>
            <a:chExt cx="1371600" cy="453104"/>
          </a:xfrm>
        </p:grpSpPr>
        <p:sp>
          <p:nvSpPr>
            <p:cNvPr id="80" name="Round Same Side Corner Rectangle 79"/>
            <p:cNvSpPr/>
            <p:nvPr/>
          </p:nvSpPr>
          <p:spPr>
            <a:xfrm>
              <a:off x="2303060" y="1350261"/>
              <a:ext cx="1371600" cy="36576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03060" y="1711925"/>
              <a:ext cx="1371600" cy="914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5058484" y="4505139"/>
            <a:ext cx="1371600" cy="453104"/>
            <a:chOff x="2303060" y="2165029"/>
            <a:chExt cx="1371600" cy="453104"/>
          </a:xfrm>
        </p:grpSpPr>
        <p:sp>
          <p:nvSpPr>
            <p:cNvPr id="83" name="Round Same Side Corner Rectangle 82"/>
            <p:cNvSpPr/>
            <p:nvPr/>
          </p:nvSpPr>
          <p:spPr>
            <a:xfrm>
              <a:off x="2303060" y="2165029"/>
              <a:ext cx="1371600" cy="36576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303060" y="2526693"/>
              <a:ext cx="1371600" cy="9144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058484" y="5366337"/>
            <a:ext cx="1371600" cy="453104"/>
            <a:chOff x="2303060" y="3026227"/>
            <a:chExt cx="1371600" cy="453104"/>
          </a:xfrm>
        </p:grpSpPr>
        <p:sp>
          <p:nvSpPr>
            <p:cNvPr id="86" name="Round Same Side Corner Rectangle 85"/>
            <p:cNvSpPr/>
            <p:nvPr/>
          </p:nvSpPr>
          <p:spPr>
            <a:xfrm>
              <a:off x="2303060" y="3026227"/>
              <a:ext cx="1371600" cy="365760"/>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303060" y="3387891"/>
              <a:ext cx="1371600" cy="914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58484" y="6181105"/>
            <a:ext cx="1371600" cy="453104"/>
            <a:chOff x="2303060" y="3840995"/>
            <a:chExt cx="1371600" cy="453104"/>
          </a:xfrm>
        </p:grpSpPr>
        <p:sp>
          <p:nvSpPr>
            <p:cNvPr id="89" name="Round Same Side Corner Rectangle 88"/>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5542" y="3697195"/>
            <a:ext cx="1554480" cy="457200"/>
            <a:chOff x="4600118" y="1357085"/>
            <a:chExt cx="1554480" cy="457200"/>
          </a:xfrm>
        </p:grpSpPr>
        <p:sp>
          <p:nvSpPr>
            <p:cNvPr id="92" name="Pentagon 91"/>
            <p:cNvSpPr/>
            <p:nvPr/>
          </p:nvSpPr>
          <p:spPr>
            <a:xfrm>
              <a:off x="4782998" y="1357085"/>
              <a:ext cx="13716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600118" y="135708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355542" y="4531766"/>
            <a:ext cx="1554480" cy="457200"/>
            <a:chOff x="4600118" y="2191656"/>
            <a:chExt cx="1554480" cy="457200"/>
          </a:xfrm>
        </p:grpSpPr>
        <p:sp>
          <p:nvSpPr>
            <p:cNvPr id="95" name="Pentagon 94"/>
            <p:cNvSpPr/>
            <p:nvPr/>
          </p:nvSpPr>
          <p:spPr>
            <a:xfrm>
              <a:off x="4782998" y="2191656"/>
              <a:ext cx="13716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00118" y="219165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55542" y="5366337"/>
            <a:ext cx="1554480" cy="457200"/>
            <a:chOff x="4600118" y="3026227"/>
            <a:chExt cx="1554480" cy="457200"/>
          </a:xfrm>
        </p:grpSpPr>
        <p:sp>
          <p:nvSpPr>
            <p:cNvPr id="98" name="Pentagon 97"/>
            <p:cNvSpPr/>
            <p:nvPr/>
          </p:nvSpPr>
          <p:spPr>
            <a:xfrm>
              <a:off x="4782998" y="3026227"/>
              <a:ext cx="13716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600118" y="302622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7355542" y="6200908"/>
            <a:ext cx="1554480" cy="457200"/>
            <a:chOff x="4600118" y="3860798"/>
            <a:chExt cx="1554480" cy="457200"/>
          </a:xfrm>
        </p:grpSpPr>
        <p:sp>
          <p:nvSpPr>
            <p:cNvPr id="101" name="Pentagon 100"/>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3002215"/>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4" name="Group 3"/>
          <p:cNvGrpSpPr/>
          <p:nvPr/>
        </p:nvGrpSpPr>
        <p:grpSpPr>
          <a:xfrm>
            <a:off x="7094966" y="0"/>
            <a:ext cx="1371719" cy="457240"/>
            <a:chOff x="7094966" y="0"/>
            <a:chExt cx="1371719" cy="45724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p:nvGrpSpPr>
        <p:grpSpPr>
          <a:xfrm>
            <a:off x="5123903" y="-1159"/>
            <a:ext cx="1371719" cy="458399"/>
            <a:chOff x="5123903" y="-1159"/>
            <a:chExt cx="1371719" cy="458399"/>
          </a:xfrm>
        </p:grpSpPr>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p:nvGrpSpPr>
        <p:grpSpPr>
          <a:xfrm>
            <a:off x="2943880" y="-7255"/>
            <a:ext cx="1371719" cy="457240"/>
            <a:chOff x="2943880" y="-7255"/>
            <a:chExt cx="1371719" cy="457240"/>
          </a:xfrm>
        </p:grpSpPr>
        <p:pic>
          <p:nvPicPr>
            <p:cNvPr id="11" name="Pictur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p:nvGrpSpPr>
        <p:grpSpPr>
          <a:xfrm>
            <a:off x="886300" y="-1160"/>
            <a:ext cx="1371720" cy="451143"/>
            <a:chOff x="886300" y="-1160"/>
            <a:chExt cx="1371720" cy="451143"/>
          </a:xfrm>
        </p:grpSpPr>
        <p:pic>
          <p:nvPicPr>
            <p:cNvPr id="14" name="Picture 1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p:nvGrpSpPr>
        <p:grpSpPr>
          <a:xfrm>
            <a:off x="0" y="1033087"/>
            <a:ext cx="640135" cy="457240"/>
            <a:chOff x="0" y="1033087"/>
            <a:chExt cx="640135" cy="457240"/>
          </a:xfrm>
        </p:grpSpPr>
        <p:pic>
          <p:nvPicPr>
            <p:cNvPr id="17" name="Picture 1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p:nvGrpSpPr>
        <p:grpSpPr>
          <a:xfrm>
            <a:off x="-1" y="1944330"/>
            <a:ext cx="640135" cy="457240"/>
            <a:chOff x="-1" y="1944330"/>
            <a:chExt cx="640135" cy="457240"/>
          </a:xfrm>
        </p:grpSpPr>
        <p:pic>
          <p:nvPicPr>
            <p:cNvPr id="20" name="Picture 1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p:nvGrpSpPr>
        <p:grpSpPr>
          <a:xfrm>
            <a:off x="7589385" y="1055266"/>
            <a:ext cx="1554615" cy="457240"/>
            <a:chOff x="7589385" y="1055266"/>
            <a:chExt cx="1554615" cy="457240"/>
          </a:xfrm>
        </p:grpSpPr>
        <p:pic>
          <p:nvPicPr>
            <p:cNvPr id="23" name="Picture 2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p:nvGrpSpPr>
        <p:grpSpPr>
          <a:xfrm>
            <a:off x="7589385" y="2070065"/>
            <a:ext cx="1554615" cy="457240"/>
            <a:chOff x="7589385" y="2070065"/>
            <a:chExt cx="1554615" cy="457240"/>
          </a:xfrm>
        </p:grpSpPr>
        <p:pic>
          <p:nvPicPr>
            <p:cNvPr id="26" name="Picture 25"/>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01743776"/>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57200" y="6324600"/>
            <a:ext cx="1828800" cy="365125"/>
          </a:xfrm>
          <a:prstGeom prst="rect">
            <a:avLst/>
          </a:prstGeom>
        </p:spPr>
        <p:txBody>
          <a:bodyPr/>
          <a:lstStyle>
            <a:lvl1pPr>
              <a:defRPr/>
            </a:lvl1pPr>
          </a:lstStyle>
          <a:p>
            <a:pPr>
              <a:defRPr/>
            </a:pPr>
            <a:r>
              <a:rPr lang="en-US" smtClean="0"/>
              <a:t>BDK30-3</a:t>
            </a:r>
            <a:endParaRPr lang="en-US"/>
          </a:p>
        </p:txBody>
      </p:sp>
      <p:sp>
        <p:nvSpPr>
          <p:cNvPr id="5" name="Slide Number Placeholder 5"/>
          <p:cNvSpPr>
            <a:spLocks noGrp="1"/>
          </p:cNvSpPr>
          <p:nvPr>
            <p:ph type="sldNum" sz="quarter" idx="11"/>
          </p:nvPr>
        </p:nvSpPr>
        <p:spPr>
          <a:xfrm>
            <a:off x="3581400" y="6324600"/>
            <a:ext cx="1828800" cy="365125"/>
          </a:xfrm>
          <a:prstGeom prst="rect">
            <a:avLst/>
          </a:prstGeom>
        </p:spPr>
        <p:txBody>
          <a:bodyPr/>
          <a:lstStyle>
            <a:lvl1pPr>
              <a:defRPr/>
            </a:lvl1pPr>
          </a:lstStyle>
          <a:p>
            <a:fld id="{E940A42B-92B5-F843-B402-ECF8B0E1BFF7}" type="slidenum">
              <a:rPr lang="en-US"/>
              <a:pPr/>
              <a:t>‹#›</a:t>
            </a:fld>
            <a:endParaRPr lang="en-US"/>
          </a:p>
        </p:txBody>
      </p:sp>
    </p:spTree>
    <p:extLst>
      <p:ext uri="{BB962C8B-B14F-4D97-AF65-F5344CB8AC3E}">
        <p14:creationId xmlns:p14="http://schemas.microsoft.com/office/powerpoint/2010/main" val="33056851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324600"/>
            <a:ext cx="1828800" cy="365125"/>
          </a:xfrm>
          <a:prstGeom prst="rect">
            <a:avLst/>
          </a:prstGeom>
        </p:spPr>
        <p:txBody>
          <a:bodyPr/>
          <a:lstStyle>
            <a:lvl1pPr>
              <a:defRPr/>
            </a:lvl1pPr>
          </a:lstStyle>
          <a:p>
            <a:pPr>
              <a:defRPr/>
            </a:pPr>
            <a:r>
              <a:rPr lang="en-US" smtClean="0"/>
              <a:t>BDK30-3</a:t>
            </a:r>
            <a:endParaRPr lang="en-US"/>
          </a:p>
        </p:txBody>
      </p:sp>
      <p:sp>
        <p:nvSpPr>
          <p:cNvPr id="6" name="Slide Number Placeholder 5"/>
          <p:cNvSpPr>
            <a:spLocks noGrp="1"/>
          </p:cNvSpPr>
          <p:nvPr>
            <p:ph type="sldNum" sz="quarter" idx="11"/>
          </p:nvPr>
        </p:nvSpPr>
        <p:spPr>
          <a:xfrm>
            <a:off x="3581400" y="6324600"/>
            <a:ext cx="1828800" cy="365125"/>
          </a:xfrm>
          <a:prstGeom prst="rect">
            <a:avLst/>
          </a:prstGeom>
        </p:spPr>
        <p:txBody>
          <a:bodyPr/>
          <a:lstStyle>
            <a:lvl1pPr>
              <a:defRPr/>
            </a:lvl1pPr>
          </a:lstStyle>
          <a:p>
            <a:fld id="{85A1BBE4-62D3-E64C-B905-F650D91EC408}" type="slidenum">
              <a:rPr lang="en-US"/>
              <a:pPr/>
              <a:t>‹#›</a:t>
            </a:fld>
            <a:endParaRPr lang="en-US"/>
          </a:p>
        </p:txBody>
      </p:sp>
    </p:spTree>
    <p:extLst>
      <p:ext uri="{BB962C8B-B14F-4D97-AF65-F5344CB8AC3E}">
        <p14:creationId xmlns:p14="http://schemas.microsoft.com/office/powerpoint/2010/main" val="2386637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22452305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8134901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5401236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376778054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893413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284824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826251261"/>
      </p:ext>
    </p:extLst>
  </p:cSld>
  <p:clrMapOvr>
    <a:masterClrMapping/>
  </p:clrMapOvr>
  <p:timing>
    <p:tnLst>
      <p:par>
        <p:cTn id="1" dur="indefinite" restart="never" nodeType="tmRoot"/>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631182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2250736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4501281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03710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1569242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70149637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3719114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9789547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14990923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8870436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27698651"/>
      </p:ext>
    </p:extLst>
  </p:cSld>
  <p:clrMapOvr>
    <a:masterClrMapping/>
  </p:clrMapOvr>
  <p:timing>
    <p:tnLst>
      <p:par>
        <p:cTn id="1" dur="indefinite" restart="never" nodeType="tmRoot"/>
      </p:par>
    </p:tnLst>
  </p:timing>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3702371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62421996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3089251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76411107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93796378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3032196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preferRelativeResize="0">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p:nvPicPr>
        <p:blipFill>
          <a:blip r:embed="rId10" cstate="email">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p:nvPicPr>
        <p:blipFill>
          <a:blip r:embed="rId13" cstate="email">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p:nvPicPr>
        <p:blipFill>
          <a:blip r:embed="rId14" cstate="email">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p:nvPicPr>
        <p:blipFill>
          <a:blip r:embed="rId15" cstate="email">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p:nvPicPr>
        <p:blipFill>
          <a:blip r:embed="rId16" cstate="email">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32983592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sp>
        <p:nvSpPr>
          <p:cNvPr id="4" name="Oval 3"/>
          <p:cNvSpPr/>
          <p:nvPr/>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229937615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4973" y="1278854"/>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4973" y="189440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4973" y="2533036"/>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24971" y="3189475"/>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67465" y="1278854"/>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67465" y="1923458"/>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067466" y="2533036"/>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67465" y="3195572"/>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41905" y="127885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41905" y="188843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41905" y="2521082"/>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41903" y="3171543"/>
            <a:ext cx="1554615" cy="457240"/>
          </a:xfrm>
          <a:prstGeom prst="rect">
            <a:avLst/>
          </a:prstGeom>
        </p:spPr>
      </p:pic>
      <p:grpSp>
        <p:nvGrpSpPr>
          <p:cNvPr id="71" name="Group 70"/>
          <p:cNvGrpSpPr/>
          <p:nvPr/>
        </p:nvGrpSpPr>
        <p:grpSpPr>
          <a:xfrm>
            <a:off x="4925168" y="3628783"/>
            <a:ext cx="640080" cy="457200"/>
            <a:chOff x="912948" y="1357085"/>
            <a:chExt cx="640080" cy="457200"/>
          </a:xfrm>
        </p:grpSpPr>
        <p:sp>
          <p:nvSpPr>
            <p:cNvPr id="72" name="Pentagon 71"/>
            <p:cNvSpPr/>
            <p:nvPr/>
          </p:nvSpPr>
          <p:spPr>
            <a:xfrm>
              <a:off x="1095828" y="1357085"/>
              <a:ext cx="4572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294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925168" y="4463354"/>
            <a:ext cx="640080" cy="457200"/>
            <a:chOff x="912948" y="2191656"/>
            <a:chExt cx="640080" cy="457200"/>
          </a:xfrm>
        </p:grpSpPr>
        <p:sp>
          <p:nvSpPr>
            <p:cNvPr id="75" name="Pentagon 74"/>
            <p:cNvSpPr/>
            <p:nvPr/>
          </p:nvSpPr>
          <p:spPr>
            <a:xfrm>
              <a:off x="1095828" y="2191656"/>
              <a:ext cx="4572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294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4925168" y="5297925"/>
            <a:ext cx="640080" cy="457200"/>
            <a:chOff x="912948" y="3026227"/>
            <a:chExt cx="640080" cy="457200"/>
          </a:xfrm>
        </p:grpSpPr>
        <p:sp>
          <p:nvSpPr>
            <p:cNvPr id="78" name="Pentagon 77"/>
            <p:cNvSpPr/>
            <p:nvPr/>
          </p:nvSpPr>
          <p:spPr>
            <a:xfrm>
              <a:off x="1095828" y="3026227"/>
              <a:ext cx="4572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294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4925168" y="6132496"/>
            <a:ext cx="640080" cy="457200"/>
            <a:chOff x="912948" y="3860798"/>
            <a:chExt cx="640080" cy="457200"/>
          </a:xfrm>
        </p:grpSpPr>
        <p:sp>
          <p:nvSpPr>
            <p:cNvPr id="81" name="Pentagon 80"/>
            <p:cNvSpPr/>
            <p:nvPr/>
          </p:nvSpPr>
          <p:spPr>
            <a:xfrm>
              <a:off x="1095828" y="386079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1294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5696141" y="3632879"/>
            <a:ext cx="1371600" cy="453104"/>
            <a:chOff x="2303060" y="1350261"/>
            <a:chExt cx="1371600" cy="453104"/>
          </a:xfrm>
        </p:grpSpPr>
        <p:sp>
          <p:nvSpPr>
            <p:cNvPr id="84" name="Round Same Side Corner Rectangle 83"/>
            <p:cNvSpPr/>
            <p:nvPr/>
          </p:nvSpPr>
          <p:spPr>
            <a:xfrm>
              <a:off x="2303060" y="1350261"/>
              <a:ext cx="1371600" cy="365760"/>
            </a:xfrm>
            <a:prstGeom prst="round2Same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03060" y="1711925"/>
              <a:ext cx="1371600" cy="9144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5696141" y="4447647"/>
            <a:ext cx="1371600" cy="453104"/>
            <a:chOff x="2303060" y="2165029"/>
            <a:chExt cx="1371600" cy="453104"/>
          </a:xfrm>
        </p:grpSpPr>
        <p:sp>
          <p:nvSpPr>
            <p:cNvPr id="87" name="Round Same Side Corner Rectangle 86"/>
            <p:cNvSpPr/>
            <p:nvPr/>
          </p:nvSpPr>
          <p:spPr>
            <a:xfrm>
              <a:off x="2303060" y="2165029"/>
              <a:ext cx="1371600" cy="365760"/>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303060" y="2526693"/>
              <a:ext cx="1371600" cy="9144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696141" y="5308845"/>
            <a:ext cx="1371600" cy="453104"/>
            <a:chOff x="2303060" y="3026227"/>
            <a:chExt cx="1371600" cy="453104"/>
          </a:xfrm>
        </p:grpSpPr>
        <p:sp>
          <p:nvSpPr>
            <p:cNvPr id="90" name="Round Same Side Corner Rectangle 89"/>
            <p:cNvSpPr/>
            <p:nvPr/>
          </p:nvSpPr>
          <p:spPr>
            <a:xfrm>
              <a:off x="2303060" y="3026227"/>
              <a:ext cx="1371600" cy="365760"/>
            </a:xfrm>
            <a:prstGeom prst="round2Same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303060" y="3387891"/>
              <a:ext cx="1371600" cy="9144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696141" y="6123613"/>
            <a:ext cx="1371600" cy="453104"/>
            <a:chOff x="2303060" y="3840995"/>
            <a:chExt cx="1371600" cy="453104"/>
          </a:xfrm>
        </p:grpSpPr>
        <p:sp>
          <p:nvSpPr>
            <p:cNvPr id="93" name="Round Same Side Corner Rectangle 92"/>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64549" y="3628783"/>
            <a:ext cx="1554480" cy="457200"/>
            <a:chOff x="4600118" y="1357085"/>
            <a:chExt cx="1554480" cy="457200"/>
          </a:xfrm>
        </p:grpSpPr>
        <p:sp>
          <p:nvSpPr>
            <p:cNvPr id="96" name="Pentagon 95"/>
            <p:cNvSpPr/>
            <p:nvPr/>
          </p:nvSpPr>
          <p:spPr>
            <a:xfrm>
              <a:off x="4782998" y="1357085"/>
              <a:ext cx="13716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60011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7364549" y="4463354"/>
            <a:ext cx="1554480" cy="457200"/>
            <a:chOff x="4600118" y="2191656"/>
            <a:chExt cx="1554480" cy="457200"/>
          </a:xfrm>
        </p:grpSpPr>
        <p:sp>
          <p:nvSpPr>
            <p:cNvPr id="99" name="Pentagon 98"/>
            <p:cNvSpPr/>
            <p:nvPr/>
          </p:nvSpPr>
          <p:spPr>
            <a:xfrm>
              <a:off x="4782998" y="2191656"/>
              <a:ext cx="13716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60011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364549" y="5297925"/>
            <a:ext cx="1554480" cy="457200"/>
            <a:chOff x="4600118" y="3026227"/>
            <a:chExt cx="1554480" cy="457200"/>
          </a:xfrm>
        </p:grpSpPr>
        <p:sp>
          <p:nvSpPr>
            <p:cNvPr id="102" name="Pentagon 101"/>
            <p:cNvSpPr/>
            <p:nvPr/>
          </p:nvSpPr>
          <p:spPr>
            <a:xfrm>
              <a:off x="4782998" y="3026227"/>
              <a:ext cx="13716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0011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364549" y="6132496"/>
            <a:ext cx="1554480" cy="457200"/>
            <a:chOff x="4600118" y="3860798"/>
            <a:chExt cx="1554480" cy="457200"/>
          </a:xfrm>
        </p:grpSpPr>
        <p:sp>
          <p:nvSpPr>
            <p:cNvPr id="105" name="Pentagon 104"/>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129104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5" name="Group 4"/>
          <p:cNvGrpSpPr/>
          <p:nvPr/>
        </p:nvGrpSpPr>
        <p:grpSpPr>
          <a:xfrm>
            <a:off x="7094966" y="0"/>
            <a:ext cx="1371719" cy="457240"/>
            <a:chOff x="7094966" y="0"/>
            <a:chExt cx="1371719" cy="457240"/>
          </a:xfrm>
        </p:grpSpPr>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p:nvGrpSpPr>
        <p:grpSpPr>
          <a:xfrm>
            <a:off x="5123903" y="-1159"/>
            <a:ext cx="1371719" cy="458399"/>
            <a:chOff x="5123903" y="-1159"/>
            <a:chExt cx="1371719" cy="458399"/>
          </a:xfrm>
        </p:grpSpPr>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p:nvGrpSpPr>
        <p:grpSpPr>
          <a:xfrm>
            <a:off x="2943880" y="-7255"/>
            <a:ext cx="1371719" cy="457240"/>
            <a:chOff x="2943880" y="-7255"/>
            <a:chExt cx="1371719" cy="457240"/>
          </a:xfrm>
        </p:grpSpPr>
        <p:pic>
          <p:nvPicPr>
            <p:cNvPr id="12" name="Pictur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7" name="Group 16"/>
          <p:cNvGrpSpPr/>
          <p:nvPr/>
        </p:nvGrpSpPr>
        <p:grpSpPr>
          <a:xfrm>
            <a:off x="0" y="1033087"/>
            <a:ext cx="640135" cy="457240"/>
            <a:chOff x="0" y="1033087"/>
            <a:chExt cx="640135" cy="457240"/>
          </a:xfrm>
        </p:grpSpPr>
        <p:pic>
          <p:nvPicPr>
            <p:cNvPr id="18" name="Picture 1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p:nvGrpSpPr>
        <p:grpSpPr>
          <a:xfrm>
            <a:off x="-1" y="1944330"/>
            <a:ext cx="640135" cy="457240"/>
            <a:chOff x="-1" y="1944330"/>
            <a:chExt cx="640135" cy="457240"/>
          </a:xfrm>
        </p:grpSpPr>
        <p:pic>
          <p:nvPicPr>
            <p:cNvPr id="21" name="Picture 2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p:nvGrpSpPr>
        <p:grpSpPr>
          <a:xfrm>
            <a:off x="7589385" y="1055266"/>
            <a:ext cx="1554615" cy="457240"/>
            <a:chOff x="7589385" y="1055266"/>
            <a:chExt cx="1554615" cy="457240"/>
          </a:xfrm>
        </p:grpSpPr>
        <p:pic>
          <p:nvPicPr>
            <p:cNvPr id="24" name="Picture 2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p:nvGrpSpPr>
        <p:grpSpPr>
          <a:xfrm>
            <a:off x="7589385" y="2070065"/>
            <a:ext cx="1554615" cy="457240"/>
            <a:chOff x="7589385" y="2070065"/>
            <a:chExt cx="1554615" cy="457240"/>
          </a:xfrm>
        </p:grpSpPr>
        <p:pic>
          <p:nvPicPr>
            <p:cNvPr id="27" name="Picture 2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grpSp>
        <p:nvGrpSpPr>
          <p:cNvPr id="36" name="Group 35"/>
          <p:cNvGrpSpPr/>
          <p:nvPr/>
        </p:nvGrpSpPr>
        <p:grpSpPr>
          <a:xfrm rot="10800000">
            <a:off x="967140" y="-5500"/>
            <a:ext cx="1371719" cy="449279"/>
            <a:chOff x="7547308" y="6054245"/>
            <a:chExt cx="1371719" cy="449279"/>
          </a:xfrm>
        </p:grpSpPr>
        <p:sp>
          <p:nvSpPr>
            <p:cNvPr id="37" name="Round Same Side Corner Rectangle 36"/>
            <p:cNvSpPr/>
            <p:nvPr/>
          </p:nvSpPr>
          <p:spPr>
            <a:xfrm>
              <a:off x="7547308" y="6054245"/>
              <a:ext cx="1371719" cy="357809"/>
            </a:xfrm>
            <a:prstGeom prst="round2SameRect">
              <a:avLst/>
            </a:prstGeom>
            <a:solidFill>
              <a:srgbClr val="717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ectangle 37"/>
            <p:cNvSpPr/>
            <p:nvPr/>
          </p:nvSpPr>
          <p:spPr>
            <a:xfrm>
              <a:off x="7547308" y="6412064"/>
              <a:ext cx="1371719" cy="91460"/>
            </a:xfrm>
            <a:prstGeom prst="rect">
              <a:avLst/>
            </a:prstGeom>
            <a:solidFill>
              <a:srgbClr val="525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976566" y="83887"/>
            <a:ext cx="1329740" cy="369332"/>
          </a:xfrm>
          <a:prstGeom prst="rect">
            <a:avLst/>
          </a:prstGeom>
          <a:noFill/>
        </p:spPr>
        <p:txBody>
          <a:bodyPr wrap="square" rtlCol="0">
            <a:spAutoFit/>
          </a:bodyPr>
          <a:lstStyle/>
          <a:p>
            <a:pPr algn="ctr"/>
            <a:r>
              <a:rPr lang="en-US" dirty="0" smtClean="0">
                <a:solidFill>
                  <a:schemeClr val="bg1"/>
                </a:solidFill>
                <a:latin typeface="+mj-lt"/>
              </a:rPr>
              <a:t>Glossary</a:t>
            </a:r>
            <a:endParaRPr lang="en-US" dirty="0">
              <a:solidFill>
                <a:schemeClr val="bg1"/>
              </a:solidFill>
              <a:latin typeface="+mj-lt"/>
            </a:endParaRPr>
          </a:p>
        </p:txBody>
      </p:sp>
    </p:spTree>
    <p:custDataLst>
      <p:tags r:id="rId1"/>
    </p:custDataLst>
    <p:extLst>
      <p:ext uri="{BB962C8B-B14F-4D97-AF65-F5344CB8AC3E}">
        <p14:creationId xmlns:p14="http://schemas.microsoft.com/office/powerpoint/2010/main" val="4372675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3418948415"/>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019818723"/>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841111072"/>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80681547"/>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016775444"/>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ags" Target="../tags/tag2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5"/>
    </p:custDataLst>
    <p:extLst>
      <p:ext uri="{BB962C8B-B14F-4D97-AF65-F5344CB8AC3E}">
        <p14:creationId xmlns:p14="http://schemas.microsoft.com/office/powerpoint/2010/main" val="1880676861"/>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 id="2147483932" r:id="rId18"/>
    <p:sldLayoutId id="2147483933" r:id="rId19"/>
    <p:sldLayoutId id="2147483934" r:id="rId20"/>
    <p:sldLayoutId id="2147483935" r:id="rId21"/>
    <p:sldLayoutId id="2147483936" r:id="rId22"/>
    <p:sldLayoutId id="2147483937" r:id="rId2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95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8"/>
    </p:custDataLst>
    <p:extLst>
      <p:ext uri="{BB962C8B-B14F-4D97-AF65-F5344CB8AC3E}">
        <p14:creationId xmlns:p14="http://schemas.microsoft.com/office/powerpoint/2010/main" val="131750844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 id="2147483962" r:id="rId24"/>
    <p:sldLayoutId id="2147483963" r:id="rId25"/>
    <p:sldLayoutId id="2147483964" r:id="rId2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no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no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no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hyperlink" Target="http://projectreporter.nih.gov/project_info_description.cfm?aid=8828784&amp;icde=22004384"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p:cNvSpPr>
            <a:spLocks noGrp="1" noChangeArrowheads="1"/>
          </p:cNvSpPr>
          <p:nvPr>
            <p:ph type="ctrTitle"/>
          </p:nvPr>
        </p:nvSpPr>
        <p:spPr/>
        <p:txBody>
          <a:bodyPr/>
          <a:lstStyle/>
          <a:p>
            <a:pPr eaLnBrk="1" hangingPunct="1"/>
            <a:r>
              <a:rPr lang="en-US" dirty="0" smtClean="0"/>
              <a:t>HIPAA </a:t>
            </a:r>
            <a:r>
              <a:rPr lang="en-US" dirty="0"/>
              <a:t>Privacy and Security </a:t>
            </a:r>
            <a:r>
              <a:rPr lang="en-US" dirty="0" smtClean="0"/>
              <a:t>Regulations 1/2</a:t>
            </a:r>
            <a:endParaRPr lang="en-US" dirty="0"/>
          </a:p>
        </p:txBody>
      </p:sp>
      <p:sp>
        <p:nvSpPr>
          <p:cNvPr id="2059" name="Rectangle 11"/>
          <p:cNvSpPr>
            <a:spLocks noGrp="1" noChangeArrowheads="1"/>
          </p:cNvSpPr>
          <p:nvPr>
            <p:ph type="subTitle" idx="1"/>
          </p:nvPr>
        </p:nvSpPr>
        <p:spPr>
          <a:xfrm>
            <a:off x="283029" y="4038600"/>
            <a:ext cx="8577943" cy="1295400"/>
          </a:xfrm>
        </p:spPr>
        <p:txBody>
          <a:bodyPr>
            <a:normAutofit/>
          </a:bodyPr>
          <a:lstStyle/>
          <a:p>
            <a:r>
              <a:rPr lang="en-US" dirty="0" smtClean="0"/>
              <a:t>BDK20-3 </a:t>
            </a:r>
            <a:r>
              <a:rPr lang="en-US" dirty="0" smtClean="0"/>
              <a:t>| Regulatory </a:t>
            </a:r>
            <a:r>
              <a:rPr lang="en-US" dirty="0"/>
              <a:t>Issues in Big Data for Genomics and Health</a:t>
            </a:r>
          </a:p>
          <a:p>
            <a:r>
              <a:rPr lang="en-US" dirty="0" smtClean="0"/>
              <a:t>William </a:t>
            </a:r>
            <a:r>
              <a:rPr lang="en-US" dirty="0"/>
              <a:t>Hersh, </a:t>
            </a:r>
            <a:r>
              <a:rPr lang="en-US" dirty="0" smtClean="0"/>
              <a:t>MD | Department </a:t>
            </a:r>
            <a:r>
              <a:rPr lang="en-US" dirty="0"/>
              <a:t>of Medical Informatics &amp; Clinical Epidemiology</a:t>
            </a:r>
          </a:p>
          <a:p>
            <a:r>
              <a:rPr lang="en-US" dirty="0"/>
              <a:t>Oregon Health &amp; Science University</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title"/>
          </p:nvPr>
        </p:nvSpPr>
        <p:spPr/>
        <p:txBody>
          <a:bodyPr/>
          <a:lstStyle/>
          <a:p>
            <a:r>
              <a:rPr lang="en-US" dirty="0" smtClean="0"/>
              <a:t>Other aspects of privacy practices</a:t>
            </a:r>
            <a:endParaRPr lang="en-US" dirty="0"/>
          </a:p>
        </p:txBody>
      </p:sp>
      <p:sp>
        <p:nvSpPr>
          <p:cNvPr id="16387" name="Rectangle 8"/>
          <p:cNvSpPr>
            <a:spLocks noGrp="1" noChangeArrowheads="1"/>
          </p:cNvSpPr>
          <p:nvPr>
            <p:ph idx="1"/>
          </p:nvPr>
        </p:nvSpPr>
        <p:spPr/>
        <p:txBody>
          <a:bodyPr>
            <a:normAutofit/>
          </a:bodyPr>
          <a:lstStyle/>
          <a:p>
            <a:r>
              <a:rPr lang="en-US" dirty="0" smtClean="0"/>
              <a:t>Must be written in plain language</a:t>
            </a:r>
          </a:p>
          <a:p>
            <a:r>
              <a:rPr lang="en-US" dirty="0" smtClean="0"/>
              <a:t>Practices/organizations must state they preserve the right to change notice of privacy practices</a:t>
            </a:r>
          </a:p>
          <a:p>
            <a:r>
              <a:rPr lang="en-US" dirty="0" smtClean="0"/>
              <a:t>There must be a complaint process</a:t>
            </a:r>
          </a:p>
          <a:p>
            <a:r>
              <a:rPr lang="en-US" dirty="0" smtClean="0"/>
              <a:t>Practices/organizations must designate a privacy officer</a:t>
            </a:r>
          </a:p>
          <a:p>
            <a:r>
              <a:rPr lang="en-US" dirty="0" smtClean="0"/>
              <a:t>Examples of Notice of Privacy Practices (NPP)</a:t>
            </a:r>
          </a:p>
          <a:p>
            <a:pPr lvl="1"/>
            <a:r>
              <a:rPr lang="en-US" dirty="0" smtClean="0"/>
              <a:t>Models from ONC OCR </a:t>
            </a:r>
            <a:endParaRPr lang="en-US" dirty="0"/>
          </a:p>
          <a:p>
            <a:pPr lvl="1"/>
            <a:r>
              <a:rPr lang="en-US" dirty="0" smtClean="0"/>
              <a:t>OHSU</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Authorizations</a:t>
            </a:r>
            <a:endParaRPr lang="en-US"/>
          </a:p>
        </p:txBody>
      </p:sp>
      <p:sp>
        <p:nvSpPr>
          <p:cNvPr id="17411" name="Rectangle 3"/>
          <p:cNvSpPr>
            <a:spLocks noGrp="1" noChangeArrowheads="1"/>
          </p:cNvSpPr>
          <p:nvPr>
            <p:ph idx="1"/>
          </p:nvPr>
        </p:nvSpPr>
        <p:spPr/>
        <p:txBody>
          <a:bodyPr>
            <a:normAutofit/>
          </a:bodyPr>
          <a:lstStyle/>
          <a:p>
            <a:r>
              <a:rPr lang="en-US" dirty="0" smtClean="0"/>
              <a:t>Providers must obtain an authorization before disclosing PHI for purposes other than TPO</a:t>
            </a:r>
          </a:p>
          <a:p>
            <a:r>
              <a:rPr lang="en-US" dirty="0" smtClean="0"/>
              <a:t>They may not condition treatment on an individual’s authorization</a:t>
            </a:r>
          </a:p>
          <a:p>
            <a:r>
              <a:rPr lang="en-US" dirty="0" smtClean="0"/>
              <a:t>CEs must make </a:t>
            </a:r>
            <a:r>
              <a:rPr lang="en-US" altLang="ja-JP" dirty="0" smtClean="0"/>
              <a:t>“</a:t>
            </a:r>
            <a:r>
              <a:rPr lang="en-US" dirty="0" smtClean="0"/>
              <a:t>reasonable safeguards</a:t>
            </a:r>
            <a:r>
              <a:rPr lang="en-US" altLang="ja-JP" dirty="0" smtClean="0"/>
              <a:t>”</a:t>
            </a:r>
            <a:r>
              <a:rPr lang="en-US" dirty="0" smtClean="0"/>
              <a:t> to limit the use or disclosure of PHI to the minimum amount necessary</a:t>
            </a:r>
          </a:p>
          <a:p>
            <a:r>
              <a:rPr lang="en-US" dirty="0" smtClean="0"/>
              <a:t>Non-TPO disclosure governed by </a:t>
            </a:r>
            <a:r>
              <a:rPr lang="en-US" altLang="ja-JP" dirty="0" smtClean="0"/>
              <a:t>“</a:t>
            </a:r>
            <a:r>
              <a:rPr lang="en-US" dirty="0" smtClean="0"/>
              <a:t>Minimum Necessary</a:t>
            </a:r>
            <a:r>
              <a:rPr lang="en-US" altLang="ja-JP" dirty="0" smtClean="0"/>
              <a:t>”</a:t>
            </a:r>
            <a:r>
              <a:rPr lang="en-US" dirty="0" smtClean="0"/>
              <a:t> standard</a:t>
            </a:r>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Business associates (BAs)</a:t>
            </a:r>
            <a:endParaRPr lang="en-US" dirty="0"/>
          </a:p>
        </p:txBody>
      </p:sp>
      <p:sp>
        <p:nvSpPr>
          <p:cNvPr id="19459" name="Rectangle 3"/>
          <p:cNvSpPr>
            <a:spLocks noGrp="1" noChangeArrowheads="1"/>
          </p:cNvSpPr>
          <p:nvPr>
            <p:ph idx="1"/>
          </p:nvPr>
        </p:nvSpPr>
        <p:spPr/>
        <p:txBody>
          <a:bodyPr>
            <a:normAutofit/>
          </a:bodyPr>
          <a:lstStyle/>
          <a:p>
            <a:r>
              <a:rPr lang="en-US" dirty="0" smtClean="0"/>
              <a:t>Agents, contractors, or others doing work on behalf of a CE and using or disclosing PHI, such as</a:t>
            </a:r>
          </a:p>
          <a:p>
            <a:pPr lvl="1"/>
            <a:r>
              <a:rPr lang="en-US" dirty="0" smtClean="0"/>
              <a:t>Billing companies</a:t>
            </a:r>
          </a:p>
          <a:p>
            <a:pPr lvl="1"/>
            <a:r>
              <a:rPr lang="en-US" dirty="0" smtClean="0"/>
              <a:t>Vendors (with access to PHI)</a:t>
            </a:r>
          </a:p>
          <a:p>
            <a:r>
              <a:rPr lang="en-US" dirty="0" smtClean="0"/>
              <a:t>BAs required to sign a Business Associate Agreement (BAA) with CE</a:t>
            </a:r>
          </a:p>
          <a:p>
            <a:r>
              <a:rPr lang="en-US" dirty="0" smtClean="0"/>
              <a:t>In original HIPAA, had to obtain </a:t>
            </a:r>
            <a:r>
              <a:rPr lang="en-US" altLang="ja-JP" dirty="0" smtClean="0"/>
              <a:t>“</a:t>
            </a:r>
            <a:r>
              <a:rPr lang="en-US" dirty="0" smtClean="0"/>
              <a:t>satisfactory assurances</a:t>
            </a:r>
            <a:r>
              <a:rPr lang="en-US" altLang="ja-JP" dirty="0" smtClean="0"/>
              <a:t>”</a:t>
            </a:r>
            <a:r>
              <a:rPr lang="en-US" dirty="0" smtClean="0"/>
              <a:t> of privacy protections for BAs, but in HITECH Omnibus Rule, BAs now directly accountable to HHS for compliance</a:t>
            </a:r>
          </a:p>
          <a:p>
            <a:r>
              <a:rPr lang="en-US" dirty="0" smtClean="0"/>
              <a:t>BAs extended in Omnibus Rule to include</a:t>
            </a:r>
          </a:p>
          <a:p>
            <a:pPr lvl="1"/>
            <a:r>
              <a:rPr lang="en-US" dirty="0"/>
              <a:t>H</a:t>
            </a:r>
            <a:r>
              <a:rPr lang="en-US" dirty="0" smtClean="0"/>
              <a:t>ealth information organizations (HIOs, or exchanges – HIEs)</a:t>
            </a:r>
          </a:p>
          <a:p>
            <a:pPr lvl="1"/>
            <a:r>
              <a:rPr lang="en-US" dirty="0" smtClean="0"/>
              <a:t>Patient safety organizations (PSOs)</a:t>
            </a:r>
          </a:p>
          <a:p>
            <a:pPr lvl="1"/>
            <a:r>
              <a:rPr lang="en-US" dirty="0"/>
              <a:t>E</a:t>
            </a:r>
            <a:r>
              <a:rPr lang="en-US" dirty="0" smtClean="0"/>
              <a:t>-prescribing gateways</a:t>
            </a:r>
          </a:p>
          <a:p>
            <a:pPr lvl="1"/>
            <a:r>
              <a:rPr lang="en-US" dirty="0" smtClean="0"/>
              <a:t>PHR vendors who work with CEs</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Omnibus </a:t>
            </a:r>
            <a:r>
              <a:rPr lang="en-US" dirty="0"/>
              <a:t>R</a:t>
            </a:r>
            <a:r>
              <a:rPr lang="en-US" dirty="0" smtClean="0"/>
              <a:t>ule extensions create additional issues  with BAs</a:t>
            </a:r>
            <a:endParaRPr lang="en-US" dirty="0"/>
          </a:p>
        </p:txBody>
      </p:sp>
      <p:sp>
        <p:nvSpPr>
          <p:cNvPr id="3" name="Content Placeholder 2"/>
          <p:cNvSpPr>
            <a:spLocks noGrp="1"/>
          </p:cNvSpPr>
          <p:nvPr>
            <p:ph idx="1"/>
          </p:nvPr>
        </p:nvSpPr>
        <p:spPr/>
        <p:txBody>
          <a:bodyPr>
            <a:normAutofit/>
          </a:bodyPr>
          <a:lstStyle/>
          <a:p>
            <a:r>
              <a:rPr lang="en-US" dirty="0" smtClean="0"/>
              <a:t>Omnibus Rule has impeded cloud storage of data</a:t>
            </a:r>
          </a:p>
          <a:p>
            <a:pPr lvl="1"/>
            <a:r>
              <a:rPr lang="en-US" dirty="0" smtClean="0"/>
              <a:t>Overview of issues </a:t>
            </a:r>
          </a:p>
          <a:p>
            <a:pPr lvl="1"/>
            <a:r>
              <a:rPr lang="en-US" dirty="0" smtClean="0"/>
              <a:t>Vendors (e.g., Amazon, Google) initially reluctant but now signing BAAs </a:t>
            </a:r>
          </a:p>
          <a:p>
            <a:r>
              <a:rPr lang="en-US" dirty="0" smtClean="0"/>
              <a:t>Related concerns over PHI on mobile devices  and using text messaging </a:t>
            </a:r>
          </a:p>
          <a:p>
            <a:r>
              <a:rPr lang="en-US" dirty="0" smtClean="0"/>
              <a:t>PHI cannot be put on a system from a vendor with whom CE does not a BAA – examples from OHSU</a:t>
            </a:r>
          </a:p>
          <a:p>
            <a:pPr lvl="1"/>
            <a:r>
              <a:rPr lang="en-US" dirty="0" smtClean="0"/>
              <a:t>Residents from two different departments using Google Docs spreadsheet to track patients </a:t>
            </a:r>
          </a:p>
          <a:p>
            <a:pPr lvl="1"/>
            <a:r>
              <a:rPr lang="en-US" dirty="0" smtClean="0"/>
              <a:t>OHSU does not have BAA with Google for such use</a:t>
            </a:r>
          </a:p>
          <a:p>
            <a:pPr lvl="1"/>
            <a:r>
              <a:rPr lang="en-US" dirty="0" smtClean="0"/>
              <a:t>Led to policy restricting use (also of </a:t>
            </a:r>
            <a:r>
              <a:rPr lang="en-US" dirty="0" err="1" smtClean="0"/>
              <a:t>Dropbox</a:t>
            </a:r>
            <a:r>
              <a:rPr lang="en-US" dirty="0" smtClean="0"/>
              <a:t>) for patient and student (FERPA) data</a:t>
            </a:r>
          </a:p>
        </p:txBody>
      </p:sp>
      <p:sp>
        <p:nvSpPr>
          <p:cNvPr id="6" name="Content Placeholder 5"/>
          <p:cNvSpPr>
            <a:spLocks noGrp="1"/>
          </p:cNvSpPr>
          <p:nvPr>
            <p:ph sz="quarter" idx="14"/>
          </p:nvPr>
        </p:nvSpPr>
        <p:spPr>
          <a:xfrm>
            <a:off x="224971" y="6555553"/>
            <a:ext cx="8694058" cy="228600"/>
          </a:xfrm>
        </p:spPr>
        <p:txBody>
          <a:bodyPr/>
          <a:lstStyle/>
          <a:p>
            <a:r>
              <a:rPr lang="en-US" dirty="0"/>
              <a:t>(McGraw, 2013</a:t>
            </a:r>
            <a:r>
              <a:rPr lang="en-US" dirty="0" smtClean="0"/>
              <a:t>), (</a:t>
            </a:r>
            <a:r>
              <a:rPr lang="en-US" dirty="0"/>
              <a:t>McGee, 2013</a:t>
            </a:r>
            <a:r>
              <a:rPr lang="en-US" dirty="0" smtClean="0"/>
              <a:t>), (</a:t>
            </a:r>
            <a:r>
              <a:rPr lang="en-US" dirty="0"/>
              <a:t>Wang, 2013</a:t>
            </a:r>
            <a:r>
              <a:rPr lang="en-US" dirty="0" smtClean="0"/>
              <a:t>), (</a:t>
            </a:r>
            <a:r>
              <a:rPr lang="en-US" dirty="0" err="1"/>
              <a:t>Hardiman</a:t>
            </a:r>
            <a:r>
              <a:rPr lang="en-US" dirty="0"/>
              <a:t>, 2013</a:t>
            </a:r>
            <a:r>
              <a:rPr lang="en-US" dirty="0" smtClean="0"/>
              <a:t>), (</a:t>
            </a:r>
            <a:r>
              <a:rPr lang="en-US" dirty="0"/>
              <a:t>McGee, 2013)</a:t>
            </a:r>
          </a:p>
        </p:txBody>
      </p:sp>
    </p:spTree>
    <p:custDataLst>
      <p:tags r:id="rId1"/>
    </p:custDataLst>
    <p:extLst>
      <p:ext uri="{BB962C8B-B14F-4D97-AF65-F5344CB8AC3E}">
        <p14:creationId xmlns:p14="http://schemas.microsoft.com/office/powerpoint/2010/main" val="3811948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Allowable non-TPO disclosure – research</a:t>
            </a:r>
            <a:endParaRPr lang="en-US" dirty="0"/>
          </a:p>
        </p:txBody>
      </p:sp>
      <p:sp>
        <p:nvSpPr>
          <p:cNvPr id="3" name="Content Placeholder 2"/>
          <p:cNvSpPr>
            <a:spLocks noGrp="1"/>
          </p:cNvSpPr>
          <p:nvPr>
            <p:ph idx="1"/>
          </p:nvPr>
        </p:nvSpPr>
        <p:spPr/>
        <p:txBody>
          <a:bodyPr>
            <a:normAutofit/>
          </a:bodyPr>
          <a:lstStyle/>
          <a:p>
            <a:r>
              <a:rPr lang="en-US" dirty="0" smtClean="0"/>
              <a:t>Protection of clinical research is purview of HHS Office for Human Research Protections (OHRP) </a:t>
            </a:r>
          </a:p>
          <a:p>
            <a:r>
              <a:rPr lang="en-US" dirty="0" smtClean="0"/>
              <a:t>Most human research requires approval by an Institutional Review Board (IRB) and consent of subjects</a:t>
            </a:r>
          </a:p>
          <a:p>
            <a:pPr lvl="1"/>
            <a:r>
              <a:rPr lang="en-US" dirty="0" smtClean="0"/>
              <a:t>Some exemptions, most notably study of “existing data” [45CFR46.101(b)(4)], although all PHI governed by HIPAA</a:t>
            </a:r>
          </a:p>
          <a:p>
            <a:pPr lvl="1"/>
            <a:r>
              <a:rPr lang="en-US" dirty="0" smtClean="0"/>
              <a:t>Omnibus Rule allows</a:t>
            </a:r>
          </a:p>
          <a:p>
            <a:pPr lvl="2"/>
            <a:r>
              <a:rPr lang="en-US" dirty="0"/>
              <a:t>C</a:t>
            </a:r>
            <a:r>
              <a:rPr lang="en-US" dirty="0" smtClean="0"/>
              <a:t>ompound authorizations – multiple functions in one consent</a:t>
            </a:r>
          </a:p>
          <a:p>
            <a:pPr lvl="2"/>
            <a:r>
              <a:rPr lang="en-US" dirty="0"/>
              <a:t>U</a:t>
            </a:r>
            <a:r>
              <a:rPr lang="en-US" dirty="0" smtClean="0"/>
              <a:t>se for future research projects if adequately described</a:t>
            </a:r>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014492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dirty="0" smtClean="0"/>
              <a:t>Allowable non-TPO disclosures – other</a:t>
            </a:r>
            <a:endParaRPr lang="en-US" dirty="0"/>
          </a:p>
        </p:txBody>
      </p:sp>
      <p:sp>
        <p:nvSpPr>
          <p:cNvPr id="20484" name="Rectangle 14"/>
          <p:cNvSpPr>
            <a:spLocks noGrp="1" noChangeArrowheads="1"/>
          </p:cNvSpPr>
          <p:nvPr>
            <p:ph idx="1"/>
          </p:nvPr>
        </p:nvSpPr>
        <p:spPr/>
        <p:txBody>
          <a:bodyPr>
            <a:normAutofit/>
          </a:bodyPr>
          <a:lstStyle/>
          <a:p>
            <a:r>
              <a:rPr lang="en-US" dirty="0" smtClean="0"/>
              <a:t>Public health</a:t>
            </a:r>
          </a:p>
          <a:p>
            <a:pPr lvl="1"/>
            <a:r>
              <a:rPr lang="en-US" dirty="0" smtClean="0"/>
              <a:t>Can be disclosed to public health agencies for public health activities</a:t>
            </a:r>
          </a:p>
          <a:p>
            <a:pPr lvl="1"/>
            <a:r>
              <a:rPr lang="en-US" dirty="0" smtClean="0"/>
              <a:t>Also allowed for child abuse reporting, exposure to communicable diseases, and workforce surveillance</a:t>
            </a:r>
          </a:p>
          <a:p>
            <a:pPr lvl="1"/>
            <a:r>
              <a:rPr lang="en-US" dirty="0" smtClean="0"/>
              <a:t>CEs may disclose immunization data to a school with oral consent of parent or guardian</a:t>
            </a:r>
          </a:p>
          <a:p>
            <a:r>
              <a:rPr lang="en-US" dirty="0" smtClean="0"/>
              <a:t>Other</a:t>
            </a:r>
          </a:p>
          <a:p>
            <a:pPr lvl="1"/>
            <a:r>
              <a:rPr lang="en-US" dirty="0" smtClean="0"/>
              <a:t>Law enforcement</a:t>
            </a:r>
          </a:p>
          <a:p>
            <a:pPr lvl="1"/>
            <a:r>
              <a:rPr lang="en-US" dirty="0" smtClean="0"/>
              <a:t>Decedents – clarified in Omnibus Rule</a:t>
            </a:r>
          </a:p>
          <a:p>
            <a:pPr lvl="2"/>
            <a:r>
              <a:rPr lang="en-US" dirty="0" smtClean="0"/>
              <a:t>CEs may disclose to family members as long as consistent with previously expressed preferences</a:t>
            </a:r>
          </a:p>
          <a:p>
            <a:pPr lvl="2"/>
            <a:r>
              <a:rPr lang="en-US" dirty="0" smtClean="0"/>
              <a:t>Disclosure restrictions cease after 50 years</a:t>
            </a:r>
          </a:p>
          <a:p>
            <a:pPr lvl="1"/>
            <a:r>
              <a:rPr lang="en-US" dirty="0" smtClean="0"/>
              <a:t>Cadaveric tissue donation</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Disclosure of de-identified data</a:t>
            </a:r>
            <a:endParaRPr lang="en-US" dirty="0"/>
          </a:p>
        </p:txBody>
      </p:sp>
      <p:sp>
        <p:nvSpPr>
          <p:cNvPr id="3" name="Content Placeholder 2"/>
          <p:cNvSpPr>
            <a:spLocks noGrp="1"/>
          </p:cNvSpPr>
          <p:nvPr>
            <p:ph idx="1"/>
          </p:nvPr>
        </p:nvSpPr>
        <p:spPr/>
        <p:txBody>
          <a:bodyPr>
            <a:normAutofit/>
          </a:bodyPr>
          <a:lstStyle/>
          <a:p>
            <a:r>
              <a:rPr lang="en-US" dirty="0" smtClean="0"/>
              <a:t>Privacy Rule allows de</a:t>
            </a:r>
            <a:r>
              <a:rPr lang="en-US" dirty="0"/>
              <a:t>-identification of data for disclosure </a:t>
            </a:r>
            <a:r>
              <a:rPr lang="en-US" dirty="0" smtClean="0"/>
              <a:t>via </a:t>
            </a:r>
            <a:r>
              <a:rPr lang="en-US" dirty="0"/>
              <a:t>two methods</a:t>
            </a:r>
          </a:p>
          <a:p>
            <a:pPr lvl="1"/>
            <a:r>
              <a:rPr lang="en-US" dirty="0"/>
              <a:t>Expert determination – person with appropriate knowledge can apply statistical principles to determine risk of re-identification is “very small</a:t>
            </a:r>
            <a:r>
              <a:rPr lang="en-US" dirty="0" smtClean="0"/>
              <a:t>” </a:t>
            </a:r>
            <a:endParaRPr lang="en-US" dirty="0"/>
          </a:p>
          <a:p>
            <a:pPr lvl="1"/>
            <a:r>
              <a:rPr lang="en-US" dirty="0"/>
              <a:t>Safe harbor – removal of PHI </a:t>
            </a:r>
            <a:r>
              <a:rPr lang="en-US" dirty="0" smtClean="0"/>
              <a:t>identifiers</a:t>
            </a:r>
          </a:p>
          <a:p>
            <a:pPr lvl="2"/>
            <a:r>
              <a:rPr lang="en-US" dirty="0"/>
              <a:t>Biggest challenge for de-identification via safe harbor is textual documents</a:t>
            </a:r>
          </a:p>
          <a:p>
            <a:pPr lvl="3"/>
            <a:r>
              <a:rPr lang="en-US" dirty="0"/>
              <a:t>Most successful approaches make use of pattern matching via dictionaries and machine learning; latter more successful and generalizable </a:t>
            </a:r>
          </a:p>
          <a:p>
            <a:pPr lvl="3"/>
            <a:r>
              <a:rPr lang="en-US" dirty="0"/>
              <a:t>Newer approaches still imperfect and difficult to export across institutions </a:t>
            </a:r>
          </a:p>
          <a:p>
            <a:r>
              <a:rPr lang="en-US" dirty="0"/>
              <a:t>OCR detailed guidance on </a:t>
            </a:r>
            <a:r>
              <a:rPr lang="en-US" dirty="0" smtClean="0"/>
              <a:t>de-identification</a:t>
            </a:r>
            <a:endParaRPr lang="en-US" dirty="0"/>
          </a:p>
        </p:txBody>
      </p:sp>
      <p:sp>
        <p:nvSpPr>
          <p:cNvPr id="6" name="Content Placeholder 5"/>
          <p:cNvSpPr>
            <a:spLocks noGrp="1"/>
          </p:cNvSpPr>
          <p:nvPr>
            <p:ph sz="quarter" idx="14"/>
          </p:nvPr>
        </p:nvSpPr>
        <p:spPr>
          <a:xfrm>
            <a:off x="224971" y="6555553"/>
            <a:ext cx="8694058" cy="228600"/>
          </a:xfrm>
        </p:spPr>
        <p:txBody>
          <a:bodyPr/>
          <a:lstStyle/>
          <a:p>
            <a:r>
              <a:rPr lang="en-US" dirty="0"/>
              <a:t>(</a:t>
            </a:r>
            <a:r>
              <a:rPr lang="en-US" dirty="0" err="1"/>
              <a:t>Malin</a:t>
            </a:r>
            <a:r>
              <a:rPr lang="en-US" dirty="0"/>
              <a:t>, 2011</a:t>
            </a:r>
            <a:r>
              <a:rPr lang="en-US" dirty="0" smtClean="0"/>
              <a:t>), (</a:t>
            </a:r>
            <a:r>
              <a:rPr lang="en-US" dirty="0" err="1"/>
              <a:t>Meystre</a:t>
            </a:r>
            <a:r>
              <a:rPr lang="en-US" dirty="0"/>
              <a:t>, 2010</a:t>
            </a:r>
            <a:r>
              <a:rPr lang="en-US" dirty="0" smtClean="0"/>
              <a:t>), (</a:t>
            </a:r>
            <a:r>
              <a:rPr lang="en-US" dirty="0" err="1"/>
              <a:t>Ferrandez</a:t>
            </a:r>
            <a:r>
              <a:rPr lang="en-US" dirty="0"/>
              <a:t>, 2012; </a:t>
            </a:r>
            <a:r>
              <a:rPr lang="en-US" dirty="0" err="1"/>
              <a:t>Hanauer</a:t>
            </a:r>
            <a:r>
              <a:rPr lang="en-US" dirty="0"/>
              <a:t>, 2013; </a:t>
            </a:r>
            <a:r>
              <a:rPr lang="en-US" dirty="0" err="1"/>
              <a:t>Deleger</a:t>
            </a:r>
            <a:r>
              <a:rPr lang="en-US" dirty="0"/>
              <a:t>, 2013)</a:t>
            </a:r>
          </a:p>
        </p:txBody>
      </p:sp>
    </p:spTree>
    <p:custDataLst>
      <p:tags r:id="rId1"/>
    </p:custDataLst>
    <p:extLst>
      <p:ext uri="{BB962C8B-B14F-4D97-AF65-F5344CB8AC3E}">
        <p14:creationId xmlns:p14="http://schemas.microsoft.com/office/powerpoint/2010/main" val="451426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title"/>
          </p:nvPr>
        </p:nvSpPr>
        <p:spPr/>
        <p:txBody>
          <a:bodyPr/>
          <a:lstStyle/>
          <a:p>
            <a:r>
              <a:rPr lang="en-US" dirty="0" smtClean="0"/>
              <a:t>Marketing and fundraising</a:t>
            </a:r>
            <a:endParaRPr lang="en-US" dirty="0"/>
          </a:p>
        </p:txBody>
      </p:sp>
      <p:sp>
        <p:nvSpPr>
          <p:cNvPr id="20483" name="Rectangle 8"/>
          <p:cNvSpPr>
            <a:spLocks noGrp="1" noChangeArrowheads="1"/>
          </p:cNvSpPr>
          <p:nvPr>
            <p:ph idx="1"/>
          </p:nvPr>
        </p:nvSpPr>
        <p:spPr/>
        <p:txBody>
          <a:bodyPr>
            <a:normAutofit/>
          </a:bodyPr>
          <a:lstStyle/>
          <a:p>
            <a:r>
              <a:rPr lang="en-US" dirty="0" smtClean="0"/>
              <a:t>Marketing is defined as </a:t>
            </a:r>
            <a:r>
              <a:rPr lang="en-US" altLang="ja-JP" dirty="0" smtClean="0"/>
              <a:t>“</a:t>
            </a:r>
            <a:r>
              <a:rPr lang="en-US" dirty="0" smtClean="0"/>
              <a:t>a communication about a product/service that encourages recipients of the communication to purchase/use the product/service”</a:t>
            </a:r>
          </a:p>
          <a:p>
            <a:pPr lvl="1"/>
            <a:r>
              <a:rPr lang="en-US" dirty="0" smtClean="0"/>
              <a:t>Using PHI for marketing requires authorization from the individual</a:t>
            </a:r>
          </a:p>
          <a:p>
            <a:r>
              <a:rPr lang="en-US" dirty="0" smtClean="0"/>
              <a:t>Is not marketing for providers if disclosure involves</a:t>
            </a:r>
          </a:p>
          <a:p>
            <a:pPr lvl="1"/>
            <a:r>
              <a:rPr lang="en-US" dirty="0" smtClean="0"/>
              <a:t>Therapy recommendation</a:t>
            </a:r>
          </a:p>
          <a:p>
            <a:pPr lvl="1"/>
            <a:r>
              <a:rPr lang="en-US" dirty="0" smtClean="0"/>
              <a:t>Appointment notification</a:t>
            </a:r>
          </a:p>
          <a:p>
            <a:pPr lvl="1"/>
            <a:r>
              <a:rPr lang="en-US" dirty="0" smtClean="0"/>
              <a:t>Prescription refills</a:t>
            </a:r>
          </a:p>
          <a:p>
            <a:r>
              <a:rPr lang="en-US" dirty="0" smtClean="0"/>
              <a:t>CEs also have rights for fundraising, allowing it to be targeted using PHI</a:t>
            </a:r>
          </a:p>
          <a:p>
            <a:pPr lvl="1"/>
            <a:r>
              <a:rPr lang="en-US" dirty="0" smtClean="0"/>
              <a:t>Patients have right to opt out</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Physician and staff training</a:t>
            </a:r>
          </a:p>
        </p:txBody>
      </p:sp>
      <p:sp>
        <p:nvSpPr>
          <p:cNvPr id="22531" name="Rectangle 3"/>
          <p:cNvSpPr>
            <a:spLocks noGrp="1" noChangeArrowheads="1"/>
          </p:cNvSpPr>
          <p:nvPr>
            <p:ph idx="1"/>
          </p:nvPr>
        </p:nvSpPr>
        <p:spPr/>
        <p:txBody>
          <a:bodyPr/>
          <a:lstStyle/>
          <a:p>
            <a:r>
              <a:rPr lang="en-US" dirty="0"/>
              <a:t>Practices/organizations must</a:t>
            </a:r>
          </a:p>
          <a:p>
            <a:pPr lvl="1"/>
            <a:r>
              <a:rPr lang="en-US" dirty="0"/>
              <a:t>Designate a Privacy Officer</a:t>
            </a:r>
          </a:p>
          <a:p>
            <a:pPr lvl="1"/>
            <a:r>
              <a:rPr lang="en-US" dirty="0"/>
              <a:t>Develop policies and procedures</a:t>
            </a:r>
          </a:p>
          <a:p>
            <a:pPr lvl="1"/>
            <a:r>
              <a:rPr lang="en-US" dirty="0"/>
              <a:t>Provide privacy training to workforce</a:t>
            </a:r>
          </a:p>
          <a:p>
            <a:pPr lvl="1"/>
            <a:r>
              <a:rPr lang="en-US" dirty="0"/>
              <a:t>Develop a system of sanctions for employees who violate the </a:t>
            </a:r>
            <a:r>
              <a:rPr lang="en-US" dirty="0" smtClean="0"/>
              <a:t>Privacy </a:t>
            </a:r>
            <a:r>
              <a:rPr lang="en-US" dirty="0"/>
              <a:t>L</a:t>
            </a:r>
            <a:r>
              <a:rPr lang="en-US" dirty="0" smtClean="0"/>
              <a:t>aw</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title"/>
          </p:nvPr>
        </p:nvSpPr>
        <p:spPr/>
        <p:txBody>
          <a:bodyPr/>
          <a:lstStyle/>
          <a:p>
            <a:r>
              <a:rPr lang="en-US" dirty="0" smtClean="0"/>
              <a:t>Breaches and penalties</a:t>
            </a:r>
            <a:endParaRPr lang="en-US" dirty="0"/>
          </a:p>
        </p:txBody>
      </p:sp>
      <p:sp>
        <p:nvSpPr>
          <p:cNvPr id="23555" name="Rectangle 8"/>
          <p:cNvSpPr>
            <a:spLocks noGrp="1" noChangeArrowheads="1"/>
          </p:cNvSpPr>
          <p:nvPr>
            <p:ph idx="1"/>
          </p:nvPr>
        </p:nvSpPr>
        <p:spPr/>
        <p:txBody>
          <a:bodyPr>
            <a:normAutofit/>
          </a:bodyPr>
          <a:lstStyle/>
          <a:p>
            <a:r>
              <a:rPr lang="en-US" dirty="0" smtClean="0"/>
              <a:t>Enforced by OCR</a:t>
            </a:r>
          </a:p>
          <a:p>
            <a:r>
              <a:rPr lang="en-US" dirty="0" smtClean="0"/>
              <a:t>Breach is “acquisition, access, use, or disclosure of PHI in a manner not permitted” – exceptions include</a:t>
            </a:r>
          </a:p>
          <a:p>
            <a:pPr lvl="1"/>
            <a:r>
              <a:rPr lang="en-US" dirty="0" smtClean="0"/>
              <a:t>Workforce member who unintentionally accessed or used in good faith</a:t>
            </a:r>
          </a:p>
          <a:p>
            <a:pPr lvl="1"/>
            <a:r>
              <a:rPr lang="en-US" dirty="0" smtClean="0"/>
              <a:t>Inadvertent disclosure between two individuals in same CE or BA</a:t>
            </a:r>
          </a:p>
          <a:p>
            <a:pPr lvl="1"/>
            <a:r>
              <a:rPr lang="en-US" dirty="0" smtClean="0"/>
              <a:t>When CE has good-faith belief that unauthorized person would not reasonably be able to retain PHI</a:t>
            </a:r>
          </a:p>
          <a:p>
            <a:r>
              <a:rPr lang="en-US" dirty="0" smtClean="0"/>
              <a:t>Penalties higher for </a:t>
            </a:r>
            <a:r>
              <a:rPr lang="en-US" altLang="ja-JP" dirty="0" smtClean="0"/>
              <a:t>“</a:t>
            </a:r>
            <a:r>
              <a:rPr lang="en-US" dirty="0" smtClean="0"/>
              <a:t>willful neglect,</a:t>
            </a:r>
            <a:r>
              <a:rPr lang="en-US" altLang="ja-JP" dirty="0" smtClean="0"/>
              <a:t>”</a:t>
            </a:r>
            <a:r>
              <a:rPr lang="en-US" dirty="0" smtClean="0"/>
              <a:t> i.e., offender knew about violation or was recklessly indifferent</a:t>
            </a:r>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4"/>
          <p:cNvSpPr>
            <a:spLocks noGrp="1" noChangeArrowheads="1"/>
          </p:cNvSpPr>
          <p:nvPr>
            <p:ph type="title"/>
          </p:nvPr>
        </p:nvSpPr>
        <p:spPr/>
        <p:txBody>
          <a:bodyPr/>
          <a:lstStyle/>
          <a:p>
            <a:r>
              <a:rPr lang="en-US" dirty="0" smtClean="0"/>
              <a:t>HIPAA privacy and security</a:t>
            </a:r>
            <a:endParaRPr lang="en-US" dirty="0"/>
          </a:p>
        </p:txBody>
      </p:sp>
      <p:sp>
        <p:nvSpPr>
          <p:cNvPr id="9219" name="Rectangle 15"/>
          <p:cNvSpPr>
            <a:spLocks noGrp="1" noChangeArrowheads="1"/>
          </p:cNvSpPr>
          <p:nvPr>
            <p:ph idx="1"/>
          </p:nvPr>
        </p:nvSpPr>
        <p:spPr/>
        <p:txBody>
          <a:bodyPr>
            <a:normAutofit lnSpcReduction="10000"/>
          </a:bodyPr>
          <a:lstStyle/>
          <a:p>
            <a:r>
              <a:rPr lang="en-US" dirty="0" smtClean="0"/>
              <a:t>General history of law, identifier standards, and transaction standards already described</a:t>
            </a:r>
          </a:p>
          <a:p>
            <a:r>
              <a:rPr lang="en-US" dirty="0" smtClean="0"/>
              <a:t>Privacy Rule</a:t>
            </a:r>
          </a:p>
          <a:p>
            <a:r>
              <a:rPr lang="en-US" dirty="0" smtClean="0"/>
              <a:t>Security Rule</a:t>
            </a:r>
          </a:p>
          <a:p>
            <a:r>
              <a:rPr lang="en-US" dirty="0" smtClean="0"/>
              <a:t>Enforced by HHS Office for Civil Rights (OCR)</a:t>
            </a:r>
          </a:p>
          <a:p>
            <a:r>
              <a:rPr lang="en-US" dirty="0" smtClean="0"/>
              <a:t>Both </a:t>
            </a:r>
            <a:r>
              <a:rPr lang="en-US" altLang="ja-JP" dirty="0" smtClean="0"/>
              <a:t>rules extended </a:t>
            </a:r>
            <a:r>
              <a:rPr lang="en-US" dirty="0" smtClean="0"/>
              <a:t>with HITECH legislation in 2009</a:t>
            </a:r>
          </a:p>
          <a:p>
            <a:pPr lvl="1"/>
            <a:r>
              <a:rPr lang="en-US" dirty="0" smtClean="0"/>
              <a:t>HIPAA HITECH Omnibus Final Rule went into effect in 2013 with many “enhancements”</a:t>
            </a:r>
          </a:p>
          <a:p>
            <a:r>
              <a:rPr lang="en-US" dirty="0" smtClean="0"/>
              <a:t>Many overviews, some published by services companies, but some notable ones include</a:t>
            </a:r>
          </a:p>
          <a:p>
            <a:pPr lvl="1"/>
            <a:r>
              <a:rPr lang="en-US" dirty="0" smtClean="0"/>
              <a:t>HIPAA Survival Guide </a:t>
            </a:r>
          </a:p>
          <a:p>
            <a:pPr lvl="1"/>
            <a:r>
              <a:rPr lang="en-US" dirty="0" smtClean="0"/>
              <a:t>AMA HIPAA Privacy and Security Toolkit </a:t>
            </a:r>
          </a:p>
          <a:p>
            <a:pPr lvl="1"/>
            <a:r>
              <a:rPr lang="en-US" dirty="0" smtClean="0"/>
              <a:t>ONC Guide to Privacy and Security of Health Information</a:t>
            </a:r>
          </a:p>
        </p:txBody>
      </p:sp>
      <p:sp>
        <p:nvSpPr>
          <p:cNvPr id="2" name="Content Placeholder 1"/>
          <p:cNvSpPr>
            <a:spLocks noGrp="1"/>
          </p:cNvSpPr>
          <p:nvPr>
            <p:ph sz="quarter" idx="14"/>
          </p:nvPr>
        </p:nvSpPr>
        <p:spPr>
          <a:xfrm>
            <a:off x="224971" y="6555553"/>
            <a:ext cx="8694058" cy="228600"/>
          </a:xfrm>
        </p:spPr>
        <p:txBody>
          <a:bodyPr/>
          <a:lstStyle/>
          <a:p>
            <a:r>
              <a:rPr lang="en-US" dirty="0"/>
              <a:t>(</a:t>
            </a:r>
            <a:r>
              <a:rPr lang="en-US" dirty="0" err="1"/>
              <a:t>Dimick</a:t>
            </a:r>
            <a:r>
              <a:rPr lang="en-US" dirty="0"/>
              <a:t>, 2013; Deloitte, 2013</a:t>
            </a:r>
            <a:r>
              <a:rPr lang="en-US" dirty="0" smtClean="0"/>
              <a:t>)</a:t>
            </a:r>
            <a:endParaRPr lang="en-US" dirty="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Breaches and penalties</a:t>
            </a:r>
            <a:endParaRPr lang="en-US" dirty="0"/>
          </a:p>
        </p:txBody>
      </p:sp>
      <p:sp>
        <p:nvSpPr>
          <p:cNvPr id="3" name="Content Placeholder 2"/>
          <p:cNvSpPr>
            <a:spLocks noGrp="1"/>
          </p:cNvSpPr>
          <p:nvPr>
            <p:ph idx="1"/>
          </p:nvPr>
        </p:nvSpPr>
        <p:spPr/>
        <p:txBody>
          <a:bodyPr>
            <a:normAutofit/>
          </a:bodyPr>
          <a:lstStyle/>
          <a:p>
            <a:r>
              <a:rPr lang="en-US" dirty="0" smtClean="0"/>
              <a:t>Omnibus Rule strengthened timelines and penalties</a:t>
            </a:r>
          </a:p>
          <a:p>
            <a:r>
              <a:rPr lang="en-US" dirty="0" smtClean="0"/>
              <a:t>CE must notify all individuals without delay and no later than 60 days after discovery</a:t>
            </a:r>
          </a:p>
          <a:p>
            <a:r>
              <a:rPr lang="en-US" dirty="0" smtClean="0"/>
              <a:t>When involves 500+ patients, must also be reported to local media and HHS OCR; latter adds to “wall of shame”</a:t>
            </a:r>
          </a:p>
          <a:p>
            <a:r>
              <a:rPr lang="en-US" dirty="0" smtClean="0"/>
              <a:t>All breaches of &lt;500 in annual report to OCR</a:t>
            </a:r>
          </a:p>
          <a:p>
            <a:pPr lvl="1"/>
            <a:r>
              <a:rPr lang="en-US" dirty="0" smtClean="0"/>
              <a:t>2013 was bad year for OHSU, with four big breaches</a:t>
            </a:r>
          </a:p>
          <a:p>
            <a:r>
              <a:rPr lang="en-US" dirty="0" smtClean="0"/>
              <a:t>Penalties tiered based on violation category – up to $50K per violation and $1.5M per calendar year for each violation</a:t>
            </a:r>
          </a:p>
          <a:p>
            <a:pPr lvl="1"/>
            <a:r>
              <a:rPr lang="en-US" dirty="0" smtClean="0"/>
              <a:t>Did not know</a:t>
            </a:r>
          </a:p>
          <a:p>
            <a:pPr lvl="1"/>
            <a:r>
              <a:rPr lang="en-US" dirty="0" smtClean="0"/>
              <a:t>Reasonable cause</a:t>
            </a:r>
          </a:p>
          <a:p>
            <a:pPr lvl="1"/>
            <a:r>
              <a:rPr lang="en-US" dirty="0" smtClean="0"/>
              <a:t>Willful neglect – corrected and uncorrected</a:t>
            </a:r>
          </a:p>
        </p:txBody>
      </p:sp>
      <p:sp>
        <p:nvSpPr>
          <p:cNvPr id="2" name="Content Placeholder 1"/>
          <p:cNvSpPr>
            <a:spLocks noGrp="1"/>
          </p:cNvSpPr>
          <p:nvPr>
            <p:ph sz="quarter" idx="14"/>
          </p:nvPr>
        </p:nvSpPr>
        <p:spPr>
          <a:xfrm>
            <a:off x="4572000" y="6555553"/>
            <a:ext cx="4347029" cy="228600"/>
          </a:xfrm>
        </p:spPr>
        <p:txBody>
          <a:bodyPr/>
          <a:lstStyle/>
          <a:p>
            <a:r>
              <a:rPr lang="en-US" dirty="0"/>
              <a:t>(McCann, 2013)</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a:t>Please download the resource list with useful links from the “Resources” tab in the upper right of the player. </a:t>
            </a:r>
            <a:endParaRPr lang="en-US" dirty="0" smtClean="0"/>
          </a:p>
          <a:p>
            <a:r>
              <a:rPr lang="en-US" dirty="0" smtClean="0"/>
              <a:t>This </a:t>
            </a:r>
            <a:r>
              <a:rPr lang="en-US" dirty="0"/>
              <a:t>course was made possible under a grant from the NIH (# </a:t>
            </a:r>
            <a:r>
              <a:rPr lang="en-US" dirty="0">
                <a:hlinkClick r:id="rId4"/>
              </a:rPr>
              <a:t>1R25GM114820-01</a:t>
            </a:r>
            <a:r>
              <a:rPr lang="en-US" dirty="0"/>
              <a:t>)</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488923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HIPAA not only US law or regulation governing privacy</a:t>
            </a:r>
            <a:endParaRPr lang="en-US" dirty="0"/>
          </a:p>
        </p:txBody>
      </p:sp>
      <p:sp>
        <p:nvSpPr>
          <p:cNvPr id="3" name="Content Placeholder 2"/>
          <p:cNvSpPr>
            <a:spLocks noGrp="1"/>
          </p:cNvSpPr>
          <p:nvPr>
            <p:ph idx="1"/>
          </p:nvPr>
        </p:nvSpPr>
        <p:spPr/>
        <p:txBody>
          <a:bodyPr>
            <a:normAutofit/>
          </a:bodyPr>
          <a:lstStyle/>
          <a:p>
            <a:r>
              <a:rPr lang="en-US" dirty="0" smtClean="0"/>
              <a:t>Common Rule</a:t>
            </a:r>
          </a:p>
          <a:p>
            <a:pPr lvl="1"/>
            <a:r>
              <a:rPr lang="en-US" dirty="0"/>
              <a:t>G</a:t>
            </a:r>
            <a:r>
              <a:rPr lang="en-US" dirty="0" smtClean="0"/>
              <a:t>overns rights of subjects participating in human research</a:t>
            </a:r>
          </a:p>
          <a:p>
            <a:pPr lvl="1"/>
            <a:r>
              <a:rPr lang="en-US" dirty="0" smtClean="0"/>
              <a:t>Followed by many federal agencies – HHS rule governing human subjects research is 45 CFR 46</a:t>
            </a:r>
          </a:p>
          <a:p>
            <a:r>
              <a:rPr lang="en-US" dirty="0" smtClean="0"/>
              <a:t>Family Educational Rights and Privacy Act (FERPA)</a:t>
            </a:r>
          </a:p>
          <a:p>
            <a:pPr lvl="1"/>
            <a:r>
              <a:rPr lang="en-US" dirty="0" smtClean="0"/>
              <a:t>Prevents disclosure of personally identifiable information without approval of parents or (if over 18) student</a:t>
            </a:r>
          </a:p>
          <a:p>
            <a:r>
              <a:rPr lang="en-US" dirty="0" smtClean="0"/>
              <a:t>Genetic Information Nondiscrimination Act (GINA)</a:t>
            </a:r>
          </a:p>
          <a:p>
            <a:pPr lvl="1"/>
            <a:r>
              <a:rPr lang="en-US" dirty="0" smtClean="0"/>
              <a:t>Prohibits discrimination based on genetic information in health coverage and employment</a:t>
            </a:r>
          </a:p>
          <a:p>
            <a:pPr lvl="1"/>
            <a:r>
              <a:rPr lang="en-US" dirty="0"/>
              <a:t>E</a:t>
            </a:r>
            <a:r>
              <a:rPr lang="en-US" dirty="0" smtClean="0"/>
              <a:t>xtended with Omnibus Rule</a:t>
            </a:r>
          </a:p>
          <a:p>
            <a:pPr lvl="2"/>
            <a:r>
              <a:rPr lang="en-US" sz="1600" dirty="0" smtClean="0"/>
              <a:t>Added genetic information to PHI</a:t>
            </a:r>
          </a:p>
          <a:p>
            <a:pPr lvl="2"/>
            <a:r>
              <a:rPr lang="en-US" sz="1600" dirty="0" smtClean="0"/>
              <a:t>Prohibits health plans from using genetic information for underwriting purposes</a:t>
            </a:r>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4185504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p:txBody>
          <a:bodyPr/>
          <a:lstStyle/>
          <a:p>
            <a:r>
              <a:rPr lang="en-US" dirty="0" smtClean="0"/>
              <a:t>HIPAA Privacy Rule</a:t>
            </a:r>
            <a:endParaRPr lang="en-US" dirty="0"/>
          </a:p>
        </p:txBody>
      </p:sp>
      <p:sp>
        <p:nvSpPr>
          <p:cNvPr id="10243" name="Rectangle 9"/>
          <p:cNvSpPr>
            <a:spLocks noGrp="1" noChangeArrowheads="1"/>
          </p:cNvSpPr>
          <p:nvPr>
            <p:ph idx="1"/>
          </p:nvPr>
        </p:nvSpPr>
        <p:spPr/>
        <p:txBody>
          <a:bodyPr>
            <a:normAutofit/>
          </a:bodyPr>
          <a:lstStyle/>
          <a:p>
            <a:r>
              <a:rPr lang="en-US" dirty="0" smtClean="0"/>
              <a:t>Applies to </a:t>
            </a:r>
            <a:r>
              <a:rPr lang="en-US" altLang="ja-JP" dirty="0" smtClean="0"/>
              <a:t>“</a:t>
            </a:r>
            <a:r>
              <a:rPr lang="en-US" dirty="0" smtClean="0"/>
              <a:t>covered entities</a:t>
            </a:r>
            <a:r>
              <a:rPr lang="en-US" altLang="ja-JP" dirty="0" smtClean="0"/>
              <a:t>”</a:t>
            </a:r>
            <a:r>
              <a:rPr lang="en-US" dirty="0" smtClean="0"/>
              <a:t> (CEs) – any entity that bills electronically</a:t>
            </a:r>
          </a:p>
          <a:p>
            <a:pPr lvl="1"/>
            <a:r>
              <a:rPr lang="en-US" dirty="0" smtClean="0"/>
              <a:t>Healthcare providers</a:t>
            </a:r>
          </a:p>
          <a:p>
            <a:pPr lvl="2"/>
            <a:r>
              <a:rPr lang="en-US" dirty="0" smtClean="0"/>
              <a:t>Clinicians, hospitals, clinics, etc.</a:t>
            </a:r>
          </a:p>
          <a:p>
            <a:pPr lvl="1"/>
            <a:r>
              <a:rPr lang="en-US" dirty="0" smtClean="0"/>
              <a:t>Health plans</a:t>
            </a:r>
          </a:p>
          <a:p>
            <a:pPr lvl="2"/>
            <a:r>
              <a:rPr lang="en-US" dirty="0" smtClean="0"/>
              <a:t>HMOs, insurance companies, etc.</a:t>
            </a:r>
          </a:p>
          <a:p>
            <a:pPr lvl="1"/>
            <a:r>
              <a:rPr lang="en-US" dirty="0" smtClean="0"/>
              <a:t>Healthcare clearinghouses</a:t>
            </a:r>
          </a:p>
          <a:p>
            <a:pPr lvl="2"/>
            <a:r>
              <a:rPr lang="en-US" dirty="0" smtClean="0"/>
              <a:t>Billing services</a:t>
            </a:r>
          </a:p>
          <a:p>
            <a:r>
              <a:rPr lang="en-US" dirty="0" smtClean="0"/>
              <a:t>Patient must authorize any disclosure, with the exception of </a:t>
            </a:r>
            <a:r>
              <a:rPr lang="en-US" altLang="ja-JP" dirty="0" smtClean="0"/>
              <a:t>“</a:t>
            </a:r>
            <a:r>
              <a:rPr lang="en-US" dirty="0" smtClean="0"/>
              <a:t>treatment, payment, or operations</a:t>
            </a:r>
            <a:r>
              <a:rPr lang="en-US" altLang="ja-JP" dirty="0" smtClean="0"/>
              <a:t>”</a:t>
            </a:r>
            <a:r>
              <a:rPr lang="en-US" dirty="0" smtClean="0"/>
              <a:t> (TPO), i.e., does not preclude healthcare providers from sharing data for patient care, a not-uncommon misunderstanding (Houser, 2007)</a:t>
            </a:r>
          </a:p>
          <a:p>
            <a:pPr lvl="1"/>
            <a:r>
              <a:rPr lang="en-US" dirty="0" smtClean="0"/>
              <a:t>New in Omnibus Rule: patients have right to restrict all disclosure of PHI to health plans when they pay for services out of pocket in full (although providers can still include PHI in their own medical records)</a:t>
            </a:r>
            <a:endParaRPr lang="en-US" dirty="0"/>
          </a:p>
        </p:txBody>
      </p:sp>
      <p:sp>
        <p:nvSpPr>
          <p:cNvPr id="2" name="Content Placeholder 1"/>
          <p:cNvSpPr>
            <a:spLocks noGrp="1"/>
          </p:cNvSpPr>
          <p:nvPr>
            <p:ph sz="quarter" idx="14"/>
          </p:nvPr>
        </p:nvSpPr>
        <p:spPr>
          <a:xfrm>
            <a:off x="6705600" y="6555553"/>
            <a:ext cx="2213429" cy="228600"/>
          </a:xfrm>
        </p:spPr>
        <p:txBody>
          <a:bodyPr/>
          <a:lstStyle/>
          <a:p>
            <a:r>
              <a:rPr lang="en-US" dirty="0"/>
              <a:t>(Houser, 2007)</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Grp="1" noChangeArrowheads="1"/>
          </p:cNvSpPr>
          <p:nvPr>
            <p:ph type="title"/>
          </p:nvPr>
        </p:nvSpPr>
        <p:spPr/>
        <p:txBody>
          <a:bodyPr>
            <a:normAutofit/>
          </a:bodyPr>
          <a:lstStyle/>
          <a:p>
            <a:pPr eaLnBrk="1" hangingPunct="1"/>
            <a:r>
              <a:rPr lang="en-US" dirty="0"/>
              <a:t>Physician oaths of </a:t>
            </a:r>
            <a:r>
              <a:rPr lang="en-US" dirty="0" smtClean="0"/>
              <a:t>privacy are </a:t>
            </a:r>
            <a:r>
              <a:rPr lang="en-US" dirty="0"/>
              <a:t>not new</a:t>
            </a:r>
          </a:p>
        </p:txBody>
      </p:sp>
      <p:sp>
        <p:nvSpPr>
          <p:cNvPr id="11267" name="Rectangle 9"/>
          <p:cNvSpPr>
            <a:spLocks noGrp="1" noChangeArrowheads="1"/>
          </p:cNvSpPr>
          <p:nvPr>
            <p:ph idx="1"/>
          </p:nvPr>
        </p:nvSpPr>
        <p:spPr/>
        <p:txBody>
          <a:bodyPr/>
          <a:lstStyle/>
          <a:p>
            <a:pPr eaLnBrk="1" hangingPunct="1">
              <a:lnSpc>
                <a:spcPct val="80000"/>
              </a:lnSpc>
            </a:pPr>
            <a:r>
              <a:rPr lang="en-US" dirty="0" smtClean="0">
                <a:latin typeface="Calibri" charset="0"/>
              </a:rPr>
              <a:t>Oath </a:t>
            </a:r>
            <a:r>
              <a:rPr lang="en-US" dirty="0">
                <a:latin typeface="Calibri" charset="0"/>
              </a:rPr>
              <a:t>of Hippocrates, 5</a:t>
            </a:r>
            <a:r>
              <a:rPr lang="en-US" baseline="30000" dirty="0">
                <a:latin typeface="Calibri" charset="0"/>
              </a:rPr>
              <a:t>th</a:t>
            </a:r>
            <a:r>
              <a:rPr lang="en-US" dirty="0">
                <a:latin typeface="Calibri" charset="0"/>
              </a:rPr>
              <a:t> century BC</a:t>
            </a:r>
            <a:endParaRPr lang="en-US" dirty="0">
              <a:solidFill>
                <a:srgbClr val="7F7F7F"/>
              </a:solidFill>
              <a:latin typeface="Calibri" charset="0"/>
            </a:endParaRPr>
          </a:p>
          <a:p>
            <a:pPr lvl="1" eaLnBrk="1" hangingPunct="1">
              <a:lnSpc>
                <a:spcPct val="80000"/>
              </a:lnSpc>
            </a:pPr>
            <a:r>
              <a:rPr lang="en-US" altLang="ja-JP" dirty="0" smtClean="0">
                <a:latin typeface="Calibri" charset="0"/>
              </a:rPr>
              <a:t>“</a:t>
            </a:r>
            <a:r>
              <a:rPr lang="en-US" dirty="0" smtClean="0">
                <a:latin typeface="Calibri" charset="0"/>
              </a:rPr>
              <a:t>All </a:t>
            </a:r>
            <a:r>
              <a:rPr lang="en-US" dirty="0">
                <a:latin typeface="Calibri" charset="0"/>
              </a:rPr>
              <a:t>that may come to my knowledge in the exercise of my profession or outside of my profession or in daily commerce with men, which ought not to be spread abroad, I will keep secret and never reveal</a:t>
            </a:r>
            <a:r>
              <a:rPr lang="en-US" dirty="0" smtClean="0">
                <a:latin typeface="Calibri" charset="0"/>
              </a:rPr>
              <a:t>.”</a:t>
            </a:r>
            <a:endParaRPr lang="en-US" dirty="0">
              <a:solidFill>
                <a:srgbClr val="7F7F7F"/>
              </a:solidFill>
              <a:latin typeface="Calibri" charset="0"/>
            </a:endParaRPr>
          </a:p>
          <a:p>
            <a:pPr eaLnBrk="1" hangingPunct="1">
              <a:lnSpc>
                <a:spcPct val="80000"/>
              </a:lnSpc>
            </a:pPr>
            <a:r>
              <a:rPr lang="en-US" dirty="0">
                <a:latin typeface="Calibri" charset="0"/>
              </a:rPr>
              <a:t>Declaration of Geneva, 20</a:t>
            </a:r>
            <a:r>
              <a:rPr lang="en-US" baseline="30000" dirty="0">
                <a:latin typeface="Calibri" charset="0"/>
              </a:rPr>
              <a:t>th</a:t>
            </a:r>
            <a:r>
              <a:rPr lang="en-US" dirty="0">
                <a:latin typeface="Calibri" charset="0"/>
              </a:rPr>
              <a:t> century</a:t>
            </a:r>
            <a:endParaRPr lang="en-US" dirty="0">
              <a:solidFill>
                <a:srgbClr val="7F7F7F"/>
              </a:solidFill>
              <a:latin typeface="Calibri" charset="0"/>
            </a:endParaRPr>
          </a:p>
          <a:p>
            <a:pPr lvl="1" eaLnBrk="1" hangingPunct="1">
              <a:lnSpc>
                <a:spcPct val="80000"/>
              </a:lnSpc>
            </a:pPr>
            <a:r>
              <a:rPr lang="en-US" dirty="0" smtClean="0">
                <a:latin typeface="Calibri" charset="0"/>
              </a:rPr>
              <a:t>“I </a:t>
            </a:r>
            <a:r>
              <a:rPr lang="en-US" dirty="0">
                <a:latin typeface="Calibri" charset="0"/>
              </a:rPr>
              <a:t>will respect the secrets which are confided in me, even after the patient has died</a:t>
            </a:r>
            <a:r>
              <a:rPr lang="en-US" dirty="0" smtClean="0">
                <a:latin typeface="Calibri" charset="0"/>
              </a:rPr>
              <a:t>.”</a:t>
            </a:r>
            <a:endParaRPr lang="en-US" dirty="0">
              <a:latin typeface="Calibri" charset="0"/>
            </a:endParaRPr>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What is covered?</a:t>
            </a:r>
            <a:endParaRPr lang="en-US" dirty="0"/>
          </a:p>
        </p:txBody>
      </p:sp>
      <p:sp>
        <p:nvSpPr>
          <p:cNvPr id="12291" name="Rectangle 3"/>
          <p:cNvSpPr>
            <a:spLocks noGrp="1" noChangeArrowheads="1"/>
          </p:cNvSpPr>
          <p:nvPr>
            <p:ph idx="1"/>
          </p:nvPr>
        </p:nvSpPr>
        <p:spPr/>
        <p:txBody>
          <a:bodyPr>
            <a:normAutofit/>
          </a:bodyPr>
          <a:lstStyle/>
          <a:p>
            <a:r>
              <a:rPr lang="en-US" dirty="0" smtClean="0"/>
              <a:t>Protected Health Information (PHI)</a:t>
            </a:r>
          </a:p>
          <a:p>
            <a:pPr lvl="1"/>
            <a:r>
              <a:rPr lang="en-US" dirty="0" smtClean="0"/>
              <a:t>Collected from patient and created by CE</a:t>
            </a:r>
          </a:p>
          <a:p>
            <a:pPr lvl="1"/>
            <a:r>
              <a:rPr lang="en-US" dirty="0" smtClean="0"/>
              <a:t>Individually identifiable health information as defined by HIPAA Privacy Rule</a:t>
            </a:r>
          </a:p>
          <a:p>
            <a:r>
              <a:rPr lang="en-US" dirty="0" smtClean="0"/>
              <a:t>Extends to CEs and business associates (BAs)</a:t>
            </a:r>
          </a:p>
          <a:p>
            <a:r>
              <a:rPr lang="en-US" dirty="0" smtClean="0"/>
              <a:t>De-identified information (as defined in rule) is not covered</a:t>
            </a:r>
          </a:p>
          <a:p>
            <a:r>
              <a:rPr lang="en-US" dirty="0" smtClean="0"/>
              <a:t>Pre-emption</a:t>
            </a:r>
          </a:p>
          <a:p>
            <a:pPr lvl="1"/>
            <a:r>
              <a:rPr lang="en-US" dirty="0" smtClean="0"/>
              <a:t>HIPAA trumps state law if state law is less protective of privacy and security, but state laws that go beyond the HIPAA protections are not nullified by HIPAA and must be followed</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Grp="1" noChangeArrowheads="1"/>
          </p:cNvSpPr>
          <p:nvPr>
            <p:ph type="title"/>
          </p:nvPr>
        </p:nvSpPr>
        <p:spPr/>
        <p:txBody>
          <a:bodyPr>
            <a:normAutofit/>
          </a:bodyPr>
          <a:lstStyle/>
          <a:p>
            <a:r>
              <a:rPr lang="en-US" dirty="0" smtClean="0"/>
              <a:t>Identifiers in PHI (</a:t>
            </a:r>
            <a:r>
              <a:rPr lang="en-US" altLang="ja-JP" dirty="0" smtClean="0"/>
              <a:t>“</a:t>
            </a:r>
            <a:r>
              <a:rPr lang="en-US" dirty="0" smtClean="0"/>
              <a:t>safe harbor</a:t>
            </a:r>
            <a:r>
              <a:rPr lang="en-US" altLang="ja-JP" dirty="0" smtClean="0"/>
              <a:t>”</a:t>
            </a:r>
            <a:r>
              <a:rPr lang="en-US" dirty="0" smtClean="0"/>
              <a:t> if removed)</a:t>
            </a:r>
            <a:endParaRPr lang="en-US" dirty="0"/>
          </a:p>
        </p:txBody>
      </p:sp>
      <p:sp>
        <p:nvSpPr>
          <p:cNvPr id="13315" name="Rectangle 12"/>
          <p:cNvSpPr>
            <a:spLocks noGrp="1" noChangeArrowheads="1"/>
          </p:cNvSpPr>
          <p:nvPr>
            <p:ph idx="1"/>
          </p:nvPr>
        </p:nvSpPr>
        <p:spPr/>
        <p:txBody>
          <a:bodyPr>
            <a:normAutofit lnSpcReduction="10000"/>
          </a:bodyPr>
          <a:lstStyle/>
          <a:p>
            <a:r>
              <a:rPr lang="en-US" dirty="0" smtClean="0"/>
              <a:t>Name</a:t>
            </a:r>
          </a:p>
          <a:p>
            <a:r>
              <a:rPr lang="en-US" dirty="0" smtClean="0"/>
              <a:t>Address (street address, city, county, zip code)</a:t>
            </a:r>
          </a:p>
          <a:p>
            <a:r>
              <a:rPr lang="en-US" dirty="0" smtClean="0"/>
              <a:t>Names of relatives</a:t>
            </a:r>
          </a:p>
          <a:p>
            <a:r>
              <a:rPr lang="en-US" dirty="0" smtClean="0"/>
              <a:t>Names of employers</a:t>
            </a:r>
          </a:p>
          <a:p>
            <a:r>
              <a:rPr lang="en-US" dirty="0" smtClean="0"/>
              <a:t>E-mail address </a:t>
            </a:r>
          </a:p>
          <a:p>
            <a:r>
              <a:rPr lang="en-US" dirty="0" smtClean="0"/>
              <a:t>Fax number </a:t>
            </a:r>
          </a:p>
          <a:p>
            <a:r>
              <a:rPr lang="en-US" dirty="0" smtClean="0"/>
              <a:t>Telephone number </a:t>
            </a:r>
          </a:p>
          <a:p>
            <a:r>
              <a:rPr lang="en-US" dirty="0" smtClean="0"/>
              <a:t>Birth date</a:t>
            </a:r>
          </a:p>
          <a:p>
            <a:r>
              <a:rPr lang="en-US" dirty="0" smtClean="0"/>
              <a:t>Finger or voice prints </a:t>
            </a:r>
          </a:p>
          <a:p>
            <a:r>
              <a:rPr lang="en-US" dirty="0" smtClean="0"/>
              <a:t>Photographic images </a:t>
            </a:r>
          </a:p>
          <a:p>
            <a:r>
              <a:rPr lang="en-US" dirty="0" smtClean="0"/>
              <a:t>Social security number </a:t>
            </a:r>
            <a:endParaRPr lang="en-US" dirty="0"/>
          </a:p>
        </p:txBody>
      </p:sp>
      <p:sp>
        <p:nvSpPr>
          <p:cNvPr id="13316" name="Rectangle 13"/>
          <p:cNvSpPr>
            <a:spLocks noGrp="1" noChangeArrowheads="1"/>
          </p:cNvSpPr>
          <p:nvPr>
            <p:ph sz="quarter" idx="14"/>
          </p:nvPr>
        </p:nvSpPr>
        <p:spPr/>
        <p:txBody>
          <a:bodyPr>
            <a:normAutofit fontScale="25000" lnSpcReduction="20000"/>
          </a:bodyPr>
          <a:lstStyle/>
          <a:p>
            <a:r>
              <a:rPr lang="en-US" dirty="0" smtClean="0"/>
              <a:t>Internet protocol (IP) address</a:t>
            </a:r>
          </a:p>
          <a:p>
            <a:r>
              <a:rPr lang="en-US" dirty="0" smtClean="0"/>
              <a:t>Any vehicle or device serial number </a:t>
            </a:r>
          </a:p>
          <a:p>
            <a:r>
              <a:rPr lang="en-US" dirty="0" smtClean="0"/>
              <a:t>Medical record number </a:t>
            </a:r>
          </a:p>
          <a:p>
            <a:r>
              <a:rPr lang="en-US" dirty="0" smtClean="0"/>
              <a:t>Health plan beneficiary number </a:t>
            </a:r>
          </a:p>
          <a:p>
            <a:r>
              <a:rPr lang="en-US" dirty="0" smtClean="0"/>
              <a:t>Account number</a:t>
            </a:r>
          </a:p>
          <a:p>
            <a:r>
              <a:rPr lang="en-US" dirty="0" smtClean="0"/>
              <a:t>Certificate/license number </a:t>
            </a:r>
          </a:p>
          <a:p>
            <a:r>
              <a:rPr lang="en-US" dirty="0" smtClean="0"/>
              <a:t>Web URL </a:t>
            </a:r>
          </a:p>
          <a:p>
            <a:r>
              <a:rPr lang="en-US" dirty="0" smtClean="0"/>
              <a:t>Any other unique identifying number, characteristic, or code </a:t>
            </a:r>
            <a:endParaRPr lang="en-US" dirty="0"/>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r>
              <a:rPr lang="en-US" dirty="0" smtClean="0"/>
              <a:t>Key privacy compliance areas</a:t>
            </a:r>
            <a:endParaRPr lang="en-US" dirty="0"/>
          </a:p>
        </p:txBody>
      </p:sp>
      <p:sp>
        <p:nvSpPr>
          <p:cNvPr id="14339" name="Rectangle 8"/>
          <p:cNvSpPr>
            <a:spLocks noGrp="1" noChangeArrowheads="1"/>
          </p:cNvSpPr>
          <p:nvPr>
            <p:ph idx="1"/>
          </p:nvPr>
        </p:nvSpPr>
        <p:spPr/>
        <p:txBody>
          <a:bodyPr>
            <a:normAutofit/>
          </a:bodyPr>
          <a:lstStyle/>
          <a:p>
            <a:r>
              <a:rPr lang="en-US" dirty="0" smtClean="0"/>
              <a:t>Notice of privacy practices</a:t>
            </a:r>
          </a:p>
          <a:p>
            <a:r>
              <a:rPr lang="en-US" dirty="0" smtClean="0"/>
              <a:t>Authorization</a:t>
            </a:r>
          </a:p>
          <a:p>
            <a:r>
              <a:rPr lang="en-US" dirty="0" smtClean="0"/>
              <a:t>Business associates</a:t>
            </a:r>
          </a:p>
          <a:p>
            <a:r>
              <a:rPr lang="en-US" dirty="0" smtClean="0"/>
              <a:t>Allowable disclosures</a:t>
            </a:r>
          </a:p>
          <a:p>
            <a:r>
              <a:rPr lang="en-US" dirty="0" smtClean="0"/>
              <a:t>De-identification of data</a:t>
            </a:r>
          </a:p>
          <a:p>
            <a:r>
              <a:rPr lang="en-US" dirty="0" smtClean="0"/>
              <a:t>Marketing and fundraising</a:t>
            </a:r>
          </a:p>
          <a:p>
            <a:r>
              <a:rPr lang="en-US" dirty="0" smtClean="0"/>
              <a:t>Physician and staff training</a:t>
            </a:r>
          </a:p>
          <a:p>
            <a:r>
              <a:rPr lang="en-US" dirty="0" smtClean="0"/>
              <a:t>Breaches and penalties</a:t>
            </a:r>
            <a:endParaRPr lang="en-US" dirty="0"/>
          </a:p>
        </p:txBody>
      </p:sp>
      <p:sp>
        <p:nvSpPr>
          <p:cNvPr id="2" name="Content Placeholder 1"/>
          <p:cNvSpPr>
            <a:spLocks noGrp="1"/>
          </p:cNvSpPr>
          <p:nvPr>
            <p:ph sz="quarter" idx="14"/>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Notice of privacy practices (NPP)</a:t>
            </a:r>
          </a:p>
        </p:txBody>
      </p:sp>
      <p:sp>
        <p:nvSpPr>
          <p:cNvPr id="15363" name="Rectangle 3"/>
          <p:cNvSpPr>
            <a:spLocks noGrp="1" noChangeArrowheads="1"/>
          </p:cNvSpPr>
          <p:nvPr>
            <p:ph idx="1"/>
          </p:nvPr>
        </p:nvSpPr>
        <p:spPr/>
        <p:txBody>
          <a:bodyPr>
            <a:normAutofit/>
          </a:bodyPr>
          <a:lstStyle/>
          <a:p>
            <a:pPr>
              <a:lnSpc>
                <a:spcPct val="80000"/>
              </a:lnSpc>
            </a:pPr>
            <a:r>
              <a:rPr lang="en-US" dirty="0"/>
              <a:t>Patient has right to</a:t>
            </a:r>
            <a:endParaRPr lang="en-US" dirty="0">
              <a:solidFill>
                <a:srgbClr val="7F7F7F"/>
              </a:solidFill>
            </a:endParaRPr>
          </a:p>
          <a:p>
            <a:pPr lvl="1">
              <a:lnSpc>
                <a:spcPct val="80000"/>
              </a:lnSpc>
            </a:pPr>
            <a:r>
              <a:rPr lang="en-US" dirty="0"/>
              <a:t>Adequate notice of privacy practices</a:t>
            </a:r>
            <a:endParaRPr lang="en-US" dirty="0">
              <a:solidFill>
                <a:srgbClr val="7F7F7F"/>
              </a:solidFill>
            </a:endParaRPr>
          </a:p>
          <a:p>
            <a:pPr lvl="1">
              <a:lnSpc>
                <a:spcPct val="80000"/>
              </a:lnSpc>
            </a:pPr>
            <a:r>
              <a:rPr lang="en-US" dirty="0"/>
              <a:t>Uses and disclosures of PHI</a:t>
            </a:r>
            <a:endParaRPr lang="en-US" dirty="0">
              <a:solidFill>
                <a:srgbClr val="7F7F7F"/>
              </a:solidFill>
            </a:endParaRPr>
          </a:p>
          <a:p>
            <a:pPr lvl="1">
              <a:lnSpc>
                <a:spcPct val="80000"/>
              </a:lnSpc>
            </a:pPr>
            <a:r>
              <a:rPr lang="en-US" dirty="0"/>
              <a:t>Description of individual rights</a:t>
            </a:r>
            <a:endParaRPr lang="en-US" dirty="0">
              <a:solidFill>
                <a:srgbClr val="7F7F7F"/>
              </a:solidFill>
            </a:endParaRPr>
          </a:p>
          <a:p>
            <a:pPr lvl="1">
              <a:lnSpc>
                <a:spcPct val="80000"/>
              </a:lnSpc>
            </a:pPr>
            <a:r>
              <a:rPr lang="en-US" dirty="0" smtClean="0"/>
              <a:t>CE’s legal </a:t>
            </a:r>
            <a:r>
              <a:rPr lang="en-US" dirty="0"/>
              <a:t>duties</a:t>
            </a:r>
            <a:endParaRPr lang="en-US" dirty="0">
              <a:solidFill>
                <a:srgbClr val="7F7F7F"/>
              </a:solidFill>
            </a:endParaRPr>
          </a:p>
          <a:p>
            <a:pPr>
              <a:lnSpc>
                <a:spcPct val="80000"/>
              </a:lnSpc>
            </a:pPr>
            <a:r>
              <a:rPr lang="en-US" dirty="0"/>
              <a:t>One problem is readability of NPP forms comparable to medical journal articles and beyond 80% of US adults (Breese, 2005)</a:t>
            </a:r>
            <a:endParaRPr lang="en-US" dirty="0">
              <a:solidFill>
                <a:srgbClr val="7F7F7F"/>
              </a:solidFill>
            </a:endParaRPr>
          </a:p>
          <a:p>
            <a:pPr>
              <a:lnSpc>
                <a:spcPct val="80000"/>
              </a:lnSpc>
            </a:pPr>
            <a:r>
              <a:rPr lang="en-US" dirty="0" smtClean="0"/>
              <a:t>Physicians’ </a:t>
            </a:r>
            <a:r>
              <a:rPr lang="en-US" dirty="0"/>
              <a:t>requirements for obtaining NPP consent include</a:t>
            </a:r>
            <a:endParaRPr lang="en-US" dirty="0">
              <a:solidFill>
                <a:srgbClr val="7F7F7F"/>
              </a:solidFill>
            </a:endParaRPr>
          </a:p>
          <a:p>
            <a:pPr lvl="1">
              <a:lnSpc>
                <a:spcPct val="80000"/>
              </a:lnSpc>
            </a:pPr>
            <a:r>
              <a:rPr lang="en-US" altLang="ja-JP" dirty="0" smtClean="0"/>
              <a:t>“</a:t>
            </a:r>
            <a:r>
              <a:rPr lang="en-US" dirty="0" smtClean="0"/>
              <a:t>Good </a:t>
            </a:r>
            <a:r>
              <a:rPr lang="en-US" dirty="0"/>
              <a:t>faith </a:t>
            </a:r>
            <a:r>
              <a:rPr lang="en-US" dirty="0" smtClean="0"/>
              <a:t>effort</a:t>
            </a:r>
            <a:r>
              <a:rPr lang="en-US" altLang="ja-JP" dirty="0" smtClean="0"/>
              <a:t>”</a:t>
            </a:r>
            <a:r>
              <a:rPr lang="en-US" dirty="0" smtClean="0"/>
              <a:t> </a:t>
            </a:r>
            <a:r>
              <a:rPr lang="en-US" dirty="0"/>
              <a:t>to obtain acknowledgement during first provision of in-person service</a:t>
            </a:r>
            <a:endParaRPr lang="en-US" dirty="0">
              <a:solidFill>
                <a:srgbClr val="7F7F7F"/>
              </a:solidFill>
            </a:endParaRPr>
          </a:p>
          <a:p>
            <a:pPr lvl="1">
              <a:lnSpc>
                <a:spcPct val="80000"/>
              </a:lnSpc>
            </a:pPr>
            <a:r>
              <a:rPr lang="en-US" dirty="0"/>
              <a:t>Failure to obtain is not penalized (per Bush administration revision)</a:t>
            </a:r>
          </a:p>
        </p:txBody>
      </p:sp>
      <p:sp>
        <p:nvSpPr>
          <p:cNvPr id="2" name="Content Placeholder 1"/>
          <p:cNvSpPr>
            <a:spLocks noGrp="1"/>
          </p:cNvSpPr>
          <p:nvPr>
            <p:ph sz="quarter" idx="14"/>
          </p:nvPr>
        </p:nvSpPr>
        <p:spPr>
          <a:xfrm>
            <a:off x="6096000" y="6555553"/>
            <a:ext cx="2823029" cy="228600"/>
          </a:xfrm>
        </p:spPr>
        <p:txBody>
          <a:bodyPr/>
          <a:lstStyle/>
          <a:p>
            <a:r>
              <a:rPr lang="en-US" dirty="0"/>
              <a:t>(Breese, 2005)</a:t>
            </a:r>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 val="William Hersh, MD"/>
  <p:tag name="PRESENTER_TITLE" val="Professor and Chair, DMICE"/>
  <p:tag name="PRESENTER_EMAIL" val="hersh@ohsu.edu"/>
  <p:tag name="PRESENTER_PIC" val="C:\Documents and Settings\hersh\My Documents\Ongoing\Web\standard.jpg"/>
  <p:tag name="LOGO_PIC_2" val="C:\Documents and Settings\hersh\My Documents\Ongoing\Web\ohsunewlogo.jpg"/>
  <p:tag name="PRESENTER_PIC_MODE" val="0"/>
  <p:tag name="LOGO_PIC_MODE" val="1"/>
  <p:tag name="PRESENTATION_TITLE" val="5.6a"/>
  <p:tag name="ART_ENCODE_TYPE" val="0"/>
  <p:tag name="ART_ENCODE_INDEX" val="1"/>
  <p:tag name="ARTICULATE_TEMPLATE" val="E-Learning Course (Single-level)"/>
  <p:tag name="ARTICULATE_TEMPLATE_GUID" val="1a000000-6000-0000-b000-000000000003"/>
  <p:tag name="PRESENTER_PREVIEW_MODE" val="0"/>
  <p:tag name="PRESENTER_PREVIEW_START" val="1"/>
  <p:tag name="PLAYERLOGOHEIGHT" val="622"/>
  <p:tag name="PLAYERLOGOWIDTH" val="900"/>
  <p:tag name="LAUNCHINNEWWINDOW" val="0"/>
  <p:tag name="LASTPUBLISHED" val="C:\Documents and Settings\hersh\My Documents\10x10\Unit 7\Content\7.2a\player.html"/>
  <p:tag name="ARTICULATE_LOGO" val="ohsu-logo.jpg"/>
  <p:tag name="ARTICULATE_PRESENTER" val="William Hersh, MD"/>
  <p:tag name="ARTICULATE_PRESENTER_GUID" val="0541C0AA82FF"/>
  <p:tag name="ARTICULATE_LMS" val="0"/>
  <p:tag name="ARTICULATE_META_COURSE_VERSION_SET" val="True"/>
  <p:tag name="ARTICULATE_REFERENCE_ID" val="c4857209-1b5e-4a63-a5e2-56cce94e3980"/>
  <p:tag name="ARTICULATE_SLIDE_COUNT" val="21"/>
  <p:tag name="ARTICULATE_PROJECT_OPEN" val="1"/>
  <p:tag name="ARTICULATE_REFERENCE_TYPE_1" val="1"/>
  <p:tag name="ARTICULATE_REFERENCE_1" val="C:\wamp\www\Box Sync\BD2K\OER Content\BDK30\Staged\List of Resources for HIPAA Privacy and Security Regulations Pt. 1.pdf"/>
  <p:tag name="ARTICULATE_REFERENCE_TITLE_1" val="List of Resources for HIPAA Privacy and Security Regulations Pt. 1"/>
  <p:tag name="ARTICULATE_REFERENCE_ID_1" val="f90e954c-0791-4358-8467-dc93ce5c5d4d"/>
  <p:tag name="ARTICULATE_REFERENCE_COUNT" val="1"/>
  <p:tag name="ARTICULATE_REFERENCE_DESCRIPTION" val="List of Resources for HIPAA Privacy and Security Regulations Pt. 1"/>
  <p:tag name="ARTICULATE_PLAYER_GLOSSARY_XML" val="&lt;?xml version=&quot;1.0&quot; encoding=&quot;utf-16&quot;?&gt;&lt;glossary xmlns:xsi=&quot;http://www.w3.org/2001/XMLSchema-instance&quot; xmlns:xsd=&quot;http://www.w3.org/2001/XMLSchema&quot;&gt;&lt;terms /&gt;&lt;/glossary&gt;"/>
  <p:tag name="TAG_BACKING_FORM_KEY" val="3474074-c:\wamp\www\box sync\bd2k\oer content\bdk30\staged\bdk20-3.pptx"/>
  <p:tag name="ARTICULATE_PRESENTER_VERSION" val="7"/>
  <p:tag name="ARTICULATE_USED_PAGE_ORIENTATION" val="1"/>
  <p:tag name="ARTICULATE_USED_PAGE_SIZE" val="1"/>
  <p:tag name="ARTICULATE_META_COURSE_ID" val="5llXvNbhM8b_course_id"/>
  <p:tag name="ARTICULATE_META_NAME_SET" val="True"/>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f3cb870-0696-4741-80f0-4caf2b5f2b05"/>
  <p:tag name="ARTICULATE_SLIDE_NAV" val="1"/>
  <p:tag name="AUDIO_ID" val="256"/>
  <p:tag name="ARTICULATE_AUDIO_RECORDED" val="1"/>
  <p:tag name="ELAPSEDTIME" val="15.282"/>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db5b96c9-cb42-44e4-b631-67d8c18bec7a"/>
  <p:tag name="ARTICULATE_SLIDE_NAV" val="2"/>
  <p:tag name="AUDIO_ID" val="257"/>
  <p:tag name="ARTICULATE_AUDIO_RECORDED" val="1"/>
  <p:tag name="ELAPSEDTIME" val="117.9"/>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282"/>
  <p:tag name="ARTICULATE_AUDIO_RECORDED" val="1"/>
  <p:tag name="ELAPSEDTIME" val="140.4"/>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409be459-cff4-4b4a-b32d-a7a0a6dddbdd"/>
  <p:tag name="ARTICULATE_SLIDE_NAV" val="3"/>
  <p:tag name="AUDIO_ID" val="259"/>
  <p:tag name="ARTICULATE_AUDIO_RECORDED" val="1"/>
  <p:tag name="ELAPSEDTIME" val="133.1"/>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b358520f-c0b7-4491-b03d-8504c68fcf0a"/>
  <p:tag name="ARTICULATE_SLIDE_NAV" val="4"/>
  <p:tag name="AUDIO_ID" val="278"/>
  <p:tag name="ARTICULATE_AUDIO_RECORDED" val="1"/>
  <p:tag name="ELAPSEDTIME" val="71.5"/>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9463966d-c940-439b-b614-156ba43e1b46"/>
  <p:tag name="ARTICULATE_SLIDE_NAV" val="5"/>
  <p:tag name="AUDIO_ID" val="260"/>
  <p:tag name="ARTICULATE_AUDIO_RECORDED" val="1"/>
  <p:tag name="ELAPSEDTIME" val="75.7"/>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09b932e-8ccb-4bce-b315-cb2ad95322c0"/>
  <p:tag name="ARTICULATE_SLIDE_NAV" val="6"/>
  <p:tag name="AUDIO_ID" val="261"/>
  <p:tag name="ARTICULATE_AUDIO_RECORDED" val="1"/>
  <p:tag name="ELAPSEDTIME" val="58.7"/>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177d1f85-f1f6-4e20-bb1f-24b0a2cfccff"/>
  <p:tag name="ARTICULATE_SLIDE_NAV" val="7"/>
  <p:tag name="AUDIO_ID" val="263"/>
  <p:tag name="ARTICULATE_AUDIO_RECORDED" val="1"/>
  <p:tag name="ELAPSEDTIME" val="22.1"/>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05457486-a066-4ca2-90df-22cff7996dbb"/>
  <p:tag name="ARTICULATE_SLIDE_NAV" val="8"/>
  <p:tag name="AUDIO_ID" val="264"/>
  <p:tag name="ARTICULATE_AUDIO_RECORDED" val="1"/>
  <p:tag name="ELAPSEDTIME" val="90.6"/>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37bdd9d1-2d95-494a-80be-4f1dc06883c9"/>
  <p:tag name="ARTICULATE_SLIDE_NAV" val="9"/>
  <p:tag name="AUDIO_ID" val="265"/>
  <p:tag name="ARTICULATE_AUDIO_RECORDED" val="1"/>
  <p:tag name="ELAPSEDTIME" val="62.8"/>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fa866dfa-f56d-4d58-83ee-c79fbf41c5d1"/>
  <p:tag name="ARTICULATE_SLIDE_NAV" val="10"/>
  <p:tag name="AUDIO_ID" val="266"/>
  <p:tag name="ARTICULATE_AUDIO_RECORDED" val="1"/>
  <p:tag name="ELAPSEDTIME" val="67.0"/>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a51826ff-c394-456e-8e8d-3efa0224ca7f"/>
  <p:tag name="ARTICULATE_SLIDE_NAV" val="12"/>
  <p:tag name="AUDIO_ID" val="268"/>
  <p:tag name="ARTICULATE_AUDIO_RECORDED" val="1"/>
  <p:tag name="ELAPSEDTIME" val="119.7"/>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83"/>
  <p:tag name="ARTICULATE_AUDIO_RECORDED" val="1"/>
  <p:tag name="ELAPSEDTIME" val="124.0"/>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1.xml><?xml version="1.0" encoding="utf-8"?>
<p:tagLst xmlns:a="http://schemas.openxmlformats.org/drawingml/2006/main" xmlns:r="http://schemas.openxmlformats.org/officeDocument/2006/relationships" xmlns:p="http://schemas.openxmlformats.org/presentationml/2006/main">
  <p:tag name="AUDIO_ID" val="284"/>
  <p:tag name="ARTICULATE_AUDIO_RECORDED" val="1"/>
  <p:tag name="ELAPSEDTIME" val="153.2"/>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7b320053-94a8-45cb-b29f-5ee2d4455a35"/>
  <p:tag name="ARTICULATE_SLIDE_NAV" val="13"/>
  <p:tag name="AUDIO_ID" val="269"/>
  <p:tag name="ARTICULATE_AUDIO_RECORDED" val="1"/>
  <p:tag name="ELAPSEDTIME" val="93.4"/>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3.xml><?xml version="1.0" encoding="utf-8"?>
<p:tagLst xmlns:a="http://schemas.openxmlformats.org/drawingml/2006/main" xmlns:r="http://schemas.openxmlformats.org/officeDocument/2006/relationships" xmlns:p="http://schemas.openxmlformats.org/presentationml/2006/main">
  <p:tag name="AUDIO_ID" val="285"/>
  <p:tag name="ARTICULATE_AUDIO_RECORDED" val="1"/>
  <p:tag name="ELAPSEDTIME" val="129.5"/>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a1a65c84-e2d0-4b65-9139-0d8ea22d9c2f"/>
  <p:tag name="ARTICULATE_SLIDE_NAV" val="14"/>
  <p:tag name="AUDIO_ID" val="270"/>
  <p:tag name="ARTICULATE_AUDIO_RECORDED" val="1"/>
  <p:tag name="ELAPSEDTIME" val="66.9"/>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2fc35ca4-a2a9-4bf9-80bd-efb85984ab43"/>
  <p:tag name="ARTICULATE_SLIDE_NAV" val="15"/>
  <p:tag name="AUDIO_ID" val="271"/>
  <p:tag name="ARTICULATE_AUDIO_RECORDED" val="1"/>
  <p:tag name="ELAPSEDTIME" val="29.9"/>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19fe8095-9f40-4384-94dd-acb085bf1f41"/>
  <p:tag name="ARTICULATE_SLIDE_NAV" val="16"/>
  <p:tag name="AUDIO_ID" val="272"/>
  <p:tag name="ARTICULATE_AUDIO_RECORDED" val="1"/>
  <p:tag name="ELAPSEDTIME" val="91.6"/>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f5e8806e-9610-4344-b1d1-620221200f30"/>
  <p:tag name="ARTICULATE_SLIDE_NAV" val="17"/>
  <p:tag name="AUDIO_ID" val="280"/>
  <p:tag name="ARTICULATE_AUDIO_RECORDED" val="1"/>
  <p:tag name="ELAPSEDTIME" val="119.9"/>
  <p:tag name="ARTICULATE_NAV_LEVEL" val="1"/>
  <p:tag name="ARTICULATE_SLIDE_PRESENTER_GUID" val="16920213-6ed6-4132-a882-8895eabe36da"/>
  <p:tag name="ARTICULATE_SLIDE_PAUSE" val="0"/>
  <p:tag name="ARTICULATE_LOCK_SLIDE" val="0"/>
  <p:tag name="ARTICULATE_HIDE_SLIDE" val="0"/>
  <p:tag name="ARTICULATE_PLAYER_CONTROL_PREVIOUS" val="True"/>
  <p:tag name="ARTICULATE_PLAYER_CONTROL_NEXT" val="True"/>
  <p:tag name="ARTICULATE_PLAYER_CONTROL_NOTES" val="False"/>
  <p:tag name="ARTICULATE_PLAYER_CONTROL_RESOURCES" val="False"/>
  <p:tag name="ARTICULATE_USED_LAYOUT" val="2"/>
</p:tagLst>
</file>

<file path=ppt/tags/tag68.xml><?xml version="1.0" encoding="utf-8"?>
<p:tagLst xmlns:a="http://schemas.openxmlformats.org/drawingml/2006/main" xmlns:r="http://schemas.openxmlformats.org/officeDocument/2006/relationships" xmlns:p="http://schemas.openxmlformats.org/presentationml/2006/main">
  <p:tag name="AUDIO_ID" val="286"/>
  <p:tag name="ARTICULATE_NAV_LEVEL" val="1"/>
  <p:tag name="ARTICULATE_SLIDE_PRESENTER_GUID" val="16920213-6ed6-4132-a882-8895eabe36da"/>
  <p:tag name="ARTICULATE_SLIDE_PAUSE" val="1"/>
  <p:tag name="ARTICULATE_LOCK_SLIDE" val="0"/>
  <p:tag name="ARTICULATE_HIDE_SLIDE" val="1"/>
  <p:tag name="ARTICULATE_PLAYER_CONTROL_PREVIOUS" val="True"/>
  <p:tag name="ARTICULATE_PLAYER_CONTROL_NEXT" val="True"/>
  <p:tag name="ARTICULATE_PLAYER_CONTROL_NOTES" val="False"/>
  <p:tag name="ARTICULATE_PLAYER_CONTROL_RESOURCES" val="True"/>
  <p:tag name="ARTICULATE_PLAYER_SEEKBAR" val="False"/>
  <p:tag name="ARTICULATE_PLAYER_CONTROL_PLAYPAUSE" val="False"/>
  <p:tag name="ARTICULATE_NEXT_BUTTON_ID" val="256"/>
  <p:tag name="ARTICULATE_PREV_BUTTON_ID" val="28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D2K_OER_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D2K_OER_Theme" id="{6B553284-C2DC-41D2-A051-A6B60F6D44F4}" vid="{F353914E-6A9F-43FF-9C1B-E0B337DD4544}"/>
    </a:ext>
  </a:extLst>
</a:theme>
</file>

<file path=ppt/theme/theme2.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BD2K_OER_Theme</Template>
  <TotalTime>1051</TotalTime>
  <Words>1674</Words>
  <Application>Microsoft Office PowerPoint</Application>
  <PresentationFormat>On-screen Show (4:3)</PresentationFormat>
  <Paragraphs>209</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ＭＳ Ｐゴシック</vt:lpstr>
      <vt:lpstr>Arial</vt:lpstr>
      <vt:lpstr>Calibri</vt:lpstr>
      <vt:lpstr>Cambria</vt:lpstr>
      <vt:lpstr>Tahoma</vt:lpstr>
      <vt:lpstr>Times New Roman</vt:lpstr>
      <vt:lpstr>BD2K_OER_Theme</vt:lpstr>
      <vt:lpstr>BD2K OER Dark</vt:lpstr>
      <vt:lpstr>HIPAA Privacy and Security Regulations 1/2</vt:lpstr>
      <vt:lpstr>HIPAA privacy and security</vt:lpstr>
      <vt:lpstr>HIPAA not only US law or regulation governing privacy</vt:lpstr>
      <vt:lpstr>HIPAA Privacy Rule</vt:lpstr>
      <vt:lpstr>Physician oaths of privacy are not new</vt:lpstr>
      <vt:lpstr>What is covered?</vt:lpstr>
      <vt:lpstr>Identifiers in PHI (“safe harbor” if removed)</vt:lpstr>
      <vt:lpstr>Key privacy compliance areas</vt:lpstr>
      <vt:lpstr>Notice of privacy practices (NPP)</vt:lpstr>
      <vt:lpstr>Other aspects of privacy practices</vt:lpstr>
      <vt:lpstr>Authorizations</vt:lpstr>
      <vt:lpstr>Business associates (BAs)</vt:lpstr>
      <vt:lpstr>Omnibus Rule extensions create additional issues  with BAs</vt:lpstr>
      <vt:lpstr>Allowable non-TPO disclosure – research</vt:lpstr>
      <vt:lpstr>Allowable non-TPO disclosures – other</vt:lpstr>
      <vt:lpstr>Disclosure of de-identified data</vt:lpstr>
      <vt:lpstr>Marketing and fundraising</vt:lpstr>
      <vt:lpstr>Physician and staff training</vt:lpstr>
      <vt:lpstr>Breaches and penalties</vt:lpstr>
      <vt:lpstr>Breaches and penalties</vt:lpstr>
      <vt:lpstr>Thank you</vt:lpstr>
    </vt:vector>
  </TitlesOfParts>
  <Company>Oregon Health &amp; Science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  Title</dc:title>
  <dc:creator>William Hersh</dc:creator>
  <cp:lastModifiedBy>Bjorn Pederson</cp:lastModifiedBy>
  <cp:revision>195</cp:revision>
  <cp:lastPrinted>2012-04-08T15:16:43Z</cp:lastPrinted>
  <dcterms:created xsi:type="dcterms:W3CDTF">2003-03-15T13:17:24Z</dcterms:created>
  <dcterms:modified xsi:type="dcterms:W3CDTF">2016-06-13T22:00:35Z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UsedName">
    <vt:lpwstr>5</vt:lpwstr>
  </property>
  <property fmtid="{D5CDD505-2E9C-101B-9397-08002B2CF9AE}" pid="3" name="ArticulateUseProject">
    <vt:lpwstr>1</vt:lpwstr>
  </property>
  <property fmtid="{D5CDD505-2E9C-101B-9397-08002B2CF9AE}" pid="4" name="ArticulatePath">
    <vt:lpwstr>4.7a</vt:lpwstr>
  </property>
  <property fmtid="{D5CDD505-2E9C-101B-9397-08002B2CF9AE}" pid="5" name="ArticulateProjectVersion">
    <vt:lpwstr>7</vt:lpwstr>
  </property>
  <property fmtid="{D5CDD505-2E9C-101B-9397-08002B2CF9AE}" pid="6" name="ArticulateGUID">
    <vt:lpwstr>6D03D79F-ACCA-4793-AD8F-B2D11D74E7D2</vt:lpwstr>
  </property>
  <property fmtid="{D5CDD505-2E9C-101B-9397-08002B2CF9AE}" pid="7" name="ArticulateProjectFull">
    <vt:lpwstr>C:\wamp\www\Box Sync\BD2K\OER Content\BDK30\Staged\BDK20-3.ppta</vt:lpwstr>
  </property>
</Properties>
</file>