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  <p:sldMasterId id="214748392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0" r:id="rId4"/>
    <p:sldId id="279" r:id="rId5"/>
    <p:sldId id="287" r:id="rId6"/>
    <p:sldId id="288" r:id="rId7"/>
    <p:sldId id="289" r:id="rId8"/>
    <p:sldId id="291" r:id="rId9"/>
    <p:sldId id="280" r:id="rId10"/>
    <p:sldId id="283" r:id="rId11"/>
    <p:sldId id="284" r:id="rId12"/>
    <p:sldId id="285" r:id="rId13"/>
    <p:sldId id="286" r:id="rId14"/>
    <p:sldId id="292" r:id="rId15"/>
    <p:sldId id="293" r:id="rId16"/>
    <p:sldId id="277" r:id="rId17"/>
    <p:sldId id="294" r:id="rId18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1E5B8FB2-0A8A-434B-A0BB-8CFFE1AE40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6A1D5668-A3A6-3E4F-A8EF-1A20BAD046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78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B18A76-7FBE-7344-93D7-B9A795C441B9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23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E89C1B-10C3-F64A-8595-81F539BB426B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5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1419AB-B4D7-1540-AD73-E24942D11FC0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66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F32-3532-1C4B-9406-3FE75285096D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07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5668-A3A6-3E4F-A8EF-1A20BAD0465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5668-A3A6-3E4F-A8EF-1A20BAD046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6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284DF0-7B7F-5848-A378-F25BFDAD7016}" type="slidenum">
              <a:rPr lang="en-US">
                <a:latin typeface="Tahoma" charset="0"/>
              </a:rPr>
              <a:pPr eaLnBrk="1" hangingPunct="1"/>
              <a:t>15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86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AD1CD-3F63-2E44-96F7-7AC0C607407C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5668-A3A6-3E4F-A8EF-1A20BAD046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0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075B45-F6BB-1B4E-959D-C0470FB0CC87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3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06AED-DC63-364A-B97A-3BCCCA39C86E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3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1BDB2D-01B5-C744-B14A-1D5B27758145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2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606263-C8EA-1048-B32A-7FD9065851C6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5668-A3A6-3E4F-A8EF-1A20BAD046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189F36-30BC-D24C-87F9-F6DF304999D1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6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894388-F4A9-AF45-B5CC-D4C24127DDE1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8505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5459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443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2869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06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6337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37789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1244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6133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70658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1613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550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446579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9252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BDK30-4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81770C-0B8E-8B48-98FF-A752D01F9E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07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02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05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938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97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15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1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2769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63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77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408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5950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5933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0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44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5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37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3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3827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60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6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05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2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64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835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82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1639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7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4032346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791865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380268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7530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8516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103252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  <p:sldLayoutId id="2147483918" r:id="rId21"/>
    <p:sldLayoutId id="2147483919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51389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  <p:sldLayoutId id="2147483939" r:id="rId19"/>
    <p:sldLayoutId id="2147483940" r:id="rId20"/>
    <p:sldLayoutId id="2147483941" r:id="rId21"/>
    <p:sldLayoutId id="2147483942" r:id="rId22"/>
    <p:sldLayoutId id="2147483943" r:id="rId23"/>
    <p:sldLayoutId id="2147483944" r:id="rId24"/>
    <p:sldLayoutId id="2147483945" r:id="rId25"/>
    <p:sldLayoutId id="2147483946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hyperlink" Target="http://projectreporter.nih.gov/project_info_description.cfm?aid=8828784&amp;icde=220043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HIPPA </a:t>
            </a:r>
            <a:r>
              <a:rPr lang="en-US" dirty="0"/>
              <a:t>Privacy and Security </a:t>
            </a:r>
            <a:r>
              <a:rPr lang="en-US" dirty="0" smtClean="0"/>
              <a:t>Regulations 2/2</a:t>
            </a:r>
            <a:endParaRPr lang="en-US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8577943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BDK20-4 </a:t>
            </a:r>
            <a:r>
              <a:rPr lang="en-US" dirty="0" smtClean="0"/>
              <a:t>| Regulatory </a:t>
            </a:r>
            <a:r>
              <a:rPr lang="en-US" dirty="0"/>
              <a:t>Issues in Big Data for Genomics and Health</a:t>
            </a:r>
          </a:p>
          <a:p>
            <a:r>
              <a:rPr lang="en-US" dirty="0" smtClean="0"/>
              <a:t>William </a:t>
            </a:r>
            <a:r>
              <a:rPr lang="en-US" dirty="0"/>
              <a:t>Hersh, </a:t>
            </a:r>
            <a:r>
              <a:rPr lang="en-US" dirty="0" smtClean="0"/>
              <a:t>MD | Department </a:t>
            </a:r>
            <a:r>
              <a:rPr lang="en-US" dirty="0"/>
              <a:t>of Medical Informatics &amp; Clinical Epidemiology</a:t>
            </a:r>
          </a:p>
          <a:p>
            <a:r>
              <a:rPr lang="en-US" dirty="0"/>
              <a:t>Oregon Health &amp; Science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safeguards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Security awareness and training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Security reminders (A)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Protection from malicious software (A)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Log-in monitoring (A)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Password management (A)</a:t>
            </a:r>
          </a:p>
          <a:p>
            <a:pPr>
              <a:lnSpc>
                <a:spcPct val="80000"/>
              </a:lnSpc>
            </a:pPr>
            <a:r>
              <a:rPr lang="en-US" dirty="0"/>
              <a:t>Security incident procedures – response and reporting (R)</a:t>
            </a:r>
          </a:p>
          <a:p>
            <a:pPr>
              <a:lnSpc>
                <a:spcPct val="80000"/>
              </a:lnSpc>
            </a:pPr>
            <a:r>
              <a:rPr lang="en-US" dirty="0"/>
              <a:t>Contingency plan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Data back-up plan (R)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Disaster recovery plan (R)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Emergency mode operation plan (R)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Testing and revision procedures (A)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Application and data criticality analysis (A)</a:t>
            </a:r>
          </a:p>
          <a:p>
            <a:pPr>
              <a:lnSpc>
                <a:spcPct val="80000"/>
              </a:lnSpc>
            </a:pPr>
            <a:r>
              <a:rPr lang="en-US" dirty="0"/>
              <a:t>Evaluation (R)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BA contracts </a:t>
            </a:r>
            <a:r>
              <a:rPr lang="en-US" dirty="0"/>
              <a:t>and other arrangements (R)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safeguards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Facility access controls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Contingency operations (A)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Facility security plan (A)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Access control and validation procedures (A)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Maintenance records (A)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Workstation use (R)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Workstation security (R)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Device and media controls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Disposal (R)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Media re-use (R)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Accountability (A)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Data backup and storage (A)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safeguards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Access control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Unique user identification (R)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Emergency access procedure (R)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Automatic logoff (A)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Encryption and decryption (A)</a:t>
            </a:r>
          </a:p>
          <a:p>
            <a:pPr>
              <a:lnSpc>
                <a:spcPct val="80000"/>
              </a:lnSpc>
            </a:pPr>
            <a:r>
              <a:rPr lang="en-US" dirty="0"/>
              <a:t>Audit controls (R)</a:t>
            </a:r>
          </a:p>
          <a:p>
            <a:pPr>
              <a:lnSpc>
                <a:spcPct val="80000"/>
              </a:lnSpc>
            </a:pPr>
            <a:r>
              <a:rPr lang="en-US" dirty="0"/>
              <a:t>Integrity – mechanism to authenticate electronic PHI (A)</a:t>
            </a:r>
          </a:p>
          <a:p>
            <a:pPr>
              <a:lnSpc>
                <a:spcPct val="80000"/>
              </a:lnSpc>
            </a:pPr>
            <a:r>
              <a:rPr lang="en-US" dirty="0"/>
              <a:t>Person or entity authentication (R)</a:t>
            </a:r>
          </a:p>
          <a:p>
            <a:pPr>
              <a:lnSpc>
                <a:spcPct val="80000"/>
              </a:lnSpc>
            </a:pPr>
            <a:r>
              <a:rPr lang="en-US" dirty="0"/>
              <a:t>Transmission security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Integrity controls (A)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Encryption (A)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HIPAA and meaningful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stages of MU have core measure for attesting to conducting a security risk analysis</a:t>
            </a:r>
          </a:p>
          <a:p>
            <a:r>
              <a:rPr lang="en-US" dirty="0" smtClean="0"/>
              <a:t>ONC has developed “ten-step plan” for privacy and security</a:t>
            </a:r>
          </a:p>
          <a:p>
            <a:r>
              <a:rPr lang="en-US" dirty="0" smtClean="0"/>
              <a:t>ONC has also developed Security Rule Assessment Tool</a:t>
            </a:r>
          </a:p>
          <a:p>
            <a:pPr lvl="1"/>
            <a:r>
              <a:rPr lang="en-US" dirty="0" smtClean="0"/>
              <a:t>Versions for Windows and iPad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929" y="2928795"/>
            <a:ext cx="4229100" cy="356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76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devices are a major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“</a:t>
            </a:r>
            <a:r>
              <a:rPr lang="en-US" b="1" dirty="0"/>
              <a:t>Your Mobile Device and Health Information Privacy and </a:t>
            </a:r>
            <a:r>
              <a:rPr lang="en-US" b="1" dirty="0" smtClean="0"/>
              <a:t>Security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and enable encryption to </a:t>
            </a:r>
            <a:r>
              <a:rPr lang="en-US" dirty="0" smtClean="0"/>
              <a:t>protect health </a:t>
            </a:r>
            <a:r>
              <a:rPr lang="en-US" dirty="0"/>
              <a:t>information stored or sent </a:t>
            </a:r>
            <a:r>
              <a:rPr lang="en-US" dirty="0" smtClean="0"/>
              <a:t>by mobile devices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a password or other </a:t>
            </a:r>
            <a:r>
              <a:rPr lang="en-US" dirty="0" smtClean="0"/>
              <a:t>user authentication</a:t>
            </a:r>
            <a:endParaRPr lang="en-US" dirty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and activate wiping and/or </a:t>
            </a:r>
            <a:r>
              <a:rPr lang="en-US" dirty="0" smtClean="0"/>
              <a:t>remote disabling </a:t>
            </a:r>
            <a:r>
              <a:rPr lang="en-US" dirty="0"/>
              <a:t>to erase the data on </a:t>
            </a:r>
            <a:r>
              <a:rPr lang="en-US" dirty="0" smtClean="0"/>
              <a:t>your mobile </a:t>
            </a:r>
            <a:r>
              <a:rPr lang="en-US" dirty="0"/>
              <a:t>device if it is lost or </a:t>
            </a:r>
            <a:r>
              <a:rPr lang="en-US" dirty="0" smtClean="0"/>
              <a:t>stolen</a:t>
            </a:r>
            <a:endParaRPr lang="en-US" dirty="0"/>
          </a:p>
          <a:p>
            <a:pPr lvl="1"/>
            <a:r>
              <a:rPr lang="en-US" dirty="0" smtClean="0"/>
              <a:t>Disable </a:t>
            </a:r>
            <a:r>
              <a:rPr lang="en-US" dirty="0"/>
              <a:t>and do not install or use </a:t>
            </a:r>
            <a:r>
              <a:rPr lang="en-US" dirty="0" err="1" smtClean="0"/>
              <a:t>filesharing</a:t>
            </a:r>
            <a:r>
              <a:rPr lang="en-US" dirty="0" smtClean="0"/>
              <a:t> applications</a:t>
            </a:r>
            <a:endParaRPr lang="en-US" dirty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and enable a firewall to </a:t>
            </a:r>
            <a:r>
              <a:rPr lang="en-US" dirty="0" smtClean="0"/>
              <a:t>block unauthorized access</a:t>
            </a:r>
            <a:endParaRPr lang="en-US" dirty="0"/>
          </a:p>
          <a:p>
            <a:pPr lvl="1"/>
            <a:r>
              <a:rPr lang="en-US" dirty="0" smtClean="0"/>
              <a:t>Install </a:t>
            </a:r>
            <a:r>
              <a:rPr lang="en-US" dirty="0"/>
              <a:t>and enable security </a:t>
            </a:r>
            <a:r>
              <a:rPr lang="en-US" dirty="0" smtClean="0"/>
              <a:t>software to </a:t>
            </a:r>
            <a:r>
              <a:rPr lang="en-US" dirty="0"/>
              <a:t>protect against </a:t>
            </a:r>
            <a:r>
              <a:rPr lang="en-US" dirty="0" smtClean="0"/>
              <a:t>malicious applications</a:t>
            </a:r>
            <a:r>
              <a:rPr lang="en-US" dirty="0"/>
              <a:t>, viruses, spyware</a:t>
            </a:r>
            <a:r>
              <a:rPr lang="en-US" dirty="0" smtClean="0"/>
              <a:t>, and </a:t>
            </a:r>
            <a:r>
              <a:rPr lang="en-US" dirty="0"/>
              <a:t>malware-based </a:t>
            </a:r>
            <a:r>
              <a:rPr lang="en-US" dirty="0" smtClean="0"/>
              <a:t>attacks</a:t>
            </a:r>
            <a:endParaRPr lang="en-US" dirty="0"/>
          </a:p>
          <a:p>
            <a:pPr lvl="1"/>
            <a:r>
              <a:rPr lang="en-US" dirty="0" smtClean="0"/>
              <a:t>Keep </a:t>
            </a:r>
            <a:r>
              <a:rPr lang="en-US" dirty="0"/>
              <a:t>your security software </a:t>
            </a:r>
            <a:r>
              <a:rPr lang="en-US" dirty="0" smtClean="0"/>
              <a:t>up to date</a:t>
            </a:r>
            <a:endParaRPr lang="en-US" dirty="0"/>
          </a:p>
          <a:p>
            <a:pPr lvl="1"/>
            <a:r>
              <a:rPr lang="en-US" dirty="0" smtClean="0"/>
              <a:t>Research </a:t>
            </a:r>
            <a:r>
              <a:rPr lang="en-US" dirty="0"/>
              <a:t>mobile applications (apps</a:t>
            </a:r>
            <a:r>
              <a:rPr lang="en-US" dirty="0" smtClean="0"/>
              <a:t>) before downloading</a:t>
            </a:r>
            <a:endParaRPr lang="en-US" dirty="0"/>
          </a:p>
          <a:p>
            <a:pPr lvl="1"/>
            <a:r>
              <a:rPr lang="en-US" dirty="0" smtClean="0"/>
              <a:t>Maintain </a:t>
            </a:r>
            <a:r>
              <a:rPr lang="en-US" dirty="0"/>
              <a:t>physical control of your </a:t>
            </a:r>
            <a:r>
              <a:rPr lang="en-US" dirty="0" smtClean="0"/>
              <a:t>mobile device; know </a:t>
            </a:r>
            <a:r>
              <a:rPr lang="en-US" dirty="0"/>
              <a:t>where it is at all times </a:t>
            </a:r>
            <a:r>
              <a:rPr lang="en-US" dirty="0" smtClean="0"/>
              <a:t>to limit </a:t>
            </a:r>
            <a:r>
              <a:rPr lang="en-US" dirty="0"/>
              <a:t>the risk of unauthorized </a:t>
            </a:r>
            <a:r>
              <a:rPr lang="en-US" dirty="0" smtClean="0"/>
              <a:t>use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adequate security to send </a:t>
            </a:r>
            <a:r>
              <a:rPr lang="en-US" dirty="0" smtClean="0"/>
              <a:t>or receive </a:t>
            </a:r>
            <a:r>
              <a:rPr lang="en-US" dirty="0"/>
              <a:t>health information </a:t>
            </a:r>
            <a:r>
              <a:rPr lang="en-US" dirty="0" smtClean="0"/>
              <a:t>over public </a:t>
            </a:r>
            <a:r>
              <a:rPr lang="en-US" dirty="0"/>
              <a:t>Wi-Fi </a:t>
            </a:r>
            <a:r>
              <a:rPr lang="en-US" dirty="0" smtClean="0"/>
              <a:t>networks</a:t>
            </a:r>
            <a:endParaRPr lang="en-US" dirty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all stored health information </a:t>
            </a:r>
            <a:r>
              <a:rPr lang="en-US" dirty="0" smtClean="0"/>
              <a:t>on your </a:t>
            </a:r>
            <a:r>
              <a:rPr lang="en-US" dirty="0"/>
              <a:t>mobile device before discarding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9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end…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Complete security of all health information is impossible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Security is a trade-off with ease of use; </a:t>
            </a:r>
            <a:r>
              <a:rPr lang="en-US" dirty="0" smtClean="0"/>
              <a:t>how much inconvenience will prevent busy clinicians from devising workarounds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Will theoretical (and some real) concerns about privacy and security be tempered when society sees more benefits of </a:t>
            </a:r>
            <a:r>
              <a:rPr lang="en-US" dirty="0" smtClean="0"/>
              <a:t>health information technology?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Would other societal changes lessen the impact of this problem (e.g., changes in legal system, </a:t>
            </a:r>
            <a:r>
              <a:rPr lang="en-US" dirty="0" smtClean="0"/>
              <a:t>healthcare </a:t>
            </a:r>
            <a:r>
              <a:rPr lang="en-US" dirty="0"/>
              <a:t>financing, etc.)?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4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HIPAA Security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Readable overview in Security 101 for </a:t>
            </a:r>
            <a:r>
              <a:rPr lang="en-US" dirty="0" smtClean="0"/>
              <a:t>Covered Entities (from 2007, still applicable)</a:t>
            </a:r>
          </a:p>
          <a:p>
            <a:r>
              <a:rPr lang="en-US" dirty="0" smtClean="0"/>
              <a:t>Aligned </a:t>
            </a:r>
            <a:r>
              <a:rPr lang="en-US" dirty="0"/>
              <a:t>with terminology of Privacy Rule</a:t>
            </a:r>
          </a:p>
          <a:p>
            <a:r>
              <a:rPr lang="en-US" dirty="0"/>
              <a:t>Aims to minimize specificity to allow scalability, flexibility, and changes in technology</a:t>
            </a:r>
          </a:p>
          <a:p>
            <a:r>
              <a:rPr lang="en-US" dirty="0"/>
              <a:t>For </a:t>
            </a:r>
            <a:r>
              <a:rPr lang="en-US" dirty="0" smtClean="0"/>
              <a:t>each covered entity (CE) </a:t>
            </a:r>
            <a:r>
              <a:rPr lang="en-US" dirty="0"/>
              <a:t>and business </a:t>
            </a:r>
            <a:r>
              <a:rPr lang="en-US" dirty="0" smtClean="0"/>
              <a:t>associate (BA), </a:t>
            </a:r>
            <a:r>
              <a:rPr lang="en-US" dirty="0"/>
              <a:t>requirements are either</a:t>
            </a:r>
          </a:p>
          <a:p>
            <a:pPr lvl="1"/>
            <a:r>
              <a:rPr lang="en-US" dirty="0"/>
              <a:t>Required – must be implemented</a:t>
            </a:r>
          </a:p>
          <a:p>
            <a:pPr lvl="1"/>
            <a:r>
              <a:rPr lang="en-US" dirty="0"/>
              <a:t>Addressable – if reasonable and appropriate to implement</a:t>
            </a:r>
          </a:p>
          <a:p>
            <a:r>
              <a:rPr lang="en-US" dirty="0"/>
              <a:t>As with HIPAA Privacy Rule, some modifications under </a:t>
            </a:r>
            <a:r>
              <a:rPr lang="en-US" dirty="0" smtClean="0"/>
              <a:t>HITECH Omnibus Rule</a:t>
            </a:r>
          </a:p>
          <a:p>
            <a:pPr lvl="1"/>
            <a:r>
              <a:rPr lang="en-US" dirty="0" smtClean="0"/>
              <a:t>Enforcement moved from CMS to OCR</a:t>
            </a:r>
          </a:p>
          <a:p>
            <a:pPr lvl="1"/>
            <a:r>
              <a:rPr lang="en-US" dirty="0" smtClean="0"/>
              <a:t>More emphasis on risk analysis and assessment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02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provisions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CEs and now BAs must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Ensure confidentiality, integrity, and availability of electronic PHI that they create, receive, transmit, and maintain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Protect against reasonably anticipated threats and hazards to such information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Protect against reasonably anticipated uses or disclosures not permitted or required by Privacy Rule</a:t>
            </a:r>
            <a:endParaRPr lang="en-US" dirty="0" smtClean="0">
              <a:solidFill>
                <a:srgbClr val="7F7F7F"/>
              </a:solidFill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Ensure compliance by workforce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HIPAA Security Rule core requirements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Access control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Assign a unique name and/or number for identifying users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Tracking user identity and establish controls that permit only authorized users to access PHI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Emergency access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Permit appropriate authorized users to access PHI during an emergency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Automatic log-off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Terminate an electronic session after a predetermined time of inactivity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HIPAA Security core requirements (cont.)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Audit log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Record all actions related to PHI as it is created, accessed, and exchanged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Data to be logged includes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Date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Time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Patient identification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User identification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Indication of which action(s) occurred and by whom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Must also enable user to generate an audit log for a specific time period and to sort entries in the audit log according to the comprising elements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HIPAA Security core 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Message Digest – Create a message digest in accordance with a hashing algorithm with a security strength equal to or greater than Secured Hash Algorithm (SHA)-1 as specified by the National Institute of Standards and Technology (NIST) in Federal Information Processing Standards (FIPS) PUB 180-3  </a:t>
            </a:r>
          </a:p>
          <a:p>
            <a:pPr lvl="1"/>
            <a:r>
              <a:rPr lang="en-US" dirty="0" smtClean="0"/>
              <a:t>Verification – Upon receipt of electronically exchanged health information, use standard (equal to or greater than SHA-1) to verify the information has not been altered</a:t>
            </a:r>
          </a:p>
          <a:p>
            <a:pPr lvl="1"/>
            <a:r>
              <a:rPr lang="en-US" dirty="0" smtClean="0"/>
              <a:t>Detection – Detect alteration of audit log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that a person or entity seeking access to PHI is the individual/organization claimed and is authorized to access such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224971" y="6555553"/>
            <a:ext cx="8694058" cy="228600"/>
          </a:xfrm>
        </p:spPr>
        <p:txBody>
          <a:bodyPr/>
          <a:lstStyle/>
          <a:p>
            <a:r>
              <a:rPr lang="en-US" dirty="0"/>
              <a:t>(October, 2008)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HIPAA Security core requirements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Encryption – NIST standards for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D</a:t>
            </a:r>
            <a:r>
              <a:rPr lang="en-US" dirty="0" smtClean="0"/>
              <a:t>ata at rest”</a:t>
            </a:r>
          </a:p>
          <a:p>
            <a:pPr lvl="2"/>
            <a:r>
              <a:rPr lang="en-US" dirty="0" smtClean="0"/>
              <a:t>SP 800-111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D</a:t>
            </a:r>
            <a:r>
              <a:rPr lang="en-US" dirty="0" smtClean="0"/>
              <a:t>ata in motion”</a:t>
            </a:r>
          </a:p>
          <a:p>
            <a:pPr lvl="2"/>
            <a:r>
              <a:rPr lang="en-US" dirty="0" smtClean="0"/>
              <a:t>FIPS 140-2</a:t>
            </a:r>
          </a:p>
          <a:p>
            <a:pPr lvl="2"/>
            <a:r>
              <a:rPr lang="en-US" dirty="0" smtClean="0"/>
              <a:t>SP 800-52</a:t>
            </a:r>
          </a:p>
          <a:p>
            <a:pPr lvl="2"/>
            <a:r>
              <a:rPr lang="en-US" dirty="0" smtClean="0"/>
              <a:t>SP 800-77</a:t>
            </a:r>
          </a:p>
          <a:p>
            <a:pPr lvl="2"/>
            <a:r>
              <a:rPr lang="en-US" dirty="0"/>
              <a:t>SP 800</a:t>
            </a:r>
            <a:r>
              <a:rPr lang="en-US" dirty="0" smtClean="0"/>
              <a:t>-113</a:t>
            </a:r>
          </a:p>
          <a:p>
            <a:pPr lvl="1"/>
            <a:r>
              <a:rPr lang="en-US" dirty="0" smtClean="0"/>
              <a:t>“Data sanitation”</a:t>
            </a:r>
          </a:p>
          <a:p>
            <a:pPr lvl="2"/>
            <a:r>
              <a:rPr lang="en-US" dirty="0" smtClean="0"/>
              <a:t>SP 800-88</a:t>
            </a:r>
          </a:p>
          <a:p>
            <a:pPr lvl="1"/>
            <a:r>
              <a:rPr lang="en-US" dirty="0" smtClean="0"/>
              <a:t>Should not provide false sense of security but should be routinely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HIPAA Security Rule details</a:t>
            </a:r>
          </a:p>
        </p:txBody>
      </p:sp>
      <p:sp>
        <p:nvSpPr>
          <p:cNvPr id="14339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Grouped into three categories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Administrative – policies and procedures designed to prevent, detect, contain, and correct security violations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Physical – protecting facilities, equipment, and media</a:t>
            </a:r>
            <a:endParaRPr lang="en-US" dirty="0">
              <a:solidFill>
                <a:srgbClr val="7F7F7F"/>
              </a:solidFill>
            </a:endParaRPr>
          </a:p>
          <a:p>
            <a:pPr lvl="1" eaLnBrk="1" hangingPunct="1"/>
            <a:r>
              <a:rPr lang="en-US" dirty="0"/>
              <a:t>Technical – implementing technological policies and procedures</a:t>
            </a:r>
            <a:endParaRPr lang="en-US" dirty="0">
              <a:solidFill>
                <a:srgbClr val="7F7F7F"/>
              </a:solidFill>
            </a:endParaRPr>
          </a:p>
          <a:p>
            <a:pPr eaLnBrk="1" hangingPunct="1"/>
            <a:r>
              <a:rPr lang="en-US" dirty="0"/>
              <a:t>Following slides adapted from Security 101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safeguards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Security management process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Risk analysis (R)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Risk management (R)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Sanction policy (R)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Information system activity review (R)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Assigned security responsibility (R)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Workforce security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Authorization and/or supervision (A)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Workforce clearance procedure (A)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Termination procedures (A)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Information access management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Isolating healthcare clearinghouse functions (R)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Access authorization (A)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Access establishment and modification (A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tandard.jpg"/>
  <p:tag name="LOGO_PIC_2" val="C:\Documents and Settings\hersh\My Documents\Ongoing\Web\ohsunewlogo.jpg"/>
  <p:tag name="PRESENTER_PIC_MODE" val="0"/>
  <p:tag name="LOGO_PIC_MODE" val="1"/>
  <p:tag name="PRESENTATION_TITLE" val="5.6b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7\Content\7.2b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7dd61b1f-1c8b-4404-b0fb-ab84f8735148"/>
  <p:tag name="ARTICULATE_SLIDE_COUNT" val="16"/>
  <p:tag name="ARTICULATE_PROJECT_OPEN" val="1"/>
  <p:tag name="ARTICULATE_REFERENCE_TYPE_1" val="1"/>
  <p:tag name="ARTICULATE_REFERENCE_1" val="C:\wamp\www\Box Sync\BD2K\OER Content\BDK30\Staged\List of Resources for HIPAA Privacy and Security Regulations Pt. 2.pdf"/>
  <p:tag name="ARTICULATE_REFERENCE_TITLE_1" val="List of Resources for HIPAA Privacy and Security Regulations Pt. 2"/>
  <p:tag name="ARTICULATE_REFERENCE_ID_1" val="080215de-0ffc-4251-ab5a-714ba59c13f0"/>
  <p:tag name="ARTICULATE_REFERENCE_COUNT" val="1"/>
  <p:tag name="ARTICULATE_REFERENCE_DESCRIPTION" val="List of Resources for HIPAA Privacy and Security Regulations Pt. 2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META_COURSE_ID" val="5wHrPqDcuph_course_id"/>
  <p:tag name="ARTICULATE_META_NAME_SET" val="True"/>
  <p:tag name="TAG_BACKING_FORM_KEY" val="8390228-c:\wamp\www\box sync\bd2k\oer content\bdk30\staged\bdk20-4.pptx"/>
  <p:tag name="ARTICULATE_PRESENTER_VERSION" val="7"/>
  <p:tag name="ARTICULATE_USED_PAGE_ORIENTATION" val="1"/>
  <p:tag name="ARTICULATE_USED_PAGE_SIZ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69db5d8-9b96-410e-8eed-5fa46c9fba00"/>
  <p:tag name="ARTICULATE_SLIDE_NAV" val="1"/>
  <p:tag name="AUDIO_ID" val="256"/>
  <p:tag name="ARTICULATE_AUDIO_RECORDED" val="1"/>
  <p:tag name="ORIGINAL_AUDIO_FILEPATH" val="C:\wamp\www\Box Sync\BD2K\OER Content\BDK30\Working\Audio\BDK30-4\Slide 1 - HIPPA Privacy and Security Regulations.mp3"/>
  <p:tag name="ELAPSEDTIME" val="14.49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0"/>
  <p:tag name="ARTICULATE_AUDIO_RECORDED" val="1"/>
  <p:tag name="ORIGINAL_AUDIO_FILEPATH" val="C:\wamp\www\Box Sync\BD2K\OER Content\BDK30\Working\Audio\BDK30-4\Slide 2 - HIPAA Security Rule.mp3"/>
  <p:tag name="ELAPSEDTIME" val="93.28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a1a97e-b65c-4109-95b0-eef1cb36be11"/>
  <p:tag name="ARTICULATE_SLIDE_NAV" val="3"/>
  <p:tag name="AUDIO_ID" val="279"/>
  <p:tag name="ARTICULATE_AUDIO_RECORDED" val="1"/>
  <p:tag name="ORIGINAL_AUDIO_FILEPATH" val="C:\wamp\www\Box Sync\BD2K\OER Content\BDK30\Working\Audio\BDK30-4\Slide 3 - General provisions.mp3"/>
  <p:tag name="ELAPSEDTIME" val="45.19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d5c5252-8d8f-49c8-ab5d-63d240195f2a"/>
  <p:tag name="ARTICULATE_SLIDE_NAV" val="4"/>
  <p:tag name="AUDIO_ID" val="287"/>
  <p:tag name="ARTICULATE_AUDIO_RECORDED" val="1"/>
  <p:tag name="ORIGINAL_AUDIO_FILEPATH" val="C:\wamp\www\Box Sync\BD2K\OER Content\BDK30\Working\Audio\BDK30-4\Slide 4 - HIPAA Security Rule core requirements.mp3"/>
  <p:tag name="ELAPSEDTIME" val="57.96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b60d001-50d6-42d2-ac1f-b93670fb4a2a"/>
  <p:tag name="ARTICULATE_SLIDE_NAV" val="5"/>
  <p:tag name="AUDIO_ID" val="288"/>
  <p:tag name="ARTICULATE_AUDIO_RECORDED" val="1"/>
  <p:tag name="ORIGINAL_AUDIO_FILEPATH" val="C:\wamp\www\Box Sync\BD2K\OER Content\BDK30\Working\Audio\BDK30-4\Slide 5 - HIPAA Security core requirements (cont.).mp3"/>
  <p:tag name="ELAPSEDTIME" val="42.13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78d24bb-cae4-45b9-9cd5-8a2c927bac92"/>
  <p:tag name="ARTICULATE_SLIDE_NAV" val="6"/>
  <p:tag name="AUDIO_ID" val="289"/>
  <p:tag name="ARTICULATE_AUDIO_RECORDED" val="1"/>
  <p:tag name="ORIGINAL_AUDIO_FILEPATH" val="C:\wamp\www\Box Sync\BD2K\OER Content\BDK30\Working\Audio\BDK30-4\Slide 6 - HIPAA Security core requirements (cont.).mp3"/>
  <p:tag name="ELAPSEDTIME" val="69.95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1"/>
  <p:tag name="ARTICULATE_AUDIO_RECORDED" val="1"/>
  <p:tag name="ORIGINAL_AUDIO_FILEPATH" val="C:\wamp\www\Box Sync\BD2K\OER Content\BDK30\Working\Audio\BDK30-4\Slide 7 - HIPAA Security core requirements (cont.).mp3"/>
  <p:tag name="ELAPSEDTIME" val="48.90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5e0ab8b-1777-4cba-b43e-1d8f21a67166"/>
  <p:tag name="ARTICULATE_SLIDE_NAV" val="7"/>
  <p:tag name="AUDIO_ID" val="280"/>
  <p:tag name="ARTICULATE_AUDIO_RECORDED" val="1"/>
  <p:tag name="ORIGINAL_AUDIO_FILEPATH" val="C:\wamp\www\Box Sync\BD2K\OER Content\BDK30\Working\Audio\BDK30-4\Slide 8 - HIPAA Security Rule details.mp3"/>
  <p:tag name="ELAPSEDTIME" val="42.86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3679ed-cd2f-4f39-912e-286650cf1fe7"/>
  <p:tag name="ARTICULATE_SLIDE_NAV" val="8"/>
  <p:tag name="AUDIO_ID" val="283"/>
  <p:tag name="ARTICULATE_AUDIO_RECORDED" val="1"/>
  <p:tag name="ORIGINAL_AUDIO_FILEPATH" val="C:\wamp\www\Box Sync\BD2K\OER Content\BDK30\Working\Audio\BDK30-4\Slide 9 - Administrative safeguards.mp3"/>
  <p:tag name="ELAPSEDTIME" val="52.34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7015e5c-e3cf-4d17-b864-fc71a3f2eae5"/>
  <p:tag name="ARTICULATE_SLIDE_NAV" val="9"/>
  <p:tag name="AUDIO_ID" val="284"/>
  <p:tag name="ARTICULATE_AUDIO_RECORDED" val="1"/>
  <p:tag name="ORIGINAL_AUDIO_FILEPATH" val="C:\wamp\www\Box Sync\BD2K\OER Content\BDK30\Working\Audio\BDK30-4\Slide 10 - Administrative safeguards (cont.).mp3"/>
  <p:tag name="ELAPSEDTIME" val="38.60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fb7d107-7004-45e3-aa88-c8399aacdf9e"/>
  <p:tag name="ARTICULATE_SLIDE_NAV" val="10"/>
  <p:tag name="AUDIO_ID" val="285"/>
  <p:tag name="ARTICULATE_AUDIO_RECORDED" val="1"/>
  <p:tag name="ORIGINAL_AUDIO_FILEPATH" val="C:\wamp\www\Box Sync\BD2K\OER Content\BDK30\Working\Audio\BDK30-4\Slide 11 - Physical safeguards.mp3"/>
  <p:tag name="ELAPSEDTIME" val="51.56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bee9875-5ae0-4507-a4d1-95aec6f1b0fd"/>
  <p:tag name="ARTICULATE_SLIDE_NAV" val="11"/>
  <p:tag name="AUDIO_ID" val="286"/>
  <p:tag name="ARTICULATE_AUDIO_RECORDED" val="1"/>
  <p:tag name="ORIGINAL_AUDIO_FILEPATH" val="C:\wamp\www\Box Sync\BD2K\OER Content\BDK30\Working\Audio\BDK30-4\Slide 12 - Technical safeguards.mp3"/>
  <p:tag name="ELAPSEDTIME" val="22.09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ORIGINAL_AUDIO_FILEPATH" val="C:\wamp\www\Box Sync\BD2K\OER Content\BDK30\Working\Audio\BDK30-4\Slide 13 - HIPAA and meaningful use.mp3"/>
  <p:tag name="ELAPSEDTIME" val="51.82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3"/>
  <p:tag name="ARTICULATE_AUDIO_RECORDED" val="1"/>
  <p:tag name="ORIGINAL_AUDIO_FILEPATH" val="C:\wamp\www\Box Sync\BD2K\OER Content\BDK30\Working\Audio\BDK30-4\Slide 14 - Mobile devices are a major       challenge.mp3"/>
  <p:tag name="ELAPSEDTIME" val="144.48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89a3833-7c3d-4d2a-a324-d7bb115710d7"/>
  <p:tag name="ARTICULATE_SLIDE_NAV" val="12"/>
  <p:tag name="AUDIO_ID" val="277"/>
  <p:tag name="ARTICULATE_AUDIO_RECORDED" val="1"/>
  <p:tag name="ORIGINAL_AUDIO_FILEPATH" val="C:\wamp\www\Box Sync\BD2K\OER Content\BDK30\Working\Audio\BDK30-4\Slide 15 - In the end….mp3"/>
  <p:tag name="ELAPSEDTIME" val="95.002"/>
  <p:tag name="ARTICULATE_NAV_LEVEL" val="1"/>
  <p:tag name="ARTICULATE_SLIDE_PRESENTER_GUID" val="aabc16af-98ff-4766-9575-7194bd3fe302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NOTES" val="False"/>
  <p:tag name="ARTICULATE_PLAYER_CONTROL_RESOURCES" val="False"/>
  <p:tag name="ARTICULATE_USED_LAYOU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4"/>
  <p:tag name="ARTICULATE_NAV_LEVEL" val="1"/>
  <p:tag name="ARTICULATE_SLIDE_PRESENTER_GUID" val="aabc16af-98ff-4766-9575-7194bd3fe302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PREV_BUTTON_ID" val="277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728</TotalTime>
  <Words>1145</Words>
  <Application>Microsoft Office PowerPoint</Application>
  <PresentationFormat>On-screen Show (4:3)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Cambria</vt:lpstr>
      <vt:lpstr>Tahoma</vt:lpstr>
      <vt:lpstr>Times New Roman</vt:lpstr>
      <vt:lpstr>BD2K_OER_Theme</vt:lpstr>
      <vt:lpstr>BD2K OER Dark</vt:lpstr>
      <vt:lpstr>HIPPA Privacy and Security Regulations 2/2</vt:lpstr>
      <vt:lpstr>HIPAA Security Rule</vt:lpstr>
      <vt:lpstr>General provisions</vt:lpstr>
      <vt:lpstr>HIPAA Security Rule core requirements</vt:lpstr>
      <vt:lpstr>HIPAA Security core requirements (cont.)</vt:lpstr>
      <vt:lpstr>HIPAA Security core requirements (cont.)</vt:lpstr>
      <vt:lpstr>HIPAA Security core requirements (cont.)</vt:lpstr>
      <vt:lpstr>HIPAA Security Rule details</vt:lpstr>
      <vt:lpstr>Administrative safeguards</vt:lpstr>
      <vt:lpstr>Administrative safeguards (cont.)</vt:lpstr>
      <vt:lpstr>Physical safeguards</vt:lpstr>
      <vt:lpstr>Technical safeguards</vt:lpstr>
      <vt:lpstr>HIPAA and meaningful use</vt:lpstr>
      <vt:lpstr>Mobile devices are a major challenge</vt:lpstr>
      <vt:lpstr>In the end…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143</cp:revision>
  <cp:lastPrinted>2012-04-08T15:45:09Z</cp:lastPrinted>
  <dcterms:created xsi:type="dcterms:W3CDTF">2003-03-15T13:17:24Z</dcterms:created>
  <dcterms:modified xsi:type="dcterms:W3CDTF">2016-06-13T22:06:03Z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5</vt:lpwstr>
  </property>
  <property fmtid="{D5CDD505-2E9C-101B-9397-08002B2CF9AE}" pid="3" name="ArticulateUseProject">
    <vt:lpwstr>1</vt:lpwstr>
  </property>
  <property fmtid="{D5CDD505-2E9C-101B-9397-08002B2CF9AE}" pid="4" name="ArticulatePath">
    <vt:lpwstr>4.7b</vt:lpwstr>
  </property>
  <property fmtid="{D5CDD505-2E9C-101B-9397-08002B2CF9AE}" pid="5" name="ArticulateProjectVersion">
    <vt:lpwstr>7</vt:lpwstr>
  </property>
  <property fmtid="{D5CDD505-2E9C-101B-9397-08002B2CF9AE}" pid="6" name="ArticulateGUID">
    <vt:lpwstr>6CDECA00-EF8E-4076-BEC7-88D2386E2FAF</vt:lpwstr>
  </property>
  <property fmtid="{D5CDD505-2E9C-101B-9397-08002B2CF9AE}" pid="7" name="ArticulateProjectFull">
    <vt:lpwstr>C:\wamp\www\Box Sync\BD2K\OER Content\BDK30\Staged\BDK20-4.ppta</vt:lpwstr>
  </property>
</Properties>
</file>