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803" r:id="rId2"/>
  </p:sldMasterIdLst>
  <p:notesMasterIdLst>
    <p:notesMasterId r:id="rId14"/>
  </p:notesMasterIdLst>
  <p:handoutMasterIdLst>
    <p:handoutMasterId r:id="rId15"/>
  </p:handoutMasterIdLst>
  <p:sldIdLst>
    <p:sldId id="263" r:id="rId3"/>
    <p:sldId id="266" r:id="rId4"/>
    <p:sldId id="273" r:id="rId5"/>
    <p:sldId id="268" r:id="rId6"/>
    <p:sldId id="271" r:id="rId7"/>
    <p:sldId id="270" r:id="rId8"/>
    <p:sldId id="262" r:id="rId9"/>
    <p:sldId id="265" r:id="rId10"/>
    <p:sldId id="261" r:id="rId11"/>
    <p:sldId id="272" r:id="rId12"/>
    <p:sldId id="274" r:id="rId13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3" autoAdjust="0"/>
  </p:normalViewPr>
  <p:slideViewPr>
    <p:cSldViewPr>
      <p:cViewPr varScale="1">
        <p:scale>
          <a:sx n="83" d="100"/>
          <a:sy n="83" d="100"/>
        </p:scale>
        <p:origin x="10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0899CEE4-BFF9-454A-8AC3-97205C90DB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CF7BF6AA-FF42-2444-89BF-8A303B14E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0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1F93CD-1A54-ED41-8CC4-F7A7CE243489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3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E1F944-276C-4641-AB86-D372BA13BC87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9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BC6473-C6C9-C047-9FEE-D33F4E5220F1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BF6AA-FF42-2444-89BF-8A303B14E1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A01565-09DE-FC44-A931-E6E6C98AF36D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3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7DB917-5F09-5A4D-9818-DC38CC992BBF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2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F54EAE-BFE2-5948-A4B3-094EDC6C3DC7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E9B4D-9180-5645-B18C-B66FDE0ABCC0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2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D09583-6FE0-FB46-AD1B-14B517320566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2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B9362-969B-D14F-A0D3-AE5D435EEE40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9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0123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2385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2764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7823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2428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5947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8653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388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236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28733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9428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4319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09509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3031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BDK32-1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AA6BFF-A91C-9B49-8CD9-6B94C960D3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717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8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25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34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2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9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98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6907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05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56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30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64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47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05140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23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15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8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127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5913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57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84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2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46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711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70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68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28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464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20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9850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966442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179112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4232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7699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344434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98956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0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2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Open-Access Publishing and NIH Publication Policy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BDK22-1 </a:t>
            </a:r>
            <a:r>
              <a:rPr lang="en-US" dirty="0" smtClean="0"/>
              <a:t>| Guidelines for Reporting, Publications, and Data Sharing</a:t>
            </a:r>
            <a:endParaRPr lang="en-US" dirty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University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NIH publishing policy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NIH Public Access Policy ensures that the public has access to the published results of NIH-funded research</a:t>
            </a:r>
          </a:p>
          <a:p>
            <a:r>
              <a:rPr lang="en-US" dirty="0" smtClean="0"/>
              <a:t>Scientists required to submit final peer-reviewed journal manuscripts that arise from NIH funds to PubMed Central upon acceptance for publication</a:t>
            </a:r>
          </a:p>
          <a:p>
            <a:r>
              <a:rPr lang="en-US" dirty="0" smtClean="0"/>
              <a:t>Compliance with policy requires </a:t>
            </a:r>
          </a:p>
          <a:p>
            <a:pPr lvl="1"/>
            <a:r>
              <a:rPr lang="en-US" dirty="0" smtClean="0"/>
              <a:t>Address copyright – ensure publishing agreement allows paper to be posted to PubMed Central in accordance with policy (last submitted draft as a minimum)</a:t>
            </a:r>
          </a:p>
          <a:p>
            <a:pPr lvl="1"/>
            <a:r>
              <a:rPr lang="en-US" dirty="0" smtClean="0"/>
              <a:t>Submit paper (published version or last submitted draft) to PubMed Central</a:t>
            </a:r>
          </a:p>
          <a:p>
            <a:pPr lvl="1"/>
            <a:r>
              <a:rPr lang="en-US" dirty="0" smtClean="0"/>
              <a:t>Include PMCID at the end of the full citation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Open-access </a:t>
            </a:r>
            <a:r>
              <a:rPr lang="en-US" dirty="0" smtClean="0">
                <a:latin typeface="Calibri" charset="0"/>
              </a:rPr>
              <a:t>(OA) publishing</a:t>
            </a:r>
            <a:endParaRPr lang="en-US" dirty="0">
              <a:latin typeface="Calibri" charset="0"/>
            </a:endParaRPr>
          </a:p>
        </p:txBody>
      </p:sp>
      <p:sp>
        <p:nvSpPr>
          <p:cNvPr id="92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Rationale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Definition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Chronology</a:t>
            </a:r>
          </a:p>
          <a:p>
            <a:pPr eaLnBrk="1" hangingPunct="1"/>
            <a:r>
              <a:rPr lang="en-US" dirty="0">
                <a:latin typeface="Calibri" charset="0"/>
              </a:rPr>
              <a:t>Counter-arguments</a:t>
            </a:r>
          </a:p>
          <a:p>
            <a:pPr eaLnBrk="1" hangingPunct="1"/>
            <a:r>
              <a:rPr lang="en-US" dirty="0">
                <a:latin typeface="Calibri" charset="0"/>
              </a:rPr>
              <a:t>Examples</a:t>
            </a:r>
          </a:p>
          <a:p>
            <a:pPr eaLnBrk="1" hangingPunct="1"/>
            <a:r>
              <a:rPr lang="en-US" dirty="0">
                <a:latin typeface="Calibri" charset="0"/>
              </a:rPr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 – rationale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4972" y="1182915"/>
            <a:ext cx="4880428" cy="5256522"/>
          </a:xfrm>
        </p:spPr>
        <p:txBody>
          <a:bodyPr>
            <a:normAutofit/>
          </a:bodyPr>
          <a:lstStyle/>
          <a:p>
            <a:r>
              <a:rPr lang="en-US" dirty="0" smtClean="0"/>
              <a:t>Scientists perform research, usually publicly (taxpayer) funded and then turn over copyright of report to publishers, limiting access </a:t>
            </a:r>
          </a:p>
          <a:p>
            <a:r>
              <a:rPr lang="en-US" dirty="0" smtClean="0"/>
              <a:t>Growing questions over what traditional publishing process adds to science publication, especially in era of Web </a:t>
            </a:r>
          </a:p>
          <a:p>
            <a:pPr lvl="1"/>
            <a:r>
              <a:rPr lang="en-US" dirty="0" smtClean="0"/>
              <a:t>Online-only costs remove cost of typesetting and printing</a:t>
            </a:r>
          </a:p>
          <a:p>
            <a:pPr lvl="1"/>
            <a:r>
              <a:rPr lang="en-US" dirty="0" smtClean="0"/>
              <a:t>Open access publishing removes other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24971" y="6554275"/>
            <a:ext cx="8694058" cy="229878"/>
          </a:xfrm>
        </p:spPr>
        <p:txBody>
          <a:bodyPr/>
          <a:lstStyle/>
          <a:p>
            <a:r>
              <a:rPr lang="nl-NL" dirty="0"/>
              <a:t>(Frank, 2013; Wolpert, 2013</a:t>
            </a:r>
            <a:r>
              <a:rPr lang="nl-NL" dirty="0" smtClean="0"/>
              <a:t>), (</a:t>
            </a:r>
            <a:r>
              <a:rPr lang="nl-NL" dirty="0"/>
              <a:t>Van Noorden, 2013)</a:t>
            </a:r>
            <a:endParaRPr lang="en-US" dirty="0"/>
          </a:p>
        </p:txBody>
      </p:sp>
      <p:pic>
        <p:nvPicPr>
          <p:cNvPr id="10" name="Picture 9" descr="Cost_of_publishing2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58" y="1181637"/>
            <a:ext cx="3755571" cy="525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11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 – definition</a:t>
            </a:r>
            <a:endParaRPr lang="en-US" dirty="0"/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ublishing model where content is freely available and costs covered by some other means</a:t>
            </a:r>
          </a:p>
          <a:p>
            <a:pPr lvl="1"/>
            <a:r>
              <a:rPr lang="en-US" dirty="0" smtClean="0"/>
              <a:t>Rationale is that Web provides means to do so</a:t>
            </a:r>
          </a:p>
          <a:p>
            <a:r>
              <a:rPr lang="en-US" dirty="0" smtClean="0"/>
              <a:t>Two models for OA publishing </a:t>
            </a:r>
          </a:p>
          <a:p>
            <a:pPr lvl="1"/>
            <a:r>
              <a:rPr lang="en-US" dirty="0" smtClean="0"/>
              <a:t>Gold – “author pays” model, i.e., research funding cover costs</a:t>
            </a:r>
          </a:p>
          <a:p>
            <a:pPr lvl="2"/>
            <a:r>
              <a:rPr lang="en-US" dirty="0" smtClean="0"/>
              <a:t>Charges estimated to be a fraction of typical research grant, e.g., 0.3% of research costs </a:t>
            </a:r>
          </a:p>
          <a:p>
            <a:pPr lvl="1"/>
            <a:r>
              <a:rPr lang="en-US" dirty="0" smtClean="0"/>
              <a:t>Green – author required to deposit manuscript in public repository, e.g., PubMed Central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Björk</a:t>
            </a:r>
            <a:r>
              <a:rPr lang="en-US" dirty="0"/>
              <a:t>, 2012; Frank, 2013</a:t>
            </a:r>
            <a:r>
              <a:rPr lang="en-US" dirty="0" smtClean="0"/>
              <a:t>), (</a:t>
            </a:r>
            <a:r>
              <a:rPr lang="en-US" dirty="0" err="1"/>
              <a:t>Zerhouni</a:t>
            </a:r>
            <a:r>
              <a:rPr lang="en-US" dirty="0"/>
              <a:t>, 2004)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 – chronology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gaining momentum for several years </a:t>
            </a:r>
          </a:p>
          <a:p>
            <a:r>
              <a:rPr lang="en-US" dirty="0" smtClean="0"/>
              <a:t>Many worldwide groups endorsed idea as did reports to UK House of Commons (2004) and European Commission (2006, 2007)</a:t>
            </a:r>
          </a:p>
          <a:p>
            <a:pPr lvl="1"/>
            <a:r>
              <a:rPr lang="en-US" dirty="0" smtClean="0"/>
              <a:t>Calls for better public access to research in the US as well</a:t>
            </a:r>
          </a:p>
          <a:p>
            <a:r>
              <a:rPr lang="en-US" dirty="0" smtClean="0"/>
              <a:t>There has also been development of journals with business models built on OA, e.g., Biomed Central (BMC), Public Library of Science (</a:t>
            </a:r>
            <a:r>
              <a:rPr lang="en-US" dirty="0" err="1" smtClean="0"/>
              <a:t>PLoS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sv-SE" dirty="0"/>
              <a:t>(Laasko, 2011; Björk, 2012</a:t>
            </a:r>
            <a:r>
              <a:rPr lang="sv-SE" dirty="0" smtClean="0"/>
              <a:t>), (</a:t>
            </a:r>
            <a:r>
              <a:rPr lang="sv-SE" dirty="0"/>
              <a:t>Grivell, 2004)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Counter-arguments to OA publishing</a:t>
            </a:r>
            <a:endParaRPr lang="en-US" dirty="0"/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DeAngelis</a:t>
            </a:r>
            <a:r>
              <a:rPr lang="en-US" dirty="0" smtClean="0"/>
              <a:t>, editor of JAMA (2004)</a:t>
            </a:r>
          </a:p>
          <a:p>
            <a:pPr lvl="1"/>
            <a:r>
              <a:rPr lang="en-US" dirty="0" smtClean="0"/>
              <a:t>Business model not sustainable, especially for journals like JAMA with low acceptance rate and high-stakes research</a:t>
            </a:r>
          </a:p>
          <a:p>
            <a:pPr lvl="1"/>
            <a:r>
              <a:rPr lang="en-US" dirty="0" smtClean="0"/>
              <a:t>May provide incentive to publish more and lower standards</a:t>
            </a:r>
          </a:p>
          <a:p>
            <a:pPr lvl="1"/>
            <a:r>
              <a:rPr lang="en-US" dirty="0" smtClean="0"/>
              <a:t>May limit publishing by resource-poor scientists (although BMC and </a:t>
            </a:r>
            <a:r>
              <a:rPr lang="en-US" dirty="0" err="1" smtClean="0"/>
              <a:t>PLoS</a:t>
            </a:r>
            <a:r>
              <a:rPr lang="en-US" dirty="0" smtClean="0"/>
              <a:t> have hardship exceptions)</a:t>
            </a:r>
          </a:p>
          <a:p>
            <a:r>
              <a:rPr lang="en-US" dirty="0" smtClean="0"/>
              <a:t>Alternative plan proposed by non-profit publishers</a:t>
            </a:r>
          </a:p>
          <a:p>
            <a:pPr lvl="1"/>
            <a:r>
              <a:rPr lang="en-US" dirty="0" smtClean="0"/>
              <a:t>Washington DC Principles for Free Access to Science</a:t>
            </a:r>
          </a:p>
          <a:p>
            <a:pPr lvl="1"/>
            <a:r>
              <a:rPr lang="en-US" dirty="0" smtClean="0"/>
              <a:t>Content freely available as soon as business plan allows (typically 6-12 months), with selected important articles free immediately and all content free to scientists in developing countries</a:t>
            </a:r>
          </a:p>
          <a:p>
            <a:r>
              <a:rPr lang="en-US" dirty="0" smtClean="0"/>
              <a:t>Growth of “predatory” new OA journals that offer inexpensive publishing and appointment to editorial boards, which exist mostly to make money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Haug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Biomed Central – BMC</a:t>
            </a:r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</a:t>
            </a:r>
            <a:r>
              <a:rPr lang="en-US" altLang="ja-JP" dirty="0" smtClean="0"/>
              <a:t>“</a:t>
            </a:r>
            <a:r>
              <a:rPr lang="en-US" dirty="0" smtClean="0"/>
              <a:t>barrier-free</a:t>
            </a:r>
            <a:r>
              <a:rPr lang="en-US" altLang="ja-JP" dirty="0" smtClean="0"/>
              <a:t>”</a:t>
            </a:r>
            <a:r>
              <a:rPr lang="en-US" dirty="0" smtClean="0"/>
              <a:t> access to scientific literature</a:t>
            </a:r>
          </a:p>
          <a:p>
            <a:pPr lvl="1"/>
            <a:r>
              <a:rPr lang="en-US" dirty="0" smtClean="0"/>
              <a:t>Authors maintain copyright but provide exclusive royalty-free license</a:t>
            </a:r>
          </a:p>
          <a:p>
            <a:pPr lvl="1"/>
            <a:r>
              <a:rPr lang="en-US" dirty="0" smtClean="0"/>
              <a:t>Peer-reviewed, indexed in MEDLINE, and archived in PubMed Central</a:t>
            </a:r>
          </a:p>
          <a:p>
            <a:r>
              <a:rPr lang="en-US" dirty="0" smtClean="0"/>
              <a:t>Business model centers around </a:t>
            </a:r>
            <a:r>
              <a:rPr lang="en-US" altLang="ja-JP" dirty="0" smtClean="0"/>
              <a:t>“</a:t>
            </a:r>
            <a:r>
              <a:rPr lang="en-US" dirty="0" smtClean="0"/>
              <a:t>article-processing</a:t>
            </a:r>
            <a:r>
              <a:rPr lang="en-US" altLang="ja-JP" dirty="0" smtClean="0"/>
              <a:t>”</a:t>
            </a:r>
            <a:r>
              <a:rPr lang="en-US" dirty="0" smtClean="0"/>
              <a:t> charge to authors</a:t>
            </a:r>
          </a:p>
          <a:p>
            <a:pPr lvl="1"/>
            <a:r>
              <a:rPr lang="en-US" dirty="0" smtClean="0"/>
              <a:t>Amount has gone up as costs become more definitive, now around $1500-$2000</a:t>
            </a:r>
          </a:p>
          <a:p>
            <a:pPr lvl="1"/>
            <a:r>
              <a:rPr lang="en-US" dirty="0" smtClean="0"/>
              <a:t>Institutional memberships available that eliminate charge</a:t>
            </a:r>
          </a:p>
          <a:p>
            <a:pPr lvl="1"/>
            <a:r>
              <a:rPr lang="en-US" dirty="0" smtClean="0"/>
              <a:t>Other revenues include advertising and value-added services</a:t>
            </a:r>
          </a:p>
          <a:p>
            <a:r>
              <a:rPr lang="en-US" dirty="0" smtClean="0"/>
              <a:t>In 2008, sold to Springer – no changes so far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6555553"/>
            <a:ext cx="4270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Gawrylewski</a:t>
            </a:r>
            <a:r>
              <a:rPr lang="en-US" dirty="0"/>
              <a:t>, 2008)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Public Library of Science </a:t>
            </a:r>
            <a:r>
              <a:rPr lang="en-US" sz="4000" dirty="0" smtClean="0"/>
              <a:t>– </a:t>
            </a:r>
            <a:r>
              <a:rPr lang="en-US" sz="4000" dirty="0" err="1" smtClean="0"/>
              <a:t>PLoS</a:t>
            </a:r>
            <a:endParaRPr lang="en-US" sz="4000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Began as letter signed by scientists who agree to only subscribe to and publish in journals that agree to make articles available to </a:t>
            </a:r>
            <a:r>
              <a:rPr lang="en-US" dirty="0" err="1" smtClean="0">
                <a:ea typeface="+mn-ea"/>
              </a:rPr>
              <a:t>PubMed</a:t>
            </a:r>
            <a:r>
              <a:rPr lang="en-US" dirty="0" smtClean="0">
                <a:ea typeface="+mn-ea"/>
              </a:rPr>
              <a:t> Central or similar efforts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Have now developed several journals that use model similar to BMC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Started with </a:t>
            </a:r>
            <a:r>
              <a:rPr lang="en-US" dirty="0" err="1" smtClean="0">
                <a:ea typeface="+mn-ea"/>
              </a:rPr>
              <a:t>PLoS</a:t>
            </a:r>
            <a:r>
              <a:rPr lang="en-US" dirty="0" smtClean="0">
                <a:ea typeface="+mn-ea"/>
              </a:rPr>
              <a:t> Biology and then </a:t>
            </a:r>
            <a:r>
              <a:rPr lang="en-US" dirty="0" err="1" smtClean="0">
                <a:ea typeface="+mn-ea"/>
              </a:rPr>
              <a:t>PLoS</a:t>
            </a:r>
            <a:r>
              <a:rPr lang="en-US" dirty="0" smtClean="0">
                <a:ea typeface="+mn-ea"/>
              </a:rPr>
              <a:t> Medicine and now a number of others, including </a:t>
            </a:r>
            <a:r>
              <a:rPr lang="en-US" dirty="0" err="1" smtClean="0">
                <a:ea typeface="+mn-ea"/>
              </a:rPr>
              <a:t>PLoS</a:t>
            </a:r>
            <a:r>
              <a:rPr lang="en-US" dirty="0" smtClean="0">
                <a:ea typeface="+mn-ea"/>
              </a:rPr>
              <a:t> ONE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Authors pay fee after paper accepted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PubMed Central </a:t>
            </a:r>
            <a:r>
              <a:rPr lang="en-US" sz="4000" dirty="0" smtClean="0"/>
              <a:t>– PMC</a:t>
            </a:r>
            <a:endParaRPr lang="en-US" sz="4000" dirty="0"/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Archive of scientific research reports made publicly available</a:t>
            </a:r>
          </a:p>
          <a:p>
            <a:pPr eaLnBrk="1" hangingPunct="1"/>
            <a:r>
              <a:rPr lang="en-US" dirty="0"/>
              <a:t>First proposed by Varmus (1999), modified along way</a:t>
            </a:r>
          </a:p>
          <a:p>
            <a:pPr eaLnBrk="1" hangingPunct="1"/>
            <a:r>
              <a:rPr lang="en-US" dirty="0"/>
              <a:t>Current status</a:t>
            </a:r>
          </a:p>
          <a:p>
            <a:pPr lvl="1"/>
            <a:r>
              <a:rPr lang="en-US" dirty="0"/>
              <a:t>Journals keep copyright and, if they desire, content on their own sites</a:t>
            </a:r>
          </a:p>
          <a:p>
            <a:pPr lvl="1"/>
            <a:r>
              <a:rPr lang="en-US" dirty="0"/>
              <a:t>Can have lag time of up to </a:t>
            </a:r>
            <a:r>
              <a:rPr lang="en-US" dirty="0" smtClean="0"/>
              <a:t>6-12 months</a:t>
            </a:r>
            <a:endParaRPr lang="en-US" dirty="0"/>
          </a:p>
          <a:p>
            <a:pPr lvl="1"/>
            <a:r>
              <a:rPr lang="en-US" dirty="0"/>
              <a:t>NIH has standard tags for document elements</a:t>
            </a:r>
          </a:p>
          <a:p>
            <a:pPr lvl="1"/>
            <a:r>
              <a:rPr lang="en-US" dirty="0"/>
              <a:t>Uptake </a:t>
            </a:r>
            <a:r>
              <a:rPr lang="en-US" dirty="0" smtClean="0"/>
              <a:t>modest, but has </a:t>
            </a:r>
            <a:r>
              <a:rPr lang="en-US" dirty="0"/>
              <a:t>been </a:t>
            </a:r>
            <a:r>
              <a:rPr lang="en-US" dirty="0" smtClean="0"/>
              <a:t>increased by NIH Public Access Policy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hersh.jpg"/>
  <p:tag name="LOGO_PIC_2" val="C:\Documents and Settings\hersh\My Documents\Ongoing\Web\ohsulogo.gif"/>
  <p:tag name="PRESENTER_PIC_MODE" val="0"/>
  <p:tag name="LOGO_PIC_MODE" val="1"/>
  <p:tag name="PRESENTATION_TITLE" val="2.6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Users\hersh\Documents\BMI 514\Chapter 6\Content\6.4.3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2ff5791c-87b2-4972-ac84-6f32480ebe77"/>
  <p:tag name="ARTICULATE_SLIDE_COUNT" val="11"/>
  <p:tag name="ARTICULATE_PROJECT_OPEN" val="1"/>
  <p:tag name="ARTICULATE_REFERENCE_TYPE_1" val="1"/>
  <p:tag name="ARTICULATE_REFERENCE_1" val="C:\wamp\www\Box Sync\BD2K\OER Content\BDK32\Staged\List of Resources for Open-Access Publishing and NIH Publication Policy.pdf"/>
  <p:tag name="ARTICULATE_REFERENCE_TITLE_1" val="List of Resources for Open-Access Publishing and NIH Publication Policy"/>
  <p:tag name="ARTICULATE_REFERENCE_ID_1" val="b76d75fb-d996-422f-9d21-1f76c41b750d"/>
  <p:tag name="ARTICULATE_REFERENCE_COUNT" val="1"/>
  <p:tag name="ARTICULATE_REFERENCE_DESCRIPTION" val="List of Resources for Open-Access Publishing and NIH Publication Policy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8982594-c:\wamp\www\box sync\bd2k\oer content\bdk32\staged\bdk22-1.pptx"/>
  <p:tag name="ARTICULATE_PRESENTER_VERSION" val="7"/>
  <p:tag name="ARTICULATE_USED_PAGE_ORIENTATION" val="1"/>
  <p:tag name="ARTICULATE_USED_PAGE_SIZE" val="1"/>
  <p:tag name="ARTICULATE_META_COURSE_ID" val="5wKPNpkS0cY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e78a78a-90ba-49a5-ae4a-521bd6a640e3"/>
  <p:tag name="ARTICULATE_SLIDE_NAV" val="1"/>
  <p:tag name="AUDIO_ID" val="263"/>
  <p:tag name="ARTICULATE_AUDIO_RECORDED" val="1"/>
  <p:tag name="ORIGINAL_AUDIO_FILEPATH" val="C:\wamp\www\Box Sync\BD2K\OER Content\BDK32\Working\Audio\BDK32-1\Slide 1 - Open-Access Publishing and NIH Publication Policy.mp3"/>
  <p:tag name="ELAPSEDTIME" val="16.74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df4907d-c45f-40ac-b12f-7f2123e3a64d"/>
  <p:tag name="AUDIO_ID" val="266"/>
  <p:tag name="ARTICULATE_SLIDE_NAV" val="2"/>
  <p:tag name="ORIGINAL_AUDIO_FILEPATH" val="C:\wamp\www\Box Sync\BD2K\OER Content\BDK32\Working\Audio\BDK32-1\Slide 2 - Open-access (OA) publishing.mp3"/>
  <p:tag name="ELAPSEDTIME" val="21.78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ARTICULATE_SLIDE_GUID" val="991c597b-d827-42cf-b9aa-0e9ba6de770e"/>
  <p:tag name="ARTICULATE_SLIDE_NAV" val="3"/>
  <p:tag name="ORIGINAL_AUDIO_FILEPATH" val="C:\wamp\www\Box Sync\BD2K\OER Content\BDK32\Working\Audio\BDK32-1\Slide 3 - OA – rationale.mp3"/>
  <p:tag name="ELAPSEDTIME" val="67.31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7tEhaw0w_files\slide0001_image001.jp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b4af764-8ce8-4b61-9b1e-9ce8a39a01f2"/>
  <p:tag name="AUDIO_ID" val="268"/>
  <p:tag name="ARTICULATE_SLIDE_NAV" val="4"/>
  <p:tag name="ORIGINAL_AUDIO_FILEPATH" val="C:\wamp\www\Box Sync\BD2K\OER Content\BDK32\Working\Audio\BDK32-1\Slide 4 - OA – definition.mp3"/>
  <p:tag name="ELAPSEDTIME" val="104.12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975d57-c754-40ff-8990-45fc36af2da0"/>
  <p:tag name="AUDIO_ID" val="271"/>
  <p:tag name="ARTICULATE_SLIDE_NAV" val="5"/>
  <p:tag name="ORIGINAL_AUDIO_FILEPATH" val="C:\wamp\www\Box Sync\BD2K\OER Content\BDK32\Working\Audio\BDK32-1\Slide 5 - OA – chronology.mp3"/>
  <p:tag name="ELAPSEDTIME" val="51.17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9981f0c-7f62-4539-aed2-c77115b9e6cb"/>
  <p:tag name="AUDIO_ID" val="270"/>
  <p:tag name="ARTICULATE_SLIDE_NAV" val="6"/>
  <p:tag name="ORIGINAL_AUDIO_FILEPATH" val="C:\wamp\www\Box Sync\BD2K\OER Content\BDK32\Working\Audio\BDK32-1\Slide 6 - Counter-arguments to OA publishing.mp3"/>
  <p:tag name="ELAPSEDTIME" val="142.88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48e15ad-9eb9-4c43-8832-ed329b162dd1"/>
  <p:tag name="AUDIO_ID" val="262"/>
  <p:tag name="ARTICULATE_SLIDE_NAV" val="7"/>
  <p:tag name="ORIGINAL_AUDIO_FILEPATH" val="C:\wamp\www\Box Sync\BD2K\OER Content\BDK32\Working\Audio\BDK32-1\Slide 7 - Biomed Central – BMC, www.biomedcentral.com.mp3"/>
  <p:tag name="ELAPSEDTIME" val="114.18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13d779-1030-49ec-93db-3e8b4b04e8d9"/>
  <p:tag name="AUDIO_ID" val="265"/>
  <p:tag name="ARTICULATE_SLIDE_NAV" val="8"/>
  <p:tag name="ORIGINAL_AUDIO_FILEPATH" val="C:\wamp\www\Box Sync\BD2K\OER Content\BDK32\Working\Audio\BDK32-1\Slide 8 - Public Library of Science – PLoS,  www.plos.org.mp3"/>
  <p:tag name="ELAPSEDTIME" val="62.53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adb3d87-f2c8-45f3-8c46-72e7d7817b02"/>
  <p:tag name="AUDIO_ID" val="261"/>
  <p:tag name="ARTICULATE_SLIDE_NAV" val="9"/>
  <p:tag name="ORIGINAL_AUDIO_FILEPATH" val="C:\wamp\www\Box Sync\BD2K\OER Content\BDK32\Working\Audio\BDK32-1\Slide 9 - PubMed Central – PMC, http___pubmedcentral.gov.mp3"/>
  <p:tag name="ELAPSEDTIME" val="103.96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83d5a3a-fd0c-43b9-9d44-92c132df2ccf"/>
  <p:tag name="AUDIO_ID" val="272"/>
  <p:tag name="ARTICULATE_SLIDE_NAV" val="10"/>
  <p:tag name="ORIGINAL_AUDIO_FILEPATH" val="C:\wamp\www\Box Sync\BD2K\OER Content\BDK32\Working\Audio\BDK32-1\Slide 10 - NIH publishing policy.mp3"/>
  <p:tag name="ELAPSEDTIME" val="92.812"/>
  <p:tag name="ARTICULATE_NAV_LEVEL" val="1"/>
  <p:tag name="ARTICULATE_SLIDE_PRESENTER_GUID" val="0102be22-dc7a-4f48-9d93-dd8ae5801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0102be22-dc7a-4f48-9d93-dd8ae5801e46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63"/>
  <p:tag name="ARTICULATE_PREV_BUTTON_ID" val="272"/>
  <p:tag name="ARTICULATE_USED_LAYOUT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426</TotalTime>
  <Words>783</Words>
  <Application>Microsoft Office PowerPoint</Application>
  <PresentationFormat>On-screen Show 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Open-Access Publishing and NIH Publication Policy</vt:lpstr>
      <vt:lpstr>Open-access (OA) publishing</vt:lpstr>
      <vt:lpstr>OA – rationale</vt:lpstr>
      <vt:lpstr>OA – definition</vt:lpstr>
      <vt:lpstr>OA – chronology</vt:lpstr>
      <vt:lpstr>Counter-arguments to OA publishing</vt:lpstr>
      <vt:lpstr>Biomed Central – BMC</vt:lpstr>
      <vt:lpstr>Public Library of Science – PLoS</vt:lpstr>
      <vt:lpstr>PubMed Central – PMC</vt:lpstr>
      <vt:lpstr>NIH publishing policy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publishing</dc:title>
  <dc:creator>William Hersh</dc:creator>
  <cp:lastModifiedBy>Bjorn Pederson</cp:lastModifiedBy>
  <cp:revision>95</cp:revision>
  <dcterms:created xsi:type="dcterms:W3CDTF">2003-01-25T17:08:20Z</dcterms:created>
  <dcterms:modified xsi:type="dcterms:W3CDTF">2016-06-08T20:08:50Z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2</vt:lpwstr>
  </property>
  <property fmtid="{D5CDD505-2E9C-101B-9397-08002B2CF9AE}" pid="3" name="ArticulateUseProject">
    <vt:lpwstr>1</vt:lpwstr>
  </property>
  <property fmtid="{D5CDD505-2E9C-101B-9397-08002B2CF9AE}" pid="4" name="ArticulatePath">
    <vt:lpwstr>6.4.3</vt:lpwstr>
  </property>
  <property fmtid="{D5CDD505-2E9C-101B-9397-08002B2CF9AE}" pid="5" name="ArticulateProjectVersion">
    <vt:lpwstr>7</vt:lpwstr>
  </property>
  <property fmtid="{D5CDD505-2E9C-101B-9397-08002B2CF9AE}" pid="6" name="ArticulateGUID">
    <vt:lpwstr>971B5CD6-3B3D-4807-A41A-749817C674EB</vt:lpwstr>
  </property>
  <property fmtid="{D5CDD505-2E9C-101B-9397-08002B2CF9AE}" pid="7" name="ArticulateProjectFull">
    <vt:lpwstr>C:\wamp\www\Box Sync\BD2K\OER Content\BDK32\Staged\BDK22-1.ppta</vt:lpwstr>
  </property>
</Properties>
</file>