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1" r:id="rId4"/>
    <p:sldId id="268" r:id="rId5"/>
    <p:sldId id="288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Dorr" initials="DD" lastIdx="4" clrIdx="0">
    <p:extLst>
      <p:ext uri="{19B8F6BF-5375-455C-9EA6-DF929625EA0E}">
        <p15:presenceInfo xmlns:p15="http://schemas.microsoft.com/office/powerpoint/2012/main" userId="S-1-5-21-1366901343-1712286707-620655208-6211256" providerId="AD"/>
      </p:ext>
    </p:extLst>
  </p:cmAuthor>
  <p:cmAuthor id="2" name="Christopher d Autremont" initials="CdA" lastIdx="2" clrIdx="1">
    <p:extLst>
      <p:ext uri="{19B8F6BF-5375-455C-9EA6-DF929625EA0E}">
        <p15:presenceInfo xmlns:p15="http://schemas.microsoft.com/office/powerpoint/2012/main" userId="S-1-5-21-1366901343-1712286707-620655208-64468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D7F-C469-4FCA-820C-9AAB05182C0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AC78-E567-4E47-BDF9-BFEF210E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6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D7F-C469-4FCA-820C-9AAB05182C0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AC78-E567-4E47-BDF9-BFEF210E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2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D7F-C469-4FCA-820C-9AAB05182C0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AC78-E567-4E47-BDF9-BFEF210E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D7F-C469-4FCA-820C-9AAB05182C0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AC78-E567-4E47-BDF9-BFEF210E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D7F-C469-4FCA-820C-9AAB05182C0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AC78-E567-4E47-BDF9-BFEF210E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D7F-C469-4FCA-820C-9AAB05182C0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AC78-E567-4E47-BDF9-BFEF210E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7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D7F-C469-4FCA-820C-9AAB05182C0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AC78-E567-4E47-BDF9-BFEF210E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D7F-C469-4FCA-820C-9AAB05182C0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AC78-E567-4E47-BDF9-BFEF210E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9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D7F-C469-4FCA-820C-9AAB05182C0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AC78-E567-4E47-BDF9-BFEF210E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4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D7F-C469-4FCA-820C-9AAB05182C0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AC78-E567-4E47-BDF9-BFEF210E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1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0D7F-C469-4FCA-820C-9AAB05182C0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AC78-E567-4E47-BDF9-BFEF210E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2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0D7F-C469-4FCA-820C-9AAB05182C03}" type="datetimeFigureOut">
              <a:rPr lang="en-US" smtClean="0"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5AC78-E567-4E47-BDF9-BFEF210EC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4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98" y="741739"/>
            <a:ext cx="2916361" cy="12904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Anyone Entered elevated* BP reading today AND patient or provider in chart/app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2970286" y="2099166"/>
            <a:ext cx="2093137" cy="117152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Has patient already been diagnosed with HTN?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46013" y="2303832"/>
            <a:ext cx="2093138" cy="762193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</a:t>
            </a:r>
            <a:r>
              <a:rPr kumimoji="0" 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onitoring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treatment pathway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0749155" y="2534311"/>
            <a:ext cx="1400200" cy="46841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Consider diagnosis of stage 2 HTN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cxnSpLocks/>
            <a:stCxn id="5" idx="6"/>
            <a:endCxn id="67" idx="1"/>
          </p:cNvCxnSpPr>
          <p:nvPr/>
        </p:nvCxnSpPr>
        <p:spPr>
          <a:xfrm flipV="1">
            <a:off x="2916659" y="1167880"/>
            <a:ext cx="371041" cy="21907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7756395" y="364410"/>
            <a:ext cx="2093137" cy="124727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last BP set or all BPs average &gt; 140 SBP or &gt; 90 DBP?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35055" y="2719182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53227" y="2157493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93702" y="1870952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</a:p>
        </p:txBody>
      </p:sp>
      <p:sp>
        <p:nvSpPr>
          <p:cNvPr id="17" name="Rounded Rectangle 28">
            <a:extLst>
              <a:ext uri="{FF2B5EF4-FFF2-40B4-BE49-F238E27FC236}">
                <a16:creationId xmlns:a16="http://schemas.microsoft.com/office/drawing/2014/main" id="{DCDBCBCD-15A1-49B6-9DE4-60459C0D3956}"/>
              </a:ext>
            </a:extLst>
          </p:cNvPr>
          <p:cNvSpPr/>
          <p:nvPr/>
        </p:nvSpPr>
        <p:spPr>
          <a:xfrm>
            <a:off x="10020115" y="4286398"/>
            <a:ext cx="2093137" cy="992173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Prescribe HBP or ABP monitoring to confirm diagnosis of HTN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3EA977-8125-4B81-9486-604CD11213F7}"/>
              </a:ext>
            </a:extLst>
          </p:cNvPr>
          <p:cNvCxnSpPr>
            <a:cxnSpLocks/>
            <a:stCxn id="82" idx="2"/>
            <a:endCxn id="91" idx="0"/>
          </p:cNvCxnSpPr>
          <p:nvPr/>
        </p:nvCxnSpPr>
        <p:spPr>
          <a:xfrm>
            <a:off x="8817361" y="3886068"/>
            <a:ext cx="1685" cy="31065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3790" y="5368247"/>
            <a:ext cx="2854428" cy="1227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*Set of BPs: ~ 4 office, 6 home, or 12 hours of ambulatory BPs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 BPs : last 2 years of BPs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6" name="Diamond 35"/>
          <p:cNvSpPr/>
          <p:nvPr/>
        </p:nvSpPr>
        <p:spPr>
          <a:xfrm>
            <a:off x="5664800" y="1037983"/>
            <a:ext cx="2093137" cy="117152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Does patient have ‘set’* of outpatient BPs?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0" name="Elbow Connector 49"/>
          <p:cNvCxnSpPr>
            <a:cxnSpLocks/>
            <a:stCxn id="36" idx="2"/>
            <a:endCxn id="52" idx="3"/>
          </p:cNvCxnSpPr>
          <p:nvPr/>
        </p:nvCxnSpPr>
        <p:spPr>
          <a:xfrm rot="5400000">
            <a:off x="5704651" y="2550414"/>
            <a:ext cx="1347626" cy="665810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71597" y="3119001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367027" y="3159837"/>
            <a:ext cx="1678532" cy="79458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Recommend more BPs at office or home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>
            <a:stCxn id="36" idx="3"/>
            <a:endCxn id="12" idx="1"/>
          </p:cNvCxnSpPr>
          <p:nvPr/>
        </p:nvCxnSpPr>
        <p:spPr>
          <a:xfrm flipH="1" flipV="1">
            <a:off x="7756395" y="988047"/>
            <a:ext cx="1542" cy="635698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822793" y="686441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</a:p>
        </p:txBody>
      </p:sp>
      <p:sp>
        <p:nvSpPr>
          <p:cNvPr id="82" name="Diamond 81"/>
          <p:cNvSpPr/>
          <p:nvPr/>
        </p:nvSpPr>
        <p:spPr>
          <a:xfrm>
            <a:off x="7770792" y="2714545"/>
            <a:ext cx="2093137" cy="117152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last BP set AND all BPs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avg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&gt; 130/80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06AB152-9E80-43E4-AE72-8B1D26D4878D}"/>
              </a:ext>
            </a:extLst>
          </p:cNvPr>
          <p:cNvSpPr txBox="1"/>
          <p:nvPr/>
        </p:nvSpPr>
        <p:spPr>
          <a:xfrm>
            <a:off x="7704459" y="1168607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9913508" y="3252984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</a:p>
        </p:txBody>
      </p:sp>
      <p:sp>
        <p:nvSpPr>
          <p:cNvPr id="91" name="Diamond 90"/>
          <p:cNvSpPr/>
          <p:nvPr/>
        </p:nvSpPr>
        <p:spPr>
          <a:xfrm>
            <a:off x="7772477" y="4196724"/>
            <a:ext cx="2093137" cy="117152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last BP set OR all BPs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avg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&gt; 130/80 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95" name="Straight Arrow Connector 94"/>
          <p:cNvCxnSpPr>
            <a:stCxn id="91" idx="3"/>
            <a:endCxn id="17" idx="1"/>
          </p:cNvCxnSpPr>
          <p:nvPr/>
        </p:nvCxnSpPr>
        <p:spPr>
          <a:xfrm flipV="1">
            <a:off x="9865614" y="4782485"/>
            <a:ext cx="154501" cy="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153419" y="3858170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99931" y="4354838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E3EA977-8125-4B81-9486-604CD11213F7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7084541" y="4782484"/>
            <a:ext cx="687936" cy="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210276" y="4793772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</a:p>
        </p:txBody>
      </p:sp>
      <p:sp>
        <p:nvSpPr>
          <p:cNvPr id="108" name="Diamond 107"/>
          <p:cNvSpPr/>
          <p:nvPr/>
        </p:nvSpPr>
        <p:spPr>
          <a:xfrm>
            <a:off x="4998990" y="4199195"/>
            <a:ext cx="2093137" cy="117152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SBP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Coeff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&gt; 11 for all BPs and no ABPM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Rounded Rectangle 28">
            <a:extLst>
              <a:ext uri="{FF2B5EF4-FFF2-40B4-BE49-F238E27FC236}">
                <a16:creationId xmlns:a16="http://schemas.microsoft.com/office/drawing/2014/main" id="{DCDBCBCD-15A1-49B6-9DE4-60459C0D3956}"/>
              </a:ext>
            </a:extLst>
          </p:cNvPr>
          <p:cNvSpPr/>
          <p:nvPr/>
        </p:nvSpPr>
        <p:spPr>
          <a:xfrm>
            <a:off x="4991404" y="5603800"/>
            <a:ext cx="2093137" cy="99217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Prescribe Ambulatory BP monitoring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10" name="Straight Arrow Connector 109"/>
          <p:cNvCxnSpPr>
            <a:stCxn id="108" idx="2"/>
            <a:endCxn id="109" idx="0"/>
          </p:cNvCxnSpPr>
          <p:nvPr/>
        </p:nvCxnSpPr>
        <p:spPr>
          <a:xfrm flipH="1">
            <a:off x="6037973" y="5370718"/>
            <a:ext cx="7586" cy="23308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098414" y="5277967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295024" y="4806351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E3EA977-8125-4B81-9486-604CD11213F7}"/>
              </a:ext>
            </a:extLst>
          </p:cNvPr>
          <p:cNvCxnSpPr>
            <a:cxnSpLocks/>
          </p:cNvCxnSpPr>
          <p:nvPr/>
        </p:nvCxnSpPr>
        <p:spPr>
          <a:xfrm flipH="1" flipV="1">
            <a:off x="4295024" y="4806351"/>
            <a:ext cx="687936" cy="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2201887" y="4425254"/>
            <a:ext cx="2093138" cy="76219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 further action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6" name="Elbow Connector 45"/>
          <p:cNvCxnSpPr>
            <a:cxnSpLocks/>
            <a:stCxn id="82" idx="3"/>
            <a:endCxn id="60" idx="0"/>
          </p:cNvCxnSpPr>
          <p:nvPr/>
        </p:nvCxnSpPr>
        <p:spPr>
          <a:xfrm>
            <a:off x="9863929" y="3300307"/>
            <a:ext cx="1286560" cy="170893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>
            <a:off x="9180298" y="1318339"/>
            <a:ext cx="2093137" cy="124727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last BP set or all BPs average &gt; 160 SBP?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47" name="Straight Arrow Connector 46"/>
          <p:cNvCxnSpPr>
            <a:stCxn id="12" idx="2"/>
            <a:endCxn id="82" idx="0"/>
          </p:cNvCxnSpPr>
          <p:nvPr/>
        </p:nvCxnSpPr>
        <p:spPr>
          <a:xfrm>
            <a:off x="8802964" y="1611683"/>
            <a:ext cx="14397" cy="110286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cxnSpLocks/>
            <a:stCxn id="12" idx="3"/>
            <a:endCxn id="43" idx="0"/>
          </p:cNvCxnSpPr>
          <p:nvPr/>
        </p:nvCxnSpPr>
        <p:spPr>
          <a:xfrm>
            <a:off x="9849532" y="988047"/>
            <a:ext cx="377335" cy="330292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0622926" y="478066"/>
            <a:ext cx="1119374" cy="41675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Diagnose with Stage 2 HTN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55" name="Elbow Connector 54"/>
          <p:cNvCxnSpPr>
            <a:cxnSpLocks/>
            <a:stCxn id="43" idx="3"/>
            <a:endCxn id="54" idx="2"/>
          </p:cNvCxnSpPr>
          <p:nvPr/>
        </p:nvCxnSpPr>
        <p:spPr>
          <a:xfrm flipH="1" flipV="1">
            <a:off x="11182613" y="894816"/>
            <a:ext cx="90822" cy="1047160"/>
          </a:xfrm>
          <a:prstGeom prst="bentConnector4">
            <a:avLst>
              <a:gd name="adj1" fmla="val -251701"/>
              <a:gd name="adj2" fmla="val 79777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cxnSpLocks/>
            <a:stCxn id="43" idx="2"/>
            <a:endCxn id="8" idx="1"/>
          </p:cNvCxnSpPr>
          <p:nvPr/>
        </p:nvCxnSpPr>
        <p:spPr>
          <a:xfrm rot="16200000" flipH="1">
            <a:off x="10386557" y="2405922"/>
            <a:ext cx="202908" cy="522288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ounded Rectangle 59"/>
          <p:cNvSpPr/>
          <p:nvPr/>
        </p:nvSpPr>
        <p:spPr>
          <a:xfrm>
            <a:off x="10421788" y="3471200"/>
            <a:ext cx="1457402" cy="53447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Consider diagnosis of Stage 1 HTN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449255" y="1076201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193851" y="2470802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</a:p>
        </p:txBody>
      </p:sp>
      <p:sp>
        <p:nvSpPr>
          <p:cNvPr id="67" name="Diamond 66"/>
          <p:cNvSpPr/>
          <p:nvPr/>
        </p:nvSpPr>
        <p:spPr>
          <a:xfrm>
            <a:off x="3287700" y="582118"/>
            <a:ext cx="2093137" cy="117152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SBP &gt; 180 and/or DBP &gt; 120?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Elbow Connector 73"/>
          <p:cNvCxnSpPr>
            <a:cxnSpLocks/>
            <a:stCxn id="67" idx="0"/>
            <a:endCxn id="97" idx="3"/>
          </p:cNvCxnSpPr>
          <p:nvPr/>
        </p:nvCxnSpPr>
        <p:spPr>
          <a:xfrm rot="16200000" flipV="1">
            <a:off x="3841613" y="89461"/>
            <a:ext cx="238312" cy="747001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cxnSpLocks/>
            <a:stCxn id="67" idx="2"/>
            <a:endCxn id="6" idx="0"/>
          </p:cNvCxnSpPr>
          <p:nvPr/>
        </p:nvCxnSpPr>
        <p:spPr>
          <a:xfrm rot="5400000">
            <a:off x="4002800" y="1767696"/>
            <a:ext cx="345525" cy="317414"/>
          </a:xfrm>
          <a:prstGeom prst="bent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cxnSpLocks/>
            <a:stCxn id="6" idx="3"/>
            <a:endCxn id="36" idx="1"/>
          </p:cNvCxnSpPr>
          <p:nvPr/>
        </p:nvCxnSpPr>
        <p:spPr>
          <a:xfrm flipV="1">
            <a:off x="5063423" y="1623745"/>
            <a:ext cx="601377" cy="1061183"/>
          </a:xfrm>
          <a:prstGeom prst="bent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cxnSpLocks/>
            <a:stCxn id="6" idx="1"/>
            <a:endCxn id="7" idx="3"/>
          </p:cNvCxnSpPr>
          <p:nvPr/>
        </p:nvCxnSpPr>
        <p:spPr>
          <a:xfrm flipH="1">
            <a:off x="2339151" y="2684928"/>
            <a:ext cx="631135" cy="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791080" y="1653399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False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784513" y="74289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True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1560771" y="83614"/>
            <a:ext cx="2026497" cy="52038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may be in hypertensive emergency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38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03200" y="694106"/>
            <a:ext cx="2706254" cy="101994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diagnosis of HTN entered today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6163029" y="636123"/>
            <a:ext cx="1708893" cy="114475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patient currently pregnant?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>
            <a:stCxn id="17" idx="3"/>
            <a:endCxn id="6" idx="1"/>
          </p:cNvCxnSpPr>
          <p:nvPr/>
        </p:nvCxnSpPr>
        <p:spPr>
          <a:xfrm flipV="1">
            <a:off x="5580985" y="1208498"/>
            <a:ext cx="582044" cy="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6" idx="1"/>
          </p:cNvCxnSpPr>
          <p:nvPr/>
        </p:nvCxnSpPr>
        <p:spPr>
          <a:xfrm>
            <a:off x="2909454" y="1204078"/>
            <a:ext cx="57265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/>
          <p:cNvSpPr/>
          <p:nvPr/>
        </p:nvSpPr>
        <p:spPr>
          <a:xfrm>
            <a:off x="3487848" y="623318"/>
            <a:ext cx="2093137" cy="117152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structural heart disease suspected?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261452" y="1671173"/>
            <a:ext cx="1112979" cy="46738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Echocardiogram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5878542" y="2048228"/>
            <a:ext cx="2277865" cy="106990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there a suspected cause of secondary HTN?*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Elbow Connector 22"/>
          <p:cNvCxnSpPr>
            <a:stCxn id="17" idx="2"/>
            <a:endCxn id="18" idx="1"/>
          </p:cNvCxnSpPr>
          <p:nvPr/>
        </p:nvCxnSpPr>
        <p:spPr>
          <a:xfrm rot="16200000" flipH="1">
            <a:off x="4842921" y="1486336"/>
            <a:ext cx="110026" cy="7270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  <a:endCxn id="38" idx="1"/>
          </p:cNvCxnSpPr>
          <p:nvPr/>
        </p:nvCxnSpPr>
        <p:spPr>
          <a:xfrm>
            <a:off x="8156407" y="2583179"/>
            <a:ext cx="491399" cy="2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8647806" y="2240196"/>
            <a:ext cx="1366982" cy="69057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 targeted screening for suspected causes of secondary HTN</a:t>
            </a:r>
          </a:p>
        </p:txBody>
      </p:sp>
      <p:sp>
        <p:nvSpPr>
          <p:cNvPr id="64" name="Oval 63"/>
          <p:cNvSpPr/>
          <p:nvPr/>
        </p:nvSpPr>
        <p:spPr>
          <a:xfrm>
            <a:off x="6101741" y="3339416"/>
            <a:ext cx="1822067" cy="10742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Recommended additional screenings as necessary**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642964" y="918544"/>
            <a:ext cx="1699492" cy="57106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performing a 24-hour urine analysis for albumin content</a:t>
            </a:r>
          </a:p>
        </p:txBody>
      </p:sp>
      <p:cxnSp>
        <p:nvCxnSpPr>
          <p:cNvPr id="78" name="Straight Arrow Connector 77"/>
          <p:cNvCxnSpPr>
            <a:stCxn id="6" idx="2"/>
            <a:endCxn id="21" idx="0"/>
          </p:cNvCxnSpPr>
          <p:nvPr/>
        </p:nvCxnSpPr>
        <p:spPr>
          <a:xfrm flipH="1">
            <a:off x="7017475" y="1780873"/>
            <a:ext cx="1" cy="267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1" idx="2"/>
            <a:endCxn id="64" idx="0"/>
          </p:cNvCxnSpPr>
          <p:nvPr/>
        </p:nvCxnSpPr>
        <p:spPr>
          <a:xfrm flipH="1">
            <a:off x="7012775" y="3118129"/>
            <a:ext cx="4700" cy="2212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122264" y="2329341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5607154" y="965806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98" name="TextBox 97"/>
          <p:cNvSpPr txBox="1"/>
          <p:nvPr/>
        </p:nvSpPr>
        <p:spPr>
          <a:xfrm>
            <a:off x="4660902" y="1670011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03200" y="3727421"/>
            <a:ext cx="4037749" cy="2821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*Potential causes of Secondary HTN include:</a:t>
            </a:r>
          </a:p>
          <a:p>
            <a:pPr algn="ctr"/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Chronic Kidney Disease</a:t>
            </a:r>
          </a:p>
          <a:p>
            <a:pPr marL="171450" indent="-171450">
              <a:buFontTx/>
              <a:buChar char="-"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Renovascular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hypertension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Cushing syndrome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Hyperaldosteronism</a:t>
            </a:r>
          </a:p>
          <a:p>
            <a:pPr marL="171450" indent="-171450">
              <a:buFontTx/>
              <a:buChar char="-"/>
            </a:pPr>
            <a:r>
              <a:rPr lang="en-US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Pheochromocytoma</a:t>
            </a:r>
            <a:endParaRPr lang="en-US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Hypo/Hyperthyroidism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Obesity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Preeclampsia</a:t>
            </a:r>
          </a:p>
          <a:p>
            <a:pPr marL="171450" indent="-171450">
              <a:buFontTx/>
              <a:buChar char="-"/>
            </a:pP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Sleep apnea</a:t>
            </a:r>
          </a:p>
        </p:txBody>
      </p:sp>
      <p:cxnSp>
        <p:nvCxnSpPr>
          <p:cNvPr id="53" name="Elbow Connector 52"/>
          <p:cNvCxnSpPr>
            <a:stCxn id="18" idx="0"/>
            <a:endCxn id="6" idx="1"/>
          </p:cNvCxnSpPr>
          <p:nvPr/>
        </p:nvCxnSpPr>
        <p:spPr>
          <a:xfrm rot="5400000" flipH="1" flipV="1">
            <a:off x="5759148" y="1267293"/>
            <a:ext cx="462675" cy="3450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" idx="3"/>
            <a:endCxn id="74" idx="1"/>
          </p:cNvCxnSpPr>
          <p:nvPr/>
        </p:nvCxnSpPr>
        <p:spPr>
          <a:xfrm flipV="1">
            <a:off x="7871922" y="1204078"/>
            <a:ext cx="771042" cy="4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016048" y="965198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6499602" y="1741361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77" name="TextBox 76"/>
          <p:cNvSpPr txBox="1"/>
          <p:nvPr/>
        </p:nvSpPr>
        <p:spPr>
          <a:xfrm>
            <a:off x="6492075" y="3034961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cxnSp>
        <p:nvCxnSpPr>
          <p:cNvPr id="100" name="Elbow Connector 99"/>
          <p:cNvCxnSpPr>
            <a:stCxn id="74" idx="2"/>
          </p:cNvCxnSpPr>
          <p:nvPr/>
        </p:nvCxnSpPr>
        <p:spPr>
          <a:xfrm rot="5400000">
            <a:off x="8040464" y="461923"/>
            <a:ext cx="424558" cy="24799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38" idx="2"/>
            <a:endCxn id="77" idx="3"/>
          </p:cNvCxnSpPr>
          <p:nvPr/>
        </p:nvCxnSpPr>
        <p:spPr>
          <a:xfrm rot="5400000">
            <a:off x="8050692" y="1892855"/>
            <a:ext cx="242689" cy="23185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8241052" y="3813314"/>
            <a:ext cx="3803166" cy="27352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**These screenings are all recommended by multiple guidelines. Perform if they have not been done recently.</a:t>
            </a:r>
          </a:p>
          <a:p>
            <a:pPr algn="ctr"/>
            <a:endParaRPr lang="en-US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ECG and hemoglobin/hematocrit analysis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routine blood chemistry analysis</a:t>
            </a:r>
          </a:p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Fasting lipid profile</a:t>
            </a:r>
          </a:p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Fasting blood glucose test</a:t>
            </a:r>
          </a:p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Serum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calcium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Urine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dipstick analysis for blood and 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protein</a:t>
            </a:r>
          </a:p>
          <a:p>
            <a:pPr marL="171450" indent="-171450">
              <a:buFontTx/>
              <a:buChar char="-"/>
            </a:pP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Urine testing for albumin to creatinine ratio</a:t>
            </a:r>
          </a:p>
        </p:txBody>
      </p:sp>
    </p:spTree>
    <p:extLst>
      <p:ext uri="{BB962C8B-B14F-4D97-AF65-F5344CB8AC3E}">
        <p14:creationId xmlns:p14="http://schemas.microsoft.com/office/powerpoint/2010/main" val="58335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84421" y="722002"/>
            <a:ext cx="2844801" cy="177635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Anyone entered elevated* BP reading today AND patient or provider in chart/app AND HTN in problem list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901155" y="2155374"/>
            <a:ext cx="2093137" cy="99217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at goal: recommend treatment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5" idx="6"/>
            <a:endCxn id="40" idx="1"/>
          </p:cNvCxnSpPr>
          <p:nvPr/>
        </p:nvCxnSpPr>
        <p:spPr>
          <a:xfrm>
            <a:off x="2929222" y="1610179"/>
            <a:ext cx="288003" cy="1505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8045940" y="982807"/>
            <a:ext cx="2093137" cy="124727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last BP set or all BPs average &gt; 140 SBP or &gt; 90 DBP?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27739" y="2457364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</a:p>
        </p:txBody>
      </p:sp>
      <p:cxnSp>
        <p:nvCxnSpPr>
          <p:cNvPr id="15" name="Straight Arrow Connector 14"/>
          <p:cNvCxnSpPr>
            <a:cxnSpLocks/>
            <a:stCxn id="12" idx="3"/>
            <a:endCxn id="8" idx="0"/>
          </p:cNvCxnSpPr>
          <p:nvPr/>
        </p:nvCxnSpPr>
        <p:spPr>
          <a:xfrm>
            <a:off x="10139077" y="1606444"/>
            <a:ext cx="808647" cy="548930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49297" y="2197445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</a:p>
        </p:txBody>
      </p:sp>
      <p:sp>
        <p:nvSpPr>
          <p:cNvPr id="17" name="Rounded Rectangle 28">
            <a:extLst>
              <a:ext uri="{FF2B5EF4-FFF2-40B4-BE49-F238E27FC236}">
                <a16:creationId xmlns:a16="http://schemas.microsoft.com/office/drawing/2014/main" id="{DCDBCBCD-15A1-49B6-9DE4-60459C0D3956}"/>
              </a:ext>
            </a:extLst>
          </p:cNvPr>
          <p:cNvSpPr/>
          <p:nvPr/>
        </p:nvSpPr>
        <p:spPr>
          <a:xfrm>
            <a:off x="10020115" y="4286398"/>
            <a:ext cx="2093137" cy="992173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HBP or ABP monitoring to confirm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at goal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3EA977-8125-4B81-9486-604CD11213F7}"/>
              </a:ext>
            </a:extLst>
          </p:cNvPr>
          <p:cNvCxnSpPr>
            <a:cxnSpLocks/>
            <a:stCxn id="82" idx="2"/>
            <a:endCxn id="91" idx="0"/>
          </p:cNvCxnSpPr>
          <p:nvPr/>
        </p:nvCxnSpPr>
        <p:spPr>
          <a:xfrm>
            <a:off x="8817361" y="3886068"/>
            <a:ext cx="1685" cy="31065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Diamond 35"/>
          <p:cNvSpPr/>
          <p:nvPr/>
        </p:nvSpPr>
        <p:spPr>
          <a:xfrm>
            <a:off x="5651912" y="1025921"/>
            <a:ext cx="2093137" cy="117152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patient have ‘set’ of BPs?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Elbow Connector 49"/>
          <p:cNvCxnSpPr>
            <a:cxnSpLocks/>
            <a:stCxn id="36" idx="2"/>
            <a:endCxn id="52" idx="3"/>
          </p:cNvCxnSpPr>
          <p:nvPr/>
        </p:nvCxnSpPr>
        <p:spPr>
          <a:xfrm rot="5400000">
            <a:off x="5692176" y="2550827"/>
            <a:ext cx="1359688" cy="652922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071597" y="3119001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4367027" y="3159837"/>
            <a:ext cx="1678532" cy="79458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 more BPs at office or home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/>
          <p:cNvCxnSpPr>
            <a:stCxn id="36" idx="3"/>
            <a:endCxn id="12" idx="1"/>
          </p:cNvCxnSpPr>
          <p:nvPr/>
        </p:nvCxnSpPr>
        <p:spPr>
          <a:xfrm flipV="1">
            <a:off x="7745049" y="1606444"/>
            <a:ext cx="300891" cy="5239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622581" y="1560367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  <p:cxnSp>
        <p:nvCxnSpPr>
          <p:cNvPr id="75" name="Elbow Connector 74"/>
          <p:cNvCxnSpPr>
            <a:cxnSpLocks/>
            <a:stCxn id="12" idx="2"/>
            <a:endCxn id="82" idx="0"/>
          </p:cNvCxnSpPr>
          <p:nvPr/>
        </p:nvCxnSpPr>
        <p:spPr>
          <a:xfrm rot="5400000">
            <a:off x="8712703" y="2334738"/>
            <a:ext cx="484465" cy="275148"/>
          </a:xfrm>
          <a:prstGeom prst="bent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Diamond 81"/>
          <p:cNvSpPr/>
          <p:nvPr/>
        </p:nvSpPr>
        <p:spPr>
          <a:xfrm>
            <a:off x="7770792" y="2714545"/>
            <a:ext cx="2093137" cy="117152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last BP set AND all BPs </a:t>
            </a:r>
            <a:r>
              <a:rPr 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goal? 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06AB152-9E80-43E4-AE72-8B1D26D4878D}"/>
              </a:ext>
            </a:extLst>
          </p:cNvPr>
          <p:cNvSpPr txBox="1"/>
          <p:nvPr/>
        </p:nvSpPr>
        <p:spPr>
          <a:xfrm>
            <a:off x="10439968" y="1592820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923352" y="3858170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  <p:sp>
        <p:nvSpPr>
          <p:cNvPr id="91" name="Diamond 90"/>
          <p:cNvSpPr/>
          <p:nvPr/>
        </p:nvSpPr>
        <p:spPr>
          <a:xfrm>
            <a:off x="7772477" y="4196724"/>
            <a:ext cx="2093137" cy="117152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last BP set OR all BPs </a:t>
            </a:r>
            <a:r>
              <a:rPr 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130/80 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Straight Arrow Connector 94"/>
          <p:cNvCxnSpPr>
            <a:stCxn id="91" idx="3"/>
            <a:endCxn id="17" idx="1"/>
          </p:cNvCxnSpPr>
          <p:nvPr/>
        </p:nvCxnSpPr>
        <p:spPr>
          <a:xfrm flipV="1">
            <a:off x="9865614" y="4782485"/>
            <a:ext cx="154501" cy="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8153419" y="3858170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9499931" y="4354838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E3EA977-8125-4B81-9486-604CD11213F7}"/>
              </a:ext>
            </a:extLst>
          </p:cNvPr>
          <p:cNvCxnSpPr>
            <a:cxnSpLocks/>
            <a:stCxn id="91" idx="1"/>
          </p:cNvCxnSpPr>
          <p:nvPr/>
        </p:nvCxnSpPr>
        <p:spPr>
          <a:xfrm flipH="1" flipV="1">
            <a:off x="7084541" y="4782484"/>
            <a:ext cx="687936" cy="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210276" y="4793772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</a:p>
        </p:txBody>
      </p:sp>
      <p:sp>
        <p:nvSpPr>
          <p:cNvPr id="108" name="Diamond 107"/>
          <p:cNvSpPr/>
          <p:nvPr/>
        </p:nvSpPr>
        <p:spPr>
          <a:xfrm>
            <a:off x="4998990" y="4199195"/>
            <a:ext cx="2093137" cy="117152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SBP </a:t>
            </a:r>
            <a:r>
              <a:rPr 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</a:t>
            </a:r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11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11 for all BPs and no AMBP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Rounded Rectangle 28">
            <a:extLst>
              <a:ext uri="{FF2B5EF4-FFF2-40B4-BE49-F238E27FC236}">
                <a16:creationId xmlns:a16="http://schemas.microsoft.com/office/drawing/2014/main" id="{DCDBCBCD-15A1-49B6-9DE4-60459C0D3956}"/>
              </a:ext>
            </a:extLst>
          </p:cNvPr>
          <p:cNvSpPr/>
          <p:nvPr/>
        </p:nvSpPr>
        <p:spPr>
          <a:xfrm>
            <a:off x="4999975" y="5615487"/>
            <a:ext cx="2093137" cy="992173"/>
          </a:xfrm>
          <a:prstGeom prst="round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 Ambulatory BP monitoring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Straight Arrow Connector 109"/>
          <p:cNvCxnSpPr>
            <a:stCxn id="108" idx="2"/>
            <a:endCxn id="109" idx="0"/>
          </p:cNvCxnSpPr>
          <p:nvPr/>
        </p:nvCxnSpPr>
        <p:spPr>
          <a:xfrm>
            <a:off x="6045559" y="5370718"/>
            <a:ext cx="985" cy="244769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098414" y="5277967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295024" y="4806351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False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E3EA977-8125-4B81-9486-604CD11213F7}"/>
              </a:ext>
            </a:extLst>
          </p:cNvPr>
          <p:cNvCxnSpPr>
            <a:cxnSpLocks/>
          </p:cNvCxnSpPr>
          <p:nvPr/>
        </p:nvCxnSpPr>
        <p:spPr>
          <a:xfrm flipH="1" flipV="1">
            <a:off x="4295024" y="4806351"/>
            <a:ext cx="687936" cy="2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2201887" y="4425254"/>
            <a:ext cx="2093138" cy="76219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at goal! No further action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Elbow Connector 36"/>
          <p:cNvCxnSpPr>
            <a:cxnSpLocks/>
            <a:stCxn id="82" idx="3"/>
            <a:endCxn id="8" idx="2"/>
          </p:cNvCxnSpPr>
          <p:nvPr/>
        </p:nvCxnSpPr>
        <p:spPr>
          <a:xfrm flipV="1">
            <a:off x="9863929" y="3147547"/>
            <a:ext cx="1083795" cy="152760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Diamond 39"/>
          <p:cNvSpPr/>
          <p:nvPr/>
        </p:nvSpPr>
        <p:spPr>
          <a:xfrm>
            <a:off x="3217225" y="1025922"/>
            <a:ext cx="2093137" cy="1171523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patient have a BP goal?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>
            <a:stCxn id="40" idx="3"/>
            <a:endCxn id="36" idx="1"/>
          </p:cNvCxnSpPr>
          <p:nvPr/>
        </p:nvCxnSpPr>
        <p:spPr>
          <a:xfrm flipV="1">
            <a:off x="5310362" y="1611683"/>
            <a:ext cx="341550" cy="1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662146" y="2262070"/>
            <a:ext cx="1526532" cy="46857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Discuss target blood pressure and set initial BP goal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6" name="Elbow Connector 45"/>
          <p:cNvCxnSpPr>
            <a:cxnSpLocks/>
            <a:stCxn id="40" idx="2"/>
            <a:endCxn id="45" idx="1"/>
          </p:cNvCxnSpPr>
          <p:nvPr/>
        </p:nvCxnSpPr>
        <p:spPr>
          <a:xfrm rot="16200000" flipH="1">
            <a:off x="4313515" y="2147724"/>
            <a:ext cx="298911" cy="398352"/>
          </a:xfrm>
          <a:prstGeom prst="bentConnector2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5" idx="0"/>
          </p:cNvCxnSpPr>
          <p:nvPr/>
        </p:nvCxnSpPr>
        <p:spPr>
          <a:xfrm flipV="1">
            <a:off x="5425412" y="1617714"/>
            <a:ext cx="0" cy="644356"/>
          </a:xfrm>
          <a:prstGeom prst="straightConnector1">
            <a:avLst/>
          </a:prstGeom>
          <a:ln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97833" y="1276432"/>
            <a:ext cx="6267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True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4028" y="2813670"/>
            <a:ext cx="2854428" cy="1227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*Set of BPs: ~ 4 office, 6 home, or 12 hours of ambulatory BPs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 BPs : last 2 years of BPs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7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/>
          <p:cNvSpPr/>
          <p:nvPr/>
        </p:nvSpPr>
        <p:spPr>
          <a:xfrm>
            <a:off x="9303262" y="1411886"/>
            <a:ext cx="1769644" cy="913912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patient’s BMI &gt;25?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7566006" y="402468"/>
            <a:ext cx="1737256" cy="117152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patient smoke right now?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0344729" y="4136330"/>
            <a:ext cx="1431637" cy="1135454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patient drink heavily?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3049651" y="371301"/>
            <a:ext cx="2093137" cy="117152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patient have a BP goal?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2" idx="6"/>
            <a:endCxn id="9" idx="1"/>
          </p:cNvCxnSpPr>
          <p:nvPr/>
        </p:nvCxnSpPr>
        <p:spPr>
          <a:xfrm>
            <a:off x="2829406" y="827306"/>
            <a:ext cx="220245" cy="1297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99452" y="649934"/>
            <a:ext cx="5172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650678" y="1483048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9404803" y="711291"/>
            <a:ext cx="5172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8683576" y="1434912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cxnSp>
        <p:nvCxnSpPr>
          <p:cNvPr id="35" name="Straight Arrow Connector 34"/>
          <p:cNvCxnSpPr>
            <a:stCxn id="5" idx="2"/>
            <a:endCxn id="19" idx="0"/>
          </p:cNvCxnSpPr>
          <p:nvPr/>
        </p:nvCxnSpPr>
        <p:spPr>
          <a:xfrm>
            <a:off x="10188084" y="2325798"/>
            <a:ext cx="1" cy="341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9" idx="2"/>
            <a:endCxn id="7" idx="0"/>
          </p:cNvCxnSpPr>
          <p:nvPr/>
        </p:nvCxnSpPr>
        <p:spPr>
          <a:xfrm rot="16200000" flipH="1">
            <a:off x="10242248" y="3318030"/>
            <a:ext cx="764136" cy="8724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7" idx="2"/>
            <a:endCxn id="25" idx="3"/>
          </p:cNvCxnSpPr>
          <p:nvPr/>
        </p:nvCxnSpPr>
        <p:spPr>
          <a:xfrm rot="5400000">
            <a:off x="10645580" y="5393230"/>
            <a:ext cx="536414" cy="2935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" idx="1"/>
            <a:endCxn id="34" idx="3"/>
          </p:cNvCxnSpPr>
          <p:nvPr/>
        </p:nvCxnSpPr>
        <p:spPr>
          <a:xfrm flipH="1" flipV="1">
            <a:off x="8870671" y="4700502"/>
            <a:ext cx="1474058" cy="3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25" idx="0"/>
            <a:endCxn id="34" idx="3"/>
          </p:cNvCxnSpPr>
          <p:nvPr/>
        </p:nvCxnSpPr>
        <p:spPr>
          <a:xfrm rot="16200000" flipV="1">
            <a:off x="9145533" y="4425640"/>
            <a:ext cx="767690" cy="131741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4" idx="1"/>
            <a:endCxn id="61" idx="3"/>
          </p:cNvCxnSpPr>
          <p:nvPr/>
        </p:nvCxnSpPr>
        <p:spPr>
          <a:xfrm flipH="1" flipV="1">
            <a:off x="5833476" y="4696563"/>
            <a:ext cx="1246958" cy="3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1072906" y="2426227"/>
            <a:ext cx="5172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66" name="TextBox 65"/>
          <p:cNvSpPr txBox="1"/>
          <p:nvPr/>
        </p:nvSpPr>
        <p:spPr>
          <a:xfrm>
            <a:off x="6092094" y="2860365"/>
            <a:ext cx="5172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9824029" y="2349903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10666209" y="5271783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9663421" y="4467401"/>
            <a:ext cx="5172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2" name="Oval 1"/>
          <p:cNvSpPr/>
          <p:nvPr/>
        </p:nvSpPr>
        <p:spPr>
          <a:xfrm>
            <a:off x="378691" y="155643"/>
            <a:ext cx="2450715" cy="13433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Diagnosis of HTN recorded in problem list* and patient provider in chart/app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71141" y="1925960"/>
            <a:ext cx="1531381" cy="8170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 smoking cessation counseling</a:t>
            </a:r>
          </a:p>
        </p:txBody>
      </p:sp>
      <p:cxnSp>
        <p:nvCxnSpPr>
          <p:cNvPr id="13" name="Elbow Connector 12"/>
          <p:cNvCxnSpPr>
            <a:stCxn id="3" idx="3"/>
            <a:endCxn id="5" idx="1"/>
          </p:cNvCxnSpPr>
          <p:nvPr/>
        </p:nvCxnSpPr>
        <p:spPr>
          <a:xfrm flipV="1">
            <a:off x="9202522" y="1868842"/>
            <a:ext cx="100740" cy="4656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531278" y="2667245"/>
            <a:ext cx="1313614" cy="70494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 weight loss counseling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609145" y="5468192"/>
            <a:ext cx="1157880" cy="68001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alcohol moderation counseling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80434" y="4110801"/>
            <a:ext cx="1790237" cy="117940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dietary counseling, including salt/sodium reduction, as well as counseling regarding physical activity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358" y="1651544"/>
            <a:ext cx="1491314" cy="4032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*Specific/additional triggering actions TBD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stCxn id="5" idx="3"/>
            <a:endCxn id="7" idx="0"/>
          </p:cNvCxnSpPr>
          <p:nvPr/>
        </p:nvCxnSpPr>
        <p:spPr>
          <a:xfrm flipH="1">
            <a:off x="11060548" y="1868842"/>
            <a:ext cx="12358" cy="2267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6" idx="3"/>
            <a:endCxn id="5" idx="0"/>
          </p:cNvCxnSpPr>
          <p:nvPr/>
        </p:nvCxnSpPr>
        <p:spPr>
          <a:xfrm>
            <a:off x="9303262" y="988230"/>
            <a:ext cx="884822" cy="4236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" idx="2"/>
            <a:endCxn id="3" idx="0"/>
          </p:cNvCxnSpPr>
          <p:nvPr/>
        </p:nvCxnSpPr>
        <p:spPr>
          <a:xfrm>
            <a:off x="8434634" y="1573991"/>
            <a:ext cx="2198" cy="351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Diamond 71"/>
          <p:cNvSpPr/>
          <p:nvPr/>
        </p:nvSpPr>
        <p:spPr>
          <a:xfrm>
            <a:off x="5368413" y="534648"/>
            <a:ext cx="1869681" cy="90728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patient received non-pharmacological instructions previously?</a:t>
            </a:r>
            <a:endParaRPr 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Arrow Connector 72"/>
          <p:cNvCxnSpPr>
            <a:stCxn id="9" idx="3"/>
            <a:endCxn id="72" idx="1"/>
          </p:cNvCxnSpPr>
          <p:nvPr/>
        </p:nvCxnSpPr>
        <p:spPr>
          <a:xfrm>
            <a:off x="5142788" y="957063"/>
            <a:ext cx="225625" cy="31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2" idx="3"/>
            <a:endCxn id="6" idx="1"/>
          </p:cNvCxnSpPr>
          <p:nvPr/>
        </p:nvCxnSpPr>
        <p:spPr>
          <a:xfrm flipV="1">
            <a:off x="7238094" y="988230"/>
            <a:ext cx="327912" cy="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132726" y="671739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82" name="Rectangle 81"/>
          <p:cNvSpPr/>
          <p:nvPr/>
        </p:nvSpPr>
        <p:spPr>
          <a:xfrm>
            <a:off x="5677606" y="3256929"/>
            <a:ext cx="1531381" cy="8170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reminder of recommendations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Arrow Connector 82"/>
          <p:cNvCxnSpPr>
            <a:stCxn id="72" idx="2"/>
            <a:endCxn id="51" idx="0"/>
          </p:cNvCxnSpPr>
          <p:nvPr/>
        </p:nvCxnSpPr>
        <p:spPr>
          <a:xfrm flipH="1">
            <a:off x="6164674" y="1441931"/>
            <a:ext cx="138580" cy="235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833476" y="1373089"/>
            <a:ext cx="5172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51" name="Diamond 50"/>
          <p:cNvSpPr/>
          <p:nvPr/>
        </p:nvSpPr>
        <p:spPr>
          <a:xfrm>
            <a:off x="4961315" y="1677050"/>
            <a:ext cx="2406718" cy="122161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smoking, drinking, or weight increased since last visit?</a:t>
            </a:r>
            <a:endParaRPr lang="en-US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Elbow Connector 32"/>
          <p:cNvCxnSpPr>
            <a:stCxn id="51" idx="2"/>
            <a:endCxn id="82" idx="0"/>
          </p:cNvCxnSpPr>
          <p:nvPr/>
        </p:nvCxnSpPr>
        <p:spPr>
          <a:xfrm rot="16200000" flipH="1">
            <a:off x="6124853" y="2938485"/>
            <a:ext cx="358264" cy="2786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51" idx="3"/>
            <a:endCxn id="6" idx="1"/>
          </p:cNvCxnSpPr>
          <p:nvPr/>
        </p:nvCxnSpPr>
        <p:spPr>
          <a:xfrm flipV="1">
            <a:off x="7368033" y="988230"/>
            <a:ext cx="197973" cy="12996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050057" y="1488419"/>
            <a:ext cx="5172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cxnSp>
        <p:nvCxnSpPr>
          <p:cNvPr id="56" name="Elbow Connector 55"/>
          <p:cNvCxnSpPr>
            <a:stCxn id="82" idx="2"/>
            <a:endCxn id="61" idx="3"/>
          </p:cNvCxnSpPr>
          <p:nvPr/>
        </p:nvCxnSpPr>
        <p:spPr>
          <a:xfrm rot="5400000">
            <a:off x="5827075" y="4080340"/>
            <a:ext cx="622625" cy="6098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338662" y="1761183"/>
            <a:ext cx="1526532" cy="46857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Discuss target blood pressure and set initial BP goal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/>
          <p:cNvCxnSpPr>
            <a:stCxn id="9" idx="2"/>
            <a:endCxn id="59" idx="0"/>
          </p:cNvCxnSpPr>
          <p:nvPr/>
        </p:nvCxnSpPr>
        <p:spPr>
          <a:xfrm>
            <a:off x="4096220" y="1542824"/>
            <a:ext cx="5708" cy="218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9" idx="3"/>
            <a:endCxn id="72" idx="1"/>
          </p:cNvCxnSpPr>
          <p:nvPr/>
        </p:nvCxnSpPr>
        <p:spPr>
          <a:xfrm flipV="1">
            <a:off x="4865194" y="988290"/>
            <a:ext cx="503219" cy="1007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iamond 60"/>
          <p:cNvSpPr/>
          <p:nvPr/>
        </p:nvSpPr>
        <p:spPr>
          <a:xfrm>
            <a:off x="3740339" y="4110801"/>
            <a:ext cx="2093137" cy="117152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patient on track to reach BP goal?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707811" y="4207970"/>
            <a:ext cx="2484582" cy="992173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non-pharmacologic recommendations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Arrow Connector 62"/>
          <p:cNvCxnSpPr>
            <a:stCxn id="61" idx="1"/>
            <a:endCxn id="62" idx="3"/>
          </p:cNvCxnSpPr>
          <p:nvPr/>
        </p:nvCxnSpPr>
        <p:spPr>
          <a:xfrm flipH="1">
            <a:off x="3192393" y="4696563"/>
            <a:ext cx="547946" cy="7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1" idx="0"/>
            <a:endCxn id="75" idx="3"/>
          </p:cNvCxnSpPr>
          <p:nvPr/>
        </p:nvCxnSpPr>
        <p:spPr>
          <a:xfrm rot="16200000" flipV="1">
            <a:off x="3647350" y="2971243"/>
            <a:ext cx="568901" cy="17102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983554" y="3160803"/>
            <a:ext cx="2093138" cy="762193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pharmacologic interventions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73182" y="3265629"/>
            <a:ext cx="5172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3269617" y="4491899"/>
            <a:ext cx="5172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250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82907" y="224059"/>
            <a:ext cx="2546500" cy="174249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 above goal in patients with HTN in problem list: patient using app / provider in encounter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7019713" y="4060499"/>
            <a:ext cx="2130082" cy="91756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patient have diabetes?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4378" y="5724018"/>
            <a:ext cx="2469627" cy="9421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 thiazide-type diuretic, ACE-Inhibitor, ARB, or CCB as therapeutic options for first-line therapy.</a:t>
            </a:r>
          </a:p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</a:t>
            </a:r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Beta-blocker for first-line therapy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25192" y="4244137"/>
            <a:ext cx="1297534" cy="5502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an ACE-I or ARB for first-line therapy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7156500" y="2651428"/>
            <a:ext cx="1856509" cy="9687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patient have CKD?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12829" y="2867022"/>
            <a:ext cx="1505604" cy="53756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an ACE-I for first-line therapy.</a:t>
            </a:r>
          </a:p>
        </p:txBody>
      </p:sp>
      <p:cxnSp>
        <p:nvCxnSpPr>
          <p:cNvPr id="20" name="Straight Arrow Connector 19"/>
          <p:cNvCxnSpPr>
            <a:stCxn id="5" idx="6"/>
            <a:endCxn id="44" idx="1"/>
          </p:cNvCxnSpPr>
          <p:nvPr/>
        </p:nvCxnSpPr>
        <p:spPr>
          <a:xfrm flipV="1">
            <a:off x="2829407" y="1089744"/>
            <a:ext cx="336344" cy="5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/>
          <p:cNvSpPr/>
          <p:nvPr/>
        </p:nvSpPr>
        <p:spPr>
          <a:xfrm>
            <a:off x="3165751" y="605366"/>
            <a:ext cx="1856509" cy="9687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patient have heart failure?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/>
          <p:cNvCxnSpPr>
            <a:stCxn id="9" idx="2"/>
            <a:endCxn id="6" idx="0"/>
          </p:cNvCxnSpPr>
          <p:nvPr/>
        </p:nvCxnSpPr>
        <p:spPr>
          <a:xfrm flipH="1">
            <a:off x="8084754" y="3620183"/>
            <a:ext cx="1" cy="440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Diamond 59"/>
          <p:cNvSpPr/>
          <p:nvPr/>
        </p:nvSpPr>
        <p:spPr>
          <a:xfrm>
            <a:off x="7098019" y="1378615"/>
            <a:ext cx="1973472" cy="102972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patient have CAD?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182735" y="1863311"/>
            <a:ext cx="1843905" cy="100634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an ACE-I or Beta-blocker for first-line therapy.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patient is intolerant to ACE-I, use an ARB instead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Arrow Connector 64"/>
          <p:cNvCxnSpPr>
            <a:stCxn id="44" idx="2"/>
            <a:endCxn id="61" idx="0"/>
          </p:cNvCxnSpPr>
          <p:nvPr/>
        </p:nvCxnSpPr>
        <p:spPr>
          <a:xfrm>
            <a:off x="4094006" y="1574121"/>
            <a:ext cx="10682" cy="289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4" idx="3"/>
            <a:endCxn id="85" idx="1"/>
          </p:cNvCxnSpPr>
          <p:nvPr/>
        </p:nvCxnSpPr>
        <p:spPr>
          <a:xfrm>
            <a:off x="5022260" y="1089744"/>
            <a:ext cx="506165" cy="3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mond 84"/>
          <p:cNvSpPr/>
          <p:nvPr/>
        </p:nvSpPr>
        <p:spPr>
          <a:xfrm>
            <a:off x="5528425" y="609305"/>
            <a:ext cx="1856509" cy="96875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patient have prior MI?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Diamond 85"/>
          <p:cNvSpPr/>
          <p:nvPr/>
        </p:nvSpPr>
        <p:spPr>
          <a:xfrm>
            <a:off x="5003965" y="3360425"/>
            <a:ext cx="1483228" cy="786893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MI recent?*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712830" y="1371509"/>
            <a:ext cx="1584083" cy="104393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an ACE-I for first-line therapy.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patient is intolerant to ACE-I, consider an ARB instead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Elbow Connector 90"/>
          <p:cNvCxnSpPr>
            <a:stCxn id="85" idx="3"/>
            <a:endCxn id="60" idx="0"/>
          </p:cNvCxnSpPr>
          <p:nvPr/>
        </p:nvCxnSpPr>
        <p:spPr>
          <a:xfrm>
            <a:off x="7384934" y="1093683"/>
            <a:ext cx="699821" cy="28493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60" idx="2"/>
            <a:endCxn id="9" idx="0"/>
          </p:cNvCxnSpPr>
          <p:nvPr/>
        </p:nvCxnSpPr>
        <p:spPr>
          <a:xfrm>
            <a:off x="8084755" y="2408336"/>
            <a:ext cx="0" cy="2430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093671" y="1973287"/>
            <a:ext cx="1304596" cy="104094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Beta-blocker for immediate treatment.</a:t>
            </a:r>
            <a:b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use an ACE-I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Straight Arrow Connector 108"/>
          <p:cNvCxnSpPr>
            <a:stCxn id="86" idx="0"/>
            <a:endCxn id="100" idx="2"/>
          </p:cNvCxnSpPr>
          <p:nvPr/>
        </p:nvCxnSpPr>
        <p:spPr>
          <a:xfrm flipV="1">
            <a:off x="5745579" y="3014235"/>
            <a:ext cx="390" cy="346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093928" y="3233191"/>
            <a:ext cx="1584083" cy="104393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an ACE-I for first-line therapy.</a:t>
            </a:r>
          </a:p>
          <a:p>
            <a:pPr algn="ctr"/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patient is intolerant to ACE-I, consider an ARB instead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Diamond 120"/>
          <p:cNvSpPr/>
          <p:nvPr/>
        </p:nvSpPr>
        <p:spPr>
          <a:xfrm>
            <a:off x="4340141" y="4782673"/>
            <a:ext cx="2521421" cy="156319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patient 55 or older without comorbidities requiring specific initial treatment?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1625904" y="4405322"/>
            <a:ext cx="2478783" cy="76557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antihypertensive medications and the needs of the patient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0" name="Straight Arrow Connector 129"/>
          <p:cNvCxnSpPr>
            <a:stCxn id="86" idx="1"/>
            <a:endCxn id="120" idx="3"/>
          </p:cNvCxnSpPr>
          <p:nvPr/>
        </p:nvCxnSpPr>
        <p:spPr>
          <a:xfrm flipH="1">
            <a:off x="4678011" y="3753872"/>
            <a:ext cx="325954" cy="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9131810" y="1682724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4158867" y="5797267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6635800" y="3289388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143" name="TextBox 142"/>
          <p:cNvSpPr txBox="1"/>
          <p:nvPr/>
        </p:nvSpPr>
        <p:spPr>
          <a:xfrm>
            <a:off x="9131810" y="2933733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9131810" y="4303662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6037979" y="1637464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3647996" y="1574121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cxnSp>
        <p:nvCxnSpPr>
          <p:cNvPr id="149" name="Elbow Connector 148"/>
          <p:cNvCxnSpPr>
            <a:stCxn id="6" idx="2"/>
            <a:endCxn id="121" idx="3"/>
          </p:cNvCxnSpPr>
          <p:nvPr/>
        </p:nvCxnSpPr>
        <p:spPr>
          <a:xfrm rot="5400000">
            <a:off x="7180055" y="4659572"/>
            <a:ext cx="586206" cy="12231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4191943" y="5072646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606566" y="5315630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7509287" y="847160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5051478" y="847160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7602354" y="2389869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609607" y="3663467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4645874" y="3505007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8635364" y="5213313"/>
            <a:ext cx="3066473" cy="145534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 all interventions: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Discuss treatment options with patient. Employ shared decision making practices before issuing a prescription.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>
            <a:stCxn id="60" idx="3"/>
            <a:endCxn id="87" idx="1"/>
          </p:cNvCxnSpPr>
          <p:nvPr/>
        </p:nvCxnSpPr>
        <p:spPr>
          <a:xfrm flipV="1">
            <a:off x="9071491" y="1893475"/>
            <a:ext cx="64133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" idx="3"/>
            <a:endCxn id="15" idx="1"/>
          </p:cNvCxnSpPr>
          <p:nvPr/>
        </p:nvCxnSpPr>
        <p:spPr>
          <a:xfrm flipV="1">
            <a:off x="9013009" y="3135805"/>
            <a:ext cx="69982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6" idx="3"/>
            <a:endCxn id="8" idx="1"/>
          </p:cNvCxnSpPr>
          <p:nvPr/>
        </p:nvCxnSpPr>
        <p:spPr>
          <a:xfrm>
            <a:off x="9149795" y="4519282"/>
            <a:ext cx="5753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21" idx="1"/>
            <a:endCxn id="122" idx="3"/>
          </p:cNvCxnSpPr>
          <p:nvPr/>
        </p:nvCxnSpPr>
        <p:spPr>
          <a:xfrm rot="10800000">
            <a:off x="4104687" y="4788111"/>
            <a:ext cx="235454" cy="7761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stCxn id="121" idx="1"/>
            <a:endCxn id="7" idx="3"/>
          </p:cNvCxnSpPr>
          <p:nvPr/>
        </p:nvCxnSpPr>
        <p:spPr>
          <a:xfrm rot="10800000" flipV="1">
            <a:off x="4094005" y="5564271"/>
            <a:ext cx="246136" cy="6308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85" idx="2"/>
            <a:endCxn id="86" idx="3"/>
          </p:cNvCxnSpPr>
          <p:nvPr/>
        </p:nvCxnSpPr>
        <p:spPr>
          <a:xfrm>
            <a:off x="6456680" y="1578060"/>
            <a:ext cx="30513" cy="217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1084" y="2178713"/>
            <a:ext cx="2663493" cy="185426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prescribing medications, use simple medication regimens where possible (such as once per day single pill combinations).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patients aged &gt;80 years or who are frail, consider monotherapy. 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12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2424" y="192696"/>
            <a:ext cx="2450715" cy="101994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experiences adverse event(s) after beginning treatment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iamond 5"/>
          <p:cNvSpPr/>
          <p:nvPr/>
        </p:nvSpPr>
        <p:spPr>
          <a:xfrm>
            <a:off x="2919301" y="149007"/>
            <a:ext cx="1715497" cy="110731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event serious?</a:t>
            </a:r>
          </a:p>
          <a:p>
            <a:pPr algn="ctr"/>
            <a:r>
              <a:rPr lang="en-US" sz="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(All MACE are serious)</a:t>
            </a:r>
            <a:endParaRPr lang="en-US" sz="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692241" y="2557962"/>
            <a:ext cx="1227013" cy="729818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should seek treatment for adverse event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iamond 7"/>
          <p:cNvSpPr/>
          <p:nvPr/>
        </p:nvSpPr>
        <p:spPr>
          <a:xfrm>
            <a:off x="4258224" y="962377"/>
            <a:ext cx="2093341" cy="123176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patient received treatment for adverse event?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7495625" y="874874"/>
            <a:ext cx="2531965" cy="131926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patient and practitioner want to continue current treatment for HTN?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03021" y="380732"/>
            <a:ext cx="1947834" cy="64386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should see their doctor and discuss treatment for HTN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918954" y="2500464"/>
            <a:ext cx="1685309" cy="72478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current treatment, aware that recurrent adverse events are possible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>
            <a:stCxn id="5" idx="6"/>
            <a:endCxn id="6" idx="1"/>
          </p:cNvCxnSpPr>
          <p:nvPr/>
        </p:nvCxnSpPr>
        <p:spPr>
          <a:xfrm flipV="1">
            <a:off x="2643139" y="702667"/>
            <a:ext cx="27616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10" idx="1"/>
          </p:cNvCxnSpPr>
          <p:nvPr/>
        </p:nvCxnSpPr>
        <p:spPr>
          <a:xfrm flipV="1">
            <a:off x="4634798" y="702666"/>
            <a:ext cx="126822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3"/>
            <a:endCxn id="9" idx="0"/>
          </p:cNvCxnSpPr>
          <p:nvPr/>
        </p:nvCxnSpPr>
        <p:spPr>
          <a:xfrm>
            <a:off x="7850855" y="702666"/>
            <a:ext cx="910753" cy="1722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2"/>
            <a:endCxn id="11" idx="0"/>
          </p:cNvCxnSpPr>
          <p:nvPr/>
        </p:nvCxnSpPr>
        <p:spPr>
          <a:xfrm>
            <a:off x="8761608" y="2194142"/>
            <a:ext cx="1" cy="306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8" idx="1"/>
          </p:cNvCxnSpPr>
          <p:nvPr/>
        </p:nvCxnSpPr>
        <p:spPr>
          <a:xfrm rot="16200000" flipH="1">
            <a:off x="3856670" y="1176706"/>
            <a:ext cx="321934" cy="4811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7" idx="0"/>
          </p:cNvCxnSpPr>
          <p:nvPr/>
        </p:nvCxnSpPr>
        <p:spPr>
          <a:xfrm>
            <a:off x="5304895" y="2194142"/>
            <a:ext cx="853" cy="363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3"/>
            <a:endCxn id="10" idx="2"/>
          </p:cNvCxnSpPr>
          <p:nvPr/>
        </p:nvCxnSpPr>
        <p:spPr>
          <a:xfrm flipV="1">
            <a:off x="6351565" y="1024600"/>
            <a:ext cx="525373" cy="5536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mond 18"/>
          <p:cNvSpPr/>
          <p:nvPr/>
        </p:nvSpPr>
        <p:spPr>
          <a:xfrm>
            <a:off x="9697076" y="2579109"/>
            <a:ext cx="2002335" cy="155223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patient want to pursue less aggressive BP goal?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Elbow Connector 19"/>
          <p:cNvCxnSpPr>
            <a:stCxn id="9" idx="3"/>
            <a:endCxn id="19" idx="0"/>
          </p:cNvCxnSpPr>
          <p:nvPr/>
        </p:nvCxnSpPr>
        <p:spPr>
          <a:xfrm>
            <a:off x="10027590" y="1534508"/>
            <a:ext cx="670654" cy="10446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724327" y="4550855"/>
            <a:ext cx="1947834" cy="64386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and practitioner should discuss less aggressive course of treatment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stCxn id="19" idx="2"/>
            <a:endCxn id="21" idx="0"/>
          </p:cNvCxnSpPr>
          <p:nvPr/>
        </p:nvCxnSpPr>
        <p:spPr>
          <a:xfrm>
            <a:off x="10698244" y="4131347"/>
            <a:ext cx="0" cy="419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7385539" y="4240052"/>
            <a:ext cx="1895115" cy="1246348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 HBP treatment be changed?</a:t>
            </a:r>
            <a:endParaRPr 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Elbow Connector 23"/>
          <p:cNvCxnSpPr>
            <a:stCxn id="19" idx="1"/>
            <a:endCxn id="23" idx="0"/>
          </p:cNvCxnSpPr>
          <p:nvPr/>
        </p:nvCxnSpPr>
        <p:spPr>
          <a:xfrm rot="10800000" flipV="1">
            <a:off x="8333098" y="3355228"/>
            <a:ext cx="1363979" cy="8848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23" idx="3"/>
          </p:cNvCxnSpPr>
          <p:nvPr/>
        </p:nvCxnSpPr>
        <p:spPr>
          <a:xfrm flipH="1" flipV="1">
            <a:off x="9280654" y="4863226"/>
            <a:ext cx="443673" cy="9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3" idx="2"/>
            <a:endCxn id="28" idx="3"/>
          </p:cNvCxnSpPr>
          <p:nvPr/>
        </p:nvCxnSpPr>
        <p:spPr>
          <a:xfrm rot="5400000">
            <a:off x="7669412" y="5202527"/>
            <a:ext cx="379812" cy="94755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4991202" y="4566683"/>
            <a:ext cx="1953494" cy="60683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taking medication as prescribed, reporting any further events to doctor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432045" y="5562795"/>
            <a:ext cx="1953494" cy="60683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and practitioner should discuss alternate medications and/or dosages for HTN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>
            <a:stCxn id="23" idx="1"/>
            <a:endCxn id="27" idx="3"/>
          </p:cNvCxnSpPr>
          <p:nvPr/>
        </p:nvCxnSpPr>
        <p:spPr>
          <a:xfrm flipH="1">
            <a:off x="6944696" y="4863226"/>
            <a:ext cx="440843" cy="6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18954" y="5629555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10645439" y="4202601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8383503" y="2141033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331802" y="1343968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3757287" y="1347474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True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977215" y="4650866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8954278" y="3317149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0102567" y="1340683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4868352" y="2176853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927923" y="490738"/>
            <a:ext cx="520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False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192424" y="1847273"/>
            <a:ext cx="3258337" cy="3782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 smtClean="0">
                <a:solidFill>
                  <a:schemeClr val="tx1"/>
                </a:solidFill>
              </a:rPr>
              <a:t>Examples of HTN treatment-related adverse events include:</a:t>
            </a:r>
            <a:r>
              <a:rPr lang="en-US" sz="1400" dirty="0" smtClean="0">
                <a:solidFill>
                  <a:schemeClr val="tx1"/>
                </a:solidFill>
              </a:rPr>
              <a:t/>
            </a:r>
            <a:br>
              <a:rPr lang="en-US" sz="1400" dirty="0" smtClean="0">
                <a:solidFill>
                  <a:schemeClr val="tx1"/>
                </a:solidFill>
              </a:rPr>
            </a:br>
            <a:r>
              <a:rPr lang="en-US" sz="1400" dirty="0" smtClean="0">
                <a:solidFill>
                  <a:schemeClr val="tx1"/>
                </a:solidFill>
              </a:rPr>
              <a:t> - Low blood pressure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- Dizziness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- Falls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- Constipation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- Nausea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- Cough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- Fatigue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- Hair loss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- Drowsiness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- Low red/white/platelet blood counts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- Skin reactions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- Loss of appetite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- Diarrhea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- Edema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 - Low potassium/sodium levels</a:t>
            </a:r>
          </a:p>
        </p:txBody>
      </p:sp>
    </p:spTree>
    <p:extLst>
      <p:ext uri="{BB962C8B-B14F-4D97-AF65-F5344CB8AC3E}">
        <p14:creationId xmlns:p14="http://schemas.microsoft.com/office/powerpoint/2010/main" val="170807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13894</TotalTime>
  <Words>1061</Words>
  <Application>Microsoft Office PowerPoint</Application>
  <PresentationFormat>Widescreen</PresentationFormat>
  <Paragraphs>208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OHSU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d Autremont</dc:creator>
  <cp:lastModifiedBy>Christopher d Autremont</cp:lastModifiedBy>
  <cp:revision>185</cp:revision>
  <dcterms:created xsi:type="dcterms:W3CDTF">2020-03-11T16:28:19Z</dcterms:created>
  <dcterms:modified xsi:type="dcterms:W3CDTF">2020-12-17T16:50:43Z</dcterms:modified>
</cp:coreProperties>
</file>