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3" r:id="rId2"/>
    <p:sldId id="284" r:id="rId3"/>
    <p:sldId id="281" r:id="rId4"/>
    <p:sldId id="268" r:id="rId5"/>
    <p:sldId id="288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orr" initials="DD" lastIdx="4" clrIdx="0">
    <p:extLst>
      <p:ext uri="{19B8F6BF-5375-455C-9EA6-DF929625EA0E}">
        <p15:presenceInfo xmlns:p15="http://schemas.microsoft.com/office/powerpoint/2012/main" userId="S-1-5-21-1366901343-1712286707-620655208-6211256" providerId="AD"/>
      </p:ext>
    </p:extLst>
  </p:cmAuthor>
  <p:cmAuthor id="2" name="Christopher d Autremont" initials="CdA" lastIdx="2" clrIdx="1">
    <p:extLst>
      <p:ext uri="{19B8F6BF-5375-455C-9EA6-DF929625EA0E}">
        <p15:presenceInfo xmlns:p15="http://schemas.microsoft.com/office/powerpoint/2012/main" userId="S-1-5-21-1366901343-1712286707-620655208-64468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 Preston" userId="73e59fead995feab" providerId="LiveId" clId="{CDD870B2-15E5-4C39-AB6D-2F3157AABD10}"/>
    <pc:docChg chg="undo custSel modSld">
      <pc:chgData name="Doug Preston" userId="73e59fead995feab" providerId="LiveId" clId="{CDD870B2-15E5-4C39-AB6D-2F3157AABD10}" dt="2021-01-05T22:19:16.937" v="41" actId="20577"/>
      <pc:docMkLst>
        <pc:docMk/>
      </pc:docMkLst>
      <pc:sldChg chg="modSp mod">
        <pc:chgData name="Doug Preston" userId="73e59fead995feab" providerId="LiveId" clId="{CDD870B2-15E5-4C39-AB6D-2F3157AABD10}" dt="2020-12-25T09:53:57.288" v="31" actId="20577"/>
        <pc:sldMkLst>
          <pc:docMk/>
          <pc:sldMk cId="232501289" sldId="268"/>
        </pc:sldMkLst>
        <pc:spChg chg="mod">
          <ac:chgData name="Doug Preston" userId="73e59fead995feab" providerId="LiveId" clId="{CDD870B2-15E5-4C39-AB6D-2F3157AABD10}" dt="2020-12-25T09:53:57.288" v="31" actId="20577"/>
          <ac:spMkLst>
            <pc:docMk/>
            <pc:sldMk cId="232501289" sldId="268"/>
            <ac:spMk id="8" creationId="{00000000-0000-0000-0000-000000000000}"/>
          </ac:spMkLst>
        </pc:spChg>
      </pc:sldChg>
      <pc:sldChg chg="modSp mod">
        <pc:chgData name="Doug Preston" userId="73e59fead995feab" providerId="LiveId" clId="{CDD870B2-15E5-4C39-AB6D-2F3157AABD10}" dt="2020-12-25T09:53:44.218" v="29" actId="20577"/>
        <pc:sldMkLst>
          <pc:docMk/>
          <pc:sldMk cId="2679979242" sldId="281"/>
        </pc:sldMkLst>
        <pc:spChg chg="mod">
          <ac:chgData name="Doug Preston" userId="73e59fead995feab" providerId="LiveId" clId="{CDD870B2-15E5-4C39-AB6D-2F3157AABD10}" dt="2020-12-25T09:53:44.218" v="29" actId="20577"/>
          <ac:spMkLst>
            <pc:docMk/>
            <pc:sldMk cId="2679979242" sldId="281"/>
            <ac:spMk id="3" creationId="{00000000-0000-0000-0000-000000000000}"/>
          </ac:spMkLst>
        </pc:spChg>
      </pc:sldChg>
      <pc:sldChg chg="modSp mod">
        <pc:chgData name="Doug Preston" userId="73e59fead995feab" providerId="LiveId" clId="{CDD870B2-15E5-4C39-AB6D-2F3157AABD10}" dt="2021-01-05T22:19:16.937" v="41" actId="20577"/>
        <pc:sldMkLst>
          <pc:docMk/>
          <pc:sldMk cId="3387382797" sldId="283"/>
        </pc:sldMkLst>
        <pc:spChg chg="mod">
          <ac:chgData name="Doug Preston" userId="73e59fead995feab" providerId="LiveId" clId="{CDD870B2-15E5-4C39-AB6D-2F3157AABD10}" dt="2020-12-25T09:50:56.552" v="24" actId="20577"/>
          <ac:spMkLst>
            <pc:docMk/>
            <pc:sldMk cId="3387382797" sldId="283"/>
            <ac:spMk id="3" creationId="{00000000-0000-0000-0000-000000000000}"/>
          </ac:spMkLst>
        </pc:spChg>
        <pc:spChg chg="mod">
          <ac:chgData name="Doug Preston" userId="73e59fead995feab" providerId="LiveId" clId="{CDD870B2-15E5-4C39-AB6D-2F3157AABD10}" dt="2021-01-05T22:19:16.937" v="41" actId="20577"/>
          <ac:spMkLst>
            <pc:docMk/>
            <pc:sldMk cId="3387382797" sldId="283"/>
            <ac:spMk id="5" creationId="{00000000-0000-0000-0000-000000000000}"/>
          </ac:spMkLst>
        </pc:spChg>
      </pc:sldChg>
      <pc:sldChg chg="modSp mod">
        <pc:chgData name="Doug Preston" userId="73e59fead995feab" providerId="LiveId" clId="{CDD870B2-15E5-4C39-AB6D-2F3157AABD10}" dt="2020-12-25T10:22:50.253" v="33" actId="20577"/>
        <pc:sldMkLst>
          <pc:docMk/>
          <pc:sldMk cId="3478121949" sldId="288"/>
        </pc:sldMkLst>
        <pc:spChg chg="mod">
          <ac:chgData name="Doug Preston" userId="73e59fead995feab" providerId="LiveId" clId="{CDD870B2-15E5-4C39-AB6D-2F3157AABD10}" dt="2020-12-25T10:22:50.253" v="33" actId="20577"/>
          <ac:spMkLst>
            <pc:docMk/>
            <pc:sldMk cId="3478121949" sldId="28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437D6-B925-48B9-9686-78B6599D119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CEEFE-15E3-4E72-8320-3E9754571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91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7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1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2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0D7F-C469-4FCA-820C-9AAB05182C03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98" y="741739"/>
            <a:ext cx="2916361" cy="1290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Anyone </a:t>
            </a: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ntered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elevated (&gt;130/80) BP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last reading AND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patient or provider in chart/app </a:t>
            </a:r>
          </a:p>
        </p:txBody>
      </p:sp>
      <p:sp>
        <p:nvSpPr>
          <p:cNvPr id="6" name="Diamond 5"/>
          <p:cNvSpPr/>
          <p:nvPr/>
        </p:nvSpPr>
        <p:spPr>
          <a:xfrm>
            <a:off x="2970286" y="2099166"/>
            <a:ext cx="2093137" cy="11715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patient already been diagnosed with HTN?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6013" y="2303832"/>
            <a:ext cx="2093138" cy="762193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onitoring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treatment pathway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13052" y="2534311"/>
            <a:ext cx="1436303" cy="58469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Consider diagnosis of stage 2 HTN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cxnSpLocks/>
            <a:stCxn id="5" idx="6"/>
            <a:endCxn id="67" idx="1"/>
          </p:cNvCxnSpPr>
          <p:nvPr/>
        </p:nvCxnSpPr>
        <p:spPr>
          <a:xfrm flipV="1">
            <a:off x="2916659" y="1167880"/>
            <a:ext cx="371041" cy="21907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7756395" y="364410"/>
            <a:ext cx="2093137" cy="124727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last BP set or all BPs average &gt; 140 SBP or &gt; 90 DBP?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5055" y="271918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3227" y="2157493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93702" y="187095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DCDBCBCD-15A1-49B6-9DE4-60459C0D3956}"/>
              </a:ext>
            </a:extLst>
          </p:cNvPr>
          <p:cNvSpPr/>
          <p:nvPr/>
        </p:nvSpPr>
        <p:spPr>
          <a:xfrm>
            <a:off x="10020115" y="4286398"/>
            <a:ext cx="2093137" cy="99217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 Prescribe HBP or ABP monitoring to confirm diagnosis of HTN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  <a:stCxn id="82" idx="2"/>
            <a:endCxn id="91" idx="0"/>
          </p:cNvCxnSpPr>
          <p:nvPr/>
        </p:nvCxnSpPr>
        <p:spPr>
          <a:xfrm>
            <a:off x="8817361" y="3886068"/>
            <a:ext cx="1685" cy="31065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3790" y="5368247"/>
            <a:ext cx="2854428" cy="1227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 of BPs: ~ 4 office, 6 home, or 12 hours of ambulatory BPs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BPs : last 2 years of BPs</a:t>
            </a:r>
          </a:p>
        </p:txBody>
      </p:sp>
      <p:sp>
        <p:nvSpPr>
          <p:cNvPr id="36" name="Diamond 35"/>
          <p:cNvSpPr/>
          <p:nvPr/>
        </p:nvSpPr>
        <p:spPr>
          <a:xfrm>
            <a:off x="5664800" y="1037983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Does patient have ‘set’* of outpatient BPs?</a:t>
            </a:r>
          </a:p>
        </p:txBody>
      </p:sp>
      <p:cxnSp>
        <p:nvCxnSpPr>
          <p:cNvPr id="50" name="Elbow Connector 49"/>
          <p:cNvCxnSpPr>
            <a:cxnSpLocks/>
            <a:stCxn id="36" idx="2"/>
            <a:endCxn id="52" idx="3"/>
          </p:cNvCxnSpPr>
          <p:nvPr/>
        </p:nvCxnSpPr>
        <p:spPr>
          <a:xfrm rot="5400000">
            <a:off x="5775036" y="2480029"/>
            <a:ext cx="1206856" cy="665811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71597" y="3119001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469197" y="3159838"/>
            <a:ext cx="1576361" cy="513048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Recommend more BPs at office or home</a:t>
            </a:r>
          </a:p>
        </p:txBody>
      </p:sp>
      <p:cxnSp>
        <p:nvCxnSpPr>
          <p:cNvPr id="56" name="Straight Arrow Connector 55"/>
          <p:cNvCxnSpPr>
            <a:stCxn id="36" idx="3"/>
            <a:endCxn id="12" idx="1"/>
          </p:cNvCxnSpPr>
          <p:nvPr/>
        </p:nvCxnSpPr>
        <p:spPr>
          <a:xfrm flipH="1" flipV="1">
            <a:off x="7756395" y="988047"/>
            <a:ext cx="1542" cy="63569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822793" y="686441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82" name="Diamond 81"/>
          <p:cNvSpPr/>
          <p:nvPr/>
        </p:nvSpPr>
        <p:spPr>
          <a:xfrm>
            <a:off x="7770792" y="2714545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last BP set AND all BPs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avg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130/80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06AB152-9E80-43E4-AE72-8B1D26D4878D}"/>
              </a:ext>
            </a:extLst>
          </p:cNvPr>
          <p:cNvSpPr txBox="1"/>
          <p:nvPr/>
        </p:nvSpPr>
        <p:spPr>
          <a:xfrm>
            <a:off x="7704459" y="1168607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913508" y="3252984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91" name="Diamond 90"/>
          <p:cNvSpPr/>
          <p:nvPr/>
        </p:nvSpPr>
        <p:spPr>
          <a:xfrm>
            <a:off x="7772477" y="4196724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last BP set OR all BPs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avg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130/80 </a:t>
            </a:r>
          </a:p>
        </p:txBody>
      </p:sp>
      <p:cxnSp>
        <p:nvCxnSpPr>
          <p:cNvPr id="95" name="Straight Arrow Connector 94"/>
          <p:cNvCxnSpPr>
            <a:stCxn id="91" idx="3"/>
            <a:endCxn id="17" idx="1"/>
          </p:cNvCxnSpPr>
          <p:nvPr/>
        </p:nvCxnSpPr>
        <p:spPr>
          <a:xfrm flipV="1">
            <a:off x="9865614" y="4782485"/>
            <a:ext cx="154501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153419" y="3858170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99931" y="4354838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7084541" y="4782484"/>
            <a:ext cx="687936" cy="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10276" y="479377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108" name="Diamond 107"/>
          <p:cNvSpPr/>
          <p:nvPr/>
        </p:nvSpPr>
        <p:spPr>
          <a:xfrm>
            <a:off x="4998990" y="4199195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SBP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Coeff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11 for all BPs and no ABPM</a:t>
            </a:r>
          </a:p>
        </p:txBody>
      </p:sp>
      <p:sp>
        <p:nvSpPr>
          <p:cNvPr id="109" name="Rounded Rectangle 28">
            <a:extLst>
              <a:ext uri="{FF2B5EF4-FFF2-40B4-BE49-F238E27FC236}">
                <a16:creationId xmlns:a16="http://schemas.microsoft.com/office/drawing/2014/main" id="{DCDBCBCD-15A1-49B6-9DE4-60459C0D3956}"/>
              </a:ext>
            </a:extLst>
          </p:cNvPr>
          <p:cNvSpPr/>
          <p:nvPr/>
        </p:nvSpPr>
        <p:spPr>
          <a:xfrm>
            <a:off x="4998990" y="5740824"/>
            <a:ext cx="2100723" cy="526310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 Prescribe Ambulatory BP monitoring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/>
          <p:cNvCxnSpPr>
            <a:stCxn id="108" idx="2"/>
            <a:endCxn id="109" idx="0"/>
          </p:cNvCxnSpPr>
          <p:nvPr/>
        </p:nvCxnSpPr>
        <p:spPr>
          <a:xfrm>
            <a:off x="6045559" y="5370718"/>
            <a:ext cx="3793" cy="37010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979943" y="5368247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318640" y="4735480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  <a:stCxn id="108" idx="1"/>
            <a:endCxn id="117" idx="3"/>
          </p:cNvCxnSpPr>
          <p:nvPr/>
        </p:nvCxnSpPr>
        <p:spPr>
          <a:xfrm flipH="1" flipV="1">
            <a:off x="4274118" y="4782487"/>
            <a:ext cx="724872" cy="247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180980" y="4401390"/>
            <a:ext cx="2093138" cy="76219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further action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6" name="Elbow Connector 45"/>
          <p:cNvCxnSpPr>
            <a:cxnSpLocks/>
            <a:stCxn id="82" idx="3"/>
            <a:endCxn id="60" idx="0"/>
          </p:cNvCxnSpPr>
          <p:nvPr/>
        </p:nvCxnSpPr>
        <p:spPr>
          <a:xfrm>
            <a:off x="9863929" y="3300307"/>
            <a:ext cx="1432192" cy="17089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>
            <a:off x="9180298" y="1318339"/>
            <a:ext cx="2093137" cy="124727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last BP set or all BPs average &gt; 160 SBP?</a:t>
            </a:r>
          </a:p>
        </p:txBody>
      </p:sp>
      <p:cxnSp>
        <p:nvCxnSpPr>
          <p:cNvPr id="47" name="Straight Arrow Connector 46"/>
          <p:cNvCxnSpPr>
            <a:stCxn id="12" idx="2"/>
            <a:endCxn id="82" idx="0"/>
          </p:cNvCxnSpPr>
          <p:nvPr/>
        </p:nvCxnSpPr>
        <p:spPr>
          <a:xfrm>
            <a:off x="8802964" y="1611683"/>
            <a:ext cx="14397" cy="110286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cxnSpLocks/>
            <a:stCxn id="12" idx="3"/>
            <a:endCxn id="43" idx="0"/>
          </p:cNvCxnSpPr>
          <p:nvPr/>
        </p:nvCxnSpPr>
        <p:spPr>
          <a:xfrm>
            <a:off x="9849532" y="988047"/>
            <a:ext cx="377335" cy="33029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0622925" y="412843"/>
            <a:ext cx="1318201" cy="48197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Diagnose with Stage 2 HTN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5" name="Elbow Connector 54"/>
          <p:cNvCxnSpPr>
            <a:cxnSpLocks/>
            <a:stCxn id="43" idx="3"/>
            <a:endCxn id="54" idx="2"/>
          </p:cNvCxnSpPr>
          <p:nvPr/>
        </p:nvCxnSpPr>
        <p:spPr>
          <a:xfrm flipV="1">
            <a:off x="11273435" y="894816"/>
            <a:ext cx="8591" cy="104716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cxnSpLocks/>
            <a:stCxn id="43" idx="2"/>
            <a:endCxn id="8" idx="1"/>
          </p:cNvCxnSpPr>
          <p:nvPr/>
        </p:nvCxnSpPr>
        <p:spPr>
          <a:xfrm rot="16200000" flipH="1">
            <a:off x="10339437" y="2453041"/>
            <a:ext cx="261044" cy="486185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0713052" y="3471199"/>
            <a:ext cx="1166138" cy="65712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 Consider diagnosis of Stage 1 HTN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449255" y="1076201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193851" y="247080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67" name="Diamond 66"/>
          <p:cNvSpPr/>
          <p:nvPr/>
        </p:nvSpPr>
        <p:spPr>
          <a:xfrm>
            <a:off x="3287700" y="582118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SBP &gt; 180 and/or DBP &gt; 120?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Elbow Connector 73"/>
          <p:cNvCxnSpPr>
            <a:cxnSpLocks/>
            <a:stCxn id="67" idx="0"/>
            <a:endCxn id="97" idx="3"/>
          </p:cNvCxnSpPr>
          <p:nvPr/>
        </p:nvCxnSpPr>
        <p:spPr>
          <a:xfrm rot="16200000" flipV="1">
            <a:off x="3841613" y="89461"/>
            <a:ext cx="238312" cy="747001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cxnSpLocks/>
            <a:stCxn id="67" idx="2"/>
            <a:endCxn id="6" idx="0"/>
          </p:cNvCxnSpPr>
          <p:nvPr/>
        </p:nvCxnSpPr>
        <p:spPr>
          <a:xfrm rot="5400000">
            <a:off x="4002800" y="1767696"/>
            <a:ext cx="345525" cy="317414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cxnSpLocks/>
            <a:stCxn id="6" idx="3"/>
            <a:endCxn id="36" idx="1"/>
          </p:cNvCxnSpPr>
          <p:nvPr/>
        </p:nvCxnSpPr>
        <p:spPr>
          <a:xfrm flipV="1">
            <a:off x="5063423" y="1623745"/>
            <a:ext cx="601377" cy="1061183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6" idx="1"/>
            <a:endCxn id="7" idx="3"/>
          </p:cNvCxnSpPr>
          <p:nvPr/>
        </p:nvCxnSpPr>
        <p:spPr>
          <a:xfrm flipH="1">
            <a:off x="2339151" y="2684928"/>
            <a:ext cx="631135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791080" y="1653399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784513" y="74289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560771" y="83614"/>
            <a:ext cx="2026497" cy="52038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Patient may be in hypertensive emergency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23578" y="46182"/>
            <a:ext cx="3276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/>
              <a:t>Initial_Diagnosis</a:t>
            </a:r>
            <a:endParaRPr lang="en-US" b="1" u="sng" dirty="0"/>
          </a:p>
          <a:p>
            <a:pPr algn="ctr"/>
            <a:r>
              <a:rPr lang="en-US" dirty="0"/>
              <a:t>Patient and provider facing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HIGH priority</a:t>
            </a:r>
          </a:p>
        </p:txBody>
      </p:sp>
    </p:spTree>
    <p:extLst>
      <p:ext uri="{BB962C8B-B14F-4D97-AF65-F5344CB8AC3E}">
        <p14:creationId xmlns:p14="http://schemas.microsoft.com/office/powerpoint/2010/main" val="33873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03200" y="694106"/>
            <a:ext cx="2706254" cy="10199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diagnosis of HTN entered today</a:t>
            </a:r>
          </a:p>
        </p:txBody>
      </p:sp>
      <p:sp>
        <p:nvSpPr>
          <p:cNvPr id="6" name="Diamond 5"/>
          <p:cNvSpPr/>
          <p:nvPr/>
        </p:nvSpPr>
        <p:spPr>
          <a:xfrm>
            <a:off x="6163029" y="636123"/>
            <a:ext cx="1708893" cy="11447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patient currently pregnant?</a:t>
            </a:r>
          </a:p>
        </p:txBody>
      </p:sp>
      <p:cxnSp>
        <p:nvCxnSpPr>
          <p:cNvPr id="14" name="Straight Arrow Connector 13"/>
          <p:cNvCxnSpPr>
            <a:stCxn id="17" idx="3"/>
            <a:endCxn id="6" idx="1"/>
          </p:cNvCxnSpPr>
          <p:nvPr/>
        </p:nvCxnSpPr>
        <p:spPr>
          <a:xfrm flipV="1">
            <a:off x="5580985" y="1208498"/>
            <a:ext cx="582044" cy="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6" idx="1"/>
          </p:cNvCxnSpPr>
          <p:nvPr/>
        </p:nvCxnSpPr>
        <p:spPr>
          <a:xfrm>
            <a:off x="2909454" y="1204078"/>
            <a:ext cx="5726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3487848" y="623318"/>
            <a:ext cx="2093137" cy="11715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structural heart disease suspected?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61452" y="1671173"/>
            <a:ext cx="1112979" cy="4673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Perform Echocardiogram</a:t>
            </a:r>
          </a:p>
        </p:txBody>
      </p:sp>
      <p:sp>
        <p:nvSpPr>
          <p:cNvPr id="21" name="Diamond 20"/>
          <p:cNvSpPr/>
          <p:nvPr/>
        </p:nvSpPr>
        <p:spPr>
          <a:xfrm>
            <a:off x="5878542" y="2048228"/>
            <a:ext cx="2277865" cy="10699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suspected cause of secondary HTN?*</a:t>
            </a:r>
          </a:p>
        </p:txBody>
      </p:sp>
      <p:cxnSp>
        <p:nvCxnSpPr>
          <p:cNvPr id="23" name="Elbow Connector 22"/>
          <p:cNvCxnSpPr>
            <a:stCxn id="17" idx="2"/>
            <a:endCxn id="18" idx="1"/>
          </p:cNvCxnSpPr>
          <p:nvPr/>
        </p:nvCxnSpPr>
        <p:spPr>
          <a:xfrm rot="16200000" flipH="1">
            <a:off x="4842921" y="1486336"/>
            <a:ext cx="110026" cy="7270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38" idx="1"/>
          </p:cNvCxnSpPr>
          <p:nvPr/>
        </p:nvCxnSpPr>
        <p:spPr>
          <a:xfrm>
            <a:off x="8156407" y="2583179"/>
            <a:ext cx="491399" cy="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647806" y="2240196"/>
            <a:ext cx="1366982" cy="6905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Conduct targeted screening for suspected causes of secondary HTN</a:t>
            </a:r>
          </a:p>
        </p:txBody>
      </p:sp>
      <p:sp>
        <p:nvSpPr>
          <p:cNvPr id="64" name="Oval 63"/>
          <p:cNvSpPr/>
          <p:nvPr/>
        </p:nvSpPr>
        <p:spPr>
          <a:xfrm>
            <a:off x="6010040" y="3346505"/>
            <a:ext cx="2020523" cy="130833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Recommended additional screenings as necessary**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642964" y="918544"/>
            <a:ext cx="1699492" cy="5710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Consider performing a 24-hour urine analysis for albumin content</a:t>
            </a:r>
          </a:p>
        </p:txBody>
      </p:sp>
      <p:cxnSp>
        <p:nvCxnSpPr>
          <p:cNvPr id="78" name="Straight Arrow Connector 77"/>
          <p:cNvCxnSpPr>
            <a:stCxn id="6" idx="2"/>
            <a:endCxn id="21" idx="0"/>
          </p:cNvCxnSpPr>
          <p:nvPr/>
        </p:nvCxnSpPr>
        <p:spPr>
          <a:xfrm flipH="1">
            <a:off x="7017475" y="1780873"/>
            <a:ext cx="1" cy="267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1" idx="2"/>
            <a:endCxn id="64" idx="0"/>
          </p:cNvCxnSpPr>
          <p:nvPr/>
        </p:nvCxnSpPr>
        <p:spPr>
          <a:xfrm>
            <a:off x="7017475" y="3118129"/>
            <a:ext cx="2827" cy="22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122264" y="232934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607154" y="965806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660902" y="167001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" name="Rectangle 1"/>
          <p:cNvSpPr/>
          <p:nvPr/>
        </p:nvSpPr>
        <p:spPr>
          <a:xfrm>
            <a:off x="203200" y="3727421"/>
            <a:ext cx="4037749" cy="2821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*Potential causes of Secondary HTN include: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Chronic Kidney Disease</a:t>
            </a:r>
          </a:p>
          <a:p>
            <a:pPr marL="171450" indent="-171450"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Renovascular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hypertension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Cushing syndrome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Hyperaldosteronism</a:t>
            </a:r>
          </a:p>
          <a:p>
            <a:pPr marL="171450" indent="-171450">
              <a:buFontTx/>
              <a:buChar char="-"/>
            </a:pP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Pheochromocytoma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Hypo/Hyperthyroidism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Preeclampsia</a:t>
            </a:r>
          </a:p>
          <a:p>
            <a:pPr marL="171450" indent="-1714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 apnea</a:t>
            </a:r>
          </a:p>
        </p:txBody>
      </p:sp>
      <p:cxnSp>
        <p:nvCxnSpPr>
          <p:cNvPr id="53" name="Elbow Connector 52"/>
          <p:cNvCxnSpPr>
            <a:stCxn id="18" idx="0"/>
            <a:endCxn id="6" idx="1"/>
          </p:cNvCxnSpPr>
          <p:nvPr/>
        </p:nvCxnSpPr>
        <p:spPr>
          <a:xfrm rot="5400000" flipH="1" flipV="1">
            <a:off x="5759148" y="1267293"/>
            <a:ext cx="462675" cy="3450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3"/>
            <a:endCxn id="74" idx="1"/>
          </p:cNvCxnSpPr>
          <p:nvPr/>
        </p:nvCxnSpPr>
        <p:spPr>
          <a:xfrm flipV="1">
            <a:off x="7871922" y="1204078"/>
            <a:ext cx="771042" cy="4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016048" y="965198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499602" y="174136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492075" y="303496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cxnSp>
        <p:nvCxnSpPr>
          <p:cNvPr id="100" name="Elbow Connector 99"/>
          <p:cNvCxnSpPr>
            <a:stCxn id="74" idx="2"/>
          </p:cNvCxnSpPr>
          <p:nvPr/>
        </p:nvCxnSpPr>
        <p:spPr>
          <a:xfrm rot="5400000">
            <a:off x="8040464" y="461923"/>
            <a:ext cx="424558" cy="2479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38" idx="2"/>
            <a:endCxn id="77" idx="3"/>
          </p:cNvCxnSpPr>
          <p:nvPr/>
        </p:nvCxnSpPr>
        <p:spPr>
          <a:xfrm rot="5400000">
            <a:off x="8050692" y="1892855"/>
            <a:ext cx="242689" cy="23185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241052" y="3813314"/>
            <a:ext cx="3803166" cy="2735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**These screenings are all recommended by multiple guidelines. Perform if they have not been done recently.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ECG and hemoglobin/hematocrit analysis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routine blood chemistry analysis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Fasting lipid profile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Fasting blood glucose test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Serum calcium analysis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Urine dipstick analysis for blood and protein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Urine testing for albumin to creatinine ratio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77303" y="27976"/>
            <a:ext cx="308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Screening</a:t>
            </a:r>
          </a:p>
          <a:p>
            <a:pPr algn="ctr"/>
            <a:r>
              <a:rPr lang="en-US" dirty="0"/>
              <a:t>Provider facing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LOW priority</a:t>
            </a:r>
          </a:p>
        </p:txBody>
      </p:sp>
    </p:spTree>
    <p:extLst>
      <p:ext uri="{BB962C8B-B14F-4D97-AF65-F5344CB8AC3E}">
        <p14:creationId xmlns:p14="http://schemas.microsoft.com/office/powerpoint/2010/main" val="5833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4421" y="722002"/>
            <a:ext cx="2844801" cy="17763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Anyone entered elevated (&gt;130/80) BP reading today AND patient or provider in chart/app AND HTN in problem list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901155" y="2155375"/>
            <a:ext cx="1434159" cy="771788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Not at goal: recommend treatment</a:t>
            </a:r>
          </a:p>
        </p:txBody>
      </p:sp>
      <p:cxnSp>
        <p:nvCxnSpPr>
          <p:cNvPr id="9" name="Straight Arrow Connector 8"/>
          <p:cNvCxnSpPr>
            <a:stCxn id="5" idx="6"/>
            <a:endCxn id="40" idx="1"/>
          </p:cNvCxnSpPr>
          <p:nvPr/>
        </p:nvCxnSpPr>
        <p:spPr>
          <a:xfrm>
            <a:off x="2929222" y="1610179"/>
            <a:ext cx="288003" cy="1505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8045940" y="982807"/>
            <a:ext cx="2093137" cy="124727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last BP set or all BPs average &gt; 140 SBP or &gt; 90 DBP?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7739" y="2457364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8" idx="0"/>
          </p:cNvCxnSpPr>
          <p:nvPr/>
        </p:nvCxnSpPr>
        <p:spPr>
          <a:xfrm>
            <a:off x="10139077" y="1606444"/>
            <a:ext cx="479158" cy="54893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49297" y="2197445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DCDBCBCD-15A1-49B6-9DE4-60459C0D3956}"/>
              </a:ext>
            </a:extLst>
          </p:cNvPr>
          <p:cNvSpPr/>
          <p:nvPr/>
        </p:nvSpPr>
        <p:spPr>
          <a:xfrm>
            <a:off x="10020115" y="4286398"/>
            <a:ext cx="2093137" cy="99217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Recommend HBP or ABP monitoring to confirm not at goal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  <a:stCxn id="82" idx="2"/>
            <a:endCxn id="91" idx="0"/>
          </p:cNvCxnSpPr>
          <p:nvPr/>
        </p:nvCxnSpPr>
        <p:spPr>
          <a:xfrm>
            <a:off x="8817361" y="3886068"/>
            <a:ext cx="1685" cy="31065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5651912" y="1025921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‘set’ of BPs?</a:t>
            </a:r>
          </a:p>
        </p:txBody>
      </p:sp>
      <p:cxnSp>
        <p:nvCxnSpPr>
          <p:cNvPr id="50" name="Elbow Connector 49"/>
          <p:cNvCxnSpPr>
            <a:cxnSpLocks/>
            <a:stCxn id="36" idx="2"/>
            <a:endCxn id="52" idx="3"/>
          </p:cNvCxnSpPr>
          <p:nvPr/>
        </p:nvCxnSpPr>
        <p:spPr>
          <a:xfrm rot="5400000">
            <a:off x="5692176" y="2550827"/>
            <a:ext cx="1359688" cy="65292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71597" y="3119001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367027" y="3159837"/>
            <a:ext cx="1678532" cy="79458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Recommend more BPs at office or home</a:t>
            </a:r>
          </a:p>
        </p:txBody>
      </p:sp>
      <p:cxnSp>
        <p:nvCxnSpPr>
          <p:cNvPr id="56" name="Straight Arrow Connector 55"/>
          <p:cNvCxnSpPr>
            <a:stCxn id="36" idx="3"/>
            <a:endCxn id="12" idx="1"/>
          </p:cNvCxnSpPr>
          <p:nvPr/>
        </p:nvCxnSpPr>
        <p:spPr>
          <a:xfrm flipV="1">
            <a:off x="7745049" y="1606444"/>
            <a:ext cx="300891" cy="5239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22581" y="1560367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cxnSp>
        <p:nvCxnSpPr>
          <p:cNvPr id="75" name="Elbow Connector 74"/>
          <p:cNvCxnSpPr>
            <a:cxnSpLocks/>
            <a:stCxn id="12" idx="2"/>
            <a:endCxn id="82" idx="0"/>
          </p:cNvCxnSpPr>
          <p:nvPr/>
        </p:nvCxnSpPr>
        <p:spPr>
          <a:xfrm rot="5400000">
            <a:off x="8712703" y="2334738"/>
            <a:ext cx="484465" cy="275148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7770792" y="2714545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last BP set AND all BPs </a:t>
            </a:r>
            <a:r>
              <a:rPr lang="en-US" sz="1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goal?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06AB152-9E80-43E4-AE72-8B1D26D4878D}"/>
              </a:ext>
            </a:extLst>
          </p:cNvPr>
          <p:cNvSpPr txBox="1"/>
          <p:nvPr/>
        </p:nvSpPr>
        <p:spPr>
          <a:xfrm>
            <a:off x="10439968" y="1592820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923352" y="3858170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91" name="Diamond 90"/>
          <p:cNvSpPr/>
          <p:nvPr/>
        </p:nvSpPr>
        <p:spPr>
          <a:xfrm>
            <a:off x="7772477" y="4196724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last BP set OR all BPs </a:t>
            </a:r>
            <a:r>
              <a:rPr lang="en-US" sz="1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130/80 </a:t>
            </a:r>
          </a:p>
        </p:txBody>
      </p:sp>
      <p:cxnSp>
        <p:nvCxnSpPr>
          <p:cNvPr id="95" name="Straight Arrow Connector 94"/>
          <p:cNvCxnSpPr>
            <a:stCxn id="91" idx="3"/>
            <a:endCxn id="17" idx="1"/>
          </p:cNvCxnSpPr>
          <p:nvPr/>
        </p:nvCxnSpPr>
        <p:spPr>
          <a:xfrm flipV="1">
            <a:off x="9865614" y="4782485"/>
            <a:ext cx="154501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153419" y="3858170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99931" y="4354838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7084541" y="4782484"/>
            <a:ext cx="687936" cy="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10276" y="479377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sp>
        <p:nvSpPr>
          <p:cNvPr id="108" name="Diamond 107"/>
          <p:cNvSpPr/>
          <p:nvPr/>
        </p:nvSpPr>
        <p:spPr>
          <a:xfrm>
            <a:off x="4998990" y="4199195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SBP </a:t>
            </a:r>
            <a:r>
              <a:rPr lang="en-US" sz="1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11 for all BPs and no AMBP</a:t>
            </a:r>
          </a:p>
        </p:txBody>
      </p:sp>
      <p:sp>
        <p:nvSpPr>
          <p:cNvPr id="109" name="Rounded Rectangle 28">
            <a:extLst>
              <a:ext uri="{FF2B5EF4-FFF2-40B4-BE49-F238E27FC236}">
                <a16:creationId xmlns:a16="http://schemas.microsoft.com/office/drawing/2014/main" id="{DCDBCBCD-15A1-49B6-9DE4-60459C0D3956}"/>
              </a:ext>
            </a:extLst>
          </p:cNvPr>
          <p:cNvSpPr/>
          <p:nvPr/>
        </p:nvSpPr>
        <p:spPr>
          <a:xfrm>
            <a:off x="4999975" y="5615487"/>
            <a:ext cx="2093137" cy="99217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 Recommend Ambulatory BP monitoring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/>
          <p:cNvCxnSpPr>
            <a:stCxn id="108" idx="2"/>
            <a:endCxn id="109" idx="0"/>
          </p:cNvCxnSpPr>
          <p:nvPr/>
        </p:nvCxnSpPr>
        <p:spPr>
          <a:xfrm>
            <a:off x="6045559" y="5370718"/>
            <a:ext cx="985" cy="244769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098414" y="5277967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372274" y="4524115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  <a:stCxn id="108" idx="1"/>
            <a:endCxn id="117" idx="3"/>
          </p:cNvCxnSpPr>
          <p:nvPr/>
        </p:nvCxnSpPr>
        <p:spPr>
          <a:xfrm flipH="1" flipV="1">
            <a:off x="4302611" y="4782484"/>
            <a:ext cx="696379" cy="2473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209473" y="4401387"/>
            <a:ext cx="2093138" cy="76219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at goal! No further action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Elbow Connector 36"/>
          <p:cNvCxnSpPr>
            <a:cxnSpLocks/>
            <a:stCxn id="82" idx="3"/>
            <a:endCxn id="8" idx="2"/>
          </p:cNvCxnSpPr>
          <p:nvPr/>
        </p:nvCxnSpPr>
        <p:spPr>
          <a:xfrm flipV="1">
            <a:off x="9863929" y="2927163"/>
            <a:ext cx="754306" cy="373144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3217225" y="1025922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a BP goal?</a:t>
            </a:r>
          </a:p>
        </p:txBody>
      </p:sp>
      <p:cxnSp>
        <p:nvCxnSpPr>
          <p:cNvPr id="42" name="Straight Arrow Connector 41"/>
          <p:cNvCxnSpPr>
            <a:stCxn id="40" idx="3"/>
            <a:endCxn id="36" idx="1"/>
          </p:cNvCxnSpPr>
          <p:nvPr/>
        </p:nvCxnSpPr>
        <p:spPr>
          <a:xfrm flipV="1">
            <a:off x="5310362" y="1611683"/>
            <a:ext cx="341550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51880" y="2262070"/>
            <a:ext cx="1717542" cy="5338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Discuss target blood pressure and set initial BP goal</a:t>
            </a:r>
          </a:p>
        </p:txBody>
      </p:sp>
      <p:cxnSp>
        <p:nvCxnSpPr>
          <p:cNvPr id="46" name="Elbow Connector 45"/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4292063" y="2169176"/>
            <a:ext cx="331549" cy="388086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0"/>
            <a:endCxn id="54" idx="2"/>
          </p:cNvCxnSpPr>
          <p:nvPr/>
        </p:nvCxnSpPr>
        <p:spPr>
          <a:xfrm flipV="1">
            <a:off x="5510651" y="1614986"/>
            <a:ext cx="540" cy="647084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97833" y="127643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028" y="2813670"/>
            <a:ext cx="2854428" cy="1227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Set of BPs: ~ 4 office, 6 home, or 12 hours of ambulatory BPs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BPs : last 2 years of BPs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5016" y="258765"/>
            <a:ext cx="4160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Monitoring _</a:t>
            </a:r>
            <a:r>
              <a:rPr lang="en-US" b="1" u="sng" dirty="0" err="1"/>
              <a:t>Diagnosed_Patient</a:t>
            </a:r>
            <a:endParaRPr lang="en-US" b="1" u="sng" dirty="0"/>
          </a:p>
          <a:p>
            <a:r>
              <a:rPr lang="en-US" dirty="0"/>
              <a:t>Patient and provider facing, </a:t>
            </a:r>
            <a:r>
              <a:rPr lang="en-US" dirty="0">
                <a:solidFill>
                  <a:srgbClr val="FF0000"/>
                </a:solidFill>
              </a:rPr>
              <a:t>HIGH priority</a:t>
            </a:r>
          </a:p>
        </p:txBody>
      </p:sp>
    </p:spTree>
    <p:extLst>
      <p:ext uri="{BB962C8B-B14F-4D97-AF65-F5344CB8AC3E}">
        <p14:creationId xmlns:p14="http://schemas.microsoft.com/office/powerpoint/2010/main" val="267997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9303262" y="1411886"/>
            <a:ext cx="1769644" cy="91391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patient’s BMI &gt;25?</a:t>
            </a:r>
          </a:p>
        </p:txBody>
      </p:sp>
      <p:sp>
        <p:nvSpPr>
          <p:cNvPr id="6" name="Diamond 5"/>
          <p:cNvSpPr/>
          <p:nvPr/>
        </p:nvSpPr>
        <p:spPr>
          <a:xfrm>
            <a:off x="7566006" y="402468"/>
            <a:ext cx="1737256" cy="11715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smoke right now?</a:t>
            </a:r>
          </a:p>
        </p:txBody>
      </p:sp>
      <p:sp>
        <p:nvSpPr>
          <p:cNvPr id="7" name="Diamond 6"/>
          <p:cNvSpPr/>
          <p:nvPr/>
        </p:nvSpPr>
        <p:spPr>
          <a:xfrm>
            <a:off x="10344729" y="4136330"/>
            <a:ext cx="1431637" cy="11354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drink heavily?</a:t>
            </a:r>
          </a:p>
        </p:txBody>
      </p:sp>
      <p:sp>
        <p:nvSpPr>
          <p:cNvPr id="9" name="Diamond 8"/>
          <p:cNvSpPr/>
          <p:nvPr/>
        </p:nvSpPr>
        <p:spPr>
          <a:xfrm>
            <a:off x="3049651" y="371301"/>
            <a:ext cx="2093137" cy="11715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a BP goal?</a:t>
            </a:r>
          </a:p>
        </p:txBody>
      </p:sp>
      <p:cxnSp>
        <p:nvCxnSpPr>
          <p:cNvPr id="11" name="Straight Arrow Connector 10"/>
          <p:cNvCxnSpPr>
            <a:stCxn id="2" idx="6"/>
            <a:endCxn id="9" idx="1"/>
          </p:cNvCxnSpPr>
          <p:nvPr/>
        </p:nvCxnSpPr>
        <p:spPr>
          <a:xfrm>
            <a:off x="2829406" y="827306"/>
            <a:ext cx="220245" cy="12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99452" y="649934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0678" y="1483048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04803" y="711291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83576" y="1434912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35" name="Straight Arrow Connector 34"/>
          <p:cNvCxnSpPr>
            <a:stCxn id="5" idx="2"/>
            <a:endCxn id="19" idx="0"/>
          </p:cNvCxnSpPr>
          <p:nvPr/>
        </p:nvCxnSpPr>
        <p:spPr>
          <a:xfrm>
            <a:off x="10188084" y="2325798"/>
            <a:ext cx="1" cy="3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2"/>
            <a:endCxn id="7" idx="0"/>
          </p:cNvCxnSpPr>
          <p:nvPr/>
        </p:nvCxnSpPr>
        <p:spPr>
          <a:xfrm rot="16200000" flipH="1">
            <a:off x="10242248" y="3318030"/>
            <a:ext cx="764136" cy="872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7" idx="2"/>
            <a:endCxn id="25" idx="3"/>
          </p:cNvCxnSpPr>
          <p:nvPr/>
        </p:nvCxnSpPr>
        <p:spPr>
          <a:xfrm rot="5400000">
            <a:off x="10647359" y="5391451"/>
            <a:ext cx="532857" cy="2935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1"/>
            <a:endCxn id="34" idx="3"/>
          </p:cNvCxnSpPr>
          <p:nvPr/>
        </p:nvCxnSpPr>
        <p:spPr>
          <a:xfrm flipH="1" flipV="1">
            <a:off x="8870671" y="4696563"/>
            <a:ext cx="1474058" cy="7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5" idx="0"/>
            <a:endCxn id="34" idx="3"/>
          </p:cNvCxnSpPr>
          <p:nvPr/>
        </p:nvCxnSpPr>
        <p:spPr>
          <a:xfrm rot="16200000" flipV="1">
            <a:off x="9067094" y="4500141"/>
            <a:ext cx="771629" cy="11644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4" idx="1"/>
            <a:endCxn id="61" idx="3"/>
          </p:cNvCxnSpPr>
          <p:nvPr/>
        </p:nvCxnSpPr>
        <p:spPr>
          <a:xfrm flipH="1">
            <a:off x="5833476" y="4696563"/>
            <a:ext cx="1046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072906" y="2426227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92094" y="2860365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824029" y="234990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666209" y="527178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663421" y="4467401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" name="Oval 1"/>
          <p:cNvSpPr/>
          <p:nvPr/>
        </p:nvSpPr>
        <p:spPr>
          <a:xfrm>
            <a:off x="378691" y="155643"/>
            <a:ext cx="2450715" cy="1343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of HTN recorded in problem list* and patient provider in chart/app</a:t>
            </a:r>
          </a:p>
        </p:txBody>
      </p:sp>
      <p:sp>
        <p:nvSpPr>
          <p:cNvPr id="3" name="Rectangle 2"/>
          <p:cNvSpPr/>
          <p:nvPr/>
        </p:nvSpPr>
        <p:spPr>
          <a:xfrm>
            <a:off x="7671141" y="1925960"/>
            <a:ext cx="1531381" cy="8170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19. Recommend smoking cessation counseling</a:t>
            </a:r>
          </a:p>
        </p:txBody>
      </p:sp>
      <p:cxnSp>
        <p:nvCxnSpPr>
          <p:cNvPr id="13" name="Elbow Connector 12"/>
          <p:cNvCxnSpPr>
            <a:stCxn id="3" idx="3"/>
            <a:endCxn id="5" idx="1"/>
          </p:cNvCxnSpPr>
          <p:nvPr/>
        </p:nvCxnSpPr>
        <p:spPr>
          <a:xfrm flipV="1">
            <a:off x="9202522" y="1868842"/>
            <a:ext cx="100740" cy="4656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531278" y="2667245"/>
            <a:ext cx="1313614" cy="70494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Recommend weight loss counseling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303262" y="5468192"/>
            <a:ext cx="1463763" cy="67289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21. Provide alcohol moderation counseling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880044" y="4110801"/>
            <a:ext cx="1990627" cy="11715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22. Provide dietary counseling, including salt/sodium reduction, as well as counseling regarding physical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358" y="1651544"/>
            <a:ext cx="1491314" cy="403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*Specific/additional triggering actions TBD</a:t>
            </a:r>
          </a:p>
        </p:txBody>
      </p:sp>
      <p:cxnSp>
        <p:nvCxnSpPr>
          <p:cNvPr id="54" name="Straight Arrow Connector 53"/>
          <p:cNvCxnSpPr>
            <a:stCxn id="5" idx="3"/>
            <a:endCxn id="7" idx="0"/>
          </p:cNvCxnSpPr>
          <p:nvPr/>
        </p:nvCxnSpPr>
        <p:spPr>
          <a:xfrm flipH="1">
            <a:off x="11060548" y="1868842"/>
            <a:ext cx="12358" cy="2267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3"/>
            <a:endCxn id="5" idx="0"/>
          </p:cNvCxnSpPr>
          <p:nvPr/>
        </p:nvCxnSpPr>
        <p:spPr>
          <a:xfrm>
            <a:off x="9303262" y="988230"/>
            <a:ext cx="884822" cy="4236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2"/>
            <a:endCxn id="3" idx="0"/>
          </p:cNvCxnSpPr>
          <p:nvPr/>
        </p:nvCxnSpPr>
        <p:spPr>
          <a:xfrm>
            <a:off x="8434634" y="1573991"/>
            <a:ext cx="2198" cy="351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5368413" y="534648"/>
            <a:ext cx="1869681" cy="9072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patient received non-pharmacological instructions previously?</a:t>
            </a:r>
          </a:p>
        </p:txBody>
      </p:sp>
      <p:cxnSp>
        <p:nvCxnSpPr>
          <p:cNvPr id="73" name="Straight Arrow Connector 72"/>
          <p:cNvCxnSpPr>
            <a:stCxn id="9" idx="3"/>
            <a:endCxn id="72" idx="1"/>
          </p:cNvCxnSpPr>
          <p:nvPr/>
        </p:nvCxnSpPr>
        <p:spPr>
          <a:xfrm>
            <a:off x="5142788" y="957063"/>
            <a:ext cx="225625" cy="31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3"/>
            <a:endCxn id="6" idx="1"/>
          </p:cNvCxnSpPr>
          <p:nvPr/>
        </p:nvCxnSpPr>
        <p:spPr>
          <a:xfrm flipV="1">
            <a:off x="7238094" y="988230"/>
            <a:ext cx="327912" cy="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32726" y="671739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2" name="Rectangle 81"/>
          <p:cNvSpPr/>
          <p:nvPr/>
        </p:nvSpPr>
        <p:spPr>
          <a:xfrm>
            <a:off x="5677606" y="3256929"/>
            <a:ext cx="1531381" cy="8170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 Provide reminder of recommendations</a:t>
            </a:r>
          </a:p>
        </p:txBody>
      </p:sp>
      <p:cxnSp>
        <p:nvCxnSpPr>
          <p:cNvPr id="83" name="Straight Arrow Connector 82"/>
          <p:cNvCxnSpPr>
            <a:stCxn id="72" idx="2"/>
            <a:endCxn id="51" idx="0"/>
          </p:cNvCxnSpPr>
          <p:nvPr/>
        </p:nvCxnSpPr>
        <p:spPr>
          <a:xfrm flipH="1">
            <a:off x="6164674" y="1441931"/>
            <a:ext cx="138580" cy="235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33476" y="1373089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51" name="Diamond 50"/>
          <p:cNvSpPr/>
          <p:nvPr/>
        </p:nvSpPr>
        <p:spPr>
          <a:xfrm>
            <a:off x="4961315" y="1677050"/>
            <a:ext cx="2406718" cy="122161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smoking, drinking, or weight increased since last visit?</a:t>
            </a:r>
          </a:p>
        </p:txBody>
      </p:sp>
      <p:cxnSp>
        <p:nvCxnSpPr>
          <p:cNvPr id="33" name="Elbow Connector 32"/>
          <p:cNvCxnSpPr>
            <a:stCxn id="51" idx="2"/>
            <a:endCxn id="82" idx="0"/>
          </p:cNvCxnSpPr>
          <p:nvPr/>
        </p:nvCxnSpPr>
        <p:spPr>
          <a:xfrm rot="16200000" flipH="1">
            <a:off x="6124853" y="2938485"/>
            <a:ext cx="358264" cy="2786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1" idx="3"/>
            <a:endCxn id="6" idx="1"/>
          </p:cNvCxnSpPr>
          <p:nvPr/>
        </p:nvCxnSpPr>
        <p:spPr>
          <a:xfrm flipV="1">
            <a:off x="7368033" y="988230"/>
            <a:ext cx="197973" cy="12996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050057" y="1488419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56" name="Elbow Connector 55"/>
          <p:cNvCxnSpPr>
            <a:stCxn id="82" idx="2"/>
            <a:endCxn id="61" idx="3"/>
          </p:cNvCxnSpPr>
          <p:nvPr/>
        </p:nvCxnSpPr>
        <p:spPr>
          <a:xfrm rot="5400000">
            <a:off x="5827075" y="4080340"/>
            <a:ext cx="622625" cy="6098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338662" y="1761183"/>
            <a:ext cx="1526532" cy="4685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 Discuss target blood pressure and set initial BP goal</a:t>
            </a:r>
          </a:p>
        </p:txBody>
      </p:sp>
      <p:cxnSp>
        <p:nvCxnSpPr>
          <p:cNvPr id="60" name="Straight Arrow Connector 59"/>
          <p:cNvCxnSpPr>
            <a:stCxn id="9" idx="2"/>
            <a:endCxn id="59" idx="0"/>
          </p:cNvCxnSpPr>
          <p:nvPr/>
        </p:nvCxnSpPr>
        <p:spPr>
          <a:xfrm>
            <a:off x="4096220" y="1542824"/>
            <a:ext cx="5708" cy="21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3"/>
            <a:endCxn id="72" idx="1"/>
          </p:cNvCxnSpPr>
          <p:nvPr/>
        </p:nvCxnSpPr>
        <p:spPr>
          <a:xfrm flipV="1">
            <a:off x="4865194" y="988290"/>
            <a:ext cx="503219" cy="100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mond 60"/>
          <p:cNvSpPr/>
          <p:nvPr/>
        </p:nvSpPr>
        <p:spPr>
          <a:xfrm>
            <a:off x="3740339" y="4110801"/>
            <a:ext cx="2093137" cy="11715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patient on track to reach BP goal?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07811" y="4207970"/>
            <a:ext cx="2484582" cy="99217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non-pharmacologic recommendations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>
            <a:stCxn id="61" idx="1"/>
            <a:endCxn id="62" idx="3"/>
          </p:cNvCxnSpPr>
          <p:nvPr/>
        </p:nvCxnSpPr>
        <p:spPr>
          <a:xfrm flipH="1">
            <a:off x="3192393" y="4696563"/>
            <a:ext cx="547946" cy="7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1" idx="0"/>
            <a:endCxn id="75" idx="3"/>
          </p:cNvCxnSpPr>
          <p:nvPr/>
        </p:nvCxnSpPr>
        <p:spPr>
          <a:xfrm rot="16200000" flipV="1">
            <a:off x="3647350" y="2971243"/>
            <a:ext cx="568901" cy="17102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983554" y="3160803"/>
            <a:ext cx="2093138" cy="762193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pharmacologic interventions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182" y="3265629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69617" y="4491899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83576" y="10343"/>
            <a:ext cx="3669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Non-</a:t>
            </a:r>
            <a:r>
              <a:rPr lang="en-US" b="1" u="sng" dirty="0" err="1"/>
              <a:t>Pharmacologic_Interventions</a:t>
            </a:r>
            <a:endParaRPr lang="en-US" b="1" u="sng" dirty="0"/>
          </a:p>
          <a:p>
            <a:pPr algn="ctr"/>
            <a:r>
              <a:rPr lang="en-US" dirty="0"/>
              <a:t>Patient and provider-facing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HIGH priority</a:t>
            </a:r>
          </a:p>
        </p:txBody>
      </p:sp>
    </p:spTree>
    <p:extLst>
      <p:ext uri="{BB962C8B-B14F-4D97-AF65-F5344CB8AC3E}">
        <p14:creationId xmlns:p14="http://schemas.microsoft.com/office/powerpoint/2010/main" val="23250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2907" y="224059"/>
            <a:ext cx="2546500" cy="17424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 above goal in patients with HTN in problem list: patient using app / provider in encounter</a:t>
            </a:r>
          </a:p>
        </p:txBody>
      </p:sp>
      <p:sp>
        <p:nvSpPr>
          <p:cNvPr id="6" name="Diamond 5"/>
          <p:cNvSpPr/>
          <p:nvPr/>
        </p:nvSpPr>
        <p:spPr>
          <a:xfrm>
            <a:off x="7019713" y="4060499"/>
            <a:ext cx="2130082" cy="91756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diabetes?</a:t>
            </a:r>
          </a:p>
        </p:txBody>
      </p:sp>
      <p:sp>
        <p:nvSpPr>
          <p:cNvPr id="7" name="Rectangle 6"/>
          <p:cNvSpPr/>
          <p:nvPr/>
        </p:nvSpPr>
        <p:spPr>
          <a:xfrm>
            <a:off x="1624378" y="5724018"/>
            <a:ext cx="2469627" cy="9421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30. Consider a thiazide-type diuretic, ACE-Inhibitor, ARB, or CCB as therapeutic options for first-line therapy.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Beta-blocker for first-line therapy</a:t>
            </a:r>
          </a:p>
        </p:txBody>
      </p:sp>
      <p:sp>
        <p:nvSpPr>
          <p:cNvPr id="8" name="Rectangle 7"/>
          <p:cNvSpPr/>
          <p:nvPr/>
        </p:nvSpPr>
        <p:spPr>
          <a:xfrm>
            <a:off x="9725192" y="4244137"/>
            <a:ext cx="1297534" cy="5502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28. Consider an ACE-I or ARB for first-line therapy</a:t>
            </a:r>
          </a:p>
        </p:txBody>
      </p:sp>
      <p:sp>
        <p:nvSpPr>
          <p:cNvPr id="9" name="Diamond 8"/>
          <p:cNvSpPr/>
          <p:nvPr/>
        </p:nvSpPr>
        <p:spPr>
          <a:xfrm>
            <a:off x="7156500" y="2651428"/>
            <a:ext cx="1856509" cy="9687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CKD?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12829" y="2867022"/>
            <a:ext cx="1505604" cy="5375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 Consider an ACE-I for first-line therapy.</a:t>
            </a:r>
          </a:p>
        </p:txBody>
      </p:sp>
      <p:cxnSp>
        <p:nvCxnSpPr>
          <p:cNvPr id="20" name="Straight Arrow Connector 19"/>
          <p:cNvCxnSpPr>
            <a:stCxn id="5" idx="6"/>
            <a:endCxn id="44" idx="1"/>
          </p:cNvCxnSpPr>
          <p:nvPr/>
        </p:nvCxnSpPr>
        <p:spPr>
          <a:xfrm flipV="1">
            <a:off x="2829407" y="1089744"/>
            <a:ext cx="336344" cy="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/>
          <p:cNvSpPr/>
          <p:nvPr/>
        </p:nvSpPr>
        <p:spPr>
          <a:xfrm>
            <a:off x="3165751" y="605366"/>
            <a:ext cx="1856509" cy="9687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heart failure?</a:t>
            </a:r>
          </a:p>
        </p:txBody>
      </p:sp>
      <p:cxnSp>
        <p:nvCxnSpPr>
          <p:cNvPr id="50" name="Straight Arrow Connector 49"/>
          <p:cNvCxnSpPr>
            <a:stCxn id="9" idx="2"/>
            <a:endCxn id="6" idx="0"/>
          </p:cNvCxnSpPr>
          <p:nvPr/>
        </p:nvCxnSpPr>
        <p:spPr>
          <a:xfrm flipH="1">
            <a:off x="8084754" y="3620183"/>
            <a:ext cx="1" cy="440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7098019" y="1378615"/>
            <a:ext cx="1973472" cy="102972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CAD?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182735" y="1863311"/>
            <a:ext cx="1843905" cy="100634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23. Use an ACE-I or Beta-blocker for first-line therapy.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patient is intolerant to ACE-I, use an ARB instead</a:t>
            </a:r>
          </a:p>
        </p:txBody>
      </p:sp>
      <p:cxnSp>
        <p:nvCxnSpPr>
          <p:cNvPr id="65" name="Straight Arrow Connector 64"/>
          <p:cNvCxnSpPr>
            <a:stCxn id="44" idx="2"/>
            <a:endCxn id="61" idx="0"/>
          </p:cNvCxnSpPr>
          <p:nvPr/>
        </p:nvCxnSpPr>
        <p:spPr>
          <a:xfrm>
            <a:off x="4094006" y="1574121"/>
            <a:ext cx="10682" cy="28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3"/>
            <a:endCxn id="85" idx="1"/>
          </p:cNvCxnSpPr>
          <p:nvPr/>
        </p:nvCxnSpPr>
        <p:spPr>
          <a:xfrm>
            <a:off x="5022260" y="1089744"/>
            <a:ext cx="506165" cy="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/>
          <p:cNvSpPr/>
          <p:nvPr/>
        </p:nvSpPr>
        <p:spPr>
          <a:xfrm>
            <a:off x="5528425" y="609305"/>
            <a:ext cx="1856509" cy="9687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prior MI?</a:t>
            </a:r>
          </a:p>
        </p:txBody>
      </p:sp>
      <p:sp>
        <p:nvSpPr>
          <p:cNvPr id="86" name="Diamond 85"/>
          <p:cNvSpPr/>
          <p:nvPr/>
        </p:nvSpPr>
        <p:spPr>
          <a:xfrm>
            <a:off x="5003965" y="3360425"/>
            <a:ext cx="1483228" cy="7868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MI recent?*</a:t>
            </a:r>
          </a:p>
        </p:txBody>
      </p:sp>
      <p:sp>
        <p:nvSpPr>
          <p:cNvPr id="87" name="Rectangle 86"/>
          <p:cNvSpPr/>
          <p:nvPr/>
        </p:nvSpPr>
        <p:spPr>
          <a:xfrm>
            <a:off x="9712830" y="1371509"/>
            <a:ext cx="1584083" cy="10439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26. Consider an ACE-I for first-line therapy.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patient is intolerant to ACE-I, consider an ARB instead</a:t>
            </a:r>
          </a:p>
        </p:txBody>
      </p:sp>
      <p:cxnSp>
        <p:nvCxnSpPr>
          <p:cNvPr id="91" name="Elbow Connector 90"/>
          <p:cNvCxnSpPr>
            <a:stCxn id="85" idx="3"/>
            <a:endCxn id="60" idx="0"/>
          </p:cNvCxnSpPr>
          <p:nvPr/>
        </p:nvCxnSpPr>
        <p:spPr>
          <a:xfrm>
            <a:off x="7384934" y="1093683"/>
            <a:ext cx="699821" cy="2849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0" idx="2"/>
            <a:endCxn id="9" idx="0"/>
          </p:cNvCxnSpPr>
          <p:nvPr/>
        </p:nvCxnSpPr>
        <p:spPr>
          <a:xfrm>
            <a:off x="8084755" y="2408336"/>
            <a:ext cx="0" cy="24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093671" y="1973867"/>
            <a:ext cx="1302690" cy="10403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24. Use a Beta-blocker for immediate treatment.</a:t>
            </a:r>
            <a:b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use an ACE-I</a:t>
            </a:r>
          </a:p>
        </p:txBody>
      </p:sp>
      <p:cxnSp>
        <p:nvCxnSpPr>
          <p:cNvPr id="109" name="Straight Arrow Connector 108"/>
          <p:cNvCxnSpPr>
            <a:stCxn id="86" idx="0"/>
            <a:endCxn id="100" idx="2"/>
          </p:cNvCxnSpPr>
          <p:nvPr/>
        </p:nvCxnSpPr>
        <p:spPr>
          <a:xfrm flipH="1" flipV="1">
            <a:off x="5745016" y="3014235"/>
            <a:ext cx="563" cy="34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093928" y="3233191"/>
            <a:ext cx="1584083" cy="10439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 Consider an ACE-I for first-line therapy.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patient is intolerant to ACE-I, consider an ARB instead</a:t>
            </a:r>
          </a:p>
        </p:txBody>
      </p:sp>
      <p:sp>
        <p:nvSpPr>
          <p:cNvPr id="121" name="Diamond 120"/>
          <p:cNvSpPr/>
          <p:nvPr/>
        </p:nvSpPr>
        <p:spPr>
          <a:xfrm>
            <a:off x="4340141" y="4782673"/>
            <a:ext cx="2521421" cy="156319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patient 55 or older without comorbidities requiring specific initial treatment?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1625904" y="4405322"/>
            <a:ext cx="2478783" cy="76557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29. Consider antihypertensive medications and the needs of the patient</a:t>
            </a:r>
          </a:p>
        </p:txBody>
      </p:sp>
      <p:cxnSp>
        <p:nvCxnSpPr>
          <p:cNvPr id="130" name="Straight Arrow Connector 129"/>
          <p:cNvCxnSpPr>
            <a:stCxn id="86" idx="1"/>
            <a:endCxn id="120" idx="3"/>
          </p:cNvCxnSpPr>
          <p:nvPr/>
        </p:nvCxnSpPr>
        <p:spPr>
          <a:xfrm flipH="1">
            <a:off x="4678011" y="3753872"/>
            <a:ext cx="325954" cy="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131810" y="1682724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158867" y="5797267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635800" y="3289388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131810" y="293373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131810" y="4303662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037979" y="1637464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647996" y="157412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cxnSp>
        <p:nvCxnSpPr>
          <p:cNvPr id="149" name="Elbow Connector 148"/>
          <p:cNvCxnSpPr>
            <a:stCxn id="6" idx="2"/>
            <a:endCxn id="121" idx="3"/>
          </p:cNvCxnSpPr>
          <p:nvPr/>
        </p:nvCxnSpPr>
        <p:spPr>
          <a:xfrm rot="5400000">
            <a:off x="7180055" y="4659572"/>
            <a:ext cx="586206" cy="12231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191943" y="5072646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606566" y="5315630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509287" y="847160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051478" y="847160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7602354" y="2389869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609607" y="3663467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645874" y="3505007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2" name="Rectangle 1"/>
          <p:cNvSpPr/>
          <p:nvPr/>
        </p:nvSpPr>
        <p:spPr>
          <a:xfrm>
            <a:off x="8635364" y="5213313"/>
            <a:ext cx="3066473" cy="145534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32. </a:t>
            </a:r>
            <a:r>
              <a:rPr lang="en-US" b="1" dirty="0">
                <a:solidFill>
                  <a:schemeClr val="tx1"/>
                </a:solidFill>
              </a:rPr>
              <a:t>For all interventions: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Discuss treatment options with patient. Employ shared decision-making practices before issuing a prescription.</a:t>
            </a:r>
          </a:p>
        </p:txBody>
      </p:sp>
      <p:cxnSp>
        <p:nvCxnSpPr>
          <p:cNvPr id="96" name="Straight Arrow Connector 95"/>
          <p:cNvCxnSpPr>
            <a:stCxn id="60" idx="3"/>
            <a:endCxn id="87" idx="1"/>
          </p:cNvCxnSpPr>
          <p:nvPr/>
        </p:nvCxnSpPr>
        <p:spPr>
          <a:xfrm flipV="1">
            <a:off x="9071491" y="1893475"/>
            <a:ext cx="6413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" idx="3"/>
            <a:endCxn id="15" idx="1"/>
          </p:cNvCxnSpPr>
          <p:nvPr/>
        </p:nvCxnSpPr>
        <p:spPr>
          <a:xfrm flipV="1">
            <a:off x="9013009" y="3135805"/>
            <a:ext cx="6998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" idx="3"/>
            <a:endCxn id="8" idx="1"/>
          </p:cNvCxnSpPr>
          <p:nvPr/>
        </p:nvCxnSpPr>
        <p:spPr>
          <a:xfrm>
            <a:off x="9149795" y="4519282"/>
            <a:ext cx="575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21" idx="1"/>
            <a:endCxn id="122" idx="3"/>
          </p:cNvCxnSpPr>
          <p:nvPr/>
        </p:nvCxnSpPr>
        <p:spPr>
          <a:xfrm rot="10800000">
            <a:off x="4104687" y="4788111"/>
            <a:ext cx="235454" cy="7761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1" idx="1"/>
            <a:endCxn id="7" idx="3"/>
          </p:cNvCxnSpPr>
          <p:nvPr/>
        </p:nvCxnSpPr>
        <p:spPr>
          <a:xfrm rot="10800000" flipV="1">
            <a:off x="4094005" y="5564271"/>
            <a:ext cx="246136" cy="6308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5" idx="2"/>
            <a:endCxn id="86" idx="3"/>
          </p:cNvCxnSpPr>
          <p:nvPr/>
        </p:nvCxnSpPr>
        <p:spPr>
          <a:xfrm>
            <a:off x="6456680" y="1578060"/>
            <a:ext cx="30513" cy="217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1084" y="2178713"/>
            <a:ext cx="2608323" cy="144147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 When prescribing medications, use simple medication regimens where possible (such as once per day single pill combinations).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patients aged &gt;80 years or who are frail, consider monotherapy.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18779" y="265122"/>
            <a:ext cx="3078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Pharmacologic Interventions</a:t>
            </a:r>
          </a:p>
          <a:p>
            <a:pPr algn="ctr"/>
            <a:r>
              <a:rPr lang="en-US" dirty="0"/>
              <a:t>Provider-facing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Medium priority</a:t>
            </a:r>
          </a:p>
        </p:txBody>
      </p:sp>
    </p:spTree>
    <p:extLst>
      <p:ext uri="{BB962C8B-B14F-4D97-AF65-F5344CB8AC3E}">
        <p14:creationId xmlns:p14="http://schemas.microsoft.com/office/powerpoint/2010/main" val="347812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2424" y="192696"/>
            <a:ext cx="2450715" cy="10199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experiences adverse event(s) after beginning treatment</a:t>
            </a:r>
          </a:p>
        </p:txBody>
      </p:sp>
      <p:sp>
        <p:nvSpPr>
          <p:cNvPr id="6" name="Diamond 5"/>
          <p:cNvSpPr/>
          <p:nvPr/>
        </p:nvSpPr>
        <p:spPr>
          <a:xfrm>
            <a:off x="2919301" y="149007"/>
            <a:ext cx="1715497" cy="11073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event serious?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 MACE are serious)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99407" y="2572999"/>
            <a:ext cx="1410973" cy="66728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 Patient should seek treatment for adverse event</a:t>
            </a:r>
          </a:p>
        </p:txBody>
      </p:sp>
      <p:sp>
        <p:nvSpPr>
          <p:cNvPr id="8" name="Diamond 7"/>
          <p:cNvSpPr/>
          <p:nvPr/>
        </p:nvSpPr>
        <p:spPr>
          <a:xfrm>
            <a:off x="4258224" y="962377"/>
            <a:ext cx="2093341" cy="123176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patient received treatment for adverse event?</a:t>
            </a:r>
          </a:p>
        </p:txBody>
      </p:sp>
      <p:sp>
        <p:nvSpPr>
          <p:cNvPr id="9" name="Diamond 8"/>
          <p:cNvSpPr/>
          <p:nvPr/>
        </p:nvSpPr>
        <p:spPr>
          <a:xfrm>
            <a:off x="7495625" y="874874"/>
            <a:ext cx="2531965" cy="13192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patient and practitioner want to continue current treatment for HTN?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3021" y="380732"/>
            <a:ext cx="1947834" cy="6438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34. Patient should see their doctor and discuss treatment for HTN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918954" y="2500464"/>
            <a:ext cx="1685309" cy="72478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35. Continue current treatment, aware that recurrent adverse events are possible</a:t>
            </a:r>
          </a:p>
        </p:txBody>
      </p:sp>
      <p:cxnSp>
        <p:nvCxnSpPr>
          <p:cNvPr id="12" name="Straight Arrow Connector 11"/>
          <p:cNvCxnSpPr>
            <a:stCxn id="5" idx="6"/>
            <a:endCxn id="6" idx="1"/>
          </p:cNvCxnSpPr>
          <p:nvPr/>
        </p:nvCxnSpPr>
        <p:spPr>
          <a:xfrm flipV="1">
            <a:off x="2643139" y="702667"/>
            <a:ext cx="2761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0" idx="1"/>
          </p:cNvCxnSpPr>
          <p:nvPr/>
        </p:nvCxnSpPr>
        <p:spPr>
          <a:xfrm flipV="1">
            <a:off x="4634798" y="702666"/>
            <a:ext cx="12682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9" idx="0"/>
          </p:cNvCxnSpPr>
          <p:nvPr/>
        </p:nvCxnSpPr>
        <p:spPr>
          <a:xfrm>
            <a:off x="7850855" y="702666"/>
            <a:ext cx="910753" cy="1722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1" idx="0"/>
          </p:cNvCxnSpPr>
          <p:nvPr/>
        </p:nvCxnSpPr>
        <p:spPr>
          <a:xfrm>
            <a:off x="8761608" y="2194142"/>
            <a:ext cx="1" cy="3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8" idx="1"/>
          </p:cNvCxnSpPr>
          <p:nvPr/>
        </p:nvCxnSpPr>
        <p:spPr>
          <a:xfrm rot="16200000" flipH="1">
            <a:off x="3856670" y="1176706"/>
            <a:ext cx="321934" cy="4811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7" idx="0"/>
          </p:cNvCxnSpPr>
          <p:nvPr/>
        </p:nvCxnSpPr>
        <p:spPr>
          <a:xfrm flipH="1">
            <a:off x="5304894" y="2194142"/>
            <a:ext cx="1" cy="3788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10" idx="2"/>
          </p:cNvCxnSpPr>
          <p:nvPr/>
        </p:nvCxnSpPr>
        <p:spPr>
          <a:xfrm flipV="1">
            <a:off x="6351565" y="1024600"/>
            <a:ext cx="525373" cy="553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9697076" y="2579109"/>
            <a:ext cx="2002335" cy="15522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want to pursue less aggressive BP goal?</a:t>
            </a:r>
          </a:p>
        </p:txBody>
      </p:sp>
      <p:cxnSp>
        <p:nvCxnSpPr>
          <p:cNvPr id="20" name="Elbow Connector 19"/>
          <p:cNvCxnSpPr>
            <a:stCxn id="9" idx="3"/>
            <a:endCxn id="19" idx="0"/>
          </p:cNvCxnSpPr>
          <p:nvPr/>
        </p:nvCxnSpPr>
        <p:spPr>
          <a:xfrm>
            <a:off x="10027590" y="1534508"/>
            <a:ext cx="670654" cy="10446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4327" y="4550855"/>
            <a:ext cx="1947834" cy="6438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36. Patient and practitioner should discuss less aggressive course of treatment</a:t>
            </a:r>
          </a:p>
        </p:txBody>
      </p: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10698244" y="4131347"/>
            <a:ext cx="0" cy="41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385539" y="4240052"/>
            <a:ext cx="1895115" cy="124634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HBP treatment be changed?</a:t>
            </a:r>
          </a:p>
        </p:txBody>
      </p:sp>
      <p:cxnSp>
        <p:nvCxnSpPr>
          <p:cNvPr id="24" name="Elbow Connector 23"/>
          <p:cNvCxnSpPr>
            <a:stCxn id="19" idx="1"/>
            <a:endCxn id="23" idx="0"/>
          </p:cNvCxnSpPr>
          <p:nvPr/>
        </p:nvCxnSpPr>
        <p:spPr>
          <a:xfrm rot="10800000" flipV="1">
            <a:off x="8333098" y="3355228"/>
            <a:ext cx="1363979" cy="8848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23" idx="3"/>
          </p:cNvCxnSpPr>
          <p:nvPr/>
        </p:nvCxnSpPr>
        <p:spPr>
          <a:xfrm flipH="1" flipV="1">
            <a:off x="9280654" y="4863226"/>
            <a:ext cx="443673" cy="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2"/>
            <a:endCxn id="28" idx="3"/>
          </p:cNvCxnSpPr>
          <p:nvPr/>
        </p:nvCxnSpPr>
        <p:spPr>
          <a:xfrm rot="5400000">
            <a:off x="7652199" y="5219740"/>
            <a:ext cx="414238" cy="9475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874469" y="4526136"/>
            <a:ext cx="2076344" cy="67417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37. Continue taking medication as prescribed, reporting any further events to doctor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183404" y="5562795"/>
            <a:ext cx="2202135" cy="675685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38. Patient and practitioner should discuss alternate medications and/or dosages for HTN</a:t>
            </a:r>
          </a:p>
        </p:txBody>
      </p:sp>
      <p:cxnSp>
        <p:nvCxnSpPr>
          <p:cNvPr id="29" name="Straight Arrow Connector 28"/>
          <p:cNvCxnSpPr>
            <a:stCxn id="23" idx="1"/>
            <a:endCxn id="27" idx="3"/>
          </p:cNvCxnSpPr>
          <p:nvPr/>
        </p:nvCxnSpPr>
        <p:spPr>
          <a:xfrm flipH="1">
            <a:off x="6950813" y="4863226"/>
            <a:ext cx="434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18954" y="5629555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645439" y="420260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83503" y="214103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31802" y="1343968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57287" y="1347474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True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77215" y="4650866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954278" y="3317149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102567" y="134068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68352" y="217685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27923" y="490738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False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2424" y="1847273"/>
            <a:ext cx="3258337" cy="378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>
                <a:solidFill>
                  <a:schemeClr val="tx1"/>
                </a:solidFill>
              </a:rPr>
              <a:t>Examples of HTN treatment-related adverse events include: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- Low blood pressure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Dizziness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Falls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Constipation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Nausea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Cough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Fatigue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Hair loss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Drowsiness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Low red/white/platelet blood counts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Skin reactions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Loss of appetite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Diarrhea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Edema</a:t>
            </a:r>
          </a:p>
          <a:p>
            <a:r>
              <a:rPr lang="en-US" sz="1400" dirty="0">
                <a:solidFill>
                  <a:schemeClr val="tx1"/>
                </a:solidFill>
              </a:rPr>
              <a:t> - Low potassium/sodium levels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424499" y="147139"/>
            <a:ext cx="2547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Adverse Reactions</a:t>
            </a:r>
          </a:p>
          <a:p>
            <a:pPr algn="ctr"/>
            <a:r>
              <a:rPr lang="en-US" dirty="0"/>
              <a:t>Patient &amp; provider-facing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Medium-high priority</a:t>
            </a:r>
          </a:p>
        </p:txBody>
      </p:sp>
    </p:spTree>
    <p:extLst>
      <p:ext uri="{BB962C8B-B14F-4D97-AF65-F5344CB8AC3E}">
        <p14:creationId xmlns:p14="http://schemas.microsoft.com/office/powerpoint/2010/main" val="170807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23849</TotalTime>
  <Words>1210</Words>
  <Application>Microsoft Office PowerPoint</Application>
  <PresentationFormat>Widescreen</PresentationFormat>
  <Paragraphs>225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 Autremont</dc:creator>
  <cp:lastModifiedBy>Doug Preston</cp:lastModifiedBy>
  <cp:revision>192</cp:revision>
  <dcterms:created xsi:type="dcterms:W3CDTF">2020-03-11T16:28:19Z</dcterms:created>
  <dcterms:modified xsi:type="dcterms:W3CDTF">2021-01-05T22:19:24Z</dcterms:modified>
</cp:coreProperties>
</file>