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5A7"/>
    <a:srgbClr val="343333"/>
    <a:srgbClr val="A9A9A9"/>
    <a:srgbClr val="903434"/>
    <a:srgbClr val="BA3737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93A0E-A357-4BC5-A8E5-9AFDDCA6A83A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BDA82-FF67-4F46-846A-0875FC85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1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5E0-003B-46EF-BE5D-980E41A0860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419E-057A-4F5A-B340-4B3DB2C6C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5E0-003B-46EF-BE5D-980E41A0860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419E-057A-4F5A-B340-4B3DB2C6C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0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5E0-003B-46EF-BE5D-980E41A0860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419E-057A-4F5A-B340-4B3DB2C6C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6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5E0-003B-46EF-BE5D-980E41A0860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419E-057A-4F5A-B340-4B3DB2C6C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50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5E0-003B-46EF-BE5D-980E41A0860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419E-057A-4F5A-B340-4B3DB2C6C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2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5E0-003B-46EF-BE5D-980E41A0860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419E-057A-4F5A-B340-4B3DB2C6C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6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5E0-003B-46EF-BE5D-980E41A0860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419E-057A-4F5A-B340-4B3DB2C6C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5E0-003B-46EF-BE5D-980E41A0860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419E-057A-4F5A-B340-4B3DB2C6C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5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5E0-003B-46EF-BE5D-980E41A0860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419E-057A-4F5A-B340-4B3DB2C6C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87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5E0-003B-46EF-BE5D-980E41A0860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419E-057A-4F5A-B340-4B3DB2C6C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95E0-003B-46EF-BE5D-980E41A0860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419E-057A-4F5A-B340-4B3DB2C6C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0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095E0-003B-46EF-BE5D-980E41A0860B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9419E-057A-4F5A-B340-4B3DB2C6C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3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26900" y="0"/>
            <a:ext cx="6231775" cy="6858000"/>
          </a:xfrm>
          <a:prstGeom prst="rect">
            <a:avLst/>
          </a:prstGeom>
          <a:solidFill>
            <a:srgbClr val="2D2D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8897" y="91440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BA3737"/>
                </a:solidFill>
              </a:rPr>
              <a:t>PILGRIMAGE</a:t>
            </a:r>
            <a:endParaRPr lang="ko-KR" altLang="en-US" b="1" dirty="0">
              <a:solidFill>
                <a:srgbClr val="BA373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68169" y="161421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Indifilm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05333" y="144750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 smtClean="0">
                <a:solidFill>
                  <a:srgbClr val="903434"/>
                </a:solidFill>
              </a:rPr>
              <a:t>MAIN</a:t>
            </a:r>
            <a:endParaRPr lang="ko-KR" altLang="en-US" spc="300" dirty="0">
              <a:solidFill>
                <a:srgbClr val="903434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916880" y="1980908"/>
            <a:ext cx="67733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43729" y="2257136"/>
            <a:ext cx="42644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/>
                </a:solidFill>
                <a:effectLst/>
              </a:rPr>
              <a:t>Pilgrimage</a:t>
            </a: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는 성지순례라는 뜻으로</a:t>
            </a:r>
            <a:br>
              <a:rPr lang="ko-KR" altLang="en-US" sz="1200" dirty="0" smtClean="0">
                <a:solidFill>
                  <a:schemeClr val="bg1"/>
                </a:solidFill>
                <a:effectLst/>
              </a:rPr>
            </a:b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인터넷에서 미래를 정확하게 예측한 게시물이나</a:t>
            </a:r>
            <a:br>
              <a:rPr lang="ko-KR" altLang="en-US" sz="1200" dirty="0" smtClean="0">
                <a:solidFill>
                  <a:schemeClr val="bg1"/>
                </a:solidFill>
                <a:effectLst/>
              </a:rPr>
            </a:b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예상을 깨고 큰 성공을 거둔 인물 또는 무언가를 다시</a:t>
            </a:r>
            <a:endParaRPr lang="en-US" altLang="ko-KR" sz="1200" dirty="0" smtClean="0">
              <a:solidFill>
                <a:schemeClr val="bg1"/>
              </a:solidFill>
              <a:effectLst/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찾아보는 의미로도 쓰입니다</a:t>
            </a:r>
            <a:r>
              <a:rPr lang="en-US" altLang="ko-KR" sz="1200" dirty="0" smtClean="0">
                <a:solidFill>
                  <a:schemeClr val="bg1"/>
                </a:solidFill>
                <a:effectLst/>
              </a:rPr>
              <a:t>. </a:t>
            </a:r>
            <a:br>
              <a:rPr lang="en-US" altLang="ko-KR" sz="1200" dirty="0" smtClean="0">
                <a:solidFill>
                  <a:schemeClr val="bg1"/>
                </a:solidFill>
                <a:effectLst/>
              </a:rPr>
            </a:b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독립영화에서부터 커리어를 쌓고 주목을 받아 지금의</a:t>
            </a:r>
            <a:endParaRPr lang="en-US" altLang="ko-KR" sz="1200" dirty="0" smtClean="0">
              <a:solidFill>
                <a:schemeClr val="bg1"/>
              </a:solidFill>
              <a:effectLst/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 dirty="0" err="1" smtClean="0">
                <a:solidFill>
                  <a:schemeClr val="bg1"/>
                </a:solidFill>
                <a:effectLst/>
              </a:rPr>
              <a:t>네임벨류를</a:t>
            </a: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 얻은 배우들의 필모그래피를 따라 국내외</a:t>
            </a:r>
            <a:endParaRPr lang="en-US" altLang="ko-KR" sz="1200" dirty="0" smtClean="0">
              <a:solidFill>
                <a:schemeClr val="bg1"/>
              </a:solidFill>
              <a:effectLst/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영화제에서 주목을 받았지만 대중들에게 잘 알려지지 않은 독립영화들을 배우의 필모그래피를 중심으로 소개합니다</a:t>
            </a:r>
            <a:r>
              <a:rPr lang="en-US" altLang="ko-KR" sz="1200" dirty="0" smtClean="0">
                <a:solidFill>
                  <a:schemeClr val="bg1"/>
                </a:solidFill>
                <a:effectLst/>
              </a:rPr>
              <a:t>. </a:t>
            </a:r>
            <a:br>
              <a:rPr lang="en-US" altLang="ko-KR" sz="1200" dirty="0" smtClean="0">
                <a:solidFill>
                  <a:schemeClr val="bg1"/>
                </a:solidFill>
                <a:effectLst/>
              </a:rPr>
            </a:br>
            <a:r>
              <a:rPr lang="en-US" altLang="ko-KR" sz="12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effectLst/>
              </a:rPr>
            </a:b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82" y="91440"/>
            <a:ext cx="3062588" cy="66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6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7" y="730587"/>
            <a:ext cx="5409524" cy="5396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98" y="0"/>
            <a:ext cx="630797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9935" y="4438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43333"/>
                </a:solidFill>
              </a:rPr>
              <a:t>HANBOK</a:t>
            </a:r>
            <a:endParaRPr lang="ko-KR" altLang="en-US" b="1" dirty="0">
              <a:solidFill>
                <a:srgbClr val="34333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0339" y="398799"/>
            <a:ext cx="2284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A4A5A7"/>
                </a:solidFill>
              </a:rPr>
              <a:t>KOREA TRADITION GARMENT</a:t>
            </a:r>
            <a:endParaRPr lang="ko-KR" altLang="en-US" sz="1200" dirty="0">
              <a:solidFill>
                <a:srgbClr val="A4A5A7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69657" y="1942915"/>
            <a:ext cx="17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 smtClean="0">
                <a:solidFill>
                  <a:srgbClr val="343333"/>
                </a:solidFill>
              </a:rPr>
              <a:t>NEW WAVE</a:t>
            </a:r>
            <a:endParaRPr lang="ko-KR" altLang="en-US" spc="300" dirty="0">
              <a:solidFill>
                <a:srgbClr val="343333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783693" y="2419164"/>
            <a:ext cx="677333" cy="0"/>
          </a:xfrm>
          <a:prstGeom prst="line">
            <a:avLst/>
          </a:prstGeom>
          <a:ln>
            <a:solidFill>
              <a:srgbClr val="A4A5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42501" y="2897525"/>
            <a:ext cx="4400571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dirty="0" smtClean="0">
                <a:effectLst/>
              </a:rPr>
              <a:t>변화하는 현대의 한복의 모습을</a:t>
            </a:r>
            <a:br>
              <a:rPr lang="ko-KR" altLang="en-US" sz="1200" dirty="0" smtClean="0">
                <a:effectLst/>
              </a:rPr>
            </a:br>
            <a:r>
              <a:rPr lang="ko-KR" altLang="en-US" sz="1200" dirty="0" smtClean="0">
                <a:effectLst/>
              </a:rPr>
              <a:t>전통적으로 많이 사용해온 </a:t>
            </a:r>
            <a:r>
              <a:rPr lang="en-US" altLang="ko-KR" sz="1200" dirty="0" smtClean="0">
                <a:effectLst/>
              </a:rPr>
              <a:t>6</a:t>
            </a:r>
            <a:r>
              <a:rPr lang="ko-KR" altLang="en-US" sz="1200" dirty="0" smtClean="0">
                <a:effectLst/>
              </a:rPr>
              <a:t>가지 색의 조화</a:t>
            </a:r>
            <a:br>
              <a:rPr lang="ko-KR" altLang="en-US" sz="1200" dirty="0" smtClean="0">
                <a:effectLst/>
              </a:rPr>
            </a:br>
            <a:endParaRPr lang="ko-KR" altLang="en-US" sz="1200" b="1" dirty="0">
              <a:solidFill>
                <a:srgbClr val="A9A9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7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98" y="0"/>
            <a:ext cx="630797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9935" y="4438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43333"/>
                </a:solidFill>
              </a:rPr>
              <a:t>HANBOK</a:t>
            </a:r>
            <a:endParaRPr lang="ko-KR" altLang="en-US" b="1" dirty="0">
              <a:solidFill>
                <a:srgbClr val="34333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0339" y="398799"/>
            <a:ext cx="2284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A4A5A7"/>
                </a:solidFill>
              </a:rPr>
              <a:t>KOREA TRADITION GARMENT</a:t>
            </a:r>
            <a:endParaRPr lang="ko-KR" altLang="en-US" sz="1200" dirty="0">
              <a:solidFill>
                <a:srgbClr val="A4A5A7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69657" y="1942915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 smtClean="0">
                <a:solidFill>
                  <a:srgbClr val="343333"/>
                </a:solidFill>
              </a:rPr>
              <a:t>LEGACY</a:t>
            </a:r>
            <a:endParaRPr lang="ko-KR" altLang="en-US" spc="300" dirty="0">
              <a:solidFill>
                <a:srgbClr val="343333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783693" y="2419164"/>
            <a:ext cx="677333" cy="0"/>
          </a:xfrm>
          <a:prstGeom prst="line">
            <a:avLst/>
          </a:prstGeom>
          <a:ln>
            <a:solidFill>
              <a:srgbClr val="A4A5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42501" y="2897525"/>
            <a:ext cx="4400571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dirty="0" smtClean="0">
                <a:effectLst/>
              </a:rPr>
              <a:t>변화하는 현대의 한복의 모습을</a:t>
            </a:r>
            <a:br>
              <a:rPr lang="ko-KR" altLang="en-US" sz="1200" dirty="0" smtClean="0">
                <a:effectLst/>
              </a:rPr>
            </a:br>
            <a:r>
              <a:rPr lang="ko-KR" altLang="en-US" sz="1200" dirty="0" smtClean="0">
                <a:effectLst/>
              </a:rPr>
              <a:t>전통적으로 많이 사용해온 </a:t>
            </a:r>
            <a:r>
              <a:rPr lang="en-US" altLang="ko-KR" sz="1200" dirty="0" smtClean="0">
                <a:effectLst/>
              </a:rPr>
              <a:t>6</a:t>
            </a:r>
            <a:r>
              <a:rPr lang="ko-KR" altLang="en-US" sz="1200" dirty="0" smtClean="0">
                <a:effectLst/>
              </a:rPr>
              <a:t>가지 색의 조화</a:t>
            </a:r>
            <a:br>
              <a:rPr lang="ko-KR" altLang="en-US" sz="1200" dirty="0" smtClean="0">
                <a:effectLst/>
              </a:rPr>
            </a:br>
            <a:endParaRPr lang="ko-KR" altLang="en-US" sz="1200" b="1" dirty="0">
              <a:solidFill>
                <a:srgbClr val="A9A9A9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7" y="1390905"/>
            <a:ext cx="5409524" cy="4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1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26900" y="0"/>
            <a:ext cx="6231775" cy="6858000"/>
          </a:xfrm>
          <a:prstGeom prst="rect">
            <a:avLst/>
          </a:prstGeom>
          <a:solidFill>
            <a:srgbClr val="2D2D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09" y="276106"/>
            <a:ext cx="1765821" cy="3830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78897" y="91440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BA3737"/>
                </a:solidFill>
              </a:rPr>
              <a:t>PILGRIMAGE</a:t>
            </a:r>
            <a:endParaRPr lang="ko-KR" altLang="en-US" b="1" dirty="0">
              <a:solidFill>
                <a:srgbClr val="BA373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68169" y="161421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Indifilm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24379" y="1447508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 smtClean="0">
                <a:solidFill>
                  <a:srgbClr val="903434"/>
                </a:solidFill>
              </a:rPr>
              <a:t>ACTOR</a:t>
            </a:r>
            <a:endParaRPr lang="ko-KR" altLang="en-US" spc="300" dirty="0">
              <a:solidFill>
                <a:srgbClr val="903434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916880" y="1980908"/>
            <a:ext cx="67733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43729" y="2257136"/>
            <a:ext cx="4264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배우들의 이름을 첫 페이지에 내세워 페이지의 정체성을 사용자에게 제공합니다</a:t>
            </a:r>
            <a:r>
              <a:rPr lang="en-US" altLang="ko-KR" sz="1200" dirty="0" smtClean="0">
                <a:solidFill>
                  <a:schemeClr val="bg1"/>
                </a:solidFill>
                <a:effectLst/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  <a:effectLst/>
              </a:rPr>
            </a:br>
            <a:r>
              <a:rPr lang="en-US" altLang="ko-KR" sz="1200" dirty="0" smtClean="0">
                <a:solidFill>
                  <a:schemeClr val="bg1"/>
                </a:solidFill>
                <a:effectLst/>
              </a:rPr>
              <a:t>6</a:t>
            </a: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명의 배우들의 이름이 세로 스크롤을 이용한 정렬로 한 눈에 페이지에서 소개하는 배우들을 확인할 수 있고</a:t>
            </a:r>
            <a:br>
              <a:rPr lang="ko-KR" altLang="en-US" sz="1200" dirty="0" smtClean="0">
                <a:solidFill>
                  <a:schemeClr val="bg1"/>
                </a:solidFill>
                <a:effectLst/>
              </a:rPr>
            </a:b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각 이름을 클릭하면 배우의 기본정보와 필모그래피를 소개하는 페이지로 연결됩니다</a:t>
            </a:r>
            <a:r>
              <a:rPr lang="en-US" altLang="ko-KR" sz="1200" dirty="0" smtClean="0">
                <a:solidFill>
                  <a:schemeClr val="bg1"/>
                </a:solidFill>
                <a:effectLst/>
              </a:rPr>
              <a:t>. </a:t>
            </a:r>
            <a:br>
              <a:rPr lang="en-US" altLang="ko-KR" sz="1200" dirty="0" smtClean="0">
                <a:solidFill>
                  <a:schemeClr val="bg1"/>
                </a:solidFill>
                <a:effectLst/>
              </a:rPr>
            </a:br>
            <a:r>
              <a:rPr lang="en-US" altLang="ko-KR" sz="12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effectLst/>
              </a:rPr>
            </a:b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10" y="1233194"/>
            <a:ext cx="1765821" cy="38309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29" y="2699784"/>
            <a:ext cx="1771291" cy="383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3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26900" y="0"/>
            <a:ext cx="6231775" cy="6858000"/>
          </a:xfrm>
          <a:prstGeom prst="rect">
            <a:avLst/>
          </a:prstGeom>
          <a:solidFill>
            <a:srgbClr val="2D2D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99" y="1062620"/>
            <a:ext cx="2256652" cy="4895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78897" y="91440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BA3737"/>
                </a:solidFill>
              </a:rPr>
              <a:t>PILGRIMAGE</a:t>
            </a:r>
            <a:endParaRPr lang="ko-KR" altLang="en-US" b="1" dirty="0">
              <a:solidFill>
                <a:srgbClr val="BA373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68169" y="161421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Indifilm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24379" y="1447508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 smtClean="0">
                <a:solidFill>
                  <a:srgbClr val="903434"/>
                </a:solidFill>
              </a:rPr>
              <a:t>ACTOR</a:t>
            </a:r>
            <a:endParaRPr lang="ko-KR" altLang="en-US" spc="300" dirty="0">
              <a:solidFill>
                <a:srgbClr val="903434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916880" y="1980908"/>
            <a:ext cx="67733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43729" y="2257136"/>
            <a:ext cx="4264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배우 선정 기준은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독립영화 출연 횟수와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온라인에서 볼 수 있는 영화의 수 입니다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독립영화는 영화제에서만 상영되고 시중에서 볼 수 있는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경우가 적습니다</a:t>
            </a:r>
            <a:r>
              <a:rPr lang="en-US" altLang="ko-KR" sz="1200" smtClean="0">
                <a:solidFill>
                  <a:schemeClr val="bg1"/>
                </a:solidFill>
              </a:rPr>
              <a:t>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48" y="1062620"/>
            <a:ext cx="2256652" cy="48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2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26900" y="0"/>
            <a:ext cx="6231775" cy="6858000"/>
          </a:xfrm>
          <a:prstGeom prst="rect">
            <a:avLst/>
          </a:prstGeom>
          <a:solidFill>
            <a:srgbClr val="2D2D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8897" y="91440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BA3737"/>
                </a:solidFill>
              </a:rPr>
              <a:t>PILGRIMAGE</a:t>
            </a:r>
            <a:endParaRPr lang="ko-KR" altLang="en-US" b="1" dirty="0">
              <a:solidFill>
                <a:srgbClr val="BA373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68169" y="161421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Indifilm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8727" y="1447508"/>
            <a:ext cx="16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 smtClean="0">
                <a:solidFill>
                  <a:srgbClr val="903434"/>
                </a:solidFill>
              </a:rPr>
              <a:t>FILM PAGE</a:t>
            </a:r>
            <a:endParaRPr lang="ko-KR" altLang="en-US" spc="300" dirty="0">
              <a:solidFill>
                <a:srgbClr val="903434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916880" y="1980908"/>
            <a:ext cx="67733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43729" y="2257136"/>
            <a:ext cx="4264488" cy="2249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영화의 </a:t>
            </a:r>
            <a:r>
              <a:rPr lang="ko-KR" altLang="en-US" sz="1200" dirty="0" err="1" smtClean="0">
                <a:solidFill>
                  <a:schemeClr val="bg1"/>
                </a:solidFill>
                <a:effectLst/>
              </a:rPr>
              <a:t>시놉시스와</a:t>
            </a: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effectLst/>
              </a:rPr>
              <a:t>런닝타임</a:t>
            </a: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 등의 기본정보</a:t>
            </a:r>
            <a:r>
              <a:rPr lang="en-US" altLang="ko-KR" sz="1200" dirty="0" smtClean="0">
                <a:solidFill>
                  <a:schemeClr val="bg1"/>
                </a:solidFill>
                <a:effectLst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평점과 후기를 통해 사용자의 소비 여부에 대한 판단을 도와줍니다</a:t>
            </a:r>
            <a:br>
              <a:rPr lang="ko-KR" altLang="en-US" sz="1200" dirty="0" smtClean="0">
                <a:solidFill>
                  <a:schemeClr val="bg1"/>
                </a:solidFill>
                <a:effectLst/>
              </a:rPr>
            </a:b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직관적인 아이콘을 통해 영화를 볼 수 있는 사이트에 대한 정보를 제공하고 클릭 시 해당 사이트로 바로 이동할 수 있습니다</a:t>
            </a:r>
            <a:br>
              <a:rPr lang="ko-KR" altLang="en-US" sz="1200" dirty="0" smtClean="0">
                <a:solidFill>
                  <a:schemeClr val="bg1"/>
                </a:solidFill>
                <a:effectLst/>
              </a:rPr>
            </a:b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큰 화면에서는 영화의 메인 예고편을 감상할 수 있습니다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82" y="91439"/>
            <a:ext cx="3057118" cy="66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8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26900" y="0"/>
            <a:ext cx="6231775" cy="6858000"/>
          </a:xfrm>
          <a:prstGeom prst="rect">
            <a:avLst/>
          </a:prstGeom>
          <a:solidFill>
            <a:srgbClr val="2D2D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8897" y="91440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BA3737"/>
                </a:solidFill>
              </a:rPr>
              <a:t>PILGRIMAGE</a:t>
            </a:r>
            <a:endParaRPr lang="ko-KR" altLang="en-US" b="1" dirty="0">
              <a:solidFill>
                <a:srgbClr val="BA373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68169" y="161421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Indifilm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85165" y="1447508"/>
            <a:ext cx="98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 smtClean="0">
                <a:solidFill>
                  <a:srgbClr val="903434"/>
                </a:solidFill>
              </a:rPr>
              <a:t>NEWS</a:t>
            </a:r>
            <a:endParaRPr lang="ko-KR" altLang="en-US" spc="300" dirty="0">
              <a:solidFill>
                <a:srgbClr val="903434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916880" y="1980908"/>
            <a:ext cx="67733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43729" y="2257136"/>
            <a:ext cx="4264488" cy="15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지금 주목받고 있는 독립영화와 제작되고 있는 영화 등 다양한 독립</a:t>
            </a:r>
            <a:r>
              <a:rPr lang="en-US" altLang="ko-KR" sz="1200" dirty="0" smtClean="0">
                <a:solidFill>
                  <a:schemeClr val="bg1"/>
                </a:solidFill>
                <a:effectLst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단편 영화 뉴스를 볼 수 있습니다</a:t>
            </a:r>
            <a:br>
              <a:rPr lang="ko-KR" altLang="en-US" sz="1200" dirty="0" smtClean="0">
                <a:solidFill>
                  <a:schemeClr val="bg1"/>
                </a:solidFill>
                <a:effectLst/>
              </a:rPr>
            </a:b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국내 다양한 영화제 소식부터 개봉을 앞둔 볼만한 영화들의 정보를 제공합니다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57" y="997254"/>
            <a:ext cx="2247619" cy="48634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7" y="997254"/>
            <a:ext cx="2247619" cy="48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3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26900" y="0"/>
            <a:ext cx="6231775" cy="6858000"/>
          </a:xfrm>
          <a:prstGeom prst="rect">
            <a:avLst/>
          </a:prstGeom>
          <a:solidFill>
            <a:srgbClr val="2D2D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8897" y="91440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BA3737"/>
                </a:solidFill>
              </a:rPr>
              <a:t>PILGRIMAGE</a:t>
            </a:r>
            <a:endParaRPr lang="ko-KR" altLang="en-US" b="1" dirty="0">
              <a:solidFill>
                <a:srgbClr val="BA373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68169" y="161421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Indifilm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51978" y="1447508"/>
            <a:ext cx="98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 smtClean="0">
                <a:solidFill>
                  <a:srgbClr val="903434"/>
                </a:solidFill>
              </a:rPr>
              <a:t>NEWS</a:t>
            </a:r>
            <a:endParaRPr lang="ko-KR" altLang="en-US" spc="300" dirty="0">
              <a:solidFill>
                <a:srgbClr val="903434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783693" y="1980908"/>
            <a:ext cx="67733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42501" y="2324249"/>
            <a:ext cx="4400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독립영화 콘텐츠의 페이지도 </a:t>
            </a:r>
            <a:r>
              <a:rPr lang="ko-KR" altLang="en-US" sz="1200" dirty="0" err="1" smtClean="0">
                <a:solidFill>
                  <a:schemeClr val="bg1"/>
                </a:solidFill>
                <a:effectLst/>
              </a:rPr>
              <a:t>독립영화스러웠으면</a:t>
            </a: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/>
            </a:r>
            <a:br>
              <a:rPr lang="ko-KR" altLang="en-US" sz="1200" dirty="0" smtClean="0">
                <a:solidFill>
                  <a:schemeClr val="bg1"/>
                </a:solidFill>
                <a:effectLst/>
              </a:rPr>
            </a:b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좋겠다고 생각했습니다</a:t>
            </a:r>
            <a:br>
              <a:rPr lang="ko-KR" altLang="en-US" sz="1200" dirty="0" smtClean="0">
                <a:solidFill>
                  <a:schemeClr val="bg1"/>
                </a:solidFill>
                <a:effectLst/>
              </a:rPr>
            </a:b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영화를 소개하는 페이지인 </a:t>
            </a:r>
            <a:br>
              <a:rPr lang="ko-KR" altLang="en-US" sz="1200" dirty="0" smtClean="0">
                <a:solidFill>
                  <a:schemeClr val="bg1"/>
                </a:solidFill>
                <a:effectLst/>
              </a:rPr>
            </a:b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다양한 컬러나 디자인보다 영화관 같은 분위기를 내면서 이미지와 영상에 자연스럽게 집중할 수 있는 흑백을 </a:t>
            </a:r>
            <a:r>
              <a:rPr lang="ko-KR" altLang="en-US" sz="1200" dirty="0" err="1" smtClean="0">
                <a:solidFill>
                  <a:schemeClr val="bg1"/>
                </a:solidFill>
                <a:effectLst/>
              </a:rPr>
              <a:t>주조색으로</a:t>
            </a: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/>
            </a:r>
            <a:br>
              <a:rPr lang="ko-KR" altLang="en-US" sz="1200" dirty="0" smtClean="0">
                <a:solidFill>
                  <a:schemeClr val="bg1"/>
                </a:solidFill>
                <a:effectLst/>
              </a:rPr>
            </a:br>
            <a:r>
              <a:rPr lang="ko-KR" altLang="en-US" sz="1200" dirty="0" smtClean="0">
                <a:solidFill>
                  <a:schemeClr val="bg1"/>
                </a:solidFill>
                <a:effectLst/>
              </a:rPr>
              <a:t>정했습니다</a:t>
            </a:r>
            <a:r>
              <a:rPr lang="en-US" altLang="ko-KR" sz="1200" dirty="0" smtClean="0">
                <a:solidFill>
                  <a:schemeClr val="bg1"/>
                </a:solidFill>
                <a:effectLst/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6" y="1632174"/>
            <a:ext cx="5053968" cy="35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7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98" y="0"/>
            <a:ext cx="630797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9935" y="4438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43333"/>
                </a:solidFill>
              </a:rPr>
              <a:t>HANBOK</a:t>
            </a:r>
            <a:endParaRPr lang="ko-KR" altLang="en-US" b="1" dirty="0">
              <a:solidFill>
                <a:srgbClr val="34333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0339" y="398799"/>
            <a:ext cx="2284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A4A5A7"/>
                </a:solidFill>
              </a:rPr>
              <a:t>KOREA TRADITION GARMENT</a:t>
            </a:r>
            <a:endParaRPr lang="ko-KR" altLang="en-US" sz="1200" dirty="0">
              <a:solidFill>
                <a:srgbClr val="A4A5A7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51978" y="923739"/>
            <a:ext cx="98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 smtClean="0">
                <a:solidFill>
                  <a:srgbClr val="343333"/>
                </a:solidFill>
              </a:rPr>
              <a:t>NEWS</a:t>
            </a:r>
            <a:endParaRPr lang="ko-KR" altLang="en-US" spc="300" dirty="0">
              <a:solidFill>
                <a:srgbClr val="343333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783693" y="1457139"/>
            <a:ext cx="677333" cy="0"/>
          </a:xfrm>
          <a:prstGeom prst="line">
            <a:avLst/>
          </a:prstGeom>
          <a:ln>
            <a:solidFill>
              <a:srgbClr val="A4A5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42501" y="1457139"/>
            <a:ext cx="44005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dirty="0" smtClean="0">
                <a:effectLst/>
              </a:rPr>
              <a:t>‘한복이 아름답다는 것을</a:t>
            </a:r>
            <a:br>
              <a:rPr lang="ko-KR" altLang="en-US" sz="1200" dirty="0" smtClean="0">
                <a:effectLst/>
              </a:rPr>
            </a:br>
            <a:r>
              <a:rPr lang="ko-KR" altLang="en-US" sz="1200" dirty="0" smtClean="0">
                <a:effectLst/>
              </a:rPr>
              <a:t>모두가 알았으면 좋겠다’</a:t>
            </a:r>
            <a:br>
              <a:rPr lang="ko-KR" altLang="en-US" sz="1200" dirty="0" smtClean="0">
                <a:effectLst/>
              </a:rPr>
            </a:br>
            <a:r>
              <a:rPr lang="ko-KR" altLang="en-US" sz="1200" dirty="0" smtClean="0">
                <a:effectLst/>
              </a:rPr>
              <a:t>이 생각이 컨텐츠 선정의 발단이었습니다</a:t>
            </a:r>
            <a:r>
              <a:rPr lang="en-US" altLang="ko-KR" sz="1200" dirty="0" smtClean="0">
                <a:effectLst/>
              </a:rPr>
              <a:t>. K-pop </a:t>
            </a:r>
            <a:r>
              <a:rPr lang="ko-KR" altLang="en-US" sz="1200" dirty="0" smtClean="0">
                <a:effectLst/>
              </a:rPr>
              <a:t>무대</a:t>
            </a:r>
            <a:r>
              <a:rPr lang="en-US" altLang="ko-KR" sz="1200" dirty="0" smtClean="0">
                <a:effectLst/>
              </a:rPr>
              <a:t>, OTT </a:t>
            </a:r>
            <a:r>
              <a:rPr lang="ko-KR" altLang="en-US" sz="1200" dirty="0" smtClean="0">
                <a:effectLst/>
              </a:rPr>
              <a:t>컨텐츠 등을 통해</a:t>
            </a:r>
            <a:br>
              <a:rPr lang="ko-KR" altLang="en-US" sz="1200" dirty="0" smtClean="0">
                <a:effectLst/>
              </a:rPr>
            </a:br>
            <a:r>
              <a:rPr lang="ko-KR" altLang="en-US" sz="1200" dirty="0" smtClean="0">
                <a:effectLst/>
              </a:rPr>
              <a:t>한복이 주목을 받으면서 역시 내 눈에만</a:t>
            </a:r>
            <a:br>
              <a:rPr lang="ko-KR" altLang="en-US" sz="1200" dirty="0" smtClean="0">
                <a:effectLst/>
              </a:rPr>
            </a:br>
            <a:r>
              <a:rPr lang="ko-KR" altLang="en-US" sz="1200" dirty="0" smtClean="0">
                <a:effectLst/>
              </a:rPr>
              <a:t>아름다워 보이는 것이 아니구나 라는</a:t>
            </a:r>
            <a:br>
              <a:rPr lang="ko-KR" altLang="en-US" sz="1200" dirty="0" smtClean="0">
                <a:effectLst/>
              </a:rPr>
            </a:br>
            <a:r>
              <a:rPr lang="ko-KR" altLang="en-US" sz="1200" dirty="0" smtClean="0">
                <a:effectLst/>
              </a:rPr>
              <a:t>생각을 했습니다</a:t>
            </a:r>
            <a:r>
              <a:rPr lang="en-US" altLang="ko-KR" sz="1200" dirty="0" smtClean="0">
                <a:effectLst/>
              </a:rPr>
              <a:t>.</a:t>
            </a:r>
            <a:br>
              <a:rPr lang="en-US" altLang="ko-KR" sz="1200" dirty="0" smtClean="0">
                <a:effectLst/>
              </a:rPr>
            </a:br>
            <a:r>
              <a:rPr lang="en-US" altLang="ko-KR" sz="1200" dirty="0" smtClean="0">
                <a:effectLst/>
              </a:rPr>
              <a:t>TRADITION, NEW WAVE, LEGACY</a:t>
            </a:r>
            <a:br>
              <a:rPr lang="en-US" altLang="ko-KR" sz="1200" dirty="0" smtClean="0">
                <a:effectLst/>
              </a:rPr>
            </a:br>
            <a:r>
              <a:rPr lang="ko-KR" altLang="en-US" sz="1200" dirty="0" smtClean="0">
                <a:effectLst/>
              </a:rPr>
              <a:t>세 섹션으로 구성되어 있는데</a:t>
            </a:r>
            <a:r>
              <a:rPr lang="en-US" altLang="ko-KR" sz="1200" dirty="0" smtClean="0">
                <a:effectLst/>
              </a:rPr>
              <a:t>,</a:t>
            </a:r>
            <a:br>
              <a:rPr lang="en-US" altLang="ko-KR" sz="1200" dirty="0" smtClean="0">
                <a:effectLst/>
              </a:rPr>
            </a:br>
            <a:r>
              <a:rPr lang="ko-KR" altLang="en-US" sz="1200" dirty="0" smtClean="0">
                <a:effectLst/>
              </a:rPr>
              <a:t>한복의 변화하는 모습과</a:t>
            </a:r>
            <a:br>
              <a:rPr lang="ko-KR" altLang="en-US" sz="1200" dirty="0" smtClean="0">
                <a:effectLst/>
              </a:rPr>
            </a:br>
            <a:r>
              <a:rPr lang="ko-KR" altLang="en-US" sz="1200" dirty="0" smtClean="0">
                <a:effectLst/>
              </a:rPr>
              <a:t>시간이 흘러도 변화하지 않는 전통 </a:t>
            </a:r>
            <a:r>
              <a:rPr lang="ko-KR" altLang="en-US" sz="1200" dirty="0" err="1" smtClean="0">
                <a:effectLst/>
              </a:rPr>
              <a:t>의상으로서의</a:t>
            </a:r>
            <a:r>
              <a:rPr lang="ko-KR" altLang="en-US" sz="1200" dirty="0" smtClean="0">
                <a:effectLst/>
              </a:rPr>
              <a:t> 의미를</a:t>
            </a:r>
            <a:br>
              <a:rPr lang="ko-KR" altLang="en-US" sz="1200" dirty="0" smtClean="0">
                <a:effectLst/>
              </a:rPr>
            </a:br>
            <a:r>
              <a:rPr lang="ko-KR" altLang="en-US" sz="1200" dirty="0" smtClean="0">
                <a:effectLst/>
              </a:rPr>
              <a:t>시간을 상징하는 모래시계의 모양에 담았습니다</a:t>
            </a:r>
            <a:br>
              <a:rPr lang="ko-KR" altLang="en-US" sz="1200" dirty="0" smtClean="0">
                <a:effectLst/>
              </a:rPr>
            </a:br>
            <a:endParaRPr lang="ko-KR" altLang="en-US" sz="1200" b="1" dirty="0">
              <a:solidFill>
                <a:srgbClr val="A9A9A9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87" y="1384555"/>
            <a:ext cx="5409524" cy="40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87" y="1384555"/>
            <a:ext cx="5409524" cy="40380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98" y="0"/>
            <a:ext cx="630797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9935" y="4438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43333"/>
                </a:solidFill>
              </a:rPr>
              <a:t>HANBOK</a:t>
            </a:r>
            <a:endParaRPr lang="ko-KR" altLang="en-US" b="1" dirty="0">
              <a:solidFill>
                <a:srgbClr val="34333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0339" y="398799"/>
            <a:ext cx="2284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A4A5A7"/>
                </a:solidFill>
              </a:rPr>
              <a:t>KOREA TRADITION GARMENT</a:t>
            </a:r>
            <a:endParaRPr lang="ko-KR" altLang="en-US" sz="1200" dirty="0">
              <a:solidFill>
                <a:srgbClr val="A4A5A7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34805" y="194291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 smtClean="0">
                <a:solidFill>
                  <a:srgbClr val="343333"/>
                </a:solidFill>
              </a:rPr>
              <a:t>TRADITION</a:t>
            </a:r>
            <a:endParaRPr lang="ko-KR" altLang="en-US" spc="300" dirty="0">
              <a:solidFill>
                <a:srgbClr val="343333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783693" y="2419164"/>
            <a:ext cx="677333" cy="0"/>
          </a:xfrm>
          <a:prstGeom prst="line">
            <a:avLst/>
          </a:prstGeom>
          <a:ln>
            <a:solidFill>
              <a:srgbClr val="A4A5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42501" y="2895414"/>
            <a:ext cx="4400571" cy="15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dirty="0" smtClean="0">
                <a:effectLst/>
              </a:rPr>
              <a:t>전통 한복은 풍성한 곡선으로 </a:t>
            </a:r>
            <a:r>
              <a:rPr lang="ko-KR" altLang="en-US" sz="1200" dirty="0" err="1" smtClean="0">
                <a:effectLst/>
              </a:rPr>
              <a:t>부터</a:t>
            </a:r>
            <a:r>
              <a:rPr lang="ko-KR" altLang="en-US" sz="1200" dirty="0" smtClean="0">
                <a:effectLst/>
              </a:rPr>
              <a:t> 나오는 우아한 멋을 자랑합니다</a:t>
            </a:r>
            <a:r>
              <a:rPr lang="en-US" altLang="ko-KR" sz="1200" dirty="0" smtClean="0">
                <a:effectLst/>
              </a:rPr>
              <a:t>. </a:t>
            </a:r>
            <a:r>
              <a:rPr lang="ko-KR" altLang="en-US" sz="1200" dirty="0" smtClean="0">
                <a:effectLst/>
              </a:rPr>
              <a:t>예로부터 입어오던 한복의 전통적인 모양을 확인할 수 있습니다</a:t>
            </a:r>
            <a:r>
              <a:rPr lang="en-US" altLang="ko-KR" sz="1200" dirty="0" smtClean="0">
                <a:effectLst/>
              </a:rPr>
              <a:t>. </a:t>
            </a:r>
            <a:r>
              <a:rPr lang="ko-KR" altLang="en-US" sz="1200" dirty="0" smtClean="0">
                <a:effectLst/>
              </a:rPr>
              <a:t>모래시계의 삼각형 모양으로 이미지에서 옷의 모양을 강조하는 효과를 주었습니다</a:t>
            </a:r>
            <a:endParaRPr lang="ko-KR" altLang="en-US" sz="1200" b="1" dirty="0">
              <a:solidFill>
                <a:srgbClr val="A9A9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98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87" y="1416301"/>
            <a:ext cx="5409524" cy="40253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98" y="0"/>
            <a:ext cx="630797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9935" y="4438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43333"/>
                </a:solidFill>
              </a:rPr>
              <a:t>HANBOK</a:t>
            </a:r>
            <a:endParaRPr lang="ko-KR" altLang="en-US" b="1" dirty="0">
              <a:solidFill>
                <a:srgbClr val="34333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0339" y="398799"/>
            <a:ext cx="2284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A4A5A7"/>
                </a:solidFill>
              </a:rPr>
              <a:t>KOREA TRADITION GARMENT</a:t>
            </a:r>
            <a:endParaRPr lang="ko-KR" altLang="en-US" sz="1200" dirty="0">
              <a:solidFill>
                <a:srgbClr val="A4A5A7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69657" y="1942915"/>
            <a:ext cx="17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 smtClean="0">
                <a:solidFill>
                  <a:srgbClr val="343333"/>
                </a:solidFill>
              </a:rPr>
              <a:t>NEW WAVE</a:t>
            </a:r>
            <a:endParaRPr lang="ko-KR" altLang="en-US" spc="300" dirty="0">
              <a:solidFill>
                <a:srgbClr val="343333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783693" y="2419164"/>
            <a:ext cx="677333" cy="0"/>
          </a:xfrm>
          <a:prstGeom prst="line">
            <a:avLst/>
          </a:prstGeom>
          <a:ln>
            <a:solidFill>
              <a:srgbClr val="A4A5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42501" y="2428071"/>
            <a:ext cx="44005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dirty="0" smtClean="0">
                <a:effectLst/>
              </a:rPr>
              <a:t>전통한복 만큼이나 멋스럽고 화려한 색을 자랑하는 현대의 한복을 </a:t>
            </a:r>
            <a:r>
              <a:rPr lang="ko-KR" altLang="en-US" sz="1200" dirty="0" err="1" smtClean="0">
                <a:effectLst/>
              </a:rPr>
              <a:t>여섯가지</a:t>
            </a:r>
            <a:r>
              <a:rPr lang="ko-KR" altLang="en-US" sz="1200" dirty="0" smtClean="0">
                <a:effectLst/>
              </a:rPr>
              <a:t> 대표 색을 기준으로 한복의 다양한 모습을 볼 수 있습니다</a:t>
            </a:r>
            <a:br>
              <a:rPr lang="ko-KR" altLang="en-US" sz="1200" dirty="0" smtClean="0">
                <a:effectLst/>
              </a:rPr>
            </a:br>
            <a:r>
              <a:rPr lang="ko-KR" altLang="en-US" sz="1200" dirty="0" smtClean="0">
                <a:effectLst/>
              </a:rPr>
              <a:t>또한 명절같은 특별한 날에만 입는 한복이 아닌 실용성이 높으면서 한복 고유의 멋을 담고 있는 현대 한복</a:t>
            </a:r>
            <a:r>
              <a:rPr lang="en-US" altLang="ko-KR" sz="1200" dirty="0" smtClean="0">
                <a:effectLst/>
              </a:rPr>
              <a:t>,</a:t>
            </a:r>
            <a:br>
              <a:rPr lang="en-US" altLang="ko-KR" sz="1200" dirty="0" smtClean="0">
                <a:effectLst/>
              </a:rPr>
            </a:br>
            <a:r>
              <a:rPr lang="en-US" altLang="ko-KR" sz="1200" dirty="0" smtClean="0">
                <a:effectLst/>
              </a:rPr>
              <a:t>K-POP</a:t>
            </a:r>
            <a:r>
              <a:rPr lang="ko-KR" altLang="en-US" sz="1200" dirty="0" smtClean="0">
                <a:effectLst/>
              </a:rPr>
              <a:t>무대 퍼포먼스부터 패션쇼</a:t>
            </a:r>
            <a:r>
              <a:rPr lang="en-US" altLang="ko-KR" sz="1200" dirty="0" smtClean="0">
                <a:effectLst/>
              </a:rPr>
              <a:t>, </a:t>
            </a:r>
            <a:r>
              <a:rPr lang="ko-KR" altLang="en-US" sz="1200" dirty="0" smtClean="0">
                <a:effectLst/>
              </a:rPr>
              <a:t>잡지까지 해외에서도 주목받는 현대 한복의 모습까지 확인할 수 있습니다</a:t>
            </a:r>
            <a:r>
              <a:rPr lang="en-US" altLang="ko-KR" sz="1200" dirty="0" smtClean="0">
                <a:effectLst/>
              </a:rPr>
              <a:t>.</a:t>
            </a:r>
            <a:endParaRPr lang="ko-KR" altLang="en-US" sz="1200" b="1" dirty="0">
              <a:solidFill>
                <a:srgbClr val="A9A9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02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178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6</cp:revision>
  <dcterms:created xsi:type="dcterms:W3CDTF">2022-07-06T02:33:00Z</dcterms:created>
  <dcterms:modified xsi:type="dcterms:W3CDTF">2022-07-06T03:19:39Z</dcterms:modified>
</cp:coreProperties>
</file>