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1" r:id="rId3"/>
    <p:sldId id="259" r:id="rId4"/>
    <p:sldId id="268" r:id="rId5"/>
    <p:sldId id="261" r:id="rId6"/>
    <p:sldId id="262" r:id="rId7"/>
    <p:sldId id="260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F5F33-BD81-4AD4-9772-FD32B10DF372}" v="806" dt="2022-05-06T01:51:38.202"/>
    <p1510:client id="{91272495-03C5-4A42-97A3-1B2B5A7B54EF}" v="615" dt="2022-05-06T05:06:23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4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4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8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7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7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9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7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7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5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1E8A24-D2BD-4F24-BA0A-E5348FFC47D3}"/>
              </a:ext>
            </a:extLst>
          </p:cNvPr>
          <p:cNvSpPr/>
          <p:nvPr/>
        </p:nvSpPr>
        <p:spPr>
          <a:xfrm>
            <a:off x="362712" y="315468"/>
            <a:ext cx="11466576" cy="6227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rgbClr val="0C81F2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362712" y="315468"/>
            <a:ext cx="4483608" cy="6227064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en-US" altLang="ko-KR" sz="2800" i="1" kern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800" i="1" kern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800" i="1" kern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45" name="표 45">
            <a:extLst>
              <a:ext uri="{FF2B5EF4-FFF2-40B4-BE49-F238E27FC236}">
                <a16:creationId xmlns:a16="http://schemas.microsoft.com/office/drawing/2014/main" id="{D6A3DB51-1842-4B47-97F2-312EB64E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95509"/>
              </p:ext>
            </p:extLst>
          </p:nvPr>
        </p:nvGraphicFramePr>
        <p:xfrm>
          <a:off x="6638536" y="3964016"/>
          <a:ext cx="4557486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486">
                  <a:extLst>
                    <a:ext uri="{9D8B030D-6E8A-4147-A177-3AD203B41FA5}">
                      <a16:colId xmlns:a16="http://schemas.microsoft.com/office/drawing/2014/main" val="2847537923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기획</a:t>
                      </a:r>
                      <a:r>
                        <a:rPr lang="en-US" altLang="ko-KR" sz="1400" b="1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및 </a:t>
                      </a:r>
                      <a:r>
                        <a:rPr lang="en-US" altLang="ko-KR" sz="1400" b="1" i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제작</a:t>
                      </a:r>
                      <a:r>
                        <a:rPr lang="en-US" altLang="ko-KR" sz="1400" b="1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 </a:t>
                      </a: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564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19005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박정연</a:t>
                      </a:r>
                      <a:endParaRPr lang="ko-KR" altLang="en-US" sz="14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10950"/>
                  </a:ext>
                </a:extLst>
              </a:tr>
            </a:tbl>
          </a:graphicData>
        </a:graphic>
      </p:graphicFrame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6213B534-391D-4BCF-8E6E-8A262482373C}"/>
              </a:ext>
            </a:extLst>
          </p:cNvPr>
          <p:cNvSpPr/>
          <p:nvPr/>
        </p:nvSpPr>
        <p:spPr>
          <a:xfrm>
            <a:off x="7424641" y="5776783"/>
            <a:ext cx="2917371" cy="485873"/>
          </a:xfrm>
          <a:prstGeom prst="roundRect">
            <a:avLst>
              <a:gd name="adj" fmla="val 50000"/>
            </a:avLst>
          </a:prstGeom>
          <a:pattFill prst="pct5">
            <a:fgClr>
              <a:srgbClr val="0C81F2"/>
            </a:fgClr>
            <a:bgClr>
              <a:srgbClr val="0C81F2"/>
            </a:bgClr>
          </a:pattFill>
          <a:ln w="9525">
            <a:noFill/>
            <a:prstDash val="solid"/>
          </a:ln>
          <a:effectLst>
            <a:outerShdw blurRad="304800" dist="38100" dir="2700000" algn="tl" rotWithShape="0">
              <a:srgbClr val="0C81F2">
                <a:alpha val="17000"/>
              </a:srgb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PRESENTATION START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362711" y="331343"/>
          <a:ext cx="4483608" cy="61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68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</a:tblGrid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349254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50699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42576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70902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362710" y="1926998"/>
            <a:ext cx="4483609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4000" b="1" i="1" kern="0">
                <a:solidFill>
                  <a:schemeClr val="bg1">
                    <a:lumMod val="95000"/>
                  </a:schemeClr>
                </a:solidFill>
                <a:latin typeface="Tmon몬소리 Black"/>
                <a:ea typeface="맑은 고딕"/>
              </a:rPr>
              <a:t>MIF</a:t>
            </a:r>
          </a:p>
          <a:p>
            <a:pPr algn="ctr">
              <a:defRPr/>
            </a:pPr>
            <a:r>
              <a:rPr lang="en-US" altLang="ko-KR" sz="2000" i="1" kern="0">
                <a:solidFill>
                  <a:schemeClr val="bg1">
                    <a:lumMod val="95000"/>
                  </a:schemeClr>
                </a:solidFill>
                <a:latin typeface="Tmon몬소리 Black"/>
                <a:ea typeface="맑은 고딕"/>
              </a:rPr>
              <a:t>(My Investment Formula)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1BA663E-45B6-4C2C-B2E9-DB732813B517}"/>
              </a:ext>
            </a:extLst>
          </p:cNvPr>
          <p:cNvGrpSpPr/>
          <p:nvPr/>
        </p:nvGrpSpPr>
        <p:grpSpPr>
          <a:xfrm>
            <a:off x="3175107" y="2906014"/>
            <a:ext cx="360000" cy="1519682"/>
            <a:chOff x="3175107" y="2906014"/>
            <a:chExt cx="360000" cy="151968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3E5BC57-257D-4034-B6AA-386AF2A3C57E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E27B153-D673-4A80-886F-3C031E7B2146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8BDBD16-0C86-4297-B1BF-2A0C2974B2E1}"/>
                </a:ext>
              </a:extLst>
            </p:cNvPr>
            <p:cNvCxnSpPr>
              <a:cxnSpLocks/>
              <a:stCxn id="41" idx="4"/>
              <a:endCxn id="63" idx="3"/>
            </p:cNvCxnSpPr>
            <p:nvPr/>
          </p:nvCxnSpPr>
          <p:spPr>
            <a:xfrm>
              <a:off x="3355107" y="3266014"/>
              <a:ext cx="741" cy="1159682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CAF1CA6-CF89-4471-B143-123BEDD7AF54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357853" y="4425696"/>
            <a:ext cx="4479323" cy="2131608"/>
            <a:chOff x="357853" y="4425696"/>
            <a:chExt cx="447932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0" y="4425696"/>
              <a:ext cx="3739896" cy="2112264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9896" h="2112264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3739896" y="1426464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08C90F95-48B7-4B07-9B5C-47278389F460}"/>
              </a:ext>
            </a:extLst>
          </p:cNvPr>
          <p:cNvSpPr/>
          <p:nvPr/>
        </p:nvSpPr>
        <p:spPr>
          <a:xfrm>
            <a:off x="3307842" y="4408239"/>
            <a:ext cx="94527" cy="94527"/>
          </a:xfrm>
          <a:prstGeom prst="ellipse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3" descr="텍스트, 사람, 어두운이(가) 표시된 사진&#10;&#10;자동 생성된 설명">
            <a:extLst>
              <a:ext uri="{FF2B5EF4-FFF2-40B4-BE49-F238E27FC236}">
                <a16:creationId xmlns:a16="http://schemas.microsoft.com/office/drawing/2014/main" id="{67FB5B28-A82C-B89D-DF63-FA08BC45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78" y="431223"/>
            <a:ext cx="6016336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4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763259" y="137879"/>
            <a:ext cx="448360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en-US" altLang="ko-KR" sz="2800" b="1" i="1" kern="0" err="1">
                <a:solidFill>
                  <a:srgbClr val="FFFFFF"/>
                </a:solidFill>
                <a:latin typeface="Tmon몬소리 Black"/>
                <a:ea typeface="Tmon몬소리 Black" panose="02000A03000000000000" pitchFamily="2" charset="-127"/>
              </a:rPr>
              <a:t>목차</a:t>
            </a:r>
            <a:endParaRPr lang="en-US" altLang="ko-KR" sz="2800" b="1" i="1" kern="0" err="1">
              <a:solidFill>
                <a:srgbClr val="FFFFFF"/>
              </a:solidFill>
              <a:latin typeface="Tmon몬소리 Black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C8447-8C21-43FD-951B-987AE2F75A38}"/>
              </a:ext>
            </a:extLst>
          </p:cNvPr>
          <p:cNvSpPr/>
          <p:nvPr/>
        </p:nvSpPr>
        <p:spPr>
          <a:xfrm>
            <a:off x="1641343" y="4815606"/>
            <a:ext cx="2235741" cy="402223"/>
          </a:xfrm>
          <a:prstGeom prst="rect">
            <a:avLst/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동기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6BE830B-027B-426A-BD1E-0898067EFDA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067173" y="2842351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0C81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36C9B4B2-AB16-4F73-9D92-49AD8793D460}"/>
              </a:ext>
            </a:extLst>
          </p:cNvPr>
          <p:cNvSpPr>
            <a:spLocks/>
          </p:cNvSpPr>
          <p:nvPr/>
        </p:nvSpPr>
        <p:spPr bwMode="auto">
          <a:xfrm>
            <a:off x="2618722" y="4084447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0C81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6" name="자유형 23">
            <a:extLst>
              <a:ext uri="{FF2B5EF4-FFF2-40B4-BE49-F238E27FC236}">
                <a16:creationId xmlns:a16="http://schemas.microsoft.com/office/drawing/2014/main" id="{6D93214B-E490-4BBE-967A-034248E79CD0}"/>
              </a:ext>
            </a:extLst>
          </p:cNvPr>
          <p:cNvSpPr>
            <a:spLocks/>
          </p:cNvSpPr>
          <p:nvPr/>
        </p:nvSpPr>
        <p:spPr bwMode="auto">
          <a:xfrm>
            <a:off x="4832765" y="3490729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0C81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0EE820-EFD5-4FC3-9C18-6B06AED7DEE5}"/>
              </a:ext>
            </a:extLst>
          </p:cNvPr>
          <p:cNvSpPr txBox="1"/>
          <p:nvPr/>
        </p:nvSpPr>
        <p:spPr>
          <a:xfrm>
            <a:off x="2280039" y="3275736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rgbClr val="0C81F2"/>
                </a:solidFill>
              </a:rPr>
              <a:t>01</a:t>
            </a:r>
            <a:endParaRPr lang="ko-KR" altLang="en-US" sz="3200">
              <a:solidFill>
                <a:srgbClr val="0C81F2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D5673B-57EA-4C51-8962-DCB33F282628}"/>
              </a:ext>
            </a:extLst>
          </p:cNvPr>
          <p:cNvSpPr/>
          <p:nvPr/>
        </p:nvSpPr>
        <p:spPr>
          <a:xfrm>
            <a:off x="3877083" y="4175534"/>
            <a:ext cx="2235741" cy="402223"/>
          </a:xfrm>
          <a:prstGeom prst="rect">
            <a:avLst/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주제</a:t>
            </a:r>
            <a:r>
              <a:rPr lang="en-US" altLang="ko-KR" sz="1200" b="1">
                <a:ea typeface="맑은 고딕"/>
              </a:rPr>
              <a:t> 및 </a:t>
            </a:r>
            <a:r>
              <a:rPr lang="en-US" altLang="ko-KR" sz="1200" b="1" err="1">
                <a:ea typeface="맑은 고딕"/>
              </a:rPr>
              <a:t>목표</a:t>
            </a:r>
            <a:endParaRPr lang="en-US" altLang="ko-KR" sz="1200" b="1" err="1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E2B446-7D72-47C6-8358-63370D7005E2}"/>
              </a:ext>
            </a:extLst>
          </p:cNvPr>
          <p:cNvSpPr txBox="1"/>
          <p:nvPr/>
        </p:nvSpPr>
        <p:spPr>
          <a:xfrm>
            <a:off x="4515779" y="2635663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rgbClr val="0C81F2"/>
                </a:solidFill>
              </a:rPr>
              <a:t>02</a:t>
            </a:r>
            <a:endParaRPr lang="ko-KR" altLang="en-US" sz="3200">
              <a:solidFill>
                <a:srgbClr val="0C81F2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403B40-0DFD-44A2-BD6D-1F57C856161A}"/>
              </a:ext>
            </a:extLst>
          </p:cNvPr>
          <p:cNvSpPr/>
          <p:nvPr/>
        </p:nvSpPr>
        <p:spPr>
          <a:xfrm>
            <a:off x="6112824" y="3535461"/>
            <a:ext cx="2235741" cy="402223"/>
          </a:xfrm>
          <a:prstGeom prst="rect">
            <a:avLst/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역할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A0AC61-7B4C-4157-870B-A1B320C13B84}"/>
              </a:ext>
            </a:extLst>
          </p:cNvPr>
          <p:cNvSpPr txBox="1"/>
          <p:nvPr/>
        </p:nvSpPr>
        <p:spPr>
          <a:xfrm>
            <a:off x="6751520" y="1995590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rgbClr val="0C81F2"/>
                </a:solidFill>
              </a:rPr>
              <a:t>03</a:t>
            </a:r>
            <a:endParaRPr lang="ko-KR" altLang="en-US" sz="3200">
              <a:solidFill>
                <a:srgbClr val="0C81F2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3333F9-B07B-4F5A-B080-74FE7AE76843}"/>
              </a:ext>
            </a:extLst>
          </p:cNvPr>
          <p:cNvSpPr/>
          <p:nvPr/>
        </p:nvSpPr>
        <p:spPr>
          <a:xfrm>
            <a:off x="8348565" y="2895388"/>
            <a:ext cx="2235741" cy="402223"/>
          </a:xfrm>
          <a:prstGeom prst="rect">
            <a:avLst/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데이터</a:t>
            </a:r>
            <a:r>
              <a:rPr lang="en-US" altLang="ko-KR" sz="1200" b="1">
                <a:ea typeface="맑은 고딕"/>
              </a:rPr>
              <a:t> </a:t>
            </a:r>
            <a:r>
              <a:rPr lang="en-US" altLang="ko-KR" sz="1200" b="1" err="1">
                <a:ea typeface="맑은 고딕"/>
              </a:rPr>
              <a:t>확보</a:t>
            </a:r>
            <a:r>
              <a:rPr lang="en-US" altLang="ko-KR" sz="1200" b="1">
                <a:ea typeface="맑은 고딕"/>
              </a:rPr>
              <a:t> 및 진행계획</a:t>
            </a:r>
          </a:p>
        </p:txBody>
      </p:sp>
      <p:sp>
        <p:nvSpPr>
          <p:cNvPr id="50" name="Freeform 9">
            <a:extLst>
              <a:ext uri="{FF2B5EF4-FFF2-40B4-BE49-F238E27FC236}">
                <a16:creationId xmlns:a16="http://schemas.microsoft.com/office/drawing/2014/main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9325944" y="2164229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0C81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254588-C500-4726-9F7F-31D653DF89A2}"/>
              </a:ext>
            </a:extLst>
          </p:cNvPr>
          <p:cNvSpPr txBox="1"/>
          <p:nvPr/>
        </p:nvSpPr>
        <p:spPr>
          <a:xfrm>
            <a:off x="8987261" y="1355517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rgbClr val="0C81F2"/>
                </a:solidFill>
              </a:rPr>
              <a:t>04</a:t>
            </a:r>
            <a:endParaRPr lang="ko-KR" altLang="en-US" sz="3200">
              <a:solidFill>
                <a:srgbClr val="0C81F2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06707" y="1964427"/>
            <a:ext cx="8942963" cy="1920218"/>
            <a:chOff x="1606707" y="1964427"/>
            <a:chExt cx="8942963" cy="192021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81BA1A2-3A48-4E05-B1B3-3FD26A28AAFD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5103AEE-622C-41AC-AFB8-EE3C4A79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565DA02-45D3-4534-B08E-7C05E77AF39E}"/>
                </a:ext>
              </a:extLst>
            </p:cNvPr>
            <p:cNvCxnSpPr>
              <a:cxnSpLocks/>
            </p:cNvCxnSpPr>
            <p:nvPr/>
          </p:nvCxnSpPr>
          <p:spPr>
            <a:xfrm>
              <a:off x="6078188" y="2604500"/>
              <a:ext cx="2235741" cy="0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1D17F9B-1172-40CD-98E9-4379D09FB90B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29" y="1964427"/>
              <a:ext cx="2235741" cy="0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D5A0306-004A-4BC5-A7C0-5E634B78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9B5958F-4E70-4AC0-BEC9-AFBC9ACFE87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1FA04C7-5E46-4595-8260-B7755B7D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9665" y="1964427"/>
              <a:ext cx="4264" cy="640073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평행 사변형 56">
            <a:extLst>
              <a:ext uri="{FF2B5EF4-FFF2-40B4-BE49-F238E27FC236}">
                <a16:creationId xmlns:a16="http://schemas.microsoft.com/office/drawing/2014/main" id="{819ECB9D-CD5E-4B29-8370-CE8BD7E4ECE3}"/>
              </a:ext>
            </a:extLst>
          </p:cNvPr>
          <p:cNvSpPr/>
          <p:nvPr/>
        </p:nvSpPr>
        <p:spPr>
          <a:xfrm flipH="1">
            <a:off x="1641341" y="5217829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C81F2">
                  <a:alpha val="22000"/>
                </a:srgbClr>
              </a:gs>
              <a:gs pos="100000">
                <a:srgbClr val="0C81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58" name="평행 사변형 57">
            <a:extLst>
              <a:ext uri="{FF2B5EF4-FFF2-40B4-BE49-F238E27FC236}">
                <a16:creationId xmlns:a16="http://schemas.microsoft.com/office/drawing/2014/main" id="{60140280-EE5A-45E1-B6B3-725201AD916D}"/>
              </a:ext>
            </a:extLst>
          </p:cNvPr>
          <p:cNvSpPr/>
          <p:nvPr/>
        </p:nvSpPr>
        <p:spPr>
          <a:xfrm flipH="1">
            <a:off x="3872820" y="4577755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C81F2">
                  <a:alpha val="22000"/>
                </a:srgbClr>
              </a:gs>
              <a:gs pos="100000">
                <a:srgbClr val="0C81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59" name="평행 사변형 58">
            <a:extLst>
              <a:ext uri="{FF2B5EF4-FFF2-40B4-BE49-F238E27FC236}">
                <a16:creationId xmlns:a16="http://schemas.microsoft.com/office/drawing/2014/main" id="{5B90D25B-153E-4BD4-A997-7F91A80240B4}"/>
              </a:ext>
            </a:extLst>
          </p:cNvPr>
          <p:cNvSpPr/>
          <p:nvPr/>
        </p:nvSpPr>
        <p:spPr>
          <a:xfrm flipH="1">
            <a:off x="6104298" y="3937682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C81F2">
                  <a:alpha val="22000"/>
                </a:srgbClr>
              </a:gs>
              <a:gs pos="100000">
                <a:srgbClr val="0C81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id="{0ABA5036-D0EC-400B-A6B6-C6202DEDCA05}"/>
              </a:ext>
            </a:extLst>
          </p:cNvPr>
          <p:cNvSpPr/>
          <p:nvPr/>
        </p:nvSpPr>
        <p:spPr>
          <a:xfrm flipH="1">
            <a:off x="8357090" y="3297608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C81F2">
                  <a:alpha val="22000"/>
                </a:srgbClr>
              </a:gs>
              <a:gs pos="100000">
                <a:srgbClr val="0C81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763259" y="137879"/>
            <a:ext cx="448360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en-US" altLang="ko-KR" sz="2800" b="1" i="1" kern="0" err="1">
                <a:solidFill>
                  <a:srgbClr val="FFFFFF"/>
                </a:solidFill>
                <a:latin typeface="Tmon몬소리 Black"/>
                <a:ea typeface="맑은 고딕"/>
              </a:rPr>
              <a:t>동기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꺾인 연결선 34">
            <a:extLst>
              <a:ext uri="{FF2B5EF4-FFF2-40B4-BE49-F238E27FC236}">
                <a16:creationId xmlns:a16="http://schemas.microsoft.com/office/drawing/2014/main" id="{0E5AB759-7018-4DDA-A8E1-BE43FE4150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8231" y="739890"/>
            <a:ext cx="1363336" cy="2304210"/>
          </a:xfrm>
          <a:prstGeom prst="bentConnector2">
            <a:avLst/>
          </a:prstGeom>
          <a:ln w="3175">
            <a:solidFill>
              <a:srgbClr val="0C81F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AAE097B7-406D-476A-BAF3-819FD3A3C562}"/>
              </a:ext>
            </a:extLst>
          </p:cNvPr>
          <p:cNvSpPr/>
          <p:nvPr/>
        </p:nvSpPr>
        <p:spPr>
          <a:xfrm>
            <a:off x="10659220" y="4410178"/>
            <a:ext cx="772275" cy="772275"/>
          </a:xfrm>
          <a:prstGeom prst="ellipse">
            <a:avLst/>
          </a:prstGeom>
          <a:noFill/>
          <a:ln w="0">
            <a:solidFill>
              <a:srgbClr val="0C81F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 rot="-5400000">
            <a:off x="5563050" y="-529254"/>
            <a:ext cx="261865" cy="10690260"/>
            <a:chOff x="3175107" y="2906014"/>
            <a:chExt cx="360000" cy="12906157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rot="5400000" flipV="1">
              <a:off x="-2902491" y="9534065"/>
              <a:ext cx="12535707" cy="20506"/>
            </a:xfrm>
            <a:prstGeom prst="line">
              <a:avLst/>
            </a:prstGeom>
            <a:ln w="3175">
              <a:solidFill>
                <a:srgbClr val="0C81F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3" descr="녹색이(가) 표시된 사진&#10;&#10;자동 생성된 설명">
            <a:extLst>
              <a:ext uri="{FF2B5EF4-FFF2-40B4-BE49-F238E27FC236}">
                <a16:creationId xmlns:a16="http://schemas.microsoft.com/office/drawing/2014/main" id="{64FC6383-9303-59D8-D35F-445C579D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7" y="1424868"/>
            <a:ext cx="4756030" cy="30162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14B417-329E-151B-2D64-32DE46231714}"/>
              </a:ext>
            </a:extLst>
          </p:cNvPr>
          <p:cNvSpPr/>
          <p:nvPr/>
        </p:nvSpPr>
        <p:spPr>
          <a:xfrm>
            <a:off x="654896" y="5161042"/>
            <a:ext cx="10269983" cy="8697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ko-KR" err="1">
                <a:ea typeface="맑은 고딕"/>
              </a:rPr>
              <a:t>퀀트</a:t>
            </a:r>
            <a:r>
              <a:rPr lang="en-US" altLang="ko-KR">
                <a:ea typeface="맑은 고딕"/>
              </a:rPr>
              <a:t>(Quant) </a:t>
            </a:r>
            <a:r>
              <a:rPr lang="en-US" altLang="ko-KR" err="1">
                <a:ea typeface="맑은 고딕"/>
              </a:rPr>
              <a:t>수업을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들으면서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조금씩 주식(투자)에 흥미를 </a:t>
            </a:r>
            <a:r>
              <a:rPr lang="ko-KR" altLang="en-US" err="1">
                <a:ea typeface="맑은 고딕"/>
              </a:rPr>
              <a:t>가지게됨</a:t>
            </a:r>
            <a:r>
              <a:rPr lang="ko-KR" altLang="en-US">
                <a:ea typeface="맑은 고딕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ko-KR" altLang="en-US">
                <a:ea typeface="맑은 고딕"/>
              </a:rPr>
              <a:t>현재와 미래를 봤을 때 주식을 하진 않더라도 어느정도 관심을 가져야할 필요성을 느낌.</a:t>
            </a: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F1EF5E94-85ED-C26B-2495-167BC43A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777" y="1454218"/>
            <a:ext cx="5057954" cy="29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6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763259" y="137879"/>
            <a:ext cx="448360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en-US" altLang="ko-KR" sz="2800" b="1" i="1" kern="0" err="1">
                <a:solidFill>
                  <a:srgbClr val="FFFFFF"/>
                </a:solidFill>
                <a:latin typeface="Tmon몬소리 Black"/>
                <a:ea typeface="맑은 고딕"/>
              </a:rPr>
              <a:t>주제</a:t>
            </a:r>
            <a:r>
              <a:rPr lang="en-US" altLang="ko-KR" sz="2800" b="1" i="1" kern="0">
                <a:solidFill>
                  <a:srgbClr val="FFFFFF"/>
                </a:solidFill>
                <a:latin typeface="Tmon몬소리 Black"/>
                <a:ea typeface="맑은 고딕"/>
              </a:rPr>
              <a:t> 및 </a:t>
            </a:r>
            <a:r>
              <a:rPr lang="en-US" altLang="ko-KR" sz="2800" b="1" i="1" kern="0" err="1">
                <a:solidFill>
                  <a:srgbClr val="FFFFFF"/>
                </a:solidFill>
                <a:latin typeface="Tmon몬소리 Black"/>
                <a:ea typeface="맑은 고딕"/>
              </a:rPr>
              <a:t>목표</a:t>
            </a:r>
            <a:endParaRPr lang="en-US" altLang="ko-KR" sz="2800" b="1" i="1" kern="0">
              <a:solidFill>
                <a:srgbClr val="FFFFFF"/>
              </a:solidFill>
              <a:latin typeface="Tmon몬소리 Black"/>
              <a:ea typeface="맑은 고딕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꺾인 연결선 34">
            <a:extLst>
              <a:ext uri="{FF2B5EF4-FFF2-40B4-BE49-F238E27FC236}">
                <a16:creationId xmlns:a16="http://schemas.microsoft.com/office/drawing/2014/main" id="{0E5AB759-7018-4DDA-A8E1-BE43FE4150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8231" y="739890"/>
            <a:ext cx="1363336" cy="2304210"/>
          </a:xfrm>
          <a:prstGeom prst="bentConnector2">
            <a:avLst/>
          </a:prstGeom>
          <a:ln w="3175">
            <a:solidFill>
              <a:srgbClr val="0C81F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AAE097B7-406D-476A-BAF3-819FD3A3C562}"/>
              </a:ext>
            </a:extLst>
          </p:cNvPr>
          <p:cNvSpPr/>
          <p:nvPr/>
        </p:nvSpPr>
        <p:spPr>
          <a:xfrm>
            <a:off x="10659220" y="4410178"/>
            <a:ext cx="772275" cy="772275"/>
          </a:xfrm>
          <a:prstGeom prst="ellipse">
            <a:avLst/>
          </a:prstGeom>
          <a:noFill/>
          <a:ln w="0">
            <a:solidFill>
              <a:srgbClr val="0C81F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 rot="-5400000">
            <a:off x="5563050" y="-529254"/>
            <a:ext cx="261865" cy="10690260"/>
            <a:chOff x="3175107" y="2906014"/>
            <a:chExt cx="360000" cy="12906157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rot="5400000" flipV="1">
              <a:off x="-2902491" y="9534065"/>
              <a:ext cx="12535707" cy="20506"/>
            </a:xfrm>
            <a:prstGeom prst="line">
              <a:avLst/>
            </a:prstGeom>
            <a:ln w="3175">
              <a:solidFill>
                <a:srgbClr val="0C81F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14B417-329E-151B-2D64-32DE46231714}"/>
              </a:ext>
            </a:extLst>
          </p:cNvPr>
          <p:cNvSpPr/>
          <p:nvPr/>
        </p:nvSpPr>
        <p:spPr>
          <a:xfrm>
            <a:off x="654896" y="5161042"/>
            <a:ext cx="10269983" cy="8697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ko-KR" altLang="en-US">
                <a:ea typeface="맑은 고딕"/>
              </a:rPr>
              <a:t>주식에 관심을 가져보자.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ko-KR" altLang="en-US">
                <a:ea typeface="맑은 고딕"/>
              </a:rPr>
              <a:t>나만의 투자 공식을 만들어보자.</a:t>
            </a:r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5203A4F-D073-8B30-3D81-B259E439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7" y="1439141"/>
            <a:ext cx="4769428" cy="3027218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C10C218-CBFE-B1D1-2312-79312E75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060" y="1437811"/>
            <a:ext cx="5072494" cy="30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0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763259" y="137879"/>
            <a:ext cx="448360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en-US" altLang="ko-KR" sz="2800" b="1" i="1" kern="0" err="1">
                <a:solidFill>
                  <a:srgbClr val="FFFFFF"/>
                </a:solidFill>
                <a:latin typeface="Tmon몬소리 Black"/>
              </a:rPr>
              <a:t>역할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184344" y="2074811"/>
            <a:ext cx="5004000" cy="3456000"/>
            <a:chOff x="3635444" y="2214511"/>
            <a:chExt cx="5004000" cy="3456000"/>
          </a:xfrm>
        </p:grpSpPr>
        <p:cxnSp>
          <p:nvCxnSpPr>
            <p:cNvPr id="101" name="직선 연결선 100"/>
            <p:cNvCxnSpPr/>
            <p:nvPr/>
          </p:nvCxnSpPr>
          <p:spPr>
            <a:xfrm rot="16200000">
              <a:off x="6137444" y="1440512"/>
              <a:ext cx="0" cy="500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rot="10800000">
              <a:off x="6137445" y="2214511"/>
              <a:ext cx="0" cy="345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타원 105"/>
          <p:cNvSpPr/>
          <p:nvPr/>
        </p:nvSpPr>
        <p:spPr>
          <a:xfrm>
            <a:off x="4481455" y="2816109"/>
            <a:ext cx="170259" cy="170259"/>
          </a:xfrm>
          <a:prstGeom prst="ellipse">
            <a:avLst/>
          </a:prstGeom>
          <a:noFill/>
          <a:ln w="31750" cmpd="dbl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735394" y="3884994"/>
            <a:ext cx="2669060" cy="494270"/>
          </a:xfrm>
          <a:prstGeom prst="roundRect">
            <a:avLst/>
          </a:prstGeom>
          <a:solidFill>
            <a:schemeClr val="bg1"/>
          </a:solidFill>
          <a:ln>
            <a:solidFill>
              <a:srgbClr val="0C8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rgbClr val="0C81F2"/>
                </a:solidFill>
                <a:ea typeface="맑은 고딕"/>
              </a:rPr>
              <a:t>What do I do?</a:t>
            </a:r>
            <a:endParaRPr lang="en-US" altLang="ko-KR" sz="1400" b="1">
              <a:solidFill>
                <a:srgbClr val="0C81F2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735394" y="3267171"/>
            <a:ext cx="2669060" cy="494270"/>
          </a:xfrm>
          <a:prstGeom prst="roundRect">
            <a:avLst/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ea typeface="맑은 고딕"/>
              </a:rPr>
              <a:t>What do I do ?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28605" y="4589631"/>
            <a:ext cx="3920843" cy="8697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altLang="ko-KR" b="1" err="1">
                <a:solidFill>
                  <a:srgbClr val="000000"/>
                </a:solidFill>
                <a:ea typeface="맑은 고딕"/>
              </a:rPr>
              <a:t>텍스트</a:t>
            </a:r>
            <a:r>
              <a:rPr lang="en-US" altLang="ko-KR" b="1"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b="1" err="1">
                <a:solidFill>
                  <a:srgbClr val="000000"/>
                </a:solidFill>
                <a:ea typeface="맑은 고딕"/>
              </a:rPr>
              <a:t>바인딩</a:t>
            </a:r>
            <a:r>
              <a:rPr lang="en-US" altLang="ko-KR" b="1">
                <a:solidFill>
                  <a:srgbClr val="000000"/>
                </a:solidFill>
                <a:ea typeface="맑은 고딕"/>
              </a:rPr>
              <a:t> 및 </a:t>
            </a:r>
            <a:r>
              <a:rPr lang="en-US" altLang="ko-KR" b="1" err="1">
                <a:solidFill>
                  <a:srgbClr val="000000"/>
                </a:solidFill>
                <a:ea typeface="맑은 고딕"/>
              </a:rPr>
              <a:t>딥러닝</a:t>
            </a:r>
            <a:r>
              <a:rPr lang="en-US" altLang="ko-KR" b="1"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b="1" err="1">
                <a:solidFill>
                  <a:srgbClr val="000000"/>
                </a:solidFill>
                <a:ea typeface="맑은 고딕"/>
              </a:rPr>
              <a:t>구축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altLang="ko-KR" b="1" err="1">
                <a:solidFill>
                  <a:srgbClr val="000000"/>
                </a:solidFill>
                <a:ea typeface="맑은 고딕"/>
              </a:rPr>
              <a:t>공식</a:t>
            </a:r>
            <a:r>
              <a:rPr lang="en-US" altLang="ko-KR" b="1"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b="1" err="1">
                <a:solidFill>
                  <a:srgbClr val="000000"/>
                </a:solidFill>
                <a:ea typeface="맑은 고딕"/>
              </a:rPr>
              <a:t>만들기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28605" y="2000953"/>
            <a:ext cx="4189275" cy="12852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ko-KR" altLang="en-US" b="1">
                <a:ea typeface="맑은 고딕"/>
              </a:rPr>
              <a:t>자료수집 및 </a:t>
            </a:r>
            <a:r>
              <a:rPr lang="ko-KR" altLang="en-US" b="1" err="1">
                <a:ea typeface="맑은 고딕"/>
              </a:rPr>
              <a:t>전처리</a:t>
            </a:r>
            <a:endParaRPr lang="ko-KR" altLang="en-US" b="1"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ko-KR" altLang="en-US" b="1" err="1">
                <a:ea typeface="맑은 고딕"/>
              </a:rPr>
              <a:t>크롤링</a:t>
            </a:r>
          </a:p>
          <a:p>
            <a:pPr>
              <a:lnSpc>
                <a:spcPct val="150000"/>
              </a:lnSpc>
            </a:pPr>
            <a:endParaRPr lang="ko-KR" altLang="en-US" b="1">
              <a:ea typeface="맑은 고딕"/>
            </a:endParaRPr>
          </a:p>
        </p:txBody>
      </p:sp>
      <p:cxnSp>
        <p:nvCxnSpPr>
          <p:cNvPr id="114" name="꺾인 연결선 113"/>
          <p:cNvCxnSpPr>
            <a:stCxn id="111" idx="1"/>
            <a:endCxn id="113" idx="1"/>
          </p:cNvCxnSpPr>
          <p:nvPr/>
        </p:nvCxnSpPr>
        <p:spPr>
          <a:xfrm rot="10800000">
            <a:off x="7728606" y="2643598"/>
            <a:ext cx="6789" cy="870709"/>
          </a:xfrm>
          <a:prstGeom prst="bentConnector3">
            <a:avLst>
              <a:gd name="adj1" fmla="val 3467212"/>
            </a:avLst>
          </a:prstGeom>
          <a:ln w="9525" cap="rnd">
            <a:solidFill>
              <a:srgbClr val="0C81F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110" idx="1"/>
            <a:endCxn id="112" idx="1"/>
          </p:cNvCxnSpPr>
          <p:nvPr/>
        </p:nvCxnSpPr>
        <p:spPr>
          <a:xfrm rot="10800000" flipV="1">
            <a:off x="7728606" y="4132128"/>
            <a:ext cx="6789" cy="892397"/>
          </a:xfrm>
          <a:prstGeom prst="bentConnector3">
            <a:avLst>
              <a:gd name="adj1" fmla="val 3467212"/>
            </a:avLst>
          </a:prstGeom>
          <a:ln w="9525" cap="rnd">
            <a:solidFill>
              <a:srgbClr val="FFC000"/>
            </a:solidFill>
            <a:prstDash val="lg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 flipV="1">
            <a:off x="4684292" y="2984500"/>
            <a:ext cx="2580108" cy="1605131"/>
          </a:xfrm>
          <a:prstGeom prst="straightConnector1">
            <a:avLst/>
          </a:prstGeom>
          <a:ln w="952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5823287" y="2984500"/>
            <a:ext cx="1441113" cy="0"/>
          </a:xfrm>
          <a:prstGeom prst="straightConnector1">
            <a:avLst/>
          </a:prstGeom>
          <a:ln w="9525">
            <a:solidFill>
              <a:srgbClr val="0C81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5551375" y="2845912"/>
            <a:ext cx="261865" cy="261864"/>
            <a:chOff x="3175107" y="2906014"/>
            <a:chExt cx="360000" cy="360000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3911036" y="3209644"/>
            <a:ext cx="461710" cy="461708"/>
            <a:chOff x="3175107" y="2906014"/>
            <a:chExt cx="360000" cy="36000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4630656" y="4770466"/>
            <a:ext cx="337638" cy="337637"/>
            <a:chOff x="3175107" y="2906014"/>
            <a:chExt cx="360000" cy="360000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4" name="타원 133"/>
          <p:cNvSpPr/>
          <p:nvPr/>
        </p:nvSpPr>
        <p:spPr>
          <a:xfrm>
            <a:off x="2675550" y="4106827"/>
            <a:ext cx="93019" cy="93019"/>
          </a:xfrm>
          <a:prstGeom prst="ellipse">
            <a:avLst/>
          </a:prstGeom>
          <a:noFill/>
          <a:ln w="31750" cmpd="dbl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2412020" y="3374879"/>
            <a:ext cx="160831" cy="160831"/>
          </a:xfrm>
          <a:prstGeom prst="ellipse">
            <a:avLst/>
          </a:prstGeom>
          <a:noFill/>
          <a:ln w="31750" cmpd="dbl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1380024" y="2753933"/>
            <a:ext cx="326814" cy="326814"/>
          </a:xfrm>
          <a:prstGeom prst="ellipse">
            <a:avLst/>
          </a:prstGeom>
          <a:noFill/>
          <a:ln w="31750" cmpd="dbl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763259" y="137879"/>
            <a:ext cx="4483609" cy="7302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en-US" altLang="ko-KR" sz="2800" b="1" i="1" kern="0" err="1">
                <a:solidFill>
                  <a:srgbClr val="FFFFFF"/>
                </a:solidFill>
                <a:latin typeface="Tmon몬소리 Black"/>
                <a:ea typeface="Tmon몬소리 Black" panose="02000A03000000000000" pitchFamily="2" charset="-127"/>
              </a:rPr>
              <a:t>데이터</a:t>
            </a:r>
            <a:r>
              <a:rPr lang="en-US" altLang="ko-KR" sz="2800" b="1" i="1" kern="0">
                <a:solidFill>
                  <a:srgbClr val="FFFFFF"/>
                </a:solidFill>
                <a:latin typeface="Tmon몬소리 Black"/>
                <a:ea typeface="Tmon몬소리 Black" panose="02000A03000000000000" pitchFamily="2" charset="-127"/>
              </a:rPr>
              <a:t> </a:t>
            </a:r>
            <a:r>
              <a:rPr lang="en-US" altLang="ko-KR" sz="2800" b="1" i="1" kern="0" err="1">
                <a:solidFill>
                  <a:srgbClr val="FFFFFF"/>
                </a:solidFill>
                <a:latin typeface="Tmon몬소리 Black"/>
                <a:ea typeface="Tmon몬소리 Black" panose="02000A03000000000000" pitchFamily="2" charset="-127"/>
              </a:rPr>
              <a:t>확보</a:t>
            </a:r>
          </a:p>
          <a:p>
            <a:pPr latinLnBrk="0">
              <a:lnSpc>
                <a:spcPct val="200000"/>
              </a:lnSpc>
              <a:defRPr/>
            </a:pPr>
            <a:endParaRPr lang="en-US" altLang="ko-KR" sz="800" b="1" kern="0">
              <a:solidFill>
                <a:srgbClr val="FFFFFF"/>
              </a:solidFill>
              <a:ea typeface="맑은 고딕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대각선 방향의 모서리가 둥근 사각형 31">
            <a:extLst>
              <a:ext uri="{FF2B5EF4-FFF2-40B4-BE49-F238E27FC236}">
                <a16:creationId xmlns:a16="http://schemas.microsoft.com/office/drawing/2014/main" id="{3E91911C-C24F-4636-A643-44F2708B7841}"/>
              </a:ext>
            </a:extLst>
          </p:cNvPr>
          <p:cNvSpPr/>
          <p:nvPr/>
        </p:nvSpPr>
        <p:spPr>
          <a:xfrm flipH="1">
            <a:off x="951495" y="2725656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0C81F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471C38B9-CF78-4E97-8C27-DC7CD1E2755A}"/>
              </a:ext>
            </a:extLst>
          </p:cNvPr>
          <p:cNvSpPr/>
          <p:nvPr/>
        </p:nvSpPr>
        <p:spPr>
          <a:xfrm rot="5400000">
            <a:off x="945621" y="2719783"/>
            <a:ext cx="478721" cy="478721"/>
          </a:xfrm>
          <a:prstGeom prst="rtTriangle">
            <a:avLst/>
          </a:prstGeom>
          <a:solidFill>
            <a:srgbClr val="0C81F2"/>
          </a:solidFill>
          <a:ln>
            <a:solidFill>
              <a:srgbClr val="0C8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1200" b="1">
                <a:solidFill>
                  <a:prstClr val="white"/>
                </a:solidFill>
              </a:rPr>
              <a:t>A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1005526" y="230899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945621" y="2242454"/>
            <a:ext cx="678654" cy="273623"/>
            <a:chOff x="7612854" y="2446745"/>
            <a:chExt cx="678654" cy="358368"/>
          </a:xfrm>
        </p:grpSpPr>
        <p:sp>
          <p:nvSpPr>
            <p:cNvPr id="61" name="사각형: 둥근 모서리 18">
              <a:extLst>
                <a:ext uri="{FF2B5EF4-FFF2-40B4-BE49-F238E27FC236}">
                  <a16:creationId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>
                  <a:solidFill>
                    <a:srgbClr val="0C81F2"/>
                  </a:solidFill>
                </a:rPr>
                <a:t>Tag</a:t>
              </a:r>
              <a:endParaRPr lang="ko-KR" altLang="en-US" sz="1200" b="1">
                <a:solidFill>
                  <a:srgbClr val="0C81F2"/>
                </a:solidFill>
              </a:endParaRPr>
            </a:p>
          </p:txBody>
        </p:sp>
        <p:sp>
          <p:nvSpPr>
            <p:cNvPr id="67" name="사각형: 둥근 위쪽 모서리 19">
              <a:extLst>
                <a:ext uri="{FF2B5EF4-FFF2-40B4-BE49-F238E27FC236}">
                  <a16:creationId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>
                  <a:solidFill>
                    <a:prstClr val="white"/>
                  </a:solidFill>
                </a:rPr>
                <a:t>#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1738200" y="2242453"/>
            <a:ext cx="678654" cy="273623"/>
            <a:chOff x="7612854" y="2446745"/>
            <a:chExt cx="678654" cy="358368"/>
          </a:xfrm>
        </p:grpSpPr>
        <p:sp>
          <p:nvSpPr>
            <p:cNvPr id="70" name="사각형: 둥근 모서리 18">
              <a:extLst>
                <a:ext uri="{FF2B5EF4-FFF2-40B4-BE49-F238E27FC236}">
                  <a16:creationId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>
                  <a:solidFill>
                    <a:srgbClr val="0C81F2"/>
                  </a:solidFill>
                </a:rPr>
                <a:t>Tag</a:t>
              </a:r>
              <a:endParaRPr lang="ko-KR" altLang="en-US" sz="1200" b="1">
                <a:solidFill>
                  <a:srgbClr val="0C81F2"/>
                </a:solidFill>
              </a:endParaRPr>
            </a:p>
          </p:txBody>
        </p:sp>
        <p:sp>
          <p:nvSpPr>
            <p:cNvPr id="71" name="사각형: 둥근 위쪽 모서리 19">
              <a:extLst>
                <a:ext uri="{FF2B5EF4-FFF2-40B4-BE49-F238E27FC236}">
                  <a16:creationId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>
                  <a:solidFill>
                    <a:prstClr val="white"/>
                  </a:solidFill>
                </a:rPr>
                <a:t>#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2530779" y="2242452"/>
            <a:ext cx="678654" cy="273623"/>
            <a:chOff x="7612854" y="2446745"/>
            <a:chExt cx="678654" cy="358368"/>
          </a:xfrm>
        </p:grpSpPr>
        <p:sp>
          <p:nvSpPr>
            <p:cNvPr id="73" name="사각형: 둥근 모서리 18">
              <a:extLst>
                <a:ext uri="{FF2B5EF4-FFF2-40B4-BE49-F238E27FC236}">
                  <a16:creationId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>
                  <a:solidFill>
                    <a:srgbClr val="0C81F2"/>
                  </a:solidFill>
                </a:rPr>
                <a:t>Tag</a:t>
              </a:r>
              <a:endParaRPr lang="ko-KR" altLang="en-US" sz="1200" b="1">
                <a:solidFill>
                  <a:srgbClr val="0C81F2"/>
                </a:solidFill>
              </a:endParaRPr>
            </a:p>
          </p:txBody>
        </p:sp>
        <p:sp>
          <p:nvSpPr>
            <p:cNvPr id="74" name="사각형: 둥근 위쪽 모서리 19">
              <a:extLst>
                <a:ext uri="{FF2B5EF4-FFF2-40B4-BE49-F238E27FC236}">
                  <a16:creationId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>
                  <a:solidFill>
                    <a:prstClr val="white"/>
                  </a:solidFill>
                </a:rPr>
                <a:t>#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5" name="대각선 방향의 모서리가 둥근 사각형 31">
            <a:extLst>
              <a:ext uri="{FF2B5EF4-FFF2-40B4-BE49-F238E27FC236}">
                <a16:creationId xmlns:a16="http://schemas.microsoft.com/office/drawing/2014/main" id="{3E91911C-C24F-4636-A643-44F2708B7841}"/>
              </a:ext>
            </a:extLst>
          </p:cNvPr>
          <p:cNvSpPr/>
          <p:nvPr/>
        </p:nvSpPr>
        <p:spPr>
          <a:xfrm flipH="1">
            <a:off x="4548227" y="2725656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0C81F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직각 삼각형 75">
            <a:extLst>
              <a:ext uri="{FF2B5EF4-FFF2-40B4-BE49-F238E27FC236}">
                <a16:creationId xmlns:a16="http://schemas.microsoft.com/office/drawing/2014/main" id="{471C38B9-CF78-4E97-8C27-DC7CD1E2755A}"/>
              </a:ext>
            </a:extLst>
          </p:cNvPr>
          <p:cNvSpPr/>
          <p:nvPr/>
        </p:nvSpPr>
        <p:spPr>
          <a:xfrm rot="5400000">
            <a:off x="4542353" y="2719783"/>
            <a:ext cx="478721" cy="478721"/>
          </a:xfrm>
          <a:prstGeom prst="rtTriangle">
            <a:avLst/>
          </a:prstGeom>
          <a:solidFill>
            <a:srgbClr val="0C81F2"/>
          </a:solidFill>
          <a:ln>
            <a:solidFill>
              <a:srgbClr val="0C8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1200" b="1">
                <a:solidFill>
                  <a:prstClr val="white"/>
                </a:solidFill>
              </a:rPr>
              <a:t>A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4602258" y="230899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4542353" y="2242454"/>
            <a:ext cx="678654" cy="273623"/>
            <a:chOff x="7612854" y="2446745"/>
            <a:chExt cx="678654" cy="358368"/>
          </a:xfrm>
        </p:grpSpPr>
        <p:sp>
          <p:nvSpPr>
            <p:cNvPr id="80" name="사각형: 둥근 모서리 18">
              <a:extLst>
                <a:ext uri="{FF2B5EF4-FFF2-40B4-BE49-F238E27FC236}">
                  <a16:creationId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>
                  <a:solidFill>
                    <a:srgbClr val="0C81F2"/>
                  </a:solidFill>
                </a:rPr>
                <a:t>Tag</a:t>
              </a:r>
              <a:endParaRPr lang="ko-KR" altLang="en-US" sz="1200" b="1">
                <a:solidFill>
                  <a:srgbClr val="0C81F2"/>
                </a:solidFill>
              </a:endParaRPr>
            </a:p>
          </p:txBody>
        </p:sp>
        <p:sp>
          <p:nvSpPr>
            <p:cNvPr id="81" name="사각형: 둥근 위쪽 모서리 19">
              <a:extLst>
                <a:ext uri="{FF2B5EF4-FFF2-40B4-BE49-F238E27FC236}">
                  <a16:creationId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>
                  <a:solidFill>
                    <a:prstClr val="white"/>
                  </a:solidFill>
                </a:rPr>
                <a:t>#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5334932" y="2242453"/>
            <a:ext cx="678654" cy="273623"/>
            <a:chOff x="7612854" y="2446745"/>
            <a:chExt cx="678654" cy="358368"/>
          </a:xfrm>
        </p:grpSpPr>
        <p:sp>
          <p:nvSpPr>
            <p:cNvPr id="83" name="사각형: 둥근 모서리 18">
              <a:extLst>
                <a:ext uri="{FF2B5EF4-FFF2-40B4-BE49-F238E27FC236}">
                  <a16:creationId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>
                  <a:solidFill>
                    <a:srgbClr val="0C81F2"/>
                  </a:solidFill>
                </a:rPr>
                <a:t>Tag</a:t>
              </a:r>
              <a:endParaRPr lang="ko-KR" altLang="en-US" sz="1200" b="1">
                <a:solidFill>
                  <a:srgbClr val="0C81F2"/>
                </a:solidFill>
              </a:endParaRPr>
            </a:p>
          </p:txBody>
        </p:sp>
        <p:sp>
          <p:nvSpPr>
            <p:cNvPr id="84" name="사각형: 둥근 위쪽 모서리 19">
              <a:extLst>
                <a:ext uri="{FF2B5EF4-FFF2-40B4-BE49-F238E27FC236}">
                  <a16:creationId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>
                  <a:solidFill>
                    <a:prstClr val="white"/>
                  </a:solidFill>
                </a:rPr>
                <a:t>#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6127511" y="2242452"/>
            <a:ext cx="678654" cy="273623"/>
            <a:chOff x="7612854" y="2446745"/>
            <a:chExt cx="678654" cy="358368"/>
          </a:xfrm>
        </p:grpSpPr>
        <p:sp>
          <p:nvSpPr>
            <p:cNvPr id="86" name="사각형: 둥근 모서리 18">
              <a:extLst>
                <a:ext uri="{FF2B5EF4-FFF2-40B4-BE49-F238E27FC236}">
                  <a16:creationId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>
                  <a:solidFill>
                    <a:srgbClr val="0C81F2"/>
                  </a:solidFill>
                </a:rPr>
                <a:t>Tag</a:t>
              </a:r>
              <a:endParaRPr lang="ko-KR" altLang="en-US" sz="1200" b="1">
                <a:solidFill>
                  <a:srgbClr val="0C81F2"/>
                </a:solidFill>
              </a:endParaRPr>
            </a:p>
          </p:txBody>
        </p:sp>
        <p:sp>
          <p:nvSpPr>
            <p:cNvPr id="87" name="사각형: 둥근 위쪽 모서리 19">
              <a:extLst>
                <a:ext uri="{FF2B5EF4-FFF2-40B4-BE49-F238E27FC236}">
                  <a16:creationId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>
                  <a:solidFill>
                    <a:prstClr val="white"/>
                  </a:solidFill>
                </a:rPr>
                <a:t>#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8" name="대각선 방향의 모서리가 둥근 사각형 31">
            <a:extLst>
              <a:ext uri="{FF2B5EF4-FFF2-40B4-BE49-F238E27FC236}">
                <a16:creationId xmlns:a16="http://schemas.microsoft.com/office/drawing/2014/main" id="{3E91911C-C24F-4636-A643-44F2708B7841}"/>
              </a:ext>
            </a:extLst>
          </p:cNvPr>
          <p:cNvSpPr/>
          <p:nvPr/>
        </p:nvSpPr>
        <p:spPr>
          <a:xfrm flipH="1">
            <a:off x="8144959" y="2725656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0C81F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각 삼각형 88">
            <a:extLst>
              <a:ext uri="{FF2B5EF4-FFF2-40B4-BE49-F238E27FC236}">
                <a16:creationId xmlns:a16="http://schemas.microsoft.com/office/drawing/2014/main" id="{471C38B9-CF78-4E97-8C27-DC7CD1E2755A}"/>
              </a:ext>
            </a:extLst>
          </p:cNvPr>
          <p:cNvSpPr/>
          <p:nvPr/>
        </p:nvSpPr>
        <p:spPr>
          <a:xfrm rot="5400000">
            <a:off x="8139085" y="2719783"/>
            <a:ext cx="478721" cy="478721"/>
          </a:xfrm>
          <a:prstGeom prst="rtTriangle">
            <a:avLst/>
          </a:prstGeom>
          <a:solidFill>
            <a:srgbClr val="0C81F2"/>
          </a:solidFill>
          <a:ln>
            <a:solidFill>
              <a:srgbClr val="0C8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1200" b="1">
                <a:solidFill>
                  <a:prstClr val="white"/>
                </a:solidFill>
              </a:rPr>
              <a:t>A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8198990" y="230899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8139085" y="2242454"/>
            <a:ext cx="678654" cy="273623"/>
            <a:chOff x="7612854" y="2446745"/>
            <a:chExt cx="678654" cy="358368"/>
          </a:xfrm>
        </p:grpSpPr>
        <p:sp>
          <p:nvSpPr>
            <p:cNvPr id="93" name="사각형: 둥근 모서리 18">
              <a:extLst>
                <a:ext uri="{FF2B5EF4-FFF2-40B4-BE49-F238E27FC236}">
                  <a16:creationId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>
                  <a:solidFill>
                    <a:srgbClr val="0C81F2"/>
                  </a:solidFill>
                </a:rPr>
                <a:t>Tag</a:t>
              </a:r>
              <a:endParaRPr lang="ko-KR" altLang="en-US" sz="1200" b="1">
                <a:solidFill>
                  <a:srgbClr val="0C81F2"/>
                </a:solidFill>
              </a:endParaRPr>
            </a:p>
          </p:txBody>
        </p:sp>
        <p:sp>
          <p:nvSpPr>
            <p:cNvPr id="94" name="사각형: 둥근 위쪽 모서리 19">
              <a:extLst>
                <a:ext uri="{FF2B5EF4-FFF2-40B4-BE49-F238E27FC236}">
                  <a16:creationId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>
                  <a:solidFill>
                    <a:prstClr val="white"/>
                  </a:solidFill>
                </a:rPr>
                <a:t>#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8931664" y="2242453"/>
            <a:ext cx="678654" cy="273623"/>
            <a:chOff x="7612854" y="2446745"/>
            <a:chExt cx="678654" cy="358368"/>
          </a:xfrm>
        </p:grpSpPr>
        <p:sp>
          <p:nvSpPr>
            <p:cNvPr id="96" name="사각형: 둥근 모서리 18">
              <a:extLst>
                <a:ext uri="{FF2B5EF4-FFF2-40B4-BE49-F238E27FC236}">
                  <a16:creationId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>
                  <a:solidFill>
                    <a:srgbClr val="0C81F2"/>
                  </a:solidFill>
                </a:rPr>
                <a:t>Tag</a:t>
              </a:r>
              <a:endParaRPr lang="ko-KR" altLang="en-US" sz="1200" b="1">
                <a:solidFill>
                  <a:srgbClr val="0C81F2"/>
                </a:solidFill>
              </a:endParaRPr>
            </a:p>
          </p:txBody>
        </p:sp>
        <p:sp>
          <p:nvSpPr>
            <p:cNvPr id="97" name="사각형: 둥근 위쪽 모서리 19">
              <a:extLst>
                <a:ext uri="{FF2B5EF4-FFF2-40B4-BE49-F238E27FC236}">
                  <a16:creationId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>
                  <a:solidFill>
                    <a:prstClr val="white"/>
                  </a:solidFill>
                </a:rPr>
                <a:t>#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9724243" y="2242452"/>
            <a:ext cx="678654" cy="273623"/>
            <a:chOff x="7612854" y="2446745"/>
            <a:chExt cx="678654" cy="358368"/>
          </a:xfrm>
        </p:grpSpPr>
        <p:sp>
          <p:nvSpPr>
            <p:cNvPr id="99" name="사각형: 둥근 모서리 18">
              <a:extLst>
                <a:ext uri="{FF2B5EF4-FFF2-40B4-BE49-F238E27FC236}">
                  <a16:creationId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>
                  <a:solidFill>
                    <a:srgbClr val="0C81F2"/>
                  </a:solidFill>
                </a:rPr>
                <a:t>Tag</a:t>
              </a:r>
              <a:endParaRPr lang="ko-KR" altLang="en-US" sz="1200" b="1">
                <a:solidFill>
                  <a:srgbClr val="0C81F2"/>
                </a:solidFill>
              </a:endParaRPr>
            </a:p>
          </p:txBody>
        </p:sp>
        <p:sp>
          <p:nvSpPr>
            <p:cNvPr id="103" name="사각형: 둥근 위쪽 모서리 19">
              <a:extLst>
                <a:ext uri="{FF2B5EF4-FFF2-40B4-BE49-F238E27FC236}">
                  <a16:creationId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>
                  <a:solidFill>
                    <a:prstClr val="white"/>
                  </a:solidFill>
                </a:rPr>
                <a:t>#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2">
            <a:extLst>
              <a:ext uri="{FF2B5EF4-FFF2-40B4-BE49-F238E27FC236}">
                <a16:creationId xmlns:a16="http://schemas.microsoft.com/office/drawing/2014/main" id="{4A806212-49A7-ADA7-53DA-74F7FA6DA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32" y="2828059"/>
            <a:ext cx="1331769" cy="1331769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BE8279AE-9955-08F6-0003-F9AA90A6C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445" y="3200291"/>
            <a:ext cx="2665269" cy="621941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D7C39F0B-FF6C-7A99-BBC8-9217BE8F1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255" y="3095193"/>
            <a:ext cx="1892011" cy="9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9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763259" y="137879"/>
            <a:ext cx="448360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en-US" altLang="ko-KR" sz="2800" b="1" i="1" kern="0" err="1">
                <a:solidFill>
                  <a:srgbClr val="FFFFFF"/>
                </a:solidFill>
                <a:latin typeface="Tmon몬소리 Black"/>
                <a:ea typeface="Tmon몬소리 Black" panose="02000A03000000000000" pitchFamily="2" charset="-127"/>
              </a:rPr>
              <a:t>진행</a:t>
            </a:r>
            <a:r>
              <a:rPr lang="en-US" altLang="ko-KR" sz="2800" b="1" i="1" kern="0">
                <a:solidFill>
                  <a:srgbClr val="FFFFFF"/>
                </a:solidFill>
                <a:latin typeface="Tmon몬소리 Black"/>
                <a:ea typeface="Tmon몬소리 Black" panose="02000A03000000000000" pitchFamily="2" charset="-127"/>
              </a:rPr>
              <a:t> </a:t>
            </a:r>
            <a:r>
              <a:rPr lang="en-US" altLang="ko-KR" sz="2800" b="1" i="1" kern="0" err="1">
                <a:solidFill>
                  <a:srgbClr val="FFFFFF"/>
                </a:solidFill>
                <a:latin typeface="Tmon몬소리 Black"/>
                <a:ea typeface="Tmon몬소리 Black" panose="02000A03000000000000" pitchFamily="2" charset="-127"/>
              </a:rPr>
              <a:t>계획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평행 사변형 56">
            <a:extLst>
              <a:ext uri="{FF2B5EF4-FFF2-40B4-BE49-F238E27FC236}">
                <a16:creationId xmlns:a16="http://schemas.microsoft.com/office/drawing/2014/main" id="{819ECB9D-CD5E-4B29-8370-CE8BD7E4ECE3}"/>
              </a:ext>
            </a:extLst>
          </p:cNvPr>
          <p:cNvSpPr/>
          <p:nvPr/>
        </p:nvSpPr>
        <p:spPr>
          <a:xfrm flipH="1">
            <a:off x="4602751" y="5278442"/>
            <a:ext cx="3228508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C81F2">
                  <a:alpha val="22000"/>
                </a:srgbClr>
              </a:gs>
              <a:gs pos="100000">
                <a:srgbClr val="0C81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3" name="모서리가 둥근 직사각형 109">
            <a:extLst>
              <a:ext uri="{FF2B5EF4-FFF2-40B4-BE49-F238E27FC236}">
                <a16:creationId xmlns:a16="http://schemas.microsoft.com/office/drawing/2014/main" id="{CC01843E-9336-DFE7-48AE-7A75E82C56BA}"/>
              </a:ext>
            </a:extLst>
          </p:cNvPr>
          <p:cNvSpPr/>
          <p:nvPr/>
        </p:nvSpPr>
        <p:spPr>
          <a:xfrm>
            <a:off x="4193826" y="2412948"/>
            <a:ext cx="3534968" cy="2866861"/>
          </a:xfrm>
          <a:prstGeom prst="roundRect">
            <a:avLst/>
          </a:prstGeom>
          <a:solidFill>
            <a:schemeClr val="bg1"/>
          </a:solidFill>
          <a:ln>
            <a:solidFill>
              <a:srgbClr val="0C8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altLang="ko-KR" sz="1600" b="1" err="1">
                <a:solidFill>
                  <a:srgbClr val="0C81F2"/>
                </a:solidFill>
                <a:latin typeface="맑은 고딕"/>
                <a:ea typeface="맑은 고딕"/>
              </a:rPr>
              <a:t>자료수집</a:t>
            </a:r>
            <a:r>
              <a:rPr lang="en-US" altLang="ko-KR" sz="1600" b="1">
                <a:solidFill>
                  <a:srgbClr val="0C81F2"/>
                </a:solidFill>
                <a:latin typeface="맑은 고딕"/>
                <a:ea typeface="맑은 고딕"/>
              </a:rPr>
              <a:t> 및 </a:t>
            </a:r>
            <a:r>
              <a:rPr lang="en-US" altLang="ko-KR" sz="1600" b="1" err="1">
                <a:solidFill>
                  <a:srgbClr val="0C81F2"/>
                </a:solidFill>
                <a:latin typeface="맑은 고딕"/>
                <a:ea typeface="맑은 고딕"/>
              </a:rPr>
              <a:t>전처리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altLang="ko-KR" sz="1600" b="1" err="1">
                <a:solidFill>
                  <a:srgbClr val="0C81F2"/>
                </a:solidFill>
                <a:ea typeface="맑은 고딕"/>
              </a:rPr>
              <a:t>크롤링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altLang="ko-KR" sz="1600" b="1" err="1">
                <a:solidFill>
                  <a:srgbClr val="0C81F2"/>
                </a:solidFill>
                <a:ea typeface="맑은 고딕"/>
              </a:rPr>
              <a:t>텍스트</a:t>
            </a:r>
            <a:r>
              <a:rPr lang="en-US" altLang="ko-KR" sz="1600" b="1">
                <a:solidFill>
                  <a:srgbClr val="0C81F2"/>
                </a:solidFill>
                <a:ea typeface="맑은 고딕"/>
              </a:rPr>
              <a:t> </a:t>
            </a:r>
            <a:r>
              <a:rPr lang="en-US" altLang="ko-KR" sz="1600" b="1" err="1">
                <a:solidFill>
                  <a:srgbClr val="0C81F2"/>
                </a:solidFill>
                <a:ea typeface="맑은 고딕"/>
              </a:rPr>
              <a:t>바인딩</a:t>
            </a:r>
            <a:r>
              <a:rPr lang="en-US" altLang="ko-KR" sz="1600" b="1">
                <a:solidFill>
                  <a:srgbClr val="0C81F2"/>
                </a:solidFill>
                <a:ea typeface="맑은 고딕"/>
              </a:rPr>
              <a:t> 및 </a:t>
            </a:r>
            <a:r>
              <a:rPr lang="en-US" altLang="ko-KR" sz="1600" b="1" err="1">
                <a:solidFill>
                  <a:srgbClr val="0C81F2"/>
                </a:solidFill>
                <a:ea typeface="맑은 고딕"/>
              </a:rPr>
              <a:t>딥러닝</a:t>
            </a:r>
            <a:r>
              <a:rPr lang="en-US" altLang="ko-KR" sz="1600" b="1">
                <a:solidFill>
                  <a:srgbClr val="0C81F2"/>
                </a:solidFill>
                <a:ea typeface="맑은 고딕"/>
              </a:rPr>
              <a:t> </a:t>
            </a:r>
            <a:r>
              <a:rPr lang="en-US" altLang="ko-KR" sz="1600" b="1" err="1">
                <a:solidFill>
                  <a:srgbClr val="0C81F2"/>
                </a:solidFill>
                <a:ea typeface="맑은 고딕"/>
              </a:rPr>
              <a:t>구축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altLang="ko-KR" sz="1600" b="1" err="1">
                <a:solidFill>
                  <a:srgbClr val="0C81F2"/>
                </a:solidFill>
                <a:ea typeface="맑은 고딕"/>
              </a:rPr>
              <a:t>공식</a:t>
            </a:r>
            <a:r>
              <a:rPr lang="en-US" altLang="ko-KR" sz="1600" b="1">
                <a:solidFill>
                  <a:srgbClr val="0C81F2"/>
                </a:solidFill>
                <a:ea typeface="맑은 고딕"/>
              </a:rPr>
              <a:t> </a:t>
            </a:r>
            <a:r>
              <a:rPr lang="en-US" altLang="ko-KR" sz="1600" b="1" err="1">
                <a:solidFill>
                  <a:srgbClr val="0C81F2"/>
                </a:solidFill>
                <a:ea typeface="맑은 고딕"/>
              </a:rPr>
              <a:t>만들기</a:t>
            </a:r>
          </a:p>
        </p:txBody>
      </p:sp>
      <p:sp>
        <p:nvSpPr>
          <p:cNvPr id="4" name="모서리가 둥근 직사각형 110">
            <a:extLst>
              <a:ext uri="{FF2B5EF4-FFF2-40B4-BE49-F238E27FC236}">
                <a16:creationId xmlns:a16="http://schemas.microsoft.com/office/drawing/2014/main" id="{DAEAF2C3-6EF2-C139-7FA4-D834AB346CD7}"/>
              </a:ext>
            </a:extLst>
          </p:cNvPr>
          <p:cNvSpPr/>
          <p:nvPr/>
        </p:nvSpPr>
        <p:spPr>
          <a:xfrm>
            <a:off x="4626781" y="1717194"/>
            <a:ext cx="2669060" cy="494270"/>
          </a:xfrm>
          <a:prstGeom prst="roundRect">
            <a:avLst/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ea typeface="맑은 고딕"/>
              </a:rPr>
              <a:t>2022.05.06 ~ 2022.05.12</a:t>
            </a:r>
          </a:p>
        </p:txBody>
      </p:sp>
      <p:pic>
        <p:nvPicPr>
          <p:cNvPr id="5" name="그래픽 5" descr="달러 단색으로 채워진">
            <a:extLst>
              <a:ext uri="{FF2B5EF4-FFF2-40B4-BE49-F238E27FC236}">
                <a16:creationId xmlns:a16="http://schemas.microsoft.com/office/drawing/2014/main" id="{B85F282A-FC19-6A45-D089-6468E83A6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300" y="2071255"/>
            <a:ext cx="914400" cy="914400"/>
          </a:xfrm>
          <a:prstGeom prst="rect">
            <a:avLst/>
          </a:prstGeom>
        </p:spPr>
      </p:pic>
      <p:pic>
        <p:nvPicPr>
          <p:cNvPr id="6" name="그래픽 6" descr="유로 단색으로 채워진">
            <a:extLst>
              <a:ext uri="{FF2B5EF4-FFF2-40B4-BE49-F238E27FC236}">
                <a16:creationId xmlns:a16="http://schemas.microsoft.com/office/drawing/2014/main" id="{D2346C25-01C8-0FF6-0CEF-CC5BE8B09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425" y="1928380"/>
            <a:ext cx="914400" cy="914400"/>
          </a:xfrm>
          <a:prstGeom prst="rect">
            <a:avLst/>
          </a:prstGeom>
        </p:spPr>
      </p:pic>
      <p:pic>
        <p:nvPicPr>
          <p:cNvPr id="7" name="그래픽 7" descr="동전 단색으로 채워진">
            <a:extLst>
              <a:ext uri="{FF2B5EF4-FFF2-40B4-BE49-F238E27FC236}">
                <a16:creationId xmlns:a16="http://schemas.microsoft.com/office/drawing/2014/main" id="{48C1D2FD-F0EC-5233-E7D9-3ECCA091CF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1869" y="5101936"/>
            <a:ext cx="914400" cy="914400"/>
          </a:xfrm>
          <a:prstGeom prst="rect">
            <a:avLst/>
          </a:prstGeom>
        </p:spPr>
      </p:pic>
      <p:pic>
        <p:nvPicPr>
          <p:cNvPr id="8" name="그래픽 8" descr="돼지 저금통 단색으로 채워진">
            <a:extLst>
              <a:ext uri="{FF2B5EF4-FFF2-40B4-BE49-F238E27FC236}">
                <a16:creationId xmlns:a16="http://schemas.microsoft.com/office/drawing/2014/main" id="{B6BA3F75-3378-8251-8605-E2EAA76C1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4698" y="51062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2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1E8A24-D2BD-4F24-BA0A-E5348FFC47D3}"/>
              </a:ext>
            </a:extLst>
          </p:cNvPr>
          <p:cNvSpPr/>
          <p:nvPr/>
        </p:nvSpPr>
        <p:spPr>
          <a:xfrm>
            <a:off x="362712" y="315468"/>
            <a:ext cx="11466576" cy="6227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rgbClr val="0C81F2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362710" y="1926998"/>
            <a:ext cx="4483609" cy="730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800" kern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D47EE49-E2A5-3473-3BC5-77151E49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28" y="316923"/>
            <a:ext cx="9280813" cy="619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871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revision>4</cp:revision>
  <dcterms:created xsi:type="dcterms:W3CDTF">2022-04-25T15:47:38Z</dcterms:created>
  <dcterms:modified xsi:type="dcterms:W3CDTF">2022-05-06T05:06:33Z</dcterms:modified>
</cp:coreProperties>
</file>