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6" r:id="rId13"/>
    <p:sldId id="270" r:id="rId14"/>
    <p:sldId id="271" r:id="rId15"/>
    <p:sldId id="272" r:id="rId16"/>
    <p:sldId id="273" r:id="rId17"/>
    <p:sldId id="280" r:id="rId18"/>
    <p:sldId id="275" r:id="rId19"/>
    <p:sldId id="276" r:id="rId20"/>
    <p:sldId id="281" r:id="rId21"/>
    <p:sldId id="278" r:id="rId22"/>
    <p:sldId id="279" r:id="rId23"/>
    <p:sldId id="26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ony Chou" initials="zm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D947"/>
    <a:srgbClr val="008DF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79" autoAdjust="0"/>
    <p:restoredTop sz="80640" autoAdjust="0"/>
  </p:normalViewPr>
  <p:slideViewPr>
    <p:cSldViewPr>
      <p:cViewPr varScale="1">
        <p:scale>
          <a:sx n="67" d="100"/>
          <a:sy n="67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F81C2-9D26-4DD9-8218-30A46947591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48E39-8FDB-494E-8823-8F55F68C0F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18B7E-3332-4606-8F30-EBC07031606F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AF574-CAE0-4EB3-B926-F3CC022315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各位老师、同学，尊敬的评委们，大家</a:t>
            </a:r>
            <a:r>
              <a:rPr lang="en-US" altLang="zh-CN" dirty="0" smtClean="0"/>
              <a:t>××</a:t>
            </a:r>
            <a:r>
              <a:rPr lang="zh-CN" altLang="en-US" dirty="0" smtClean="0"/>
              <a:t>好！</a:t>
            </a:r>
            <a:r>
              <a:rPr lang="en-US" altLang="zh-CN" dirty="0" smtClean="0"/>
              <a:t>(click)</a:t>
            </a:r>
          </a:p>
          <a:p>
            <a:r>
              <a:rPr lang="zh-CN" altLang="en-US" dirty="0" smtClean="0"/>
              <a:t>我是来自成都七中的周梦宇</a:t>
            </a:r>
            <a:r>
              <a:rPr lang="en-US" altLang="zh-CN" dirty="0" smtClean="0"/>
              <a:t>(click)</a:t>
            </a:r>
          </a:p>
          <a:p>
            <a:r>
              <a:rPr lang="zh-CN" altLang="en-US" dirty="0" smtClean="0"/>
              <a:t>在春节即将到来之际，我提前给大家拜年了</a:t>
            </a:r>
            <a:r>
              <a:rPr lang="en-US" altLang="zh-CN" dirty="0" smtClean="0"/>
              <a:t>~</a:t>
            </a:r>
            <a:r>
              <a:rPr lang="zh-CN" altLang="en-US" dirty="0" smtClean="0"/>
              <a:t>祝大家在新的一年里身体健康，笑口常开。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请看幻灯片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众所周知现在是一个充满信息时代，信息已是成功的关键。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和刚才提到的编码方式类似，我们仍然用分类累加的方法来译码。</a:t>
            </a:r>
            <a:endParaRPr lang="en-US" altLang="zh-CN" dirty="0" smtClean="0"/>
          </a:p>
          <a:p>
            <a:r>
              <a:rPr lang="zh-CN" altLang="en-US" dirty="0" smtClean="0"/>
              <a:t>对于刚才例子中得到的编码</a:t>
            </a:r>
            <a:r>
              <a:rPr lang="en-US" altLang="zh-CN" dirty="0" smtClean="0"/>
              <a:t>80——</a:t>
            </a:r>
          </a:p>
          <a:p>
            <a:r>
              <a:rPr lang="zh-CN" altLang="en-US" dirty="0" smtClean="0"/>
              <a:t>首先累加第一位，当累加到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的时候超过了</a:t>
            </a:r>
            <a:r>
              <a:rPr lang="en-US" altLang="zh-CN" dirty="0" smtClean="0"/>
              <a:t>80</a:t>
            </a:r>
            <a:r>
              <a:rPr lang="zh-CN" altLang="en-US" dirty="0" smtClean="0"/>
              <a:t>，于是确定第一位是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，累加首位为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的字符串</a:t>
            </a:r>
            <a:r>
              <a:rPr lang="en-US" altLang="zh-CN" dirty="0" smtClean="0"/>
              <a:t>72</a:t>
            </a:r>
            <a:r>
              <a:rPr lang="zh-CN" altLang="en-US" dirty="0" smtClean="0"/>
              <a:t>个；</a:t>
            </a:r>
            <a:endParaRPr lang="en-US" altLang="zh-CN" dirty="0" smtClean="0"/>
          </a:p>
          <a:p>
            <a:r>
              <a:rPr lang="zh-CN" altLang="en-US" dirty="0" smtClean="0"/>
              <a:t>同样的可以得出第二位是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，累加到</a:t>
            </a:r>
            <a:r>
              <a:rPr lang="en-US" altLang="zh-CN" dirty="0" smtClean="0"/>
              <a:t>78……</a:t>
            </a:r>
          </a:p>
          <a:p>
            <a:r>
              <a:rPr lang="zh-CN" altLang="en-US" dirty="0" smtClean="0"/>
              <a:t>如此这样下去，最后就可以得到所求字符串了，这样复杂度和刚才的编码一样都是</a:t>
            </a:r>
            <a:r>
              <a:rPr lang="en-US" altLang="zh-CN" dirty="0" smtClean="0"/>
              <a:t>O(</a:t>
            </a:r>
            <a:r>
              <a:rPr lang="zh-CN" altLang="en-US" dirty="0" smtClean="0"/>
              <a:t>字符串长度</a:t>
            </a:r>
            <a:r>
              <a:rPr lang="en-US" altLang="zh-CN" dirty="0" smtClean="0"/>
              <a:t>*</a:t>
            </a:r>
            <a:r>
              <a:rPr lang="zh-CN" altLang="en-US" dirty="0" smtClean="0"/>
              <a:t>字符集大小的平方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普遍的，对于刚才两个问题，（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）当</a:t>
            </a:r>
            <a:r>
              <a:rPr lang="zh-CN" altLang="en-US" dirty="0" smtClean="0">
                <a:solidFill>
                  <a:srgbClr val="FFC000"/>
                </a:solidFill>
              </a:rPr>
              <a:t>所求字符串长度为</a:t>
            </a:r>
            <a:r>
              <a:rPr lang="en-US" dirty="0" smtClean="0">
                <a:solidFill>
                  <a:srgbClr val="FFC000"/>
                </a:solidFill>
              </a:rPr>
              <a:t>n</a:t>
            </a:r>
            <a:r>
              <a:rPr lang="zh-CN" altLang="en-US" dirty="0" smtClean="0">
                <a:solidFill>
                  <a:srgbClr val="FFC000"/>
                </a:solidFill>
              </a:rPr>
              <a:t>，字符集大小为</a:t>
            </a:r>
            <a:r>
              <a:rPr lang="en-US" dirty="0" smtClean="0">
                <a:solidFill>
                  <a:srgbClr val="FFC000"/>
                </a:solidFill>
              </a:rPr>
              <a:t>m</a:t>
            </a:r>
            <a:r>
              <a:rPr lang="zh-CN" altLang="en-US" dirty="0" smtClean="0">
                <a:solidFill>
                  <a:srgbClr val="FFC000"/>
                </a:solidFill>
              </a:rPr>
              <a:t>时，（</a:t>
            </a:r>
            <a:r>
              <a:rPr lang="en-US" altLang="zh-CN" dirty="0" smtClean="0">
                <a:solidFill>
                  <a:srgbClr val="FFC000"/>
                </a:solidFill>
              </a:rPr>
              <a:t>click</a:t>
            </a:r>
            <a:r>
              <a:rPr lang="zh-CN" altLang="en-US" dirty="0" smtClean="0">
                <a:solidFill>
                  <a:srgbClr val="FFC000"/>
                </a:solidFill>
              </a:rPr>
              <a:t>）我们可以做到</a:t>
            </a:r>
            <a:r>
              <a:rPr lang="en-US" altLang="zh-CN" dirty="0" smtClean="0">
                <a:solidFill>
                  <a:srgbClr val="FFC000"/>
                </a:solidFill>
              </a:rPr>
              <a:t>O(nm^2)</a:t>
            </a:r>
            <a:r>
              <a:rPr lang="zh-CN" altLang="en-US" dirty="0" smtClean="0">
                <a:solidFill>
                  <a:srgbClr val="FFC000"/>
                </a:solidFill>
              </a:rPr>
              <a:t>，（</a:t>
            </a:r>
            <a:r>
              <a:rPr lang="en-US" altLang="zh-CN" dirty="0" smtClean="0">
                <a:solidFill>
                  <a:srgbClr val="FFC000"/>
                </a:solidFill>
              </a:rPr>
              <a:t>click</a:t>
            </a:r>
            <a:r>
              <a:rPr lang="zh-CN" altLang="en-US" dirty="0" smtClean="0">
                <a:solidFill>
                  <a:srgbClr val="FFC000"/>
                </a:solidFill>
              </a:rPr>
              <a:t>）于是我们将复杂度从阶乘级别优化到了多项式级别！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i="1" dirty="0" smtClean="0"/>
              <a:t>通过刚才的例题，我们看到了编码译码思想与方法的巧妙应用，</a:t>
            </a:r>
            <a:r>
              <a:rPr lang="zh-CN" altLang="en-US" dirty="0" smtClean="0"/>
              <a:t>而在我的论文中，还提到了以下思想方法在编码译码中的应用：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click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）数论、组合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计数等数学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知识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click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）递推、动态规划、枚举、贪心、搜索、排序、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构造等算法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click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）堆、树状数组等特殊的数据结构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编码译码的灵活多样，使得其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在各个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方面都有广泛应用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，可谓：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0" lang="zh-CN" altLang="en-US" sz="12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n-lt"/>
                <a:ea typeface="+mn-ea"/>
                <a:cs typeface="+mn-cs"/>
              </a:rPr>
              <a:t>编码若宇。宇善容万物而不乱，处万物之所源，故几于道。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而缤纷多彩的编码译码思维方法的经典的应用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，我的论文中提到了以下几个：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用于无损数据压缩的熵编码哈夫曼编码（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最早发明用来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避免讯号传送出错的格雷码（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针对特殊的结构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标号树的普吕弗编码（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常用数据结构散列表的映射函数哈希函数（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下面我们来探索普吕弗编码。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普吕弗</a:t>
            </a:r>
            <a:r>
              <a:rPr lang="zh-CN" altLang="en-US" dirty="0" smtClean="0"/>
              <a:t>编码的对象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标号树的定义是：顶点标号为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至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顶点树。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我们知道不同的</a:t>
            </a:r>
            <a:r>
              <a:rPr lang="en-US" dirty="0" smtClean="0"/>
              <a:t>n</a:t>
            </a:r>
            <a:r>
              <a:rPr lang="zh-CN" altLang="en-US" dirty="0" smtClean="0"/>
              <a:t>结点标号树的数量是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n-2</a:t>
            </a:r>
            <a:r>
              <a:rPr lang="zh-CN" altLang="en-US" dirty="0" smtClean="0"/>
              <a:t>次方，凯莱曾在</a:t>
            </a:r>
            <a:r>
              <a:rPr lang="en-US" altLang="zh-CN" dirty="0" smtClean="0"/>
              <a:t>1889</a:t>
            </a:r>
            <a:r>
              <a:rPr lang="zh-CN" altLang="en-US" dirty="0" smtClean="0"/>
              <a:t>年给出了第一个证明，</a:t>
            </a:r>
            <a:r>
              <a:rPr lang="en-US" altLang="zh-CN" dirty="0" smtClean="0"/>
              <a:t>1918</a:t>
            </a:r>
            <a:r>
              <a:rPr lang="zh-CN" altLang="en-US" dirty="0" smtClean="0"/>
              <a:t>年</a:t>
            </a:r>
            <a:r>
              <a:rPr lang="zh-CN" altLang="en-US" b="0" dirty="0" smtClean="0"/>
              <a:t>普吕弗给出了另一个证明，其中他提出了普吕弗序列。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普吕弗编码的编码过程是这样的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对于树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，我们不断从中移除标号最小的叶子，直到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只剩下两个结点。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此过程中第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次移</a:t>
            </a:r>
            <a:r>
              <a:rPr lang="zh-CN" altLang="en-US" dirty="0" smtClean="0"/>
              <a:t>除叶子</a:t>
            </a:r>
            <a:r>
              <a:rPr lang="zh-CN" altLang="en-US" dirty="0" smtClean="0"/>
              <a:t>的相邻结点的标号，就是普吕弗序列的第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值得注意的是，普吕弗编码提供了标号树与整数序列的双射。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请看幻灯，我们以这棵树为例来看看如何生成普吕弗序列：</a:t>
            </a:r>
            <a:endParaRPr lang="en-US" altLang="zh-CN" dirty="0" smtClean="0"/>
          </a:p>
          <a:p>
            <a:r>
              <a:rPr lang="zh-CN" altLang="en-US" dirty="0" smtClean="0"/>
              <a:t>首先删除最小的节点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，其相邻结点为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，序列第一项为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此时最小节点为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，删除，插入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删除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，插入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，插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  <a:endParaRPr lang="en-US" altLang="zh-CN" b="0" dirty="0" smtClean="0"/>
          </a:p>
          <a:p>
            <a:r>
              <a:rPr lang="zh-CN" altLang="en-US" dirty="0" smtClean="0"/>
              <a:t>删</a:t>
            </a:r>
            <a:r>
              <a:rPr lang="en-US" altLang="zh-CN" dirty="0" smtClean="0"/>
              <a:t>7</a:t>
            </a:r>
            <a:r>
              <a:rPr lang="zh-CN" altLang="en-US" dirty="0" smtClean="0"/>
              <a:t>，插</a:t>
            </a:r>
            <a:r>
              <a:rPr lang="en-US" altLang="zh-CN" dirty="0" smtClean="0"/>
              <a:t>3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删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，插</a:t>
            </a:r>
            <a:r>
              <a:rPr lang="en-US" altLang="zh-CN" dirty="0" smtClean="0"/>
              <a:t>5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于是我们得到了这棵树的普吕弗编码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设普吕弗编码是</a:t>
            </a:r>
            <a:r>
              <a:rPr lang="en-US" altLang="zh-CN" dirty="0" smtClean="0"/>
              <a:t>{a1,</a:t>
            </a:r>
            <a:r>
              <a:rPr lang="en-US" altLang="zh-CN" baseline="0" dirty="0" smtClean="0"/>
              <a:t> a2, …, an-2}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(click)</a:t>
            </a:r>
            <a:r>
              <a:rPr lang="zh-CN" altLang="en-US" baseline="0" dirty="0" smtClean="0"/>
              <a:t>我们在其最后添加一项</a:t>
            </a:r>
            <a:r>
              <a:rPr lang="en-US" altLang="zh-CN" baseline="0" dirty="0" smtClean="0"/>
              <a:t>n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(click)</a:t>
            </a:r>
            <a:r>
              <a:rPr lang="zh-CN" altLang="en-US" dirty="0" smtClean="0"/>
              <a:t>假设从树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生成序列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的时候第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次移除的叶子是</a:t>
            </a:r>
            <a:r>
              <a:rPr lang="en-US" altLang="zh-CN" dirty="0" smtClean="0"/>
              <a:t>bi</a:t>
            </a:r>
            <a:r>
              <a:rPr lang="zh-CN" altLang="en-US" dirty="0" smtClean="0"/>
              <a:t>，那么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是其相邻点，于是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ai</a:t>
            </a:r>
            <a:r>
              <a:rPr lang="en-US" altLang="zh-CN" dirty="0" smtClean="0"/>
              <a:t>, bi)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中的一条边，这</a:t>
            </a:r>
            <a:r>
              <a:rPr lang="en-US" altLang="zh-CN" dirty="0" smtClean="0"/>
              <a:t>n-1</a:t>
            </a:r>
            <a:r>
              <a:rPr lang="zh-CN" altLang="en-US" dirty="0" smtClean="0"/>
              <a:t>项就是树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的所有边。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我们按照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从小到大的顺序计算</a:t>
            </a:r>
            <a:r>
              <a:rPr lang="en-US" altLang="zh-CN" dirty="0" smtClean="0"/>
              <a:t>bi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对于每个</a:t>
            </a:r>
            <a:r>
              <a:rPr lang="en-US" altLang="zh-CN" dirty="0" smtClean="0"/>
              <a:t>bi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(click)</a:t>
            </a:r>
            <a:r>
              <a:rPr lang="zh-CN" altLang="en-US" dirty="0" smtClean="0"/>
              <a:t>他是不在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到</a:t>
            </a:r>
            <a:r>
              <a:rPr lang="en-US" altLang="zh-CN" dirty="0" smtClean="0"/>
              <a:t>an-1</a:t>
            </a:r>
            <a:r>
              <a:rPr lang="zh-CN" altLang="en-US" dirty="0" smtClean="0"/>
              <a:t>中且不是</a:t>
            </a:r>
            <a:r>
              <a:rPr lang="en-US" altLang="zh-CN" dirty="0" smtClean="0"/>
              <a:t>b1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bi-1</a:t>
            </a:r>
            <a:r>
              <a:rPr lang="zh-CN" altLang="en-US" dirty="0" smtClean="0"/>
              <a:t>的最小结点</a:t>
            </a:r>
            <a:r>
              <a:rPr lang="en-US" altLang="zh-CN" dirty="0" smtClean="0"/>
              <a:t>(click)</a:t>
            </a:r>
            <a:r>
              <a:rPr lang="zh-CN" altLang="en-US" dirty="0" smtClean="0"/>
              <a:t>，这样我们就可以用堆在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的时间内完成普吕弗译码过程。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我们来看看这道竞赛题：刚才提到的一一映射性质，就可以应用在此题上。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题目大意是：给出标号树每个顶点的度数，求满足限制的标号树个数。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根据普吕弗编码的生成方式，我们知道：在满足要求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的标号树的普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吕弗编码中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，标号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会出现其度数减一次。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于是我们可以用重集全排列得到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合法标号树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——n-2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的差的乘除以各顶点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度数减一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的差的阶乘的积。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所有信息的背后，（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）他们的交换是靠的小小的比特</a:t>
            </a:r>
            <a:r>
              <a:rPr lang="en-US" altLang="zh-CN" dirty="0" smtClean="0"/>
              <a:t>——0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这些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的广泛存在，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要归功于香农的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《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通信的数学理论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》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，这篇论文为奇妙的信息论奠定了基础。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我们生活中有很多常见的信息传输系统，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在信息论中，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我们将它们抽象成一个理论模型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通信系统模型。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和普吕弗编码一样，在实际应用中，我们用各种巧妙的思维和灵活的方法，创造出缤纷多彩的编码译码方式，（</a:t>
            </a:r>
            <a:r>
              <a:rPr lang="en-US" altLang="zh-CN" sz="1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click</a:t>
            </a:r>
            <a:r>
              <a:rPr lang="zh-CN" altLang="en-US" sz="120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）并</a:t>
            </a:r>
            <a:r>
              <a:rPr lang="zh-CN" altLang="en-US" sz="1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让他们在各个领域发挥着独有的功效，解决了不同的实际问题。</a:t>
            </a:r>
            <a:endParaRPr lang="en-US" altLang="zh-CN" sz="12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通过刚才的简单讲解，相信大家都会同意：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endParaRPr lang="en-US" altLang="zh-CN" sz="1200" dirty="0" smtClean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编码译码就如同水一样：水是生命之源，编码译码是信息之源；水亦柔亦刚，编码译码也同样灵动。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或许道可道，非常道，我的论文仅仅是抛砖引玉，编码译码的广阔世界还等待着我们去继续探索。</a:t>
            </a:r>
            <a:endParaRPr lang="en-US" altLang="zh-CN" dirty="0" smtClean="0"/>
          </a:p>
          <a:p>
            <a:r>
              <a:rPr lang="zh-CN" altLang="en-US" smtClean="0"/>
              <a:t>如果您对</a:t>
            </a:r>
            <a:r>
              <a:rPr lang="zh-CN" altLang="en-US" dirty="0" smtClean="0"/>
              <a:t>编码译码感兴趣，欢迎下来</a:t>
            </a:r>
            <a:r>
              <a:rPr lang="zh-CN" altLang="en-US" smtClean="0"/>
              <a:t>和我交流讨论。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最后，我要</a:t>
            </a:r>
            <a:endParaRPr lang="en-US" altLang="zh-CN" dirty="0" smtClean="0"/>
          </a:p>
          <a:p>
            <a:r>
              <a:rPr lang="zh-CN" altLang="en-US" dirty="0" smtClean="0"/>
              <a:t>感谢我父母对我无私的关爱！</a:t>
            </a:r>
            <a:endParaRPr lang="en-US" altLang="zh-CN" dirty="0" smtClean="0"/>
          </a:p>
          <a:p>
            <a:r>
              <a:rPr lang="zh-CN" altLang="en-US" dirty="0" smtClean="0"/>
              <a:t>感谢张君亮老师的认真指导！</a:t>
            </a:r>
            <a:endParaRPr lang="en-US" altLang="zh-CN" dirty="0" smtClean="0"/>
          </a:p>
          <a:p>
            <a:r>
              <a:rPr lang="zh-CN" altLang="en-US" dirty="0" smtClean="0"/>
              <a:t>感谢各位教练和我的朋友们给我的帮助！</a:t>
            </a:r>
            <a:endParaRPr lang="en-US" altLang="zh-CN" dirty="0" smtClean="0"/>
          </a:p>
          <a:p>
            <a:r>
              <a:rPr lang="zh-CN" altLang="en-US" dirty="0" smtClean="0"/>
              <a:t>感谢中国计算机协会提供这次上台讲演的机会！</a:t>
            </a:r>
            <a:endParaRPr lang="en-US" altLang="zh-CN" dirty="0" smtClean="0"/>
          </a:p>
          <a:p>
            <a:r>
              <a:rPr lang="zh-CN" altLang="en-US" dirty="0" smtClean="0"/>
              <a:t>我还要感谢各位评委和大家的耐心倾听，谢谢！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欢迎大家就我刚才讲的内容提问。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这就是通信系统模型。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我们可以看到这个系统中编码与译码是两个重要部分。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信息的重要性使得编码与译码在生活中无处不在。在计算机领域，编码与译码更是奠基石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，可谓：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）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人生二进制，二进制生计算机，计算机包容万物。</a:t>
            </a:r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在信息学竞赛中，编码与译码问题也层出不穷。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于是我写了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码之道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这篇论文，</a:t>
            </a:r>
            <a:r>
              <a:rPr lang="zh-CN" altLang="en-US" i="1" dirty="0" smtClean="0"/>
              <a:t>以点带面地道出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信息学竞赛中</a:t>
            </a:r>
            <a:r>
              <a:rPr lang="zh-CN" altLang="en-US" i="1" dirty="0" smtClean="0"/>
              <a:t>编码译码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问题的解决之道，以及其简单规则，在为大家设立一个新的路标的同时，帮助大家掌握编码译码思想。</a:t>
            </a:r>
            <a:endParaRPr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我们先通过这道例题来对常用思想与方法做一些了解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请看题目：题目给出了一个字符集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</a:t>
            </a:r>
            <a:r>
              <a:rPr lang="zh-CN" altLang="en-US" i="1" dirty="0" smtClean="0"/>
              <a:t>问题一的译码问题是求第</a:t>
            </a:r>
            <a:r>
              <a:rPr lang="en-US" altLang="zh-CN" i="1" dirty="0" smtClean="0"/>
              <a:t>k</a:t>
            </a:r>
            <a:r>
              <a:rPr lang="zh-CN" altLang="en-US" i="1" dirty="0" smtClean="0"/>
              <a:t>小的排列，问题二的编码问题是求排列序号。</a:t>
            </a:r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对于这两个问题，最直接的做法是：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首先通过排序求出字典序最小的排列。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然后不断求出当前排列的相邻较大排列。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问题一可以通过调用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(k-1)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次此过程得到目标排列。</a:t>
            </a:r>
            <a:endParaRPr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</a:t>
            </a:r>
            <a:r>
              <a:rPr lang="zh-CN" alt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问题二则可以通过不断调用比较得到序号。</a:t>
            </a:r>
            <a:endParaRPr lang="en-US" altLang="zh-CN" sz="1200" i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然而，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(click)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对于这两个问题，用刚才的方法复杂度都是我们无法接受的阶乘级别！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这就需要我们寻找更优算法。</a:t>
            </a:r>
          </a:p>
          <a:p>
            <a:endParaRPr lang="zh-CN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对于一个字符串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，我们从右往左找到第一个满足大于其左边的位置</a:t>
            </a:r>
            <a:r>
              <a:rPr lang="en-US" altLang="zh-CN" dirty="0" smtClean="0"/>
              <a:t>i+1</a:t>
            </a:r>
            <a:r>
              <a:rPr lang="zh-CN" altLang="en-US" dirty="0" smtClean="0"/>
              <a:t>，并将字符</a:t>
            </a:r>
            <a:r>
              <a:rPr lang="en-US" altLang="zh-CN" dirty="0" smtClean="0"/>
              <a:t>i+1</a:t>
            </a:r>
            <a:r>
              <a:rPr lang="zh-CN" altLang="en-US" dirty="0" smtClean="0"/>
              <a:t>与其左边的字符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交换，然后将</a:t>
            </a:r>
            <a:r>
              <a:rPr lang="en-US" altLang="zh-CN" dirty="0" smtClean="0"/>
              <a:t>i+1</a:t>
            </a:r>
            <a:r>
              <a:rPr lang="zh-CN" altLang="en-US" dirty="0" smtClean="0"/>
              <a:t>到最右边的所有字符翻转使得这些元素按照升序排列。</a:t>
            </a:r>
            <a:endParaRPr lang="en-US" altLang="zh-CN" dirty="0" smtClean="0"/>
          </a:p>
          <a:p>
            <a:r>
              <a:rPr lang="zh-CN" altLang="en-US" dirty="0" smtClean="0"/>
              <a:t>当然，如果整个字符串是不上升的，算法会检测出来。整个算法的复杂度是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我们先来看看问题二。问题二相当于对字符串编码，可以转化为求小于它的字符串个数，是一个计数问题。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由于两个字符串字典序的确定，是由从前往后第一个不一样的位确定的，我们可以用分类思想一位位累加出序号。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”42153”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的编码可以用下面的过程来求出：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首先，第一位比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小，后四位不确定的一类有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第一位等于，第二位小于，后三位不确定的有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个；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如此计算下去，最后得到累加和为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”42153”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的编码。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而问题一的译码也可以通过这样的方法解决。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AF574-CAE0-4EB3-B926-F3CC022315B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5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7B3D5-6DCA-4ABC-B9B0-DB89CB4B6379}" type="datetimeFigureOut">
              <a:rPr lang="zh-CN" altLang="en-US" smtClean="0"/>
              <a:pPr/>
              <a:t>2008-1-25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5EFE-0BF4-4582-BDF3-A23CECCCE5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slide" Target="slide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7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428860" y="3571876"/>
            <a:ext cx="4786346" cy="1643074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itchFamily="2" charset="-122"/>
                <a:ea typeface="宋体" pitchFamily="2" charset="-122"/>
              </a:rPr>
              <a:t>周梦宇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宋体" pitchFamily="2" charset="-122"/>
              </a:rPr>
              <a:t>Moony Chou</a:t>
            </a:r>
          </a:p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宋体" pitchFamily="2" charset="-122"/>
                <a:ea typeface="宋体" pitchFamily="2" charset="-122"/>
              </a:rPr>
              <a:t>成都七中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宋体" pitchFamily="2" charset="-122"/>
              <a:ea typeface="宋体" pitchFamily="2" charset="-122"/>
            </a:endParaRPr>
          </a:p>
          <a:p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ea typeface="宋体" pitchFamily="2" charset="-122"/>
              </a:rPr>
              <a:t>zmy90320@gmail.com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4000496" y="571480"/>
            <a:ext cx="1143008" cy="1143008"/>
          </a:xfrm>
          <a:prstGeom prst="flowChartConnector">
            <a:avLst/>
          </a:prstGeom>
          <a:blipFill>
            <a:blip r:embed="rId4">
              <a:lum bright="10000"/>
            </a:blip>
            <a:stretch>
              <a:fillRect l="-2000" t="-1000" r="-2000" b="-2000"/>
            </a:stretch>
          </a:blip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联系 6"/>
          <p:cNvSpPr/>
          <p:nvPr/>
        </p:nvSpPr>
        <p:spPr>
          <a:xfrm>
            <a:off x="6000760" y="1142984"/>
            <a:ext cx="1143008" cy="1143008"/>
          </a:xfrm>
          <a:prstGeom prst="flowChartConnector">
            <a:avLst/>
          </a:prstGeom>
          <a:blipFill dpi="0" rotWithShape="1">
            <a:blip r:embed="rId5">
              <a:lum bright="10000" contrast="20000"/>
            </a:blip>
            <a:srcRect/>
            <a:stretch>
              <a:fillRect l="-4000" t="1000" r="-4000" b="-11000"/>
            </a:stretch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000232" y="1142984"/>
            <a:ext cx="1143008" cy="1143008"/>
          </a:xfrm>
          <a:prstGeom prst="flowChartConnector">
            <a:avLst/>
          </a:prstGeom>
          <a:blipFill>
            <a:blip r:embed="rId6">
              <a:lum contrast="40000"/>
            </a:blip>
            <a:stretch>
              <a:fillRect l="-2000" t="-1000" r="-2000" b="-2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Computer.bmp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6116" y="2714620"/>
            <a:ext cx="2733675" cy="2828925"/>
          </a:xfrm>
          <a:prstGeom prst="rect">
            <a:avLst/>
          </a:prstGeom>
        </p:spPr>
      </p:pic>
      <p:sp>
        <p:nvSpPr>
          <p:cNvPr id="13" name="流程图: 联系 12"/>
          <p:cNvSpPr/>
          <p:nvPr/>
        </p:nvSpPr>
        <p:spPr>
          <a:xfrm>
            <a:off x="857224" y="2714620"/>
            <a:ext cx="1143008" cy="1143008"/>
          </a:xfrm>
          <a:prstGeom prst="flowChartConnector">
            <a:avLst/>
          </a:prstGeom>
          <a:blipFill dpi="0" rotWithShape="1">
            <a:blip r:embed="rId8"/>
            <a:srcRect/>
            <a:stretch>
              <a:fillRect l="-43000" t="-18000" r="-49000" b="-23000"/>
            </a:stretch>
          </a:blipFill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7143768" y="2714620"/>
            <a:ext cx="1143008" cy="1143008"/>
          </a:xfrm>
          <a:prstGeom prst="flowChartConnector">
            <a:avLst/>
          </a:prstGeom>
          <a:blipFill>
            <a:blip r:embed="rId9"/>
            <a:stretch>
              <a:fillRect l="-4000" t="-1000" r="-13000"/>
            </a:stretch>
          </a:blipFill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etc.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8992" y="3286125"/>
            <a:ext cx="25003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信息</a:t>
            </a:r>
            <a:endParaRPr lang="zh-CN" altLang="en-US" sz="8800" b="1" dirty="0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28860" y="3500438"/>
            <a:ext cx="492922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72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Important!</a:t>
            </a:r>
            <a:endParaRPr lang="zh-CN" altLang="en-US" sz="72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8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0"/>
                            </p:stCondLst>
                            <p:childTnLst>
                              <p:par>
                                <p:cTn id="8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854 0.12615 " pathEditMode="relative" ptsTypes="AA">
                                      <p:cBhvr>
                                        <p:cTn id="9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268 0.35717 " pathEditMode="relative" ptsTypes="AA"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4097 " pathEditMode="relative" ptsTypes="AA"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049 0.35717 " pathEditMode="relative" ptsTypes="AA">
                                      <p:cBhvr>
                                        <p:cTn id="9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653 0.12615 " pathEditMode="relative" ptsTypes="AA">
                                      <p:cBhvr>
                                        <p:cTn id="10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9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/>
          <a:p>
            <a:r>
              <a:rPr lang="en-US" altLang="zh-CN" dirty="0" smtClean="0"/>
              <a:t>80</a:t>
            </a:r>
            <a:r>
              <a:rPr lang="zh-CN" altLang="en-US" dirty="0" smtClean="0"/>
              <a:t>的译码</a:t>
            </a:r>
            <a:endParaRPr lang="zh-CN" altLang="en-US" dirty="0"/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0" y="2455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2841327" y="1399507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?????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464675" y="243703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1????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2023135" y="243703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2????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3581595" y="243703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3????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5140055" y="243703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4????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" name="AutoShape 15"/>
          <p:cNvSpPr>
            <a:spLocks noChangeShapeType="1"/>
          </p:cNvSpPr>
          <p:nvPr/>
        </p:nvSpPr>
        <p:spPr bwMode="auto">
          <a:xfrm flipH="1">
            <a:off x="990656" y="2036731"/>
            <a:ext cx="2376651" cy="40030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AutoShape 14"/>
          <p:cNvSpPr>
            <a:spLocks noChangeShapeType="1"/>
          </p:cNvSpPr>
          <p:nvPr/>
        </p:nvSpPr>
        <p:spPr bwMode="auto">
          <a:xfrm flipH="1">
            <a:off x="2549115" y="2036731"/>
            <a:ext cx="818191" cy="40030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AutoShape 13"/>
          <p:cNvSpPr>
            <a:spLocks noChangeShapeType="1"/>
          </p:cNvSpPr>
          <p:nvPr/>
        </p:nvSpPr>
        <p:spPr bwMode="auto">
          <a:xfrm>
            <a:off x="3367307" y="2036731"/>
            <a:ext cx="740268" cy="40030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AutoShape 12"/>
          <p:cNvSpPr>
            <a:spLocks noChangeShapeType="1"/>
          </p:cNvSpPr>
          <p:nvPr/>
        </p:nvSpPr>
        <p:spPr bwMode="auto">
          <a:xfrm>
            <a:off x="3367307" y="2036731"/>
            <a:ext cx="2298728" cy="40030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3834845" y="346639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41???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5393304" y="346639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42???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AutoShape 9"/>
          <p:cNvSpPr>
            <a:spLocks noChangeShapeType="1"/>
          </p:cNvSpPr>
          <p:nvPr/>
        </p:nvSpPr>
        <p:spPr bwMode="auto">
          <a:xfrm flipH="1">
            <a:off x="4360825" y="3074261"/>
            <a:ext cx="1305210" cy="39213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AutoShape 8"/>
          <p:cNvSpPr>
            <a:spLocks noChangeShapeType="1"/>
          </p:cNvSpPr>
          <p:nvPr/>
        </p:nvSpPr>
        <p:spPr bwMode="auto">
          <a:xfrm flipH="1">
            <a:off x="5140055" y="4103622"/>
            <a:ext cx="779230" cy="379066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4614075" y="4471250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421??</a:t>
            </a:r>
            <a:endParaRPr kumimoji="0" lang="en-US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3308865" y="5520218"/>
            <a:ext cx="1168845" cy="6355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42135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867324" y="5520218"/>
            <a:ext cx="1188326" cy="6355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42153</a:t>
            </a:r>
            <a:endParaRPr kumimoji="0" lang="en-US" altLang="zh-CN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AutoShape 4"/>
          <p:cNvSpPr>
            <a:spLocks noChangeShapeType="1"/>
          </p:cNvSpPr>
          <p:nvPr/>
        </p:nvSpPr>
        <p:spPr bwMode="auto">
          <a:xfrm flipH="1">
            <a:off x="3834845" y="5108474"/>
            <a:ext cx="1305210" cy="39213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AutoShape 3"/>
          <p:cNvSpPr>
            <a:spLocks noChangeShapeType="1"/>
          </p:cNvSpPr>
          <p:nvPr/>
        </p:nvSpPr>
        <p:spPr bwMode="auto">
          <a:xfrm>
            <a:off x="5120574" y="5108474"/>
            <a:ext cx="253250" cy="39213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AutoShape 2"/>
          <p:cNvSpPr>
            <a:spLocks noChangeShapeType="1"/>
          </p:cNvSpPr>
          <p:nvPr/>
        </p:nvSpPr>
        <p:spPr bwMode="auto">
          <a:xfrm>
            <a:off x="5629671" y="3077529"/>
            <a:ext cx="253250" cy="39213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86512" y="785794"/>
            <a:ext cx="257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4????——72</a:t>
            </a:r>
          </a:p>
          <a:p>
            <a:r>
              <a:rPr lang="en-US" altLang="zh-CN" sz="2800" b="1" dirty="0" smtClean="0"/>
              <a:t>42???——78</a:t>
            </a:r>
          </a:p>
          <a:p>
            <a:r>
              <a:rPr lang="en-US" altLang="zh-CN" sz="2800" b="1" dirty="0" smtClean="0"/>
              <a:t>…………</a:t>
            </a:r>
            <a:endParaRPr lang="zh-CN" altLang="en-US" sz="2800" b="1" dirty="0"/>
          </a:p>
        </p:txBody>
      </p:sp>
      <p:graphicFrame>
        <p:nvGraphicFramePr>
          <p:cNvPr id="55" name="内容占位符 54"/>
          <p:cNvGraphicFramePr>
            <a:graphicFrameLocks noGrp="1"/>
          </p:cNvGraphicFramePr>
          <p:nvPr>
            <p:ph idx="1"/>
          </p:nvPr>
        </p:nvGraphicFramePr>
        <p:xfrm>
          <a:off x="571472" y="3214686"/>
          <a:ext cx="8108951" cy="2214576"/>
        </p:xfrm>
        <a:graphic>
          <a:graphicData uri="http://schemas.openxmlformats.org/drawingml/2006/table">
            <a:tbl>
              <a:tblPr/>
              <a:tblGrid>
                <a:gridCol w="867191"/>
                <a:gridCol w="1769486"/>
                <a:gridCol w="1733081"/>
                <a:gridCol w="1915101"/>
                <a:gridCol w="1824092"/>
              </a:tblGrid>
              <a:tr h="738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分类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1????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2????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3????</a:t>
                      </a:r>
                      <a:endParaRPr lang="zh-CN" sz="3600" b="1" kern="10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4????</a:t>
                      </a:r>
                      <a:endParaRPr lang="zh-CN" sz="3600" b="1" kern="10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738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个数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4!=24</a:t>
                      </a:r>
                      <a:endParaRPr lang="zh-CN" sz="3600" b="1" kern="10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4!=24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4!=24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4!=24</a:t>
                      </a:r>
                      <a:endParaRPr lang="zh-CN" sz="3600" b="1" kern="10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738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累加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24</a:t>
                      </a:r>
                      <a:endParaRPr lang="zh-CN" sz="3600" b="1" kern="10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48</a:t>
                      </a:r>
                      <a:endParaRPr lang="zh-CN" sz="3600" b="1" kern="10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72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96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71472" y="3214686"/>
          <a:ext cx="8143931" cy="2240295"/>
        </p:xfrm>
        <a:graphic>
          <a:graphicData uri="http://schemas.openxmlformats.org/drawingml/2006/table">
            <a:tbl>
              <a:tblPr/>
              <a:tblGrid>
                <a:gridCol w="870933"/>
                <a:gridCol w="3517677"/>
                <a:gridCol w="3755321"/>
              </a:tblGrid>
              <a:tr h="746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分类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41???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42???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  <a:tr h="746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个数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3!=6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3!=6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</a:tr>
              <a:tr h="7467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  <a:cs typeface="Times New Roman"/>
                        </a:rPr>
                        <a:t>累加</a:t>
                      </a:r>
                      <a:endParaRPr lang="zh-CN" sz="2800" kern="100" dirty="0">
                        <a:solidFill>
                          <a:schemeClr val="bg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78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宋体"/>
                          <a:cs typeface="Times New Roman"/>
                        </a:rPr>
                        <a:t>84</a:t>
                      </a:r>
                      <a:endParaRPr lang="zh-CN" sz="3600" b="1" kern="1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3CC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D5"/>
                    </a:solidFill>
                  </a:tcPr>
                </a:tc>
              </a:tr>
            </a:tbl>
          </a:graphicData>
        </a:graphic>
      </p:graphicFrame>
      <p:sp>
        <p:nvSpPr>
          <p:cNvPr id="27" name="动作按钮: 帮助 26">
            <a:hlinkClick r:id="rId4" action="ppaction://hlinksldjump" highlightClick="1"/>
          </p:cNvPr>
          <p:cNvSpPr/>
          <p:nvPr/>
        </p:nvSpPr>
        <p:spPr>
          <a:xfrm>
            <a:off x="428596" y="5357826"/>
            <a:ext cx="1042416" cy="1042416"/>
          </a:xfrm>
          <a:prstGeom prst="actionButtonHelp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84971E-6 L 0.31511 -0.46127 " pathEditMode="relative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56069E-6 L 0.30712 -0.45086 " pathEditMode="relative" ptsTypes="AA">
                                      <p:cBhvr>
                                        <p:cTn id="3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000232" y="571480"/>
            <a:ext cx="6572296" cy="585791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所求字符串长度为</a:t>
            </a:r>
            <a:r>
              <a:rPr lang="en-US" dirty="0" smtClean="0">
                <a:solidFill>
                  <a:srgbClr val="FFC000"/>
                </a:solidFill>
              </a:rPr>
              <a:t>n</a:t>
            </a:r>
          </a:p>
          <a:p>
            <a:r>
              <a:rPr lang="zh-CN" altLang="en-US" dirty="0" smtClean="0">
                <a:solidFill>
                  <a:srgbClr val="FFC000"/>
                </a:solidFill>
              </a:rPr>
              <a:t>字符集大小为</a:t>
            </a:r>
            <a:r>
              <a:rPr lang="en-US" dirty="0" smtClean="0">
                <a:solidFill>
                  <a:srgbClr val="FFC000"/>
                </a:solidFill>
              </a:rPr>
              <a:t>m</a:t>
            </a:r>
          </a:p>
          <a:p>
            <a:r>
              <a:rPr lang="zh-CN" altLang="en-US" dirty="0" smtClean="0"/>
              <a:t>每处理一位字符需要累加最多</a:t>
            </a:r>
            <a:r>
              <a:rPr lang="en-US" dirty="0" smtClean="0"/>
              <a:t>m</a:t>
            </a:r>
            <a:r>
              <a:rPr lang="zh-CN" altLang="en-US" dirty="0" smtClean="0"/>
              <a:t>个字符</a:t>
            </a:r>
            <a:endParaRPr lang="en-US" altLang="zh-CN" dirty="0" smtClean="0"/>
          </a:p>
          <a:p>
            <a:r>
              <a:rPr lang="zh-CN" altLang="en-US" dirty="0" smtClean="0"/>
              <a:t>每次累加需要进行分类模板计数，时间复杂度为</a:t>
            </a:r>
            <a:r>
              <a:rPr lang="en-US" dirty="0" smtClean="0"/>
              <a:t>O(m)</a:t>
            </a:r>
          </a:p>
          <a:p>
            <a:r>
              <a:rPr lang="zh-CN" altLang="en-US" dirty="0" smtClean="0"/>
              <a:t>每处理一位字符需要</a:t>
            </a:r>
            <a:r>
              <a:rPr lang="en-US" dirty="0" smtClean="0"/>
              <a:t>O(m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zh-CN" altLang="en-US" dirty="0" smtClean="0"/>
              <a:t>的时间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C000"/>
                </a:solidFill>
              </a:rPr>
              <a:t>总复杂度为</a:t>
            </a:r>
            <a:r>
              <a:rPr lang="en-US" dirty="0" smtClean="0">
                <a:solidFill>
                  <a:srgbClr val="FFC000"/>
                </a:solidFill>
              </a:rPr>
              <a:t>O(m</a:t>
            </a:r>
            <a:r>
              <a:rPr lang="en-US" baseline="30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FFC000"/>
                </a:solidFill>
              </a:rPr>
              <a:t>n)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2143116"/>
          <a:ext cx="7786742" cy="170211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90000" dist="50800" dir="5400000" sy="-100000" algn="bl" rotWithShape="0"/>
                </a:effectLst>
                <a:tableStyleId>{2D5ABB26-0587-4C30-8999-92F81FD0307C}</a:tableStyleId>
              </a:tblPr>
              <a:tblGrid>
                <a:gridCol w="3893371"/>
                <a:gridCol w="3893371"/>
              </a:tblGrid>
              <a:tr h="1702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800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O(nm</a:t>
                      </a:r>
                      <a:r>
                        <a:rPr lang="en-US" altLang="zh-CN" sz="8800" baseline="30000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2</a:t>
                      </a:r>
                      <a:r>
                        <a:rPr lang="en-US" altLang="zh-CN" sz="8800" dirty="0" smtClean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>
                            <a:glow rad="139700">
                              <a:schemeClr val="accent2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)</a:t>
                      </a:r>
                      <a:endParaRPr lang="zh-CN" altLang="en-US" sz="8800" dirty="0">
                        <a:solidFill>
                          <a:schemeClr val="bg2">
                            <a:lumMod val="75000"/>
                            <a:lumOff val="25000"/>
                          </a:schemeClr>
                        </a:solidFill>
                        <a:effectLst>
                          <a:glow rad="1397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800" dirty="0" smtClean="0">
                          <a:effectLst>
                            <a:glow rad="228600">
                              <a:schemeClr val="accent5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O(n*n!)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图片 6" descr="200612334113774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contrast="-1000"/>
          </a:blip>
          <a:stretch>
            <a:fillRect/>
          </a:stretch>
        </p:blipFill>
        <p:spPr>
          <a:xfrm>
            <a:off x="-2143172" y="3762410"/>
            <a:ext cx="4905375" cy="466725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softEdge rad="31750"/>
          </a:effectLst>
        </p:spPr>
      </p:pic>
      <p:sp>
        <p:nvSpPr>
          <p:cNvPr id="11" name="椭圆 10"/>
          <p:cNvSpPr/>
          <p:nvPr/>
        </p:nvSpPr>
        <p:spPr>
          <a:xfrm>
            <a:off x="642910" y="2000240"/>
            <a:ext cx="4214842" cy="1928826"/>
          </a:xfrm>
          <a:prstGeom prst="ellipse">
            <a:avLst/>
          </a:prstGeom>
          <a:noFill/>
          <a:ln w="79375" cap="flat" cmpd="sng">
            <a:solidFill>
              <a:srgbClr val="FFFF0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6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52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53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58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59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4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5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0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1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76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77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6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82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83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5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tint val="100000"/>
            <a:shade val="100000"/>
            <a:hueMod val="100000"/>
            <a:sat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编码译码常用思想与方法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714480" y="1600200"/>
            <a:ext cx="6972320" cy="45259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数论、组合计数几类数学思想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Twofive</a:t>
            </a:r>
            <a:r>
              <a:rPr lang="en-US" altLang="zh-CN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, IOI 2001][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Hexadecimal Numbers, CEOI 1997]…</a:t>
            </a:r>
            <a:endParaRPr lang="en-US" altLang="zh-CN" sz="2000" dirty="0" smtClean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递推动态规划、枚举搜索、排序、贪心和构造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[CUDAK, COCI 2007/2008 #3][Zip, Zhejiang OI 2001][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A decorative fence, CEOI 2002</a:t>
            </a:r>
            <a:r>
              <a:rPr lang="en-US" altLang="zh-CN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]…</a:t>
            </a:r>
          </a:p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堆、树状数组等特殊的数据结构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[</a:t>
            </a:r>
            <a:r>
              <a:rPr lang="en-US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Huffman][</a:t>
            </a:r>
            <a:r>
              <a:rPr lang="en-US" sz="2000" dirty="0" err="1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Prüfer</a:t>
            </a:r>
            <a:r>
              <a:rPr lang="en-US" altLang="zh-CN" sz="2000" dirty="0" smtClean="0">
                <a:solidFill>
                  <a:schemeClr val="bg2">
                    <a:lumMod val="75000"/>
                    <a:lumOff val="25000"/>
                  </a:schemeClr>
                </a:solidFill>
              </a:rPr>
              <a:t>]…</a:t>
            </a:r>
            <a:endParaRPr lang="zh-CN" altLang="en-US" sz="20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 descr="200612334115751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450445" y="2143116"/>
            <a:ext cx="2218337" cy="4786346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编码译码具体应用例举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Huffman Code</a:t>
            </a:r>
            <a:r>
              <a:rPr lang="zh-CN" altLang="en-US" b="1" dirty="0" smtClean="0"/>
              <a:t>（哈夫曼编码）</a:t>
            </a:r>
            <a:endParaRPr lang="en-US" altLang="zh-CN" b="1" dirty="0" smtClean="0"/>
          </a:p>
          <a:p>
            <a:pPr fontAlgn="base"/>
            <a:r>
              <a:rPr lang="en-US" b="1" dirty="0" smtClean="0"/>
              <a:t>Gray Code</a:t>
            </a:r>
            <a:r>
              <a:rPr lang="zh-CN" altLang="en-US" b="1" dirty="0" smtClean="0"/>
              <a:t>（格雷码）</a:t>
            </a:r>
            <a:endParaRPr lang="en-US" altLang="zh-CN" b="1" dirty="0" smtClean="0"/>
          </a:p>
          <a:p>
            <a:pPr fontAlgn="base"/>
            <a:r>
              <a:rPr lang="en-US" b="1" dirty="0" err="1" smtClean="0"/>
              <a:t>Prüfer</a:t>
            </a:r>
            <a:r>
              <a:rPr lang="en-US" b="1" dirty="0" smtClean="0"/>
              <a:t> Code</a:t>
            </a:r>
            <a:r>
              <a:rPr lang="zh-CN" altLang="en-US" b="1" dirty="0" smtClean="0"/>
              <a:t>（普吕弗编码）</a:t>
            </a:r>
            <a:endParaRPr lang="en-US" altLang="zh-CN" b="1" dirty="0" smtClean="0"/>
          </a:p>
          <a:p>
            <a:pPr fontAlgn="base"/>
            <a:r>
              <a:rPr lang="en-US" b="1" dirty="0" smtClean="0"/>
              <a:t>Hash Function</a:t>
            </a:r>
            <a:r>
              <a:rPr lang="zh-CN" altLang="en-US" b="1" dirty="0" smtClean="0"/>
              <a:t>（哈希（散列）函数）</a:t>
            </a:r>
            <a:endParaRPr lang="zh-CN" altLang="en-US" dirty="0"/>
          </a:p>
        </p:txBody>
      </p:sp>
      <p:sp>
        <p:nvSpPr>
          <p:cNvPr id="6" name="标题 5"/>
          <p:cNvSpPr txBox="1">
            <a:spLocks/>
          </p:cNvSpPr>
          <p:nvPr/>
        </p:nvSpPr>
        <p:spPr>
          <a:xfrm>
            <a:off x="728690" y="2781305"/>
            <a:ext cx="7772400" cy="1362075"/>
          </a:xfrm>
          <a:prstGeom prst="rect">
            <a:avLst/>
          </a:prstGeom>
        </p:spPr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  <a:t>编码若宇。宇善容万物而不乱，处万物之所源，故几于道。</a:t>
            </a:r>
            <a:br>
              <a:rPr kumimoji="0" lang="zh-CN" altLang="en-US" sz="4400" b="1" i="0" u="none" strike="noStrike" kern="1200" cap="none" spc="50" normalizeH="0" baseline="0" noProof="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1" i="0" u="none" strike="noStrike" kern="1200" cap="none" spc="50" normalizeH="0" baseline="0" noProof="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4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58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8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8" presetClass="exit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Prüfer</a:t>
            </a:r>
            <a:r>
              <a:rPr lang="zh-CN" altLang="en-US" b="1" dirty="0" smtClean="0"/>
              <a:t>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标号树</a:t>
            </a:r>
            <a:r>
              <a:rPr lang="zh-CN" altLang="en-US" dirty="0" smtClean="0"/>
              <a:t>：顶点标号为</a:t>
            </a:r>
            <a:r>
              <a:rPr lang="en-US" dirty="0" smtClean="0"/>
              <a:t>1</a:t>
            </a:r>
            <a:r>
              <a:rPr lang="zh-CN" altLang="en-US" dirty="0" smtClean="0"/>
              <a:t>至</a:t>
            </a:r>
            <a:r>
              <a:rPr lang="en-US" dirty="0" smtClean="0"/>
              <a:t>n</a:t>
            </a:r>
            <a:r>
              <a:rPr lang="zh-CN" altLang="en-US" dirty="0" smtClean="0"/>
              <a:t>的有</a:t>
            </a:r>
            <a:r>
              <a:rPr lang="en-US" dirty="0" smtClean="0"/>
              <a:t>n</a:t>
            </a:r>
            <a:r>
              <a:rPr lang="zh-CN" altLang="en-US" dirty="0" smtClean="0"/>
              <a:t>个顶点的树</a:t>
            </a:r>
            <a:endParaRPr lang="en-US" b="1" dirty="0" smtClean="0"/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Cayley</a:t>
            </a:r>
            <a:r>
              <a:rPr lang="zh-CN" altLang="en-US" dirty="0" smtClean="0">
                <a:solidFill>
                  <a:srgbClr val="FFC000"/>
                </a:solidFill>
              </a:rPr>
              <a:t>定理</a:t>
            </a:r>
            <a:r>
              <a:rPr lang="zh-CN" altLang="en-US" dirty="0" smtClean="0"/>
              <a:t>：不同的标号树的数量是</a:t>
            </a:r>
            <a:r>
              <a:rPr lang="en-US" dirty="0" smtClean="0"/>
              <a:t>n</a:t>
            </a:r>
            <a:r>
              <a:rPr lang="en-US" baseline="30000" dirty="0" smtClean="0"/>
              <a:t>n-2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1889 </a:t>
            </a:r>
            <a:r>
              <a:rPr lang="en-US" sz="3200" dirty="0" smtClean="0"/>
              <a:t>“A Theorem on Trees.”</a:t>
            </a:r>
            <a:endParaRPr lang="en-US" altLang="zh-CN" sz="3200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Prüfer</a:t>
            </a:r>
            <a:r>
              <a:rPr lang="zh-CN" altLang="en-US" dirty="0" smtClean="0">
                <a:solidFill>
                  <a:srgbClr val="FFC000"/>
                </a:solidFill>
              </a:rPr>
              <a:t>编码</a:t>
            </a:r>
            <a:r>
              <a:rPr lang="zh-CN" altLang="en-US" dirty="0" smtClean="0"/>
              <a:t>：德国数学家</a:t>
            </a:r>
            <a:r>
              <a:rPr lang="en-US" dirty="0" smtClean="0"/>
              <a:t>Heinz </a:t>
            </a:r>
            <a:r>
              <a:rPr lang="en-US" dirty="0" err="1" smtClean="0"/>
              <a:t>Prüfer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1918</a:t>
            </a:r>
            <a:r>
              <a:rPr lang="zh-CN" altLang="en-US" dirty="0" smtClean="0"/>
              <a:t>年另一个建设性的证明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		</a:t>
            </a:r>
            <a:r>
              <a:rPr lang="en-US" dirty="0" err="1" smtClean="0"/>
              <a:t>Prüfer</a:t>
            </a:r>
            <a:r>
              <a:rPr lang="zh-CN" altLang="en-US" dirty="0" smtClean="0"/>
              <a:t>序列（编码）。</a:t>
            </a:r>
            <a:endParaRPr lang="zh-CN" alt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zh-CN" altLang="en-US" dirty="0" smtClean="0"/>
              <a:t>个结点的标号树</a:t>
            </a:r>
            <a:r>
              <a:rPr lang="en-US" dirty="0" smtClean="0"/>
              <a:t>T </a:t>
            </a:r>
          </a:p>
          <a:p>
            <a:r>
              <a:rPr lang="zh-CN" altLang="en-US" dirty="0" smtClean="0"/>
              <a:t>不断从</a:t>
            </a:r>
            <a:r>
              <a:rPr lang="en-US" dirty="0" smtClean="0"/>
              <a:t>T</a:t>
            </a:r>
            <a:r>
              <a:rPr lang="zh-CN" altLang="en-US" dirty="0" smtClean="0"/>
              <a:t>中移除当前</a:t>
            </a:r>
            <a:r>
              <a:rPr lang="zh-CN" altLang="en-US" b="1" dirty="0" smtClean="0">
                <a:solidFill>
                  <a:srgbClr val="FFFF00"/>
                </a:solidFill>
              </a:rPr>
              <a:t>标号最小</a:t>
            </a:r>
            <a:r>
              <a:rPr lang="zh-CN" altLang="en-US" dirty="0" smtClean="0"/>
              <a:t>的叶子，直到</a:t>
            </a:r>
            <a:r>
              <a:rPr lang="en-US" dirty="0" smtClean="0"/>
              <a:t>T</a:t>
            </a:r>
            <a:r>
              <a:rPr lang="zh-CN" altLang="en-US" dirty="0" smtClean="0"/>
              <a:t>只剩下两个结点。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dirty="0" err="1" smtClean="0"/>
              <a:t>i</a:t>
            </a:r>
            <a:r>
              <a:rPr lang="zh-CN" altLang="en-US" dirty="0" smtClean="0"/>
              <a:t>次移除叶子的</a:t>
            </a:r>
            <a:r>
              <a:rPr lang="zh-CN" altLang="en-US" b="1" dirty="0" smtClean="0">
                <a:solidFill>
                  <a:srgbClr val="FFFF00"/>
                </a:solidFill>
              </a:rPr>
              <a:t>相邻点</a:t>
            </a:r>
            <a:r>
              <a:rPr lang="zh-CN" altLang="en-US" dirty="0" smtClean="0"/>
              <a:t>的标号即为</a:t>
            </a:r>
            <a:r>
              <a:rPr lang="en-US" dirty="0" err="1" smtClean="0"/>
              <a:t>Prüfer</a:t>
            </a:r>
            <a:r>
              <a:rPr lang="zh-CN" altLang="en-US" dirty="0" smtClean="0"/>
              <a:t>序列的第</a:t>
            </a:r>
            <a:r>
              <a:rPr lang="en-US" dirty="0" err="1" smtClean="0"/>
              <a:t>i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r>
              <a:rPr lang="en-US" dirty="0" err="1" smtClean="0">
                <a:solidFill>
                  <a:srgbClr val="FFC000"/>
                </a:solidFill>
              </a:rPr>
              <a:t>Prüfer</a:t>
            </a:r>
            <a:r>
              <a:rPr lang="zh-CN" altLang="en-US" dirty="0" smtClean="0">
                <a:solidFill>
                  <a:srgbClr val="FFC000"/>
                </a:solidFill>
              </a:rPr>
              <a:t>编码提供了</a:t>
            </a:r>
            <a:r>
              <a:rPr lang="en-US" dirty="0" smtClean="0">
                <a:solidFill>
                  <a:srgbClr val="FFC000"/>
                </a:solidFill>
              </a:rPr>
              <a:t>n</a:t>
            </a:r>
            <a:r>
              <a:rPr lang="zh-CN" altLang="en-US" dirty="0" smtClean="0">
                <a:solidFill>
                  <a:srgbClr val="FFC000"/>
                </a:solidFill>
              </a:rPr>
              <a:t>结点</a:t>
            </a:r>
            <a:r>
              <a:rPr lang="zh-CN" altLang="en-US" b="1" dirty="0" smtClean="0">
                <a:solidFill>
                  <a:srgbClr val="FFFF00"/>
                </a:solidFill>
              </a:rPr>
              <a:t>标号树</a:t>
            </a:r>
            <a:r>
              <a:rPr lang="zh-CN" altLang="en-US" dirty="0" smtClean="0">
                <a:solidFill>
                  <a:srgbClr val="FFC000"/>
                </a:solidFill>
              </a:rPr>
              <a:t>与每个元素在</a:t>
            </a:r>
            <a:r>
              <a:rPr lang="en-US" dirty="0" smtClean="0">
                <a:solidFill>
                  <a:srgbClr val="FFC000"/>
                </a:solidFill>
              </a:rPr>
              <a:t>[1,n]</a:t>
            </a:r>
            <a:r>
              <a:rPr lang="zh-CN" altLang="en-US" dirty="0" smtClean="0">
                <a:solidFill>
                  <a:srgbClr val="FFC000"/>
                </a:solidFill>
              </a:rPr>
              <a:t>内的长</a:t>
            </a:r>
            <a:r>
              <a:rPr lang="en-US" altLang="zh-CN" dirty="0" smtClean="0">
                <a:solidFill>
                  <a:srgbClr val="FFC000"/>
                </a:solidFill>
              </a:rPr>
              <a:t>(</a:t>
            </a:r>
            <a:r>
              <a:rPr lang="en-US" dirty="0" smtClean="0">
                <a:solidFill>
                  <a:srgbClr val="FFC000"/>
                </a:solidFill>
              </a:rPr>
              <a:t>n-2)</a:t>
            </a:r>
            <a:r>
              <a:rPr lang="zh-CN" altLang="en-US" dirty="0" smtClean="0">
                <a:solidFill>
                  <a:srgbClr val="FFC000"/>
                </a:solidFill>
              </a:rPr>
              <a:t>的</a:t>
            </a:r>
            <a:r>
              <a:rPr lang="zh-CN" altLang="en-US" b="1" dirty="0" smtClean="0">
                <a:solidFill>
                  <a:srgbClr val="FFFF00"/>
                </a:solidFill>
              </a:rPr>
              <a:t>整数序列</a:t>
            </a:r>
            <a:r>
              <a:rPr lang="zh-CN" altLang="en-US" dirty="0" smtClean="0">
                <a:solidFill>
                  <a:srgbClr val="FFC000"/>
                </a:solidFill>
              </a:rPr>
              <a:t>的一个</a:t>
            </a:r>
            <a:r>
              <a:rPr lang="zh-CN" altLang="en-US" b="1" dirty="0" smtClean="0">
                <a:solidFill>
                  <a:srgbClr val="FFFF00"/>
                </a:solidFill>
              </a:rPr>
              <a:t>双射</a:t>
            </a:r>
            <a:r>
              <a:rPr lang="zh-CN" altLang="en-US" dirty="0" smtClean="0">
                <a:solidFill>
                  <a:srgbClr val="FFC000"/>
                </a:solidFill>
              </a:rPr>
              <a:t>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八角星 3"/>
          <p:cNvSpPr/>
          <p:nvPr/>
        </p:nvSpPr>
        <p:spPr>
          <a:xfrm>
            <a:off x="4214810" y="571480"/>
            <a:ext cx="714380" cy="71438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八角星 4"/>
          <p:cNvSpPr/>
          <p:nvPr/>
        </p:nvSpPr>
        <p:spPr>
          <a:xfrm>
            <a:off x="1428728" y="1928802"/>
            <a:ext cx="714380" cy="71438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八角星 5"/>
          <p:cNvSpPr/>
          <p:nvPr/>
        </p:nvSpPr>
        <p:spPr>
          <a:xfrm>
            <a:off x="4214810" y="2428868"/>
            <a:ext cx="714380" cy="71438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八角星 6"/>
          <p:cNvSpPr/>
          <p:nvPr/>
        </p:nvSpPr>
        <p:spPr>
          <a:xfrm>
            <a:off x="6929454" y="1928802"/>
            <a:ext cx="714380" cy="71438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八角星 7"/>
          <p:cNvSpPr/>
          <p:nvPr/>
        </p:nvSpPr>
        <p:spPr>
          <a:xfrm>
            <a:off x="1428728" y="3429000"/>
            <a:ext cx="714380" cy="71438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八角星 9"/>
          <p:cNvSpPr/>
          <p:nvPr/>
        </p:nvSpPr>
        <p:spPr>
          <a:xfrm>
            <a:off x="3286116" y="4143380"/>
            <a:ext cx="714380" cy="71438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八角星 10"/>
          <p:cNvSpPr/>
          <p:nvPr/>
        </p:nvSpPr>
        <p:spPr>
          <a:xfrm>
            <a:off x="5143504" y="4143380"/>
            <a:ext cx="714380" cy="71438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八角星 11"/>
          <p:cNvSpPr/>
          <p:nvPr/>
        </p:nvSpPr>
        <p:spPr>
          <a:xfrm>
            <a:off x="3286116" y="5715016"/>
            <a:ext cx="714380" cy="714380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4" name="直接连接符 13"/>
          <p:cNvCxnSpPr>
            <a:stCxn id="4" idx="2"/>
            <a:endCxn id="6" idx="6"/>
          </p:cNvCxnSpPr>
          <p:nvPr/>
        </p:nvCxnSpPr>
        <p:spPr>
          <a:xfrm rot="5400000">
            <a:off x="4000496" y="1857364"/>
            <a:ext cx="114300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4" idx="3"/>
            <a:endCxn id="5" idx="0"/>
          </p:cNvCxnSpPr>
          <p:nvPr/>
        </p:nvCxnSpPr>
        <p:spPr>
          <a:xfrm rot="5400000">
            <a:off x="2678894" y="645457"/>
            <a:ext cx="1104750" cy="2176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1"/>
            <a:endCxn id="7" idx="4"/>
          </p:cNvCxnSpPr>
          <p:nvPr/>
        </p:nvCxnSpPr>
        <p:spPr>
          <a:xfrm rot="16200000" flipH="1">
            <a:off x="5324637" y="681175"/>
            <a:ext cx="1104750" cy="2104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5" idx="2"/>
            <a:endCxn id="8" idx="6"/>
          </p:cNvCxnSpPr>
          <p:nvPr/>
        </p:nvCxnSpPr>
        <p:spPr>
          <a:xfrm rot="5400000">
            <a:off x="1393009" y="3036091"/>
            <a:ext cx="78581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6" idx="3"/>
            <a:endCxn id="10" idx="6"/>
          </p:cNvCxnSpPr>
          <p:nvPr/>
        </p:nvCxnSpPr>
        <p:spPr>
          <a:xfrm rot="5400000">
            <a:off x="3428993" y="3252944"/>
            <a:ext cx="1104750" cy="676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1"/>
            <a:endCxn id="11" idx="6"/>
          </p:cNvCxnSpPr>
          <p:nvPr/>
        </p:nvCxnSpPr>
        <p:spPr>
          <a:xfrm rot="16200000" flipH="1">
            <a:off x="4610257" y="3252943"/>
            <a:ext cx="1104750" cy="676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0" idx="2"/>
            <a:endCxn id="12" idx="6"/>
          </p:cNvCxnSpPr>
          <p:nvPr/>
        </p:nvCxnSpPr>
        <p:spPr>
          <a:xfrm rot="5400000">
            <a:off x="3214678" y="5286388"/>
            <a:ext cx="85725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286512" y="3487167"/>
            <a:ext cx="3571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{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6643702" y="3500438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, 2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003706" y="3500438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, 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358082" y="3500438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, 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715272" y="3500438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, 3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072462" y="3500438"/>
            <a:ext cx="5870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, 5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29388" y="3487167"/>
            <a:ext cx="343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}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445724" y="350043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prstClr val="white"/>
                </a:solidFill>
              </a:rPr>
              <a:t>1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72330" y="3487167"/>
            <a:ext cx="343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}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15140" y="3487167"/>
            <a:ext cx="343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}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786710" y="3487167"/>
            <a:ext cx="343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}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429520" y="3487167"/>
            <a:ext cx="343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}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429652" y="3487167"/>
            <a:ext cx="343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}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143900" y="3487167"/>
            <a:ext cx="343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prstClr val="white"/>
                </a:solidFill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50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12" dur="50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" dur="50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autoRev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" dur="50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39" dur="50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0" dur="50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44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45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0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71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5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6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50" autoRev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2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103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4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50" autoRev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7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08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4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135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6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50" autoRev="1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9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140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1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50" autoRev="1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7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6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>
                                      <p:cBhvr>
                                        <p:cTn id="167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8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7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1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72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50" autoRev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1" animBg="1"/>
      <p:bldP spid="11" grpId="0" animBg="1"/>
      <p:bldP spid="11" grpId="1" animBg="1"/>
      <p:bldP spid="11" grpId="2" animBg="1"/>
      <p:bldP spid="29" grpId="0"/>
      <p:bldP spid="30" grpId="0"/>
      <p:bldP spid="31" grpId="0"/>
      <p:bldP spid="32" grpId="0"/>
      <p:bldP spid="33" grpId="0"/>
      <p:bldP spid="34" grpId="1"/>
      <p:bldP spid="36" grpId="0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译码过程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9440" y="2071678"/>
            <a:ext cx="5000660" cy="135732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(a</a:t>
            </a:r>
            <a:r>
              <a:rPr lang="en-US" sz="5400" baseline="-25000" dirty="0" smtClean="0">
                <a:solidFill>
                  <a:srgbClr val="FFC000"/>
                </a:solidFill>
              </a:rPr>
              <a:t>1</a:t>
            </a:r>
            <a:r>
              <a:rPr lang="en-US" sz="5400" dirty="0" smtClean="0">
                <a:solidFill>
                  <a:srgbClr val="FFC000"/>
                </a:solidFill>
              </a:rPr>
              <a:t>, a</a:t>
            </a:r>
            <a:r>
              <a:rPr lang="en-US" sz="5400" baseline="-25000" dirty="0" smtClean="0">
                <a:solidFill>
                  <a:srgbClr val="FFC000"/>
                </a:solidFill>
              </a:rPr>
              <a:t>2</a:t>
            </a:r>
            <a:r>
              <a:rPr lang="en-US" sz="5400" dirty="0" smtClean="0">
                <a:solidFill>
                  <a:srgbClr val="FFC000"/>
                </a:solidFill>
              </a:rPr>
              <a:t>, …, a</a:t>
            </a:r>
            <a:r>
              <a:rPr lang="en-US" sz="5400" baseline="-25000" dirty="0" smtClean="0">
                <a:solidFill>
                  <a:srgbClr val="FFC000"/>
                </a:solidFill>
              </a:rPr>
              <a:t>n-2</a:t>
            </a:r>
            <a:r>
              <a:rPr lang="en-US" sz="5400" dirty="0" smtClean="0">
                <a:solidFill>
                  <a:srgbClr val="FFC000"/>
                </a:solidFill>
              </a:rPr>
              <a:t>)</a:t>
            </a:r>
            <a:endParaRPr lang="zh-CN" altLang="en-US" sz="5400" dirty="0">
              <a:solidFill>
                <a:srgbClr val="FFC0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949440" y="2071678"/>
            <a:ext cx="7194460" cy="1257296"/>
          </a:xfrm>
          <a:prstGeom prst="rect">
            <a:avLst/>
          </a:prstGeom>
        </p:spPr>
        <p:txBody>
          <a:bodyPr vert="horz" rtlCol="0">
            <a:no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/>
            </a:pPr>
            <a:r>
              <a:rPr lang="en-US" sz="5400" dirty="0" smtClean="0">
                <a:solidFill>
                  <a:srgbClr val="FFC000"/>
                </a:solidFill>
              </a:rPr>
              <a:t>(a</a:t>
            </a:r>
            <a:r>
              <a:rPr lang="en-US" sz="5400" baseline="-25000" dirty="0" smtClean="0">
                <a:solidFill>
                  <a:srgbClr val="FFC000"/>
                </a:solidFill>
              </a:rPr>
              <a:t>1</a:t>
            </a:r>
            <a:r>
              <a:rPr lang="en-US" sz="5400" dirty="0" smtClean="0">
                <a:solidFill>
                  <a:srgbClr val="FFC000"/>
                </a:solidFill>
              </a:rPr>
              <a:t>, a</a:t>
            </a:r>
            <a:r>
              <a:rPr lang="en-US" sz="5400" baseline="-25000" dirty="0" smtClean="0">
                <a:solidFill>
                  <a:srgbClr val="FFC000"/>
                </a:solidFill>
              </a:rPr>
              <a:t>2</a:t>
            </a:r>
            <a:r>
              <a:rPr lang="en-US" sz="5400" dirty="0" smtClean="0">
                <a:solidFill>
                  <a:srgbClr val="FFC000"/>
                </a:solidFill>
              </a:rPr>
              <a:t>, …, </a:t>
            </a:r>
            <a:r>
              <a:rPr lang="en-US" sz="5400" dirty="0" err="1" smtClean="0"/>
              <a:t>a</a:t>
            </a:r>
            <a:r>
              <a:rPr lang="en-US" sz="5400" baseline="-25000" dirty="0" err="1" smtClean="0"/>
              <a:t>i</a:t>
            </a:r>
            <a:r>
              <a:rPr lang="en-US" sz="5400" dirty="0" smtClean="0">
                <a:solidFill>
                  <a:srgbClr val="FFC000"/>
                </a:solidFill>
              </a:rPr>
              <a:t>, …, a</a:t>
            </a:r>
            <a:r>
              <a:rPr lang="en-US" sz="5400" baseline="-25000" dirty="0" smtClean="0">
                <a:solidFill>
                  <a:srgbClr val="FFC000"/>
                </a:solidFill>
              </a:rPr>
              <a:t>n-2</a:t>
            </a:r>
            <a:r>
              <a:rPr lang="en-US" sz="5400" dirty="0" smtClean="0">
                <a:solidFill>
                  <a:srgbClr val="FFC000"/>
                </a:solidFill>
              </a:rPr>
              <a:t>, n)</a:t>
            </a:r>
            <a:endParaRPr lang="zh-CN" altLang="en-US" sz="5400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7224" y="3071810"/>
            <a:ext cx="77348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50000"/>
              <a:buFont typeface="Wingdings 2"/>
              <a:buChar char=""/>
              <a:defRPr/>
            </a:pPr>
            <a:r>
              <a:rPr lang="en-US" sz="5400" dirty="0" smtClean="0">
                <a:solidFill>
                  <a:srgbClr val="FFC000"/>
                </a:solidFill>
              </a:rPr>
              <a:t>(b</a:t>
            </a:r>
            <a:r>
              <a:rPr lang="en-US" sz="5400" baseline="-25000" dirty="0" smtClean="0">
                <a:solidFill>
                  <a:srgbClr val="FFC000"/>
                </a:solidFill>
              </a:rPr>
              <a:t>1</a:t>
            </a:r>
            <a:r>
              <a:rPr lang="en-US" sz="5400" dirty="0" smtClean="0">
                <a:solidFill>
                  <a:srgbClr val="FFC000"/>
                </a:solidFill>
              </a:rPr>
              <a:t>, b</a:t>
            </a:r>
            <a:r>
              <a:rPr lang="en-US" sz="5400" baseline="-25000" dirty="0" smtClean="0">
                <a:solidFill>
                  <a:srgbClr val="FFC000"/>
                </a:solidFill>
              </a:rPr>
              <a:t>2</a:t>
            </a:r>
            <a:r>
              <a:rPr lang="en-US" sz="5400" dirty="0" smtClean="0">
                <a:solidFill>
                  <a:srgbClr val="FFC000"/>
                </a:solidFill>
              </a:rPr>
              <a:t>, …, </a:t>
            </a:r>
            <a:r>
              <a:rPr lang="en-US" sz="5400" dirty="0" smtClean="0"/>
              <a:t>b</a:t>
            </a:r>
            <a:r>
              <a:rPr lang="en-US" sz="5400" baseline="-25000" dirty="0" smtClean="0"/>
              <a:t>i</a:t>
            </a:r>
            <a:r>
              <a:rPr lang="en-US" sz="5400" dirty="0" smtClean="0">
                <a:solidFill>
                  <a:srgbClr val="FFC000"/>
                </a:solidFill>
              </a:rPr>
              <a:t>, …, b</a:t>
            </a:r>
            <a:r>
              <a:rPr lang="en-US" sz="5400" baseline="-25000" dirty="0" smtClean="0">
                <a:solidFill>
                  <a:srgbClr val="FFC000"/>
                </a:solidFill>
              </a:rPr>
              <a:t>n-2</a:t>
            </a:r>
            <a:r>
              <a:rPr lang="en-US" sz="5400" dirty="0" smtClean="0">
                <a:solidFill>
                  <a:srgbClr val="FFC000"/>
                </a:solidFill>
              </a:rPr>
              <a:t>, b</a:t>
            </a:r>
            <a:r>
              <a:rPr lang="en-US" sz="5400" baseline="-25000" dirty="0" smtClean="0">
                <a:solidFill>
                  <a:srgbClr val="FFC000"/>
                </a:solidFill>
              </a:rPr>
              <a:t>n-1</a:t>
            </a:r>
            <a:r>
              <a:rPr lang="en-US" sz="5400" dirty="0" smtClean="0">
                <a:solidFill>
                  <a:srgbClr val="FFC000"/>
                </a:solidFill>
              </a:rPr>
              <a:t>)</a:t>
            </a:r>
            <a:endParaRPr lang="zh-CN" altLang="en-US" sz="5400" dirty="0">
              <a:solidFill>
                <a:srgbClr val="FFC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000496" y="2643182"/>
            <a:ext cx="3500462" cy="158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428728" y="3643314"/>
            <a:ext cx="2500330" cy="1588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28428" y="4710366"/>
            <a:ext cx="1343638" cy="8617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5000" b="1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min</a:t>
            </a:r>
            <a:endParaRPr lang="zh-CN" altLang="en-US" sz="5000" b="1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4109912" y="4391154"/>
            <a:ext cx="6384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动作按钮: 帮助 20">
            <a:hlinkClick r:id="rId4" action="ppaction://hlinksldjump" highlightClick="1"/>
          </p:cNvPr>
          <p:cNvSpPr/>
          <p:nvPr/>
        </p:nvSpPr>
        <p:spPr>
          <a:xfrm>
            <a:off x="428596" y="5357826"/>
            <a:ext cx="1042416" cy="1042416"/>
          </a:xfrm>
          <a:prstGeom prst="actionButtonHelp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Prüfer</a:t>
            </a:r>
            <a:r>
              <a:rPr lang="zh-CN" altLang="en-US" b="1" dirty="0" smtClean="0"/>
              <a:t>编码应用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【</a:t>
            </a:r>
            <a:r>
              <a:rPr lang="zh-CN" altLang="en-US" dirty="0" smtClean="0">
                <a:solidFill>
                  <a:srgbClr val="FFC000"/>
                </a:solidFill>
              </a:rPr>
              <a:t>树的计数</a:t>
            </a:r>
            <a:r>
              <a:rPr lang="en-US" altLang="zh-CN" dirty="0" smtClean="0">
                <a:solidFill>
                  <a:srgbClr val="FFC000"/>
                </a:solidFill>
              </a:rPr>
              <a:t>, HNOI2004 Day2】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一个有</a:t>
            </a:r>
            <a:r>
              <a:rPr lang="en-US" i="1" dirty="0" smtClean="0"/>
              <a:t>n</a:t>
            </a:r>
            <a:r>
              <a:rPr lang="zh-CN" altLang="en-US" dirty="0" smtClean="0"/>
              <a:t>个结点的树，设它的结点分别为</a:t>
            </a:r>
            <a:r>
              <a:rPr lang="en-US" i="1" dirty="0" smtClean="0"/>
              <a:t>v</a:t>
            </a:r>
            <a:r>
              <a:rPr lang="en-US" i="1" baseline="-25000" dirty="0" smtClean="0"/>
              <a:t>1</a:t>
            </a:r>
            <a:r>
              <a:rPr lang="en-US" i="1" dirty="0" smtClean="0"/>
              <a:t>, v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…,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n</a:t>
            </a:r>
            <a:r>
              <a:rPr lang="zh-CN" altLang="en-US" dirty="0" smtClean="0"/>
              <a:t>，已知第</a:t>
            </a:r>
            <a:r>
              <a:rPr lang="en-US" i="1" dirty="0" err="1" smtClean="0"/>
              <a:t>i</a:t>
            </a:r>
            <a:r>
              <a:rPr lang="zh-CN" altLang="en-US" dirty="0" smtClean="0"/>
              <a:t>个结点</a:t>
            </a:r>
            <a:r>
              <a:rPr lang="en-US" i="1" dirty="0" smtClean="0"/>
              <a:t>v</a:t>
            </a:r>
            <a:r>
              <a:rPr lang="en-US" i="1" baseline="-25000" dirty="0" smtClean="0"/>
              <a:t>i</a:t>
            </a:r>
            <a:r>
              <a:rPr lang="zh-CN" altLang="en-US" dirty="0" smtClean="0"/>
              <a:t>的度数为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zh-CN" altLang="en-US" dirty="0" smtClean="0"/>
              <a:t>，问满足这样的条件的不同的树有多少棵。</a:t>
            </a:r>
          </a:p>
          <a:p>
            <a:pPr>
              <a:buNone/>
            </a:pPr>
            <a:endParaRPr lang="en-US" altLang="zh-CN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 spd="med"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Prüfer</a:t>
            </a:r>
            <a:r>
              <a:rPr lang="zh-CN" altLang="en-US" b="1" dirty="0" smtClean="0"/>
              <a:t>编码应用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注意到一棵标号树的</a:t>
            </a:r>
            <a:r>
              <a:rPr lang="en-US" dirty="0" err="1" smtClean="0"/>
              <a:t>Prüfer</a:t>
            </a:r>
            <a:r>
              <a:rPr lang="zh-CN" altLang="en-US" dirty="0" smtClean="0"/>
              <a:t>编码中</a:t>
            </a:r>
            <a:r>
              <a:rPr lang="zh-CN" altLang="en-US" dirty="0" smtClean="0">
                <a:solidFill>
                  <a:srgbClr val="FFFF00"/>
                </a:solidFill>
              </a:rPr>
              <a:t>标号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zh-CN" altLang="en-US" dirty="0" smtClean="0">
                <a:solidFill>
                  <a:srgbClr val="FFFF00"/>
                </a:solidFill>
              </a:rPr>
              <a:t>会出现</a:t>
            </a:r>
            <a:r>
              <a:rPr lang="en-US" dirty="0" smtClean="0">
                <a:solidFill>
                  <a:srgbClr val="FFFF00"/>
                </a:solidFill>
              </a:rPr>
              <a:t>(d</a:t>
            </a:r>
            <a:r>
              <a:rPr lang="en-US" baseline="-25000" dirty="0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-1)</a:t>
            </a:r>
            <a:r>
              <a:rPr lang="zh-CN" altLang="en-US" dirty="0" smtClean="0">
                <a:solidFill>
                  <a:srgbClr val="FFFF00"/>
                </a:solidFill>
              </a:rPr>
              <a:t>次</a:t>
            </a:r>
            <a:r>
              <a:rPr lang="zh-CN" altLang="en-US" dirty="0" smtClean="0"/>
              <a:t>，于是每个点度数已知的</a:t>
            </a:r>
            <a:r>
              <a:rPr lang="en-US" dirty="0" smtClean="0"/>
              <a:t>n</a:t>
            </a:r>
            <a:r>
              <a:rPr lang="zh-CN" altLang="en-US" dirty="0" smtClean="0"/>
              <a:t>结点生成标号树的个数为：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28794" y="3429000"/>
          <a:ext cx="5715040" cy="1428760"/>
        </p:xfrm>
        <a:graphic>
          <a:graphicData uri="http://schemas.openxmlformats.org/presentationml/2006/ole">
            <p:oleObj spid="_x0000_s33800" name="公式" r:id="rId5" imgW="1511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无所不在的比特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小小的</a:t>
            </a:r>
            <a:r>
              <a:rPr lang="en-US" altLang="zh-CN" dirty="0" smtClean="0">
                <a:solidFill>
                  <a:srgbClr val="FFFF00"/>
                </a:solidFill>
              </a:rPr>
              <a:t>0</a:t>
            </a:r>
            <a:r>
              <a:rPr lang="zh-CN" altLang="en-US" dirty="0" smtClean="0"/>
              <a:t>和</a:t>
            </a:r>
            <a:r>
              <a:rPr lang="en-US" altLang="zh-CN" dirty="0" smtClean="0">
                <a:solidFill>
                  <a:srgbClr val="FFFF00"/>
                </a:solidFill>
              </a:rPr>
              <a:t>1</a:t>
            </a:r>
          </a:p>
          <a:p>
            <a:r>
              <a:rPr lang="en-US" i="1" dirty="0" smtClean="0"/>
              <a:t>The Mathematical Theory of Communication</a:t>
            </a:r>
          </a:p>
          <a:p>
            <a:pPr>
              <a:buNone/>
            </a:pPr>
            <a:r>
              <a:rPr lang="en-US" altLang="zh-CN" dirty="0" smtClean="0"/>
              <a:t>	《</a:t>
            </a:r>
            <a:r>
              <a:rPr lang="zh-CN" altLang="en-US" dirty="0" smtClean="0"/>
              <a:t>通信的数学理论</a:t>
            </a:r>
            <a:r>
              <a:rPr lang="en-US" altLang="zh-CN" dirty="0" smtClean="0"/>
              <a:t>》</a:t>
            </a:r>
          </a:p>
          <a:p>
            <a:pPr>
              <a:buNone/>
            </a:pPr>
            <a:r>
              <a:rPr lang="en-US" altLang="zh-CN" dirty="0" smtClean="0"/>
              <a:t>	By </a:t>
            </a:r>
            <a:r>
              <a:rPr lang="en-US" dirty="0" smtClean="0"/>
              <a:t>Claude E. Shannon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（香农）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为</a:t>
            </a:r>
            <a:r>
              <a:rPr lang="zh-CN" altLang="en-US" b="1" dirty="0" smtClean="0"/>
              <a:t>信息论</a:t>
            </a:r>
            <a:r>
              <a:rPr lang="zh-CN" altLang="en-US" dirty="0" smtClean="0"/>
              <a:t>奠定了基础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57200" y="1600201"/>
            <a:ext cx="8258204" cy="2257428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Char char="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电报、电话、广播、遥控、雷达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Char char="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都是信息的传输系统</a:t>
            </a:r>
            <a:endParaRPr lang="en-US" altLang="zh-C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Char char="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信息论的研究对象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50000"/>
              <a:buFont typeface="Wingdings 2"/>
              <a:buChar char="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理论模型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通信系统模型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 tmFilter="0,0; .5, 0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3" dur="500" tmFilter="0,0; .5, 0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 tmFilter="0,0; .5, 0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 tmFilter="0,0; .5, 0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 tmFilter="0,0; .5, 0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 tmFilter="0,0; .5, 0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 tmFilter="0,0; .5, 1; 1, 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 tmFilter="0,0; .5, 1; 1, 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2" build="p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 bright="19000" contrast="6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 rot="-1800000">
            <a:off x="2707148" y="53702"/>
            <a:ext cx="615553" cy="34897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RSA</a:t>
            </a:r>
            <a:r>
              <a:rPr lang="zh-CN" alt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公钥加密系统</a:t>
            </a:r>
            <a:endParaRPr lang="en-US" altLang="zh-CN" sz="2800" b="1" dirty="0" smtClean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-1800000">
            <a:off x="2750557" y="2034531"/>
            <a:ext cx="738664" cy="463370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JEPG</a:t>
            </a:r>
            <a:r>
              <a:rPr lang="zh-CN" alt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图像压缩标准</a:t>
            </a:r>
            <a:endParaRPr lang="en-US" altLang="zh-CN" sz="3600" b="1" dirty="0" smtClean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-1800000">
            <a:off x="5069133" y="1415633"/>
            <a:ext cx="615553" cy="18556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MD5    SHA</a:t>
            </a:r>
            <a:endParaRPr lang="zh-CN" altLang="en-US" sz="28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-1800000">
            <a:off x="1041216" y="1485989"/>
            <a:ext cx="615553" cy="261622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ISBN    Zip Code</a:t>
            </a:r>
            <a:endParaRPr lang="zh-CN" altLang="en-US" sz="28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-1800000">
            <a:off x="6748563" y="165237"/>
            <a:ext cx="553998" cy="364086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循环冗余校验</a:t>
            </a:r>
            <a:r>
              <a:rPr lang="en-US" altLang="zh-CN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(CRC)</a:t>
            </a:r>
            <a:r>
              <a:rPr lang="zh-CN" alt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码</a:t>
            </a:r>
            <a:endParaRPr lang="zh-CN" altLang="en-US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-1800000">
            <a:off x="5493381" y="3082495"/>
            <a:ext cx="615553" cy="38000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游程 编码    </a:t>
            </a:r>
            <a:r>
              <a:rPr lang="en-US" altLang="zh-CN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MH</a:t>
            </a:r>
            <a:r>
              <a:rPr lang="zh-CN" alt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编码</a:t>
            </a:r>
            <a:endParaRPr lang="en-US" altLang="zh-CN" sz="2800" b="1" dirty="0" smtClean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-1800000">
            <a:off x="1635747" y="-176281"/>
            <a:ext cx="615553" cy="2671565"/>
          </a:xfrm>
          <a:prstGeom prst="rect">
            <a:avLst/>
          </a:prstGeom>
          <a:noFill/>
        </p:spPr>
        <p:txBody>
          <a:bodyPr vert="eaVert" wrap="none" rtlCol="0" anchor="ctr" anchorCtr="0">
            <a:spAutoFit/>
          </a:bodyPr>
          <a:lstStyle/>
          <a:p>
            <a:r>
              <a:rPr lang="en-US" altLang="zh-CN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LZW</a:t>
            </a:r>
            <a:r>
              <a:rPr lang="zh-CN" altLang="en-US" sz="2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编码算法</a:t>
            </a:r>
            <a:endParaRPr lang="en-US" altLang="zh-CN" sz="2800" b="1" dirty="0" smtClean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-1800000">
            <a:off x="1198497" y="3862266"/>
            <a:ext cx="553998" cy="24487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电话手机号码</a:t>
            </a:r>
            <a:endParaRPr lang="zh-CN" altLang="en-US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-1800000">
            <a:off x="5627654" y="790432"/>
            <a:ext cx="553998" cy="24487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网络信息传输</a:t>
            </a:r>
            <a:endParaRPr lang="zh-CN" altLang="en-US" sz="2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-1800000">
            <a:off x="7277841" y="2890697"/>
            <a:ext cx="461665" cy="2657138"/>
          </a:xfrm>
          <a:prstGeom prst="rect">
            <a:avLst/>
          </a:prstGeom>
          <a:noFill/>
        </p:spPr>
        <p:txBody>
          <a:bodyPr vert="eaVert" wrap="none" rtlCol="0" anchor="ctr" anchorCtr="0">
            <a:spAutoFit/>
          </a:bodyPr>
          <a:lstStyle/>
          <a:p>
            <a:r>
              <a:rPr lang="zh-CN" alt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安全通信    错误控制</a:t>
            </a:r>
            <a:endParaRPr lang="en-US" altLang="zh-CN" b="1" dirty="0" smtClean="0">
              <a:solidFill>
                <a:schemeClr val="accent3">
                  <a:lumMod val="20000"/>
                  <a:lumOff val="80000"/>
                </a:schemeClr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2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4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6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6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6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76"/>
                            </p:stCondLst>
                            <p:childTnLst>
                              <p:par>
                                <p:cTn id="3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7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7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7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3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00FF99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0099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tint val="100000"/>
            <a:shade val="100000"/>
            <a:hueMod val="100000"/>
            <a:sat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总结</a:t>
            </a:r>
            <a:endParaRPr lang="zh-CN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内容占位符 3" descr="20061233411490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4997" y="2474937"/>
            <a:ext cx="3819035" cy="4525963"/>
          </a:xfrm>
        </p:spPr>
      </p:pic>
      <p:sp>
        <p:nvSpPr>
          <p:cNvPr id="6" name="TextBox 5"/>
          <p:cNvSpPr txBox="1"/>
          <p:nvPr/>
        </p:nvSpPr>
        <p:spPr>
          <a:xfrm>
            <a:off x="571472" y="1829691"/>
            <a:ext cx="5643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8DF6"/>
                </a:solidFill>
              </a:rPr>
              <a:t>编码译码就如同水一样：水是生命之源，编码译码是信息之源；水亦柔亦刚，编码译码也同样灵动。</a:t>
            </a:r>
            <a:endParaRPr lang="zh-CN" altLang="en-US" sz="2800" dirty="0">
              <a:solidFill>
                <a:srgbClr val="008DF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059" y="407194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71D947"/>
                </a:solidFill>
              </a:rPr>
              <a:t>道可道，非常道。</a:t>
            </a:r>
            <a:endParaRPr lang="zh-CN" altLang="en-US" sz="2800" dirty="0">
              <a:solidFill>
                <a:srgbClr val="71D947"/>
              </a:solidFill>
            </a:endParaRPr>
          </a:p>
        </p:txBody>
      </p:sp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-1200000">
            <a:off x="-670652" y="773645"/>
            <a:ext cx="10501354" cy="4454340"/>
          </a:xfrm>
        </p:spPr>
        <p:txBody>
          <a:bodyPr>
            <a:noAutofit/>
          </a:bodyPr>
          <a:lstStyle/>
          <a:p>
            <a:r>
              <a:rPr lang="en-US" altLang="zh-CN" sz="96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Thank you!</a:t>
            </a:r>
            <a:endParaRPr lang="zh-CN" altLang="en-US" sz="96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2976" y="1785926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感谢父母对我无私的关爱</a:t>
            </a:r>
            <a:endParaRPr lang="zh-CN" alt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2976" y="2357430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感谢张君亮老师的认真辅导</a:t>
            </a:r>
            <a:endParaRPr lang="zh-CN" alt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2994724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感谢各位教练和我的朋友们给我的帮助</a:t>
            </a:r>
            <a:endParaRPr lang="zh-CN" alt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3630043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感谢</a:t>
            </a:r>
            <a:r>
              <a:rPr lang="en-US" altLang="zh-CN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CCF</a:t>
            </a:r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给我这次机会上台讲演</a:t>
            </a:r>
            <a:endParaRPr lang="zh-CN" alt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4" grpId="1"/>
      <p:bldP spid="6" grpId="0"/>
      <p:bldP spid="6" grpId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10000" r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42928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欢迎提问</a:t>
            </a:r>
            <a:endParaRPr lang="zh-CN" altLang="en-US" dirty="0"/>
          </a:p>
        </p:txBody>
      </p:sp>
      <p:sp>
        <p:nvSpPr>
          <p:cNvPr id="8" name="动作按钮: 帮助 7">
            <a:hlinkClick r:id="rId4" action="ppaction://hlinksldjump" highlightClick="1"/>
          </p:cNvPr>
          <p:cNvSpPr/>
          <p:nvPr/>
        </p:nvSpPr>
        <p:spPr>
          <a:xfrm>
            <a:off x="1142976" y="2714620"/>
            <a:ext cx="1042416" cy="1042416"/>
          </a:xfrm>
          <a:prstGeom prst="actionButtonHelp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通信系统模型</a:t>
            </a:r>
            <a:endParaRPr lang="en-US" altLang="zh-CN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动作按钮: 帮助 8">
            <a:hlinkClick r:id="" action="ppaction://noaction" highlightClick="1"/>
          </p:cNvPr>
          <p:cNvSpPr/>
          <p:nvPr/>
        </p:nvSpPr>
        <p:spPr>
          <a:xfrm>
            <a:off x="1142976" y="4143380"/>
            <a:ext cx="1042416" cy="1042416"/>
          </a:xfrm>
          <a:prstGeom prst="actionButtonHelp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动作按钮: 帮助 9">
            <a:hlinkClick r:id="rId5" action="ppaction://hlinksldjump" highlightClick="1"/>
          </p:cNvPr>
          <p:cNvSpPr/>
          <p:nvPr/>
        </p:nvSpPr>
        <p:spPr>
          <a:xfrm>
            <a:off x="4071934" y="1285860"/>
            <a:ext cx="1042416" cy="1042416"/>
          </a:xfrm>
          <a:prstGeom prst="actionButtonHelp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80</a:t>
            </a:r>
            <a:r>
              <a:rPr lang="zh-CN" alt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译码</a:t>
            </a:r>
            <a:endParaRPr lang="en-US" altLang="zh-CN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动作按钮: 帮助 10">
            <a:hlinkClick r:id="" action="ppaction://noaction" highlightClick="1"/>
          </p:cNvPr>
          <p:cNvSpPr/>
          <p:nvPr/>
        </p:nvSpPr>
        <p:spPr>
          <a:xfrm>
            <a:off x="4071934" y="2714620"/>
            <a:ext cx="1042416" cy="1042416"/>
          </a:xfrm>
          <a:prstGeom prst="actionButtonHelp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动作按钮: 帮助 12">
            <a:hlinkClick r:id="" action="ppaction://noaction" highlightClick="1"/>
          </p:cNvPr>
          <p:cNvSpPr/>
          <p:nvPr/>
        </p:nvSpPr>
        <p:spPr>
          <a:xfrm>
            <a:off x="6958608" y="1285860"/>
            <a:ext cx="1042416" cy="1042416"/>
          </a:xfrm>
          <a:prstGeom prst="actionButtonHelp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动作按钮: 帮助 13">
            <a:hlinkClick r:id="rId6" action="ppaction://hlinksldjump" highlightClick="1"/>
          </p:cNvPr>
          <p:cNvSpPr/>
          <p:nvPr/>
        </p:nvSpPr>
        <p:spPr>
          <a:xfrm>
            <a:off x="6958608" y="2714620"/>
            <a:ext cx="1042416" cy="1042416"/>
          </a:xfrm>
          <a:prstGeom prst="actionButtonHelp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Prüfer</a:t>
            </a:r>
            <a:r>
              <a:rPr lang="zh-CN" altLang="en-US" dirty="0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译码过程</a:t>
            </a:r>
            <a:endParaRPr lang="en-US" altLang="zh-CN" dirty="0" smtClean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动作按钮: 帮助 14">
            <a:hlinkClick r:id="" action="ppaction://noaction" highlightClick="1"/>
          </p:cNvPr>
          <p:cNvSpPr/>
          <p:nvPr/>
        </p:nvSpPr>
        <p:spPr>
          <a:xfrm>
            <a:off x="6958608" y="4143380"/>
            <a:ext cx="1042416" cy="1042416"/>
          </a:xfrm>
          <a:prstGeom prst="actionButtonHelp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动作按钮: 帮助 15">
            <a:hlinkClick r:id="" action="ppaction://noaction" highlightClick="1"/>
          </p:cNvPr>
          <p:cNvSpPr/>
          <p:nvPr/>
        </p:nvSpPr>
        <p:spPr>
          <a:xfrm>
            <a:off x="1142976" y="1285860"/>
            <a:ext cx="1042416" cy="1042416"/>
          </a:xfrm>
          <a:prstGeom prst="actionButtonHelp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动作按钮: 帮助 16">
            <a:hlinkClick r:id="rId7" action="ppaction://hlinksldjump" highlightClick="1"/>
          </p:cNvPr>
          <p:cNvSpPr/>
          <p:nvPr/>
        </p:nvSpPr>
        <p:spPr>
          <a:xfrm>
            <a:off x="4029650" y="4172534"/>
            <a:ext cx="1042416" cy="1042416"/>
          </a:xfrm>
          <a:prstGeom prst="actionButtonHelp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Next_permutation</a:t>
            </a:r>
            <a:endParaRPr lang="zh-CN" altLang="en-US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med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通信系统模型</a:t>
            </a:r>
            <a:endParaRPr lang="zh-CN" altLang="en-US" dirty="0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3500430" y="5286388"/>
            <a:ext cx="2214578" cy="779244"/>
            <a:chOff x="4213415" y="1396327"/>
            <a:chExt cx="717169" cy="1779376"/>
          </a:xfrm>
        </p:grpSpPr>
        <p:sp>
          <p:nvSpPr>
            <p:cNvPr id="68" name="圆角矩形 67"/>
            <p:cNvSpPr/>
            <p:nvPr/>
          </p:nvSpPr>
          <p:spPr>
            <a:xfrm>
              <a:off x="4213415" y="1396327"/>
              <a:ext cx="717169" cy="177937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69" name="圆角矩形 4"/>
            <p:cNvSpPr/>
            <p:nvPr/>
          </p:nvSpPr>
          <p:spPr>
            <a:xfrm>
              <a:off x="4234420" y="1417332"/>
              <a:ext cx="675159" cy="1737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500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噪声源</a:t>
              </a:r>
              <a:endParaRPr lang="zh-CN" altLang="en-US" sz="2500" b="1" kern="1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70" name="上箭头 69"/>
          <p:cNvSpPr/>
          <p:nvPr/>
        </p:nvSpPr>
        <p:spPr>
          <a:xfrm>
            <a:off x="4143372" y="3643314"/>
            <a:ext cx="928694" cy="1500198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宋体" pitchFamily="2" charset="-122"/>
                <a:ea typeface="宋体" pitchFamily="2" charset="-122"/>
              </a:rPr>
              <a:t>干扰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58" y="1721062"/>
            <a:ext cx="717169" cy="1779376"/>
            <a:chOff x="157" y="1396327"/>
            <a:chExt cx="717169" cy="1779376"/>
          </a:xfrm>
        </p:grpSpPr>
        <p:sp>
          <p:nvSpPr>
            <p:cNvPr id="91" name="圆角矩形 90"/>
            <p:cNvSpPr/>
            <p:nvPr/>
          </p:nvSpPr>
          <p:spPr>
            <a:xfrm>
              <a:off x="157" y="1396327"/>
              <a:ext cx="717169" cy="177937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92" name="圆角矩形 4"/>
            <p:cNvSpPr/>
            <p:nvPr/>
          </p:nvSpPr>
          <p:spPr>
            <a:xfrm>
              <a:off x="21162" y="1417332"/>
              <a:ext cx="675159" cy="1737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b="1" kern="12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信源</a:t>
              </a:r>
              <a:endParaRPr lang="en-US" altLang="zh-CN" sz="2900" b="1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023009" y="1408014"/>
            <a:ext cx="736413" cy="2378176"/>
            <a:chOff x="1023008" y="1096927"/>
            <a:chExt cx="736413" cy="2378176"/>
          </a:xfrm>
        </p:grpSpPr>
        <p:sp>
          <p:nvSpPr>
            <p:cNvPr id="89" name="右箭头 88"/>
            <p:cNvSpPr/>
            <p:nvPr/>
          </p:nvSpPr>
          <p:spPr>
            <a:xfrm>
              <a:off x="1023008" y="1096927"/>
              <a:ext cx="736413" cy="237817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  <a:ln w="28575">
              <a:solidFill>
                <a:schemeClr val="tx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0" name="右箭头 6"/>
            <p:cNvSpPr/>
            <p:nvPr/>
          </p:nvSpPr>
          <p:spPr>
            <a:xfrm>
              <a:off x="1023008" y="1572562"/>
              <a:ext cx="515489" cy="142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eaVert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b="1" kern="1200" dirty="0" smtClean="0">
                  <a:solidFill>
                    <a:schemeClr val="accent6"/>
                  </a:solidFill>
                  <a:latin typeface="宋体" pitchFamily="2" charset="-122"/>
                  <a:ea typeface="宋体" pitchFamily="2" charset="-122"/>
                </a:rPr>
                <a:t>消息</a:t>
              </a:r>
              <a:endParaRPr lang="zh-CN" altLang="en-US" sz="2100" b="1" kern="1200" dirty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129637" y="1408014"/>
            <a:ext cx="736413" cy="2378176"/>
            <a:chOff x="3129636" y="1096927"/>
            <a:chExt cx="736413" cy="2378176"/>
          </a:xfrm>
        </p:grpSpPr>
        <p:sp>
          <p:nvSpPr>
            <p:cNvPr id="87" name="右箭头 86"/>
            <p:cNvSpPr/>
            <p:nvPr/>
          </p:nvSpPr>
          <p:spPr>
            <a:xfrm>
              <a:off x="3129636" y="1096927"/>
              <a:ext cx="736413" cy="237817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  <a:ln w="28575">
              <a:solidFill>
                <a:schemeClr val="tx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右箭头 8"/>
            <p:cNvSpPr/>
            <p:nvPr/>
          </p:nvSpPr>
          <p:spPr>
            <a:xfrm>
              <a:off x="3129636" y="1572562"/>
              <a:ext cx="515489" cy="142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eaVert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b="1" kern="1200" dirty="0" smtClean="0">
                  <a:solidFill>
                    <a:schemeClr val="accent6"/>
                  </a:solidFill>
                  <a:latin typeface="宋体" pitchFamily="2" charset="-122"/>
                  <a:ea typeface="宋体" pitchFamily="2" charset="-122"/>
                </a:rPr>
                <a:t>信号</a:t>
              </a:r>
              <a:endParaRPr lang="zh-CN" altLang="en-US" sz="2100" b="1" kern="1200" dirty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213416" y="1721062"/>
            <a:ext cx="717169" cy="1779376"/>
            <a:chOff x="4213415" y="1396327"/>
            <a:chExt cx="717169" cy="1779376"/>
          </a:xfrm>
        </p:grpSpPr>
        <p:sp>
          <p:nvSpPr>
            <p:cNvPr id="85" name="圆角矩形 84"/>
            <p:cNvSpPr/>
            <p:nvPr/>
          </p:nvSpPr>
          <p:spPr>
            <a:xfrm>
              <a:off x="4213415" y="1396327"/>
              <a:ext cx="717169" cy="177937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86" name="圆角矩形 10"/>
            <p:cNvSpPr/>
            <p:nvPr/>
          </p:nvSpPr>
          <p:spPr>
            <a:xfrm>
              <a:off x="4234420" y="1417332"/>
              <a:ext cx="675159" cy="1737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信道</a:t>
              </a:r>
              <a:endParaRPr lang="zh-CN" altLang="en-US" sz="2800" b="1" kern="1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5236266" y="1428736"/>
            <a:ext cx="736413" cy="2378176"/>
            <a:chOff x="5236265" y="1096927"/>
            <a:chExt cx="736413" cy="2378176"/>
          </a:xfrm>
        </p:grpSpPr>
        <p:sp>
          <p:nvSpPr>
            <p:cNvPr id="83" name="右箭头 82"/>
            <p:cNvSpPr/>
            <p:nvPr/>
          </p:nvSpPr>
          <p:spPr>
            <a:xfrm>
              <a:off x="5236265" y="1096927"/>
              <a:ext cx="736413" cy="237817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  <a:ln w="28575">
              <a:solidFill>
                <a:schemeClr val="tx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4" name="右箭头 12"/>
            <p:cNvSpPr/>
            <p:nvPr/>
          </p:nvSpPr>
          <p:spPr>
            <a:xfrm>
              <a:off x="5236265" y="1572562"/>
              <a:ext cx="515489" cy="142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eaVert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b="1" kern="1200" dirty="0" smtClean="0">
                  <a:solidFill>
                    <a:schemeClr val="accent6"/>
                  </a:solidFill>
                  <a:latin typeface="宋体" pitchFamily="2" charset="-122"/>
                  <a:ea typeface="宋体" pitchFamily="2" charset="-122"/>
                </a:rPr>
                <a:t>信号</a:t>
              </a:r>
              <a:r>
                <a:rPr lang="en-US" altLang="zh-CN" sz="2100" b="1" kern="1200" dirty="0" smtClean="0">
                  <a:solidFill>
                    <a:schemeClr val="accent6"/>
                  </a:solidFill>
                  <a:latin typeface="宋体" pitchFamily="2" charset="-122"/>
                  <a:ea typeface="宋体" pitchFamily="2" charset="-122"/>
                </a:rPr>
                <a:t>+</a:t>
              </a:r>
              <a:r>
                <a:rPr lang="zh-CN" altLang="en-US" sz="2100" b="1" kern="1200" dirty="0" smtClean="0">
                  <a:solidFill>
                    <a:schemeClr val="accent6"/>
                  </a:solidFill>
                  <a:latin typeface="宋体" pitchFamily="2" charset="-122"/>
                  <a:ea typeface="宋体" pitchFamily="2" charset="-122"/>
                </a:rPr>
                <a:t>干扰</a:t>
              </a:r>
              <a:endParaRPr lang="zh-CN" altLang="en-US" sz="2100" b="1" kern="1200" dirty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342895" y="1408014"/>
            <a:ext cx="736413" cy="2378176"/>
            <a:chOff x="7342894" y="1096927"/>
            <a:chExt cx="736413" cy="2378176"/>
          </a:xfrm>
        </p:grpSpPr>
        <p:sp>
          <p:nvSpPr>
            <p:cNvPr id="81" name="右箭头 80"/>
            <p:cNvSpPr/>
            <p:nvPr/>
          </p:nvSpPr>
          <p:spPr>
            <a:xfrm>
              <a:off x="7342894" y="1096927"/>
              <a:ext cx="736413" cy="237817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  <a:ln w="28575">
              <a:solidFill>
                <a:schemeClr val="tx1">
                  <a:lumMod val="65000"/>
                </a:schemeClr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右箭头 14"/>
            <p:cNvSpPr/>
            <p:nvPr/>
          </p:nvSpPr>
          <p:spPr>
            <a:xfrm>
              <a:off x="7342894" y="1572562"/>
              <a:ext cx="515489" cy="14269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eaVert" wrap="square" lIns="0" tIns="0" rIns="0" bIns="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100" b="1" kern="1200" dirty="0" smtClean="0">
                  <a:solidFill>
                    <a:schemeClr val="accent6"/>
                  </a:solidFill>
                  <a:latin typeface="宋体" pitchFamily="2" charset="-122"/>
                  <a:ea typeface="宋体" pitchFamily="2" charset="-122"/>
                </a:rPr>
                <a:t>消息</a:t>
              </a:r>
              <a:endParaRPr lang="zh-CN" altLang="en-US" sz="2100" b="1" kern="1200" dirty="0">
                <a:solidFill>
                  <a:schemeClr val="accent6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8426673" y="1721062"/>
            <a:ext cx="717169" cy="1779376"/>
            <a:chOff x="8426672" y="1396327"/>
            <a:chExt cx="717169" cy="1779376"/>
          </a:xfrm>
        </p:grpSpPr>
        <p:sp>
          <p:nvSpPr>
            <p:cNvPr id="79" name="圆角矩形 78"/>
            <p:cNvSpPr/>
            <p:nvPr/>
          </p:nvSpPr>
          <p:spPr>
            <a:xfrm>
              <a:off x="8426672" y="1396327"/>
              <a:ext cx="717169" cy="177937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80" name="圆角矩形 16"/>
            <p:cNvSpPr/>
            <p:nvPr/>
          </p:nvSpPr>
          <p:spPr>
            <a:xfrm>
              <a:off x="8447677" y="1417332"/>
              <a:ext cx="675159" cy="1737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600" b="1" kern="1200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信宿</a:t>
              </a:r>
              <a:endParaRPr lang="zh-CN" altLang="en-US" sz="2600" b="1" kern="12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068881" y="1721062"/>
            <a:ext cx="717169" cy="1779376"/>
            <a:chOff x="157" y="1396327"/>
            <a:chExt cx="717169" cy="1779376"/>
          </a:xfrm>
        </p:grpSpPr>
        <p:sp>
          <p:nvSpPr>
            <p:cNvPr id="94" name="圆角矩形 93"/>
            <p:cNvSpPr/>
            <p:nvPr/>
          </p:nvSpPr>
          <p:spPr>
            <a:xfrm>
              <a:off x="157" y="1396327"/>
              <a:ext cx="717169" cy="177937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95" name="圆角矩形 4"/>
            <p:cNvSpPr/>
            <p:nvPr/>
          </p:nvSpPr>
          <p:spPr>
            <a:xfrm>
              <a:off x="21162" y="1417332"/>
              <a:ext cx="675159" cy="1737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编码器</a:t>
              </a:r>
              <a:endParaRPr lang="en-US" altLang="zh-CN" sz="2900" b="1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286512" y="1714488"/>
            <a:ext cx="717169" cy="1779376"/>
            <a:chOff x="157" y="1396327"/>
            <a:chExt cx="717169" cy="1779376"/>
          </a:xfrm>
        </p:grpSpPr>
        <p:sp>
          <p:nvSpPr>
            <p:cNvPr id="97" name="圆角矩形 96"/>
            <p:cNvSpPr/>
            <p:nvPr/>
          </p:nvSpPr>
          <p:spPr>
            <a:xfrm>
              <a:off x="157" y="1396327"/>
              <a:ext cx="717169" cy="1779376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sp>
        <p:sp>
          <p:nvSpPr>
            <p:cNvPr id="98" name="圆角矩形 4"/>
            <p:cNvSpPr/>
            <p:nvPr/>
          </p:nvSpPr>
          <p:spPr>
            <a:xfrm>
              <a:off x="21162" y="1417332"/>
              <a:ext cx="675159" cy="17373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900" b="1" dirty="0" smtClean="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译码器</a:t>
              </a:r>
              <a:endParaRPr lang="en-US" altLang="zh-CN" sz="2900" b="1" kern="12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357290" y="4143380"/>
            <a:ext cx="2071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信源编码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加密编码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信道编码</a:t>
            </a:r>
            <a:endParaRPr lang="zh-CN" altLang="en-US" sz="2800" dirty="0"/>
          </a:p>
        </p:txBody>
      </p:sp>
      <p:sp>
        <p:nvSpPr>
          <p:cNvPr id="100" name="TextBox 99"/>
          <p:cNvSpPr txBox="1"/>
          <p:nvPr/>
        </p:nvSpPr>
        <p:spPr>
          <a:xfrm>
            <a:off x="5643570" y="4143380"/>
            <a:ext cx="2071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信道译码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解密译码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信源译码</a:t>
            </a:r>
            <a:endParaRPr lang="zh-CN" altLang="en-US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00034" y="2786058"/>
            <a:ext cx="822533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人生二进制，二进制生计算机，计算机包容万物。</a:t>
            </a:r>
          </a:p>
          <a:p>
            <a:pPr algn="ctr"/>
            <a:endParaRPr lang="zh-CN" altLang="en-US" sz="29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decel="100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decel="100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6" dur="5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9" dur="5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0" grpId="0" animBg="1"/>
      <p:bldP spid="99" grpId="0"/>
      <p:bldP spid="99" grpId="1"/>
      <p:bldP spid="100" grpId="0"/>
      <p:bldP spid="100" grpId="1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tint val="100000"/>
            <a:shade val="100000"/>
            <a:hueMod val="100000"/>
            <a:sat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14348" y="1428736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5400" u="sng" cap="small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pperplate Gothic Light" pitchFamily="34" charset="0"/>
                <a:ea typeface="Arial Unicode MS" pitchFamily="34" charset="-122"/>
                <a:cs typeface="Arial Unicode MS" pitchFamily="34" charset="-122"/>
              </a:rPr>
              <a:t>The Tao of Coding</a:t>
            </a:r>
            <a:r>
              <a:rPr lang="zh-CN" altLang="en-US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/>
            </a:r>
            <a:br>
              <a:rPr lang="zh-CN" altLang="en-US" sz="5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zh-CN" altLang="en-US" sz="66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码之道</a:t>
            </a:r>
            <a:endParaRPr lang="zh-CN" altLang="en-US" sz="6600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14414" y="3676664"/>
            <a:ext cx="6670366" cy="1752600"/>
          </a:xfrm>
        </p:spPr>
        <p:txBody>
          <a:bodyPr/>
          <a:lstStyle/>
          <a:p>
            <a:pPr algn="ctr"/>
            <a:r>
              <a:rPr lang="zh-CN" altLang="en-US" sz="2900" b="1" cap="small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浅谈信息学竞赛中的编码与译码问题</a:t>
            </a:r>
            <a:endParaRPr lang="zh-CN" altLang="en-US" sz="2900" dirty="0" smtClean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编码译码常用思想与方法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给出一个字符集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|S|!</a:t>
            </a:r>
            <a:r>
              <a:rPr lang="zh-CN" altLang="en-US" dirty="0" smtClean="0"/>
              <a:t>小于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63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【</a:t>
            </a:r>
            <a:r>
              <a:rPr lang="zh-CN" altLang="en-US" dirty="0" smtClean="0">
                <a:solidFill>
                  <a:srgbClr val="FFC000"/>
                </a:solidFill>
              </a:rPr>
              <a:t>问题一</a:t>
            </a:r>
            <a:r>
              <a:rPr lang="en-US" altLang="zh-CN" dirty="0" smtClean="0">
                <a:solidFill>
                  <a:srgbClr val="FFC000"/>
                </a:solidFill>
              </a:rPr>
              <a:t>】</a:t>
            </a:r>
            <a:r>
              <a:rPr lang="zh-CN" altLang="en-US" dirty="0" smtClean="0"/>
              <a:t>求</a:t>
            </a:r>
            <a:r>
              <a:rPr lang="en-US" altLang="zh-CN" dirty="0" smtClean="0"/>
              <a:t>S</a:t>
            </a:r>
            <a:r>
              <a:rPr lang="zh-CN" altLang="en-US" dirty="0" smtClean="0"/>
              <a:t>上的所有全排列中字典序第</a:t>
            </a:r>
            <a:r>
              <a:rPr lang="en-US" altLang="zh-CN" dirty="0" smtClean="0"/>
              <a:t>k</a:t>
            </a:r>
            <a:r>
              <a:rPr lang="zh-CN" altLang="en-US" dirty="0" smtClean="0"/>
              <a:t>小的排列。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C000"/>
                </a:solidFill>
              </a:rPr>
              <a:t>【</a:t>
            </a:r>
            <a:r>
              <a:rPr lang="zh-CN" altLang="en-US" dirty="0" smtClean="0">
                <a:solidFill>
                  <a:srgbClr val="FFC000"/>
                </a:solidFill>
              </a:rPr>
              <a:t>问题二</a:t>
            </a:r>
            <a:r>
              <a:rPr lang="en-US" altLang="zh-CN" dirty="0" smtClean="0">
                <a:solidFill>
                  <a:srgbClr val="FFC000"/>
                </a:solidFill>
              </a:rPr>
              <a:t>】</a:t>
            </a:r>
            <a:r>
              <a:rPr lang="zh-CN" altLang="en-US" dirty="0" smtClean="0"/>
              <a:t>给出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的一个全排列，求它是字典序第几小的。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571480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/>
              <a:t>对</a:t>
            </a:r>
            <a:r>
              <a:rPr lang="en-US" altLang="zh-CN" sz="3200" dirty="0" smtClean="0"/>
              <a:t>S</a:t>
            </a:r>
            <a:r>
              <a:rPr lang="zh-CN" altLang="en-US" sz="3200" dirty="0" smtClean="0"/>
              <a:t>元素排序得出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字典序最小排列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1857364"/>
            <a:ext cx="7660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不断</a:t>
            </a:r>
            <a:r>
              <a:rPr lang="zh-CN" altLang="en-US" sz="3200" dirty="0" smtClean="0"/>
              <a:t>求出</a:t>
            </a:r>
            <a:r>
              <a:rPr lang="zh-CN" altLang="en-US" sz="3200" b="1" dirty="0" smtClean="0">
                <a:solidFill>
                  <a:srgbClr val="FFFF00"/>
                </a:solidFill>
              </a:rPr>
              <a:t>相邻较大排列</a:t>
            </a:r>
            <a:endParaRPr lang="en-US" altLang="zh-CN" sz="3200" b="1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3200" b="1" dirty="0" smtClean="0"/>
              <a:t>（可</a:t>
            </a:r>
            <a:r>
              <a:rPr lang="zh-CN" altLang="en-US" sz="3200" dirty="0" smtClean="0"/>
              <a:t>调用</a:t>
            </a:r>
            <a:r>
              <a:rPr lang="en-US" sz="3200" dirty="0" smtClean="0"/>
              <a:t>STL</a:t>
            </a:r>
            <a:r>
              <a:rPr lang="zh-CN" altLang="en-US" sz="3200" dirty="0" smtClean="0"/>
              <a:t>中的</a:t>
            </a:r>
            <a:r>
              <a:rPr lang="en-US" sz="3200" dirty="0" err="1" smtClean="0"/>
              <a:t>next_permutation</a:t>
            </a:r>
            <a:r>
              <a:rPr lang="zh-CN" altLang="en-US" sz="3200" dirty="0" smtClean="0"/>
              <a:t>算法</a:t>
            </a:r>
            <a:r>
              <a:rPr lang="zh-CN" altLang="en-US" sz="3200" b="1" dirty="0" smtClean="0"/>
              <a:t>）</a:t>
            </a:r>
            <a:endParaRPr lang="zh-CN" altLang="en-US" sz="3200" b="1" dirty="0"/>
          </a:p>
        </p:txBody>
      </p:sp>
      <p:sp>
        <p:nvSpPr>
          <p:cNvPr id="7" name="下箭头 6"/>
          <p:cNvSpPr/>
          <p:nvPr/>
        </p:nvSpPr>
        <p:spPr>
          <a:xfrm>
            <a:off x="3786182" y="1214422"/>
            <a:ext cx="928694" cy="642942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786182" y="3000372"/>
            <a:ext cx="1000132" cy="571504"/>
          </a:xfrm>
          <a:prstGeom prst="up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714348" y="3929066"/>
            <a:ext cx="7143800" cy="235745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问题一</a:t>
            </a:r>
            <a:r>
              <a:rPr lang="en-US" altLang="zh-CN" sz="2400" dirty="0" smtClean="0">
                <a:solidFill>
                  <a:srgbClr val="FF0000"/>
                </a:solidFill>
              </a:rPr>
              <a:t>】——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译码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200" dirty="0" smtClean="0"/>
              <a:t>调用</a:t>
            </a:r>
            <a:r>
              <a:rPr lang="en-US" sz="3200" dirty="0" smtClean="0"/>
              <a:t>(k-1)</a:t>
            </a:r>
            <a:r>
              <a:rPr lang="zh-CN" altLang="en-US" sz="3200" dirty="0" smtClean="0"/>
              <a:t>次便可得到目标字符串</a:t>
            </a:r>
            <a:endParaRPr lang="zh-CN" altLang="en-US" sz="3200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3" name="流程图: 可选过程 12"/>
          <p:cNvSpPr/>
          <p:nvPr/>
        </p:nvSpPr>
        <p:spPr>
          <a:xfrm>
            <a:off x="714348" y="3929066"/>
            <a:ext cx="7143800" cy="2357454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【</a:t>
            </a:r>
            <a:r>
              <a:rPr lang="zh-CN" altLang="en-US" sz="2400" dirty="0" smtClean="0">
                <a:solidFill>
                  <a:srgbClr val="FF0000"/>
                </a:solidFill>
              </a:rPr>
              <a:t>问题二</a:t>
            </a:r>
            <a:r>
              <a:rPr lang="en-US" altLang="zh-CN" sz="2400" dirty="0" smtClean="0">
                <a:solidFill>
                  <a:srgbClr val="FF0000"/>
                </a:solidFill>
              </a:rPr>
              <a:t>】——</a:t>
            </a:r>
            <a:r>
              <a:rPr lang="zh-CN" altLang="en-US" sz="2400" dirty="0" smtClean="0">
                <a:solidFill>
                  <a:srgbClr val="FF0000"/>
                </a:solidFill>
              </a:rPr>
              <a:t>编码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3200" dirty="0" smtClean="0"/>
              <a:t>需要不断调用并比较</a:t>
            </a:r>
            <a:endParaRPr lang="zh-CN" altLang="en-US" sz="3200" dirty="0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1736" y="1785926"/>
            <a:ext cx="40719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Calibri" pitchFamily="34" charset="0"/>
              </a:rPr>
              <a:t>O(|S|*k)</a:t>
            </a:r>
          </a:p>
          <a:p>
            <a:pPr algn="ctr"/>
            <a:r>
              <a:rPr lang="en-US" altLang="zh-CN" sz="6000" dirty="0" smtClean="0">
                <a:latin typeface="Calibri" pitchFamily="34" charset="0"/>
              </a:rPr>
              <a:t>k</a:t>
            </a:r>
            <a:r>
              <a:rPr lang="zh-CN" altLang="en-US" sz="6000" dirty="0" smtClean="0">
                <a:latin typeface="Calibri" pitchFamily="34" charset="0"/>
              </a:rPr>
              <a:t>可高达</a:t>
            </a:r>
            <a:r>
              <a:rPr lang="en-US" altLang="zh-CN" sz="6000" dirty="0" smtClean="0">
                <a:solidFill>
                  <a:srgbClr val="FFFF00"/>
                </a:solidFill>
                <a:latin typeface="Calibri" pitchFamily="34" charset="0"/>
              </a:rPr>
              <a:t>|S|!</a:t>
            </a:r>
            <a:endParaRPr lang="zh-CN" altLang="en-US" sz="6000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next_permutation</a:t>
            </a:r>
            <a:r>
              <a:rPr lang="zh-CN" altLang="en-US" dirty="0" smtClean="0">
                <a:solidFill>
                  <a:schemeClr val="tx1"/>
                </a:solidFill>
              </a:rPr>
              <a:t>算法具体实现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en-US" dirty="0" smtClean="0"/>
              <a:t>s</a:t>
            </a:r>
            <a:endParaRPr lang="en-US" altLang="zh-CN" dirty="0" smtClean="0"/>
          </a:p>
          <a:p>
            <a:r>
              <a:rPr lang="en-US" dirty="0" smtClean="0"/>
              <a:t>s</a:t>
            </a:r>
            <a:r>
              <a:rPr lang="zh-CN" altLang="en-US" dirty="0" smtClean="0"/>
              <a:t>从右往左第一个满足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]&lt;s[i+1]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</a:t>
            </a:r>
            <a:endParaRPr lang="en-US" dirty="0" smtClean="0"/>
          </a:p>
          <a:p>
            <a:r>
              <a:rPr lang="zh-CN" altLang="en-US" dirty="0" smtClean="0"/>
              <a:t>将</a:t>
            </a:r>
            <a:r>
              <a:rPr lang="en-US" dirty="0" smtClean="0"/>
              <a:t>s[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  <a:r>
              <a:rPr lang="zh-CN" altLang="en-US" dirty="0" smtClean="0"/>
              <a:t>和</a:t>
            </a:r>
            <a:r>
              <a:rPr lang="en-US" dirty="0" smtClean="0"/>
              <a:t>s[i+1]</a:t>
            </a:r>
            <a:r>
              <a:rPr lang="zh-CN" altLang="en-US" dirty="0" smtClean="0"/>
              <a:t>交换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dirty="0" smtClean="0"/>
              <a:t>s[i+1]</a:t>
            </a:r>
            <a:r>
              <a:rPr lang="zh-CN" altLang="en-US" dirty="0" smtClean="0"/>
              <a:t>及其右边的所有字母颠倒过来。</a:t>
            </a:r>
            <a:endParaRPr lang="en-US" altLang="zh-CN" dirty="0" smtClean="0"/>
          </a:p>
          <a:p>
            <a:r>
              <a:rPr lang="en-US" altLang="zh-CN" dirty="0" smtClean="0"/>
              <a:t>O(|s|)</a:t>
            </a:r>
            <a:endParaRPr lang="zh-CN" altLang="en-US" dirty="0"/>
          </a:p>
        </p:txBody>
      </p:sp>
      <p:sp>
        <p:nvSpPr>
          <p:cNvPr id="4" name="动作按钮: 帮助 3">
            <a:hlinkClick r:id="rId4" action="ppaction://hlinksldjump" highlightClick="1"/>
          </p:cNvPr>
          <p:cNvSpPr/>
          <p:nvPr/>
        </p:nvSpPr>
        <p:spPr>
          <a:xfrm>
            <a:off x="428596" y="5357826"/>
            <a:ext cx="1042416" cy="1042416"/>
          </a:xfrm>
          <a:prstGeom prst="actionButtonHelp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更优算法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问题二：对字符串编码，既是求</a:t>
            </a:r>
            <a:r>
              <a:rPr lang="zh-CN" altLang="en-US" dirty="0" smtClean="0">
                <a:solidFill>
                  <a:srgbClr val="FFC000"/>
                </a:solidFill>
              </a:rPr>
              <a:t>“不大于</a:t>
            </a:r>
            <a:r>
              <a:rPr lang="en-US" dirty="0" smtClean="0">
                <a:solidFill>
                  <a:srgbClr val="FFC000"/>
                </a:solidFill>
              </a:rPr>
              <a:t>x</a:t>
            </a:r>
            <a:r>
              <a:rPr lang="zh-CN" altLang="en-US" dirty="0" smtClean="0">
                <a:solidFill>
                  <a:srgbClr val="FFC000"/>
                </a:solidFill>
              </a:rPr>
              <a:t>的物体有多少个”</a:t>
            </a:r>
            <a:r>
              <a:rPr lang="zh-CN" altLang="en-US" dirty="0" smtClean="0"/>
              <a:t>，是一个计数问题。</a:t>
            </a:r>
            <a:endParaRPr lang="en-US" altLang="zh-CN" dirty="0" smtClean="0"/>
          </a:p>
          <a:p>
            <a:r>
              <a:rPr lang="zh-CN" altLang="en-US" b="1" dirty="0" smtClean="0"/>
              <a:t>字典序顺序的确定</a:t>
            </a:r>
            <a:r>
              <a:rPr lang="zh-CN" altLang="en-US" dirty="0" smtClean="0"/>
              <a:t>：由从前往后第一个不一样的位确定的。</a:t>
            </a:r>
            <a:endParaRPr lang="en-US" altLang="zh-CN" dirty="0" smtClean="0"/>
          </a:p>
          <a:p>
            <a:r>
              <a:rPr lang="zh-CN" altLang="en-US" dirty="0" smtClean="0"/>
              <a:t>我们可以考虑用</a:t>
            </a:r>
            <a:r>
              <a:rPr lang="zh-CN" altLang="en-US" dirty="0" smtClean="0">
                <a:solidFill>
                  <a:srgbClr val="FFFF00"/>
                </a:solidFill>
              </a:rPr>
              <a:t>分类思想</a:t>
            </a:r>
            <a:r>
              <a:rPr lang="zh-CN" altLang="en-US" dirty="0" smtClean="0"/>
              <a:t>，一位一位地</a:t>
            </a:r>
            <a:r>
              <a:rPr lang="zh-CN" altLang="en-US" dirty="0" smtClean="0">
                <a:solidFill>
                  <a:srgbClr val="FFFF00"/>
                </a:solidFill>
              </a:rPr>
              <a:t>累加</a:t>
            </a:r>
            <a:r>
              <a:rPr lang="zh-CN" altLang="en-US" dirty="0" smtClean="0"/>
              <a:t>出编码。</a:t>
            </a:r>
            <a:endParaRPr lang="zh-CN" altLang="en-US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duotone>
              <a:schemeClr val="bg1">
                <a:shade val="30000"/>
                <a:satMod val="555000"/>
              </a:schemeClr>
              <a:schemeClr val="bg1">
                <a:tint val="96000"/>
                <a:satMod val="120000"/>
              </a:schemeClr>
            </a:duotone>
            <a:lum bright="42000" contrast="66000"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”42153”</a:t>
            </a:r>
            <a:r>
              <a:rPr lang="zh-CN" altLang="en-US" dirty="0" smtClean="0"/>
              <a:t>的编码</a:t>
            </a:r>
            <a:endParaRPr lang="zh-CN" altLang="en-US" dirty="0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0" y="2455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2841327" y="1399507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?????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464675" y="243703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1????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023135" y="243703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2????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3581595" y="243703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3????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5140055" y="243703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4????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5" name="AutoShape 15"/>
          <p:cNvSpPr>
            <a:spLocks noChangeShapeType="1"/>
          </p:cNvSpPr>
          <p:nvPr/>
        </p:nvSpPr>
        <p:spPr bwMode="auto">
          <a:xfrm flipH="1">
            <a:off x="990656" y="2036731"/>
            <a:ext cx="2376651" cy="40030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AutoShape 14"/>
          <p:cNvSpPr>
            <a:spLocks noChangeShapeType="1"/>
          </p:cNvSpPr>
          <p:nvPr/>
        </p:nvSpPr>
        <p:spPr bwMode="auto">
          <a:xfrm flipH="1">
            <a:off x="2549115" y="2036731"/>
            <a:ext cx="818191" cy="40030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AutoShape 13"/>
          <p:cNvSpPr>
            <a:spLocks noChangeShapeType="1"/>
          </p:cNvSpPr>
          <p:nvPr/>
        </p:nvSpPr>
        <p:spPr bwMode="auto">
          <a:xfrm>
            <a:off x="3367307" y="2036731"/>
            <a:ext cx="740268" cy="40030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AutoShape 12"/>
          <p:cNvSpPr>
            <a:spLocks noChangeShapeType="1"/>
          </p:cNvSpPr>
          <p:nvPr/>
        </p:nvSpPr>
        <p:spPr bwMode="auto">
          <a:xfrm>
            <a:off x="3367307" y="2036731"/>
            <a:ext cx="2298728" cy="40030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834845" y="346639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41???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5393304" y="3466398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42???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" name="AutoShape 9"/>
          <p:cNvSpPr>
            <a:spLocks noChangeShapeType="1"/>
          </p:cNvSpPr>
          <p:nvPr/>
        </p:nvSpPr>
        <p:spPr bwMode="auto">
          <a:xfrm flipH="1">
            <a:off x="4360825" y="3074261"/>
            <a:ext cx="1305210" cy="39213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AutoShape 8"/>
          <p:cNvSpPr>
            <a:spLocks noChangeShapeType="1"/>
          </p:cNvSpPr>
          <p:nvPr/>
        </p:nvSpPr>
        <p:spPr bwMode="auto">
          <a:xfrm flipH="1">
            <a:off x="5140055" y="4103622"/>
            <a:ext cx="779230" cy="379066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4614075" y="4471250"/>
            <a:ext cx="1071441" cy="63722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421??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3308865" y="5520218"/>
            <a:ext cx="1168845" cy="6355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42135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4867324" y="5520218"/>
            <a:ext cx="1188326" cy="6355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42153</a:t>
            </a:r>
            <a:endParaRPr kumimoji="0" lang="en-US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6" name="AutoShape 4"/>
          <p:cNvSpPr>
            <a:spLocks noChangeShapeType="1"/>
          </p:cNvSpPr>
          <p:nvPr/>
        </p:nvSpPr>
        <p:spPr bwMode="auto">
          <a:xfrm flipH="1">
            <a:off x="3834845" y="5108474"/>
            <a:ext cx="1305210" cy="39213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AutoShape 3"/>
          <p:cNvSpPr>
            <a:spLocks noChangeShapeType="1"/>
          </p:cNvSpPr>
          <p:nvPr/>
        </p:nvSpPr>
        <p:spPr bwMode="auto">
          <a:xfrm>
            <a:off x="5120574" y="5108474"/>
            <a:ext cx="253250" cy="39213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AutoShape 2"/>
          <p:cNvSpPr>
            <a:spLocks noChangeShapeType="1"/>
          </p:cNvSpPr>
          <p:nvPr/>
        </p:nvSpPr>
        <p:spPr bwMode="auto">
          <a:xfrm>
            <a:off x="5629671" y="3077529"/>
            <a:ext cx="253250" cy="392137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6286512" y="1071546"/>
            <a:ext cx="2611452" cy="5072098"/>
          </a:xfrm>
        </p:spPr>
        <p:txBody>
          <a:bodyPr/>
          <a:lstStyle/>
          <a:p>
            <a:pPr algn="ctr">
              <a:buNone/>
            </a:pPr>
            <a:r>
              <a:rPr lang="en-US" altLang="zh-CN" dirty="0" smtClean="0"/>
              <a:t>4!*3=72</a:t>
            </a:r>
          </a:p>
          <a:p>
            <a:pPr algn="ctr">
              <a:buNone/>
            </a:pPr>
            <a:r>
              <a:rPr lang="en-US" altLang="zh-CN" dirty="0" smtClean="0"/>
              <a:t>3!*1=6</a:t>
            </a:r>
          </a:p>
          <a:p>
            <a:pPr algn="ctr">
              <a:buNone/>
            </a:pPr>
            <a:r>
              <a:rPr lang="en-US" altLang="zh-CN" dirty="0" smtClean="0"/>
              <a:t>0!*2=2</a:t>
            </a:r>
          </a:p>
          <a:p>
            <a:pPr algn="ctr">
              <a:buNone/>
            </a:pPr>
            <a:r>
              <a:rPr lang="en-US" altLang="zh-CN" dirty="0" smtClean="0"/>
              <a:t>∑=80</a:t>
            </a:r>
          </a:p>
          <a:p>
            <a:pPr algn="ctr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85" decel="100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385" decel="100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9" dur="385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1" dur="385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85" decel="100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385" decel="100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5" dur="385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7" dur="385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385" decel="100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385" decel="100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99" dur="385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0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01" dur="385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0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1866</TotalTime>
  <Words>2599</Words>
  <Application>Microsoft Office PowerPoint</Application>
  <PresentationFormat>全屏显示(4:3)</PresentationFormat>
  <Paragraphs>323</Paragraphs>
  <Slides>23</Slides>
  <Notes>23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龙腾四海</vt:lpstr>
      <vt:lpstr>公式</vt:lpstr>
      <vt:lpstr>幻灯片 1</vt:lpstr>
      <vt:lpstr>信息论</vt:lpstr>
      <vt:lpstr>通信系统模型</vt:lpstr>
      <vt:lpstr>The Tao of Coding 码之道</vt:lpstr>
      <vt:lpstr>编码译码常用思想与方法</vt:lpstr>
      <vt:lpstr>幻灯片 6</vt:lpstr>
      <vt:lpstr>next_permutation算法具体实现</vt:lpstr>
      <vt:lpstr>更优算法</vt:lpstr>
      <vt:lpstr>”42153”的编码</vt:lpstr>
      <vt:lpstr>80的译码</vt:lpstr>
      <vt:lpstr>幻灯片 11</vt:lpstr>
      <vt:lpstr>编码译码常用思想与方法</vt:lpstr>
      <vt:lpstr>编码译码具体应用例举</vt:lpstr>
      <vt:lpstr>Prüfer编码</vt:lpstr>
      <vt:lpstr>编码过程</vt:lpstr>
      <vt:lpstr>幻灯片 16</vt:lpstr>
      <vt:lpstr>译码过程</vt:lpstr>
      <vt:lpstr>Prüfer编码应用</vt:lpstr>
      <vt:lpstr>Prüfer编码应用</vt:lpstr>
      <vt:lpstr>幻灯片 20</vt:lpstr>
      <vt:lpstr>总结</vt:lpstr>
      <vt:lpstr>Thank you!</vt:lpstr>
      <vt:lpstr>欢迎提问</vt:lpstr>
    </vt:vector>
  </TitlesOfParts>
  <Company>MSPRC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码之道</dc:title>
  <dc:subject>浅谈信息学竞赛中的编码与译码问题</dc:subject>
  <dc:creator>Moony Chou</dc:creator>
  <cp:lastModifiedBy>Moony Chou</cp:lastModifiedBy>
  <cp:revision>942</cp:revision>
  <dcterms:created xsi:type="dcterms:W3CDTF">2007-11-29T15:45:21Z</dcterms:created>
  <dcterms:modified xsi:type="dcterms:W3CDTF">2008-01-25T15:23:08Z</dcterms:modified>
  <cp:category>2008国集队论文讲稿</cp:category>
</cp:coreProperties>
</file>