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4" r:id="rId9"/>
    <p:sldId id="262" r:id="rId10"/>
    <p:sldId id="263" r:id="rId11"/>
    <p:sldId id="265" r:id="rId12"/>
    <p:sldId id="272" r:id="rId13"/>
    <p:sldId id="273" r:id="rId14"/>
    <p:sldId id="274" r:id="rId15"/>
    <p:sldId id="266" r:id="rId16"/>
    <p:sldId id="267" r:id="rId17"/>
    <p:sldId id="275" r:id="rId18"/>
    <p:sldId id="281" r:id="rId19"/>
    <p:sldId id="282" r:id="rId20"/>
    <p:sldId id="268" r:id="rId21"/>
    <p:sldId id="269" r:id="rId22"/>
    <p:sldId id="285" r:id="rId23"/>
    <p:sldId id="291" r:id="rId24"/>
    <p:sldId id="292" r:id="rId25"/>
    <p:sldId id="286" r:id="rId26"/>
    <p:sldId id="287" r:id="rId27"/>
    <p:sldId id="288" r:id="rId28"/>
    <p:sldId id="289" r:id="rId29"/>
    <p:sldId id="300" r:id="rId30"/>
    <p:sldId id="290" r:id="rId31"/>
    <p:sldId id="30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9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3B68E5-EFBF-482F-9AC2-4332C0FB96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3B68E5-EFBF-482F-9AC2-4332C0FB96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sp>
        <p:nvSpPr>
          <p:cNvPr id="7" name="等腰三角形 6"/>
          <p:cNvSpPr/>
          <p:nvPr>
            <p:custDataLst>
              <p:tags r:id="rId2"/>
            </p:custDataLst>
          </p:nvPr>
        </p:nvSpPr>
        <p:spPr>
          <a:xfrm flipH="1">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custDataLst>
              <p:tags r:id="rId3"/>
            </p:custDataLst>
          </p:nvPr>
        </p:nvSpPr>
        <p:spPr>
          <a:xfrm rot="821037" flipH="1">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4"/>
            </p:custDataLst>
          </p:nvPr>
        </p:nvSpPr>
        <p:spPr>
          <a:xfrm>
            <a:off x="4442023" y="2426121"/>
            <a:ext cx="6060163" cy="879508"/>
          </a:xfrm>
          <a:noFill/>
        </p:spPr>
        <p:txBody>
          <a:bodyPr anchor="b">
            <a:normAutofit/>
          </a:bodyPr>
          <a:lstStyle>
            <a:lvl1pPr algn="dist">
              <a:defRPr sz="4800">
                <a:solidFill>
                  <a:schemeClr val="bg1"/>
                </a:solidFill>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custDataLst>
              <p:tags r:id="rId8"/>
            </p:custDataLst>
          </p:nvPr>
        </p:nvSpPr>
        <p:spPr>
          <a:xfrm>
            <a:off x="4442022" y="3407228"/>
            <a:ext cx="6060163" cy="760425"/>
          </a:xfrm>
          <a:noFill/>
        </p:spPr>
        <p:txBody>
          <a:bodyPr/>
          <a:lstStyle>
            <a:lvl1pPr marL="0" indent="0" algn="dist">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等腰三角形 5"/>
          <p:cNvSpPr/>
          <p:nvPr>
            <p:custDataLst>
              <p:tags r:id="rId2"/>
            </p:custDataLst>
          </p:nvPr>
        </p:nvSpPr>
        <p:spPr>
          <a:xfrm flipH="1">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custDataLst>
              <p:tags r:id="rId3"/>
            </p:custDataLst>
          </p:nvPr>
        </p:nvSpPr>
        <p:spPr>
          <a:xfrm rot="821037" flipH="1">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5306579" y="2438402"/>
            <a:ext cx="4086222" cy="1013098"/>
          </a:xfrm>
        </p:spPr>
        <p:txBody>
          <a:bodyPr anchor="b">
            <a:normAutofit/>
          </a:bodyPr>
          <a:lstStyle>
            <a:lvl1pPr algn="dist">
              <a:defRPr sz="6000">
                <a:solidFill>
                  <a:schemeClr val="bg1"/>
                </a:solidFill>
              </a:defRPr>
            </a:lvl1pPr>
          </a:lstStyle>
          <a:p>
            <a:r>
              <a:rPr lang="zh-CN" altLang="en-US" dirty="0"/>
              <a:t>编辑标题</a:t>
            </a:r>
            <a:endParaRPr lang="zh-CN" altLang="en-US" dirty="0"/>
          </a:p>
        </p:txBody>
      </p:sp>
      <p:sp>
        <p:nvSpPr>
          <p:cNvPr id="15" name="文本占位符 14"/>
          <p:cNvSpPr>
            <a:spLocks noGrp="1"/>
          </p:cNvSpPr>
          <p:nvPr>
            <p:ph type="body" sz="quarter" idx="13" hasCustomPrompt="1"/>
            <p:custDataLst>
              <p:tags r:id="rId8"/>
            </p:custDataLst>
          </p:nvPr>
        </p:nvSpPr>
        <p:spPr>
          <a:xfrm>
            <a:off x="5306578" y="3553098"/>
            <a:ext cx="4086223" cy="690756"/>
          </a:xfrm>
        </p:spPr>
        <p:txBody>
          <a:bodyPr>
            <a:normAutofit/>
          </a:bodyPr>
          <a:lstStyle>
            <a:lvl1pPr marL="0" indent="0" algn="dist">
              <a:buNone/>
              <a:defRPr sz="3200">
                <a:solidFill>
                  <a:schemeClr val="bg1"/>
                </a:solidFill>
                <a:latin typeface="+mj-lt"/>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365125"/>
            <a:ext cx="10515600" cy="1325563"/>
          </a:xfrm>
        </p:spPr>
        <p:txBody>
          <a:bodyPr/>
          <a:lstStyle>
            <a:lvl1pPr>
              <a:defRPr>
                <a:solidFill>
                  <a:schemeClr val="tx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solidFill>
                  <a:schemeClr val="tx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solidFill>
              </a:defRPr>
            </a:lvl1pPr>
          </a:lstStyle>
          <a:p>
            <a:fld id="{49AE70B2-8BF9-45C0-BB95-33D1B9D3A854}" type="slidenum">
              <a:rPr lang="zh-CN" altLang="en-US" smtClean="0"/>
            </a:fld>
            <a:endParaRPr lang="zh-CN" altLang="en-US"/>
          </a:p>
        </p:txBody>
      </p:sp>
      <p:sp>
        <p:nvSpPr>
          <p:cNvPr id="7" name="矩形 6"/>
          <p:cNvSpPr/>
          <p:nvPr>
            <p:custDataLst>
              <p:tags r:id="rId7"/>
            </p:custDataLst>
          </p:nvPr>
        </p:nvSpPr>
        <p:spPr>
          <a:xfrm>
            <a:off x="1" y="789923"/>
            <a:ext cx="520700" cy="4251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562600" y="1828800"/>
            <a:ext cx="4457700" cy="32385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2324100" y="1828800"/>
            <a:ext cx="3238500" cy="3238500"/>
          </a:xfrm>
          <a:prstGeom prst="rect">
            <a:avLst/>
          </a:prstGeom>
          <a:noFill/>
          <a:ln w="63500">
            <a:solidFill>
              <a:schemeClr val="accent1">
                <a:lumMod val="20000"/>
                <a:lumOff val="8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4"/>
            </p:custDataLst>
          </p:nvPr>
        </p:nvCxnSpPr>
        <p:spPr>
          <a:xfrm>
            <a:off x="5949950" y="3461261"/>
            <a:ext cx="3683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5790746" y="2425700"/>
            <a:ext cx="4001407" cy="989240"/>
          </a:xfrm>
        </p:spPr>
        <p:txBody>
          <a:bodyPr anchor="b">
            <a:normAutofit/>
          </a:bodyPr>
          <a:lstStyle>
            <a:lvl1pPr algn="ctr">
              <a:defRPr sz="4000">
                <a:solidFill>
                  <a:schemeClr val="bg1"/>
                </a:solidFill>
              </a:defRPr>
            </a:lvl1pPr>
          </a:lstStyle>
          <a:p>
            <a:r>
              <a:rPr lang="zh-CN" altLang="en-US" dirty="0"/>
              <a:t>编辑标题</a:t>
            </a:r>
            <a:endParaRPr lang="zh-CN" altLang="en-US" dirty="0"/>
          </a:p>
        </p:txBody>
      </p:sp>
      <p:sp>
        <p:nvSpPr>
          <p:cNvPr id="3" name="文本占位符 2"/>
          <p:cNvSpPr>
            <a:spLocks noGrp="1"/>
          </p:cNvSpPr>
          <p:nvPr>
            <p:ph type="body" idx="1"/>
            <p:custDataLst>
              <p:tags r:id="rId6"/>
            </p:custDataLst>
          </p:nvPr>
        </p:nvSpPr>
        <p:spPr>
          <a:xfrm>
            <a:off x="5790746" y="3507582"/>
            <a:ext cx="4001407" cy="1500187"/>
          </a:xfrm>
        </p:spPr>
        <p:txBody>
          <a:bodyPr>
            <a:normAutofit/>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a:solidFill>
                  <a:schemeClr val="tx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solidFill>
                  <a:schemeClr val="tx1"/>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solidFill>
              </a:defRPr>
            </a:lvl1pPr>
          </a:lstStyle>
          <a:p>
            <a:fld id="{49AE70B2-8BF9-45C0-BB95-33D1B9D3A854}" type="slidenum">
              <a:rPr lang="zh-CN" altLang="en-US" smtClean="0"/>
            </a:fld>
            <a:endParaRPr lang="zh-CN" altLang="en-US"/>
          </a:p>
        </p:txBody>
      </p:sp>
      <p:sp>
        <p:nvSpPr>
          <p:cNvPr id="9" name="矩形 8"/>
          <p:cNvSpPr/>
          <p:nvPr>
            <p:custDataLst>
              <p:tags r:id="rId8"/>
            </p:custDataLst>
          </p:nvPr>
        </p:nvSpPr>
        <p:spPr>
          <a:xfrm>
            <a:off x="1" y="789923"/>
            <a:ext cx="520700" cy="4251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lvl1pPr>
              <a:defRPr>
                <a:solidFill>
                  <a:schemeClr val="tx1"/>
                </a:solidFill>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lvl1pPr>
              <a:defRPr>
                <a:solidFill>
                  <a:schemeClr val="tx1"/>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solidFill>
              </a:defRPr>
            </a:lvl1pPr>
          </a:lstStyle>
          <a:p>
            <a:fld id="{49AE70B2-8BF9-45C0-BB95-33D1B9D3A854}" type="slidenum">
              <a:rPr lang="zh-CN" altLang="en-US" smtClean="0"/>
            </a:fld>
            <a:endParaRPr lang="zh-CN" altLang="en-US"/>
          </a:p>
        </p:txBody>
      </p:sp>
      <p:sp>
        <p:nvSpPr>
          <p:cNvPr id="12" name="矩形 11"/>
          <p:cNvSpPr/>
          <p:nvPr>
            <p:custDataLst>
              <p:tags r:id="rId10"/>
            </p:custDataLst>
          </p:nvPr>
        </p:nvSpPr>
        <p:spPr>
          <a:xfrm>
            <a:off x="1" y="789923"/>
            <a:ext cx="520700" cy="4251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bg1">
                    <a:lumMod val="50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bg1">
                    <a:lumMod val="50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bg1">
                    <a:lumMod val="50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solidFill>
                  <a:schemeClr val="tx1"/>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lvl1pPr>
              <a:defRPr>
                <a:solidFill>
                  <a:schemeClr val="tx1"/>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solidFill>
              </a:defRPr>
            </a:lvl1pPr>
          </a:lstStyle>
          <a:p>
            <a:fld id="{FABC47A4-756D-490B-A52F-7D9E2C9FC05F}" type="slidenum">
              <a:rPr lang="zh-CN" altLang="en-US" smtClean="0"/>
            </a:fld>
            <a:endParaRPr lang="zh-CN" altLang="en-US"/>
          </a:p>
        </p:txBody>
      </p:sp>
      <p:sp>
        <p:nvSpPr>
          <p:cNvPr id="9" name="矩形 8"/>
          <p:cNvSpPr/>
          <p:nvPr>
            <p:custDataLst>
              <p:tags r:id="rId8"/>
            </p:custDataLst>
          </p:nvPr>
        </p:nvSpPr>
        <p:spPr>
          <a:xfrm>
            <a:off x="1" y="789923"/>
            <a:ext cx="520700" cy="4251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solidFill>
                  <a:schemeClr val="tx1"/>
                </a:solidFill>
              </a:defRPr>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solidFill>
                  <a:schemeClr val="tx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49AE70B2-8BF9-45C0-BB95-33D1B9D3A854}" type="slidenum">
              <a:rPr lang="zh-CN" altLang="en-US" smtClean="0"/>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135.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tags" Target="../tags/tag134.xml"/><Relationship Id="rId10" Type="http://schemas.openxmlformats.org/officeDocument/2006/relationships/notesSlide" Target="../notesSlides/notesSlide18.xml"/><Relationship Id="rId1" Type="http://schemas.openxmlformats.org/officeDocument/2006/relationships/tags" Target="../tags/tag13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1"/>
            </p:custDataLst>
          </p:nvPr>
        </p:nvSpPr>
        <p:spPr/>
        <p:txBody>
          <a:bodyPr/>
          <a:lstStyle/>
          <a:p>
            <a:pPr algn="ctr"/>
            <a:r>
              <a:rPr lang="zh-CN" altLang="en-US"/>
              <a:t>浅谈图的边染色</a:t>
            </a:r>
            <a:endParaRPr lang="zh-CN" altLang="en-US"/>
          </a:p>
        </p:txBody>
      </p:sp>
      <p:sp>
        <p:nvSpPr>
          <p:cNvPr id="11" name="副标题 10"/>
          <p:cNvSpPr>
            <a:spLocks noGrp="1"/>
          </p:cNvSpPr>
          <p:nvPr>
            <p:ph type="subTitle" idx="1"/>
            <p:custDataLst>
              <p:tags r:id="rId2"/>
            </p:custDataLst>
          </p:nvPr>
        </p:nvSpPr>
        <p:spPr/>
        <p:txBody>
          <a:bodyPr>
            <a:normAutofit/>
          </a:bodyPr>
          <a:lstStyle/>
          <a:p>
            <a:pPr algn="ctr"/>
            <a:r>
              <a:rPr lang="zh-CN" altLang="en-US">
                <a:latin typeface="+mn-lt"/>
              </a:rPr>
              <a:t>中山纪念中学高嘉煊</a:t>
            </a:r>
            <a:endParaRPr lang="zh-CN" altLang="en-US">
              <a:latin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sz="2000" dirty="0">
                <a:sym typeface="+mn-ea"/>
              </a:rPr>
            </a:br>
            <a:r>
              <a:rPr lang="zh-CN" altLang="en-US" dirty="0">
                <a:sym typeface="+mn-ea"/>
              </a:rPr>
              <a:t>正确性证明</a:t>
            </a:r>
            <a:endParaRPr lang="zh-CN" altLang="en-US"/>
          </a:p>
        </p:txBody>
      </p:sp>
      <p:sp>
        <p:nvSpPr>
          <p:cNvPr id="3" name="内容占位符 2"/>
          <p:cNvSpPr>
            <a:spLocks noGrp="1"/>
          </p:cNvSpPr>
          <p:nvPr>
            <p:ph idx="1"/>
          </p:nvPr>
        </p:nvSpPr>
        <p:spPr>
          <a:xfrm>
            <a:off x="838200" y="1807210"/>
            <a:ext cx="10515600" cy="4351338"/>
          </a:xfrm>
        </p:spPr>
        <p:txBody>
          <a:bodyPr/>
          <a:p>
            <a:pPr algn="just">
              <a:lnSpc>
                <a:spcPct val="120000"/>
              </a:lnSpc>
            </a:pPr>
            <a:r>
              <a:rPr lang="zh-CN" altLang="en-US" sz="2160" dirty="0">
                <a:latin typeface="+mn-ea"/>
                <a:cs typeface="+mn-ea"/>
                <a:sym typeface="+mn-ea"/>
              </a:rPr>
              <a:t>在</a:t>
            </a:r>
            <a:r>
              <a:rPr lang="en-US" altLang="zh-CN" sz="2160" dirty="0">
                <a:latin typeface="+mn-ea"/>
                <a:cs typeface="+mn-ea"/>
                <a:sym typeface="+mn-ea"/>
              </a:rPr>
              <a:t>F[1:k]</a:t>
            </a:r>
            <a:r>
              <a:rPr lang="zh-CN" altLang="en-US" sz="2160" dirty="0">
                <a:latin typeface="+mn-ea"/>
                <a:cs typeface="+mn-ea"/>
                <a:sym typeface="+mn-ea"/>
              </a:rPr>
              <a:t>中存在</a:t>
            </a:r>
            <a:r>
              <a:rPr lang="en-US" altLang="zh-CN" sz="2160" dirty="0">
                <a:latin typeface="+mn-ea"/>
                <a:cs typeface="+mn-ea"/>
                <a:sym typeface="+mn-ea"/>
              </a:rPr>
              <a:t>p(0&lt;p&lt;k)</a:t>
            </a:r>
            <a:r>
              <a:rPr lang="zh-CN" altLang="en-US" sz="2160" dirty="0">
                <a:latin typeface="+mn-ea"/>
                <a:cs typeface="+mn-ea"/>
                <a:sym typeface="+mn-ea"/>
              </a:rPr>
              <a:t>满足</a:t>
            </a:r>
            <a:r>
              <a:rPr lang="en-US" altLang="zh-CN" sz="2160" dirty="0">
                <a:latin typeface="+mn-ea"/>
                <a:cs typeface="+mn-ea"/>
                <a:sym typeface="+mn-ea"/>
              </a:rPr>
              <a:t>c(x,F[p+1])=b(</a:t>
            </a:r>
            <a:r>
              <a:rPr lang="zh-CN" altLang="en-US" sz="2160" dirty="0">
                <a:latin typeface="+mn-ea"/>
                <a:cs typeface="+mn-ea"/>
                <a:sym typeface="+mn-ea"/>
              </a:rPr>
              <a:t>那么</a:t>
            </a:r>
            <a:r>
              <a:rPr lang="en-US" altLang="zh-CN" sz="2160" dirty="0">
                <a:latin typeface="+mn-ea"/>
                <a:cs typeface="+mn-ea"/>
                <a:sym typeface="+mn-ea"/>
              </a:rPr>
              <a:t>b</a:t>
            </a:r>
            <a:r>
              <a:rPr lang="zh-CN" altLang="en-US" sz="2160" dirty="0">
                <a:latin typeface="+mn-ea"/>
                <a:cs typeface="+mn-ea"/>
                <a:sym typeface="+mn-ea"/>
              </a:rPr>
              <a:t>在</a:t>
            </a:r>
            <a:r>
              <a:rPr lang="en-US" altLang="zh-CN" sz="2160" dirty="0">
                <a:latin typeface="+mn-ea"/>
                <a:cs typeface="+mn-ea"/>
                <a:sym typeface="+mn-ea"/>
              </a:rPr>
              <a:t>F[p]</a:t>
            </a:r>
            <a:r>
              <a:rPr lang="zh-CN" altLang="en-US" sz="2160" dirty="0">
                <a:latin typeface="+mn-ea"/>
                <a:cs typeface="+mn-ea"/>
                <a:sym typeface="+mn-ea"/>
              </a:rPr>
              <a:t>上是可用的</a:t>
            </a:r>
            <a:r>
              <a:rPr lang="en-US" altLang="zh-CN" sz="2160" dirty="0">
                <a:latin typeface="+mn-ea"/>
                <a:cs typeface="+mn-ea"/>
                <a:sym typeface="+mn-ea"/>
              </a:rPr>
              <a:t>)</a:t>
            </a:r>
            <a:endParaRPr lang="zh-CN" altLang="en-US" sz="2160" dirty="0">
              <a:latin typeface="+mn-ea"/>
              <a:cs typeface="+mn-ea"/>
            </a:endParaRPr>
          </a:p>
          <a:p>
            <a:pPr lvl="1" algn="just">
              <a:lnSpc>
                <a:spcPct val="120000"/>
              </a:lnSpc>
            </a:pPr>
            <a:r>
              <a:rPr lang="zh-CN" altLang="en-US" sz="2160" dirty="0">
                <a:latin typeface="+mn-ea"/>
                <a:cs typeface="+mn-ea"/>
                <a:sym typeface="+mn-ea"/>
              </a:rPr>
              <a:t>若</a:t>
            </a:r>
            <a:r>
              <a:rPr lang="en-US" altLang="zh-CN" sz="2160" dirty="0">
                <a:latin typeface="+mn-ea"/>
                <a:cs typeface="+mn-ea"/>
                <a:sym typeface="+mn-ea"/>
              </a:rPr>
              <a:t>F[p]</a:t>
            </a:r>
            <a:r>
              <a:rPr lang="zh-CN" altLang="en-US" sz="2160" dirty="0">
                <a:latin typeface="+mn-ea"/>
                <a:cs typeface="+mn-ea"/>
                <a:sym typeface="+mn-ea"/>
              </a:rPr>
              <a:t>为</a:t>
            </a:r>
            <a:r>
              <a:rPr lang="en-US" altLang="zh-CN" sz="2160" dirty="0">
                <a:latin typeface="+mn-ea"/>
                <a:cs typeface="+mn-ea"/>
                <a:sym typeface="+mn-ea"/>
              </a:rPr>
              <a:t>ab</a:t>
            </a:r>
            <a:r>
              <a:rPr lang="en-US" altLang="zh-CN" sz="2160" baseline="-25000" dirty="0">
                <a:latin typeface="+mn-ea"/>
                <a:cs typeface="+mn-ea"/>
                <a:sym typeface="+mn-ea"/>
              </a:rPr>
              <a:t>x</a:t>
            </a:r>
            <a:r>
              <a:rPr lang="en-US" altLang="zh-CN" sz="2160" dirty="0">
                <a:latin typeface="+mn-ea"/>
                <a:cs typeface="+mn-ea"/>
                <a:sym typeface="+mn-ea"/>
              </a:rPr>
              <a:t>-</a:t>
            </a:r>
            <a:r>
              <a:rPr lang="zh-CN" altLang="en-US" sz="2160" dirty="0">
                <a:latin typeface="+mn-ea"/>
                <a:cs typeface="+mn-ea"/>
                <a:sym typeface="+mn-ea"/>
              </a:rPr>
              <a:t>路径的一个端点，那么</a:t>
            </a:r>
            <a:r>
              <a:rPr lang="en-US" altLang="zh-CN" sz="2160" dirty="0">
                <a:latin typeface="+mn-ea"/>
                <a:cs typeface="+mn-ea"/>
                <a:sym typeface="+mn-ea"/>
              </a:rPr>
              <a:t>F[p]</a:t>
            </a:r>
            <a:r>
              <a:rPr lang="zh-CN" altLang="en-US" sz="2160" dirty="0">
                <a:latin typeface="+mn-ea"/>
                <a:cs typeface="+mn-ea"/>
                <a:sym typeface="+mn-ea"/>
              </a:rPr>
              <a:t>原本相邻的颜色为</a:t>
            </a:r>
            <a:r>
              <a:rPr lang="en-US" altLang="zh-CN" sz="2160" dirty="0">
                <a:latin typeface="+mn-ea"/>
                <a:cs typeface="+mn-ea"/>
                <a:sym typeface="+mn-ea"/>
              </a:rPr>
              <a:t>a</a:t>
            </a:r>
            <a:r>
              <a:rPr lang="zh-CN" altLang="en-US" sz="2160" dirty="0">
                <a:latin typeface="+mn-ea"/>
                <a:cs typeface="+mn-ea"/>
                <a:sym typeface="+mn-ea"/>
              </a:rPr>
              <a:t>的边会变成</a:t>
            </a:r>
            <a:r>
              <a:rPr lang="en-US" altLang="zh-CN" sz="2160" dirty="0">
                <a:latin typeface="+mn-ea"/>
                <a:cs typeface="+mn-ea"/>
                <a:sym typeface="+mn-ea"/>
              </a:rPr>
              <a:t>b</a:t>
            </a:r>
            <a:r>
              <a:rPr lang="zh-CN" altLang="en-US" sz="2160" dirty="0">
                <a:latin typeface="+mn-ea"/>
                <a:cs typeface="+mn-ea"/>
                <a:sym typeface="+mn-ea"/>
              </a:rPr>
              <a:t>，</a:t>
            </a:r>
            <a:r>
              <a:rPr lang="en-US" altLang="zh-CN" sz="2160" dirty="0">
                <a:latin typeface="+mn-ea"/>
                <a:cs typeface="+mn-ea"/>
                <a:sym typeface="+mn-ea"/>
              </a:rPr>
              <a:t>c(x,F[p+1])</a:t>
            </a:r>
            <a:r>
              <a:rPr lang="zh-CN" altLang="en-US" sz="2160" dirty="0">
                <a:latin typeface="+mn-ea"/>
                <a:cs typeface="+mn-ea"/>
                <a:sym typeface="+mn-ea"/>
              </a:rPr>
              <a:t>会从</a:t>
            </a:r>
            <a:r>
              <a:rPr lang="en-US" altLang="zh-CN" sz="2160" dirty="0">
                <a:latin typeface="+mn-ea"/>
                <a:cs typeface="+mn-ea"/>
                <a:sym typeface="+mn-ea"/>
              </a:rPr>
              <a:t>b</a:t>
            </a:r>
            <a:r>
              <a:rPr lang="zh-CN" altLang="en-US" sz="2160" dirty="0">
                <a:latin typeface="+mn-ea"/>
                <a:cs typeface="+mn-ea"/>
                <a:sym typeface="+mn-ea"/>
              </a:rPr>
              <a:t>变成</a:t>
            </a:r>
            <a:r>
              <a:rPr lang="en-US" altLang="zh-CN" sz="2160" dirty="0">
                <a:latin typeface="+mn-ea"/>
                <a:cs typeface="+mn-ea"/>
                <a:sym typeface="+mn-ea"/>
              </a:rPr>
              <a:t>a</a:t>
            </a:r>
            <a:r>
              <a:rPr lang="zh-CN" altLang="en-US" sz="2160" dirty="0">
                <a:latin typeface="+mn-ea"/>
                <a:cs typeface="+mn-ea"/>
                <a:sym typeface="+mn-ea"/>
              </a:rPr>
              <a:t>，将</a:t>
            </a:r>
            <a:r>
              <a:rPr lang="en-US" altLang="zh-CN" sz="2160" dirty="0">
                <a:latin typeface="+mn-ea"/>
                <a:cs typeface="+mn-ea"/>
                <a:sym typeface="+mn-ea"/>
              </a:rPr>
              <a:t>w</a:t>
            </a:r>
            <a:r>
              <a:rPr lang="zh-CN" altLang="en-US" sz="2160" dirty="0">
                <a:latin typeface="+mn-ea"/>
                <a:cs typeface="+mn-ea"/>
                <a:sym typeface="+mn-ea"/>
              </a:rPr>
              <a:t>设为</a:t>
            </a:r>
            <a:r>
              <a:rPr lang="en-US" altLang="zh-CN" sz="2160" dirty="0">
                <a:latin typeface="+mn-ea"/>
                <a:cs typeface="+mn-ea"/>
                <a:sym typeface="+mn-ea"/>
              </a:rPr>
              <a:t>F[k]</a:t>
            </a:r>
            <a:r>
              <a:rPr lang="zh-CN" altLang="en-US" sz="2160" dirty="0">
                <a:latin typeface="+mn-ea"/>
                <a:cs typeface="+mn-ea"/>
                <a:sym typeface="+mn-ea"/>
              </a:rPr>
              <a:t>即可（</a:t>
            </a:r>
            <a:r>
              <a:rPr lang="en-US" altLang="zh-CN" sz="2160" dirty="0">
                <a:latin typeface="+mn-ea"/>
                <a:cs typeface="+mn-ea"/>
                <a:sym typeface="+mn-ea"/>
              </a:rPr>
              <a:t>F[1:k]</a:t>
            </a:r>
            <a:r>
              <a:rPr lang="zh-CN" altLang="en-US" sz="2160" dirty="0">
                <a:latin typeface="+mn-ea"/>
                <a:cs typeface="+mn-ea"/>
                <a:sym typeface="+mn-ea"/>
              </a:rPr>
              <a:t>仍然是一个</a:t>
            </a:r>
            <a:r>
              <a:rPr lang="en-US" altLang="zh-CN" sz="2160" dirty="0">
                <a:latin typeface="+mn-ea"/>
                <a:cs typeface="+mn-ea"/>
                <a:sym typeface="+mn-ea"/>
              </a:rPr>
              <a:t>Fan</a:t>
            </a:r>
            <a:r>
              <a:rPr lang="zh-CN" altLang="en-US" sz="2160" dirty="0">
                <a:latin typeface="+mn-ea"/>
                <a:cs typeface="+mn-ea"/>
                <a:sym typeface="+mn-ea"/>
              </a:rPr>
              <a:t>）</a:t>
            </a:r>
            <a:endParaRPr lang="en-US" altLang="zh-CN" sz="2160" dirty="0">
              <a:latin typeface="+mn-ea"/>
              <a:cs typeface="+mn-ea"/>
              <a:sym typeface="+mn-ea"/>
            </a:endParaRPr>
          </a:p>
        </p:txBody>
      </p:sp>
      <p:grpSp>
        <p:nvGrpSpPr>
          <p:cNvPr id="125" name="组合 124"/>
          <p:cNvGrpSpPr/>
          <p:nvPr/>
        </p:nvGrpSpPr>
        <p:grpSpPr>
          <a:xfrm>
            <a:off x="652780" y="3260090"/>
            <a:ext cx="4709160" cy="3335655"/>
            <a:chOff x="1028" y="5134"/>
            <a:chExt cx="7416" cy="5253"/>
          </a:xfrm>
        </p:grpSpPr>
        <p:sp>
          <p:nvSpPr>
            <p:cNvPr id="27" name="椭圆 26"/>
            <p:cNvSpPr/>
            <p:nvPr/>
          </p:nvSpPr>
          <p:spPr>
            <a:xfrm>
              <a:off x="4106" y="5134"/>
              <a:ext cx="1103" cy="1102"/>
            </a:xfrm>
            <a:prstGeom prst="ellipse">
              <a:avLst/>
            </a:prstGeom>
            <a:gradFill/>
            <a:ln>
              <a:noFill/>
            </a:ln>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X</a:t>
              </a:r>
              <a:endParaRPr lang="en-US" altLang="zh-CN" sz="1700">
                <a:latin typeface="华文细黑" panose="02010600040101010101" charset="-122"/>
                <a:ea typeface="华文细黑" panose="02010600040101010101" charset="-122"/>
              </a:endParaRPr>
            </a:p>
          </p:txBody>
        </p:sp>
        <p:sp>
          <p:nvSpPr>
            <p:cNvPr id="28" name="椭圆 27"/>
            <p:cNvSpPr/>
            <p:nvPr/>
          </p:nvSpPr>
          <p:spPr>
            <a:xfrm>
              <a:off x="1028" y="7489"/>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Y</a:t>
              </a:r>
              <a:endParaRPr lang="en-US" altLang="zh-CN" sz="1700">
                <a:latin typeface="华文细黑" panose="02010600040101010101" charset="-122"/>
                <a:ea typeface="华文细黑" panose="02010600040101010101" charset="-122"/>
              </a:endParaRPr>
            </a:p>
          </p:txBody>
        </p:sp>
        <p:sp>
          <p:nvSpPr>
            <p:cNvPr id="29" name="椭圆 28"/>
            <p:cNvSpPr/>
            <p:nvPr/>
          </p:nvSpPr>
          <p:spPr>
            <a:xfrm>
              <a:off x="3403" y="7428"/>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600">
                  <a:latin typeface="华文细黑" panose="02010600040101010101" charset="-122"/>
                  <a:ea typeface="华文细黑" panose="02010600040101010101" charset="-122"/>
                </a:rPr>
                <a:t>F[p]</a:t>
              </a:r>
              <a:endParaRPr lang="en-US" altLang="zh-CN" sz="1600">
                <a:latin typeface="华文细黑" panose="02010600040101010101" charset="-122"/>
                <a:ea typeface="华文细黑" panose="02010600040101010101" charset="-122"/>
              </a:endParaRPr>
            </a:p>
          </p:txBody>
        </p:sp>
        <p:sp>
          <p:nvSpPr>
            <p:cNvPr id="30" name="椭圆 29"/>
            <p:cNvSpPr/>
            <p:nvPr/>
          </p:nvSpPr>
          <p:spPr>
            <a:xfrm>
              <a:off x="7342" y="7491"/>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F[k]</a:t>
              </a:r>
              <a:endParaRPr lang="en-US" altLang="zh-CN" sz="1700">
                <a:latin typeface="华文细黑" panose="02010600040101010101" charset="-122"/>
                <a:ea typeface="华文细黑" panose="02010600040101010101" charset="-122"/>
              </a:endParaRPr>
            </a:p>
          </p:txBody>
        </p:sp>
        <p:cxnSp>
          <p:nvCxnSpPr>
            <p:cNvPr id="31" name="直接连接符 30"/>
            <p:cNvCxnSpPr>
              <a:stCxn id="27" idx="3"/>
              <a:endCxn id="28" idx="0"/>
            </p:cNvCxnSpPr>
            <p:nvPr/>
          </p:nvCxnSpPr>
          <p:spPr>
            <a:xfrm flipH="1">
              <a:off x="1580" y="6075"/>
              <a:ext cx="2688" cy="1414"/>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9" idx="0"/>
              <a:endCxn id="27" idx="4"/>
            </p:cNvCxnSpPr>
            <p:nvPr/>
          </p:nvCxnSpPr>
          <p:spPr>
            <a:xfrm flipV="1">
              <a:off x="3955" y="6236"/>
              <a:ext cx="703" cy="1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5"/>
              <a:endCxn id="30" idx="0"/>
            </p:cNvCxnSpPr>
            <p:nvPr/>
          </p:nvCxnSpPr>
          <p:spPr>
            <a:xfrm>
              <a:off x="5047" y="6075"/>
              <a:ext cx="2847" cy="1416"/>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rot="0">
              <a:off x="2280" y="7989"/>
              <a:ext cx="1029" cy="132"/>
              <a:chOff x="10707" y="2317"/>
              <a:chExt cx="1223" cy="199"/>
            </a:xfrm>
          </p:grpSpPr>
          <p:sp>
            <p:nvSpPr>
              <p:cNvPr id="35" name="椭圆 34"/>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8" name="椭圆 37"/>
            <p:cNvSpPr/>
            <p:nvPr/>
          </p:nvSpPr>
          <p:spPr>
            <a:xfrm>
              <a:off x="4854" y="7427"/>
              <a:ext cx="1103" cy="1131"/>
            </a:xfrm>
            <a:prstGeom prst="ellipse">
              <a:avLst/>
            </a:prstGeom>
            <a:gradFill>
              <a:gsLst>
                <a:gs pos="0">
                  <a:schemeClr val="accent1">
                    <a:lumMod val="110000"/>
                    <a:satMod val="105000"/>
                    <a:tint val="67000"/>
                  </a:schemeClr>
                </a:gs>
                <a:gs pos="50000">
                  <a:schemeClr val="accent1">
                    <a:lumMod val="105000"/>
                    <a:satMod val="103000"/>
                    <a:tint val="73000"/>
                  </a:schemeClr>
                </a:gs>
                <a:gs pos="90000">
                  <a:schemeClr val="accent1">
                    <a:lumMod val="105000"/>
                    <a:satMod val="109000"/>
                    <a:tint val="81000"/>
                  </a:schemeClr>
                </a:gs>
              </a:gsLst>
            </a:gra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ltLang="zh-CN" sz="1400">
                <a:latin typeface="华文细黑" panose="02010600040101010101" charset="-122"/>
                <a:ea typeface="华文细黑" panose="02010600040101010101" charset="-122"/>
              </a:endParaRPr>
            </a:p>
          </p:txBody>
        </p:sp>
        <p:sp>
          <p:nvSpPr>
            <p:cNvPr id="39" name="文本框 38"/>
            <p:cNvSpPr txBox="1"/>
            <p:nvPr/>
          </p:nvSpPr>
          <p:spPr>
            <a:xfrm>
              <a:off x="4746" y="7702"/>
              <a:ext cx="1378" cy="580"/>
            </a:xfrm>
            <a:prstGeom prst="rect">
              <a:avLst/>
            </a:prstGeom>
            <a:noFill/>
          </p:spPr>
          <p:txBody>
            <a:bodyPr wrap="none" rtlCol="0">
              <a:spAutoFit/>
            </a:bodyPr>
            <a:p>
              <a:r>
                <a:rPr lang="en-US" altLang="zh-CN">
                  <a:latin typeface="华文细黑" panose="02010600040101010101" charset="-122"/>
                  <a:ea typeface="华文细黑" panose="02010600040101010101" charset="-122"/>
                </a:rPr>
                <a:t>F[p+1]</a:t>
              </a:r>
              <a:endParaRPr lang="en-US" altLang="zh-CN">
                <a:latin typeface="华文细黑" panose="02010600040101010101" charset="-122"/>
                <a:ea typeface="华文细黑" panose="02010600040101010101" charset="-122"/>
              </a:endParaRPr>
            </a:p>
          </p:txBody>
        </p:sp>
        <p:cxnSp>
          <p:nvCxnSpPr>
            <p:cNvPr id="45" name="直接连接符 44"/>
            <p:cNvCxnSpPr>
              <a:stCxn id="27" idx="4"/>
              <a:endCxn id="38" idx="0"/>
            </p:cNvCxnSpPr>
            <p:nvPr/>
          </p:nvCxnSpPr>
          <p:spPr>
            <a:xfrm>
              <a:off x="4658" y="6236"/>
              <a:ext cx="748" cy="1191"/>
            </a:xfrm>
            <a:prstGeom prst="line">
              <a:avLst/>
            </a:prstGeom>
            <a:ln w="381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3450" y="9335"/>
              <a:ext cx="1008" cy="1053"/>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48" name="直接连接符 47"/>
            <p:cNvCxnSpPr>
              <a:stCxn id="29" idx="4"/>
              <a:endCxn id="47" idx="0"/>
            </p:cNvCxnSpPr>
            <p:nvPr/>
          </p:nvCxnSpPr>
          <p:spPr>
            <a:xfrm flipH="1">
              <a:off x="3954" y="8559"/>
              <a:ext cx="1" cy="776"/>
            </a:xfrm>
            <a:prstGeom prst="line">
              <a:avLst/>
            </a:prstGeom>
            <a:ln w="38100"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38" idx="5"/>
              <a:endCxn id="47" idx="6"/>
            </p:cNvCxnSpPr>
            <p:nvPr/>
          </p:nvCxnSpPr>
          <p:spPr>
            <a:xfrm rot="5400000">
              <a:off x="4392" y="8459"/>
              <a:ext cx="1470" cy="1337"/>
            </a:xfrm>
            <a:prstGeom prst="curvedConnector2">
              <a:avLst/>
            </a:prstGeom>
            <a:ln w="50800" cmpd="dbl">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rot="0">
              <a:off x="6074" y="7926"/>
              <a:ext cx="1029" cy="132"/>
              <a:chOff x="10707" y="2317"/>
              <a:chExt cx="1223" cy="199"/>
            </a:xfrm>
          </p:grpSpPr>
          <p:sp>
            <p:nvSpPr>
              <p:cNvPr id="77" name="椭圆 76"/>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2" name="右箭头 101"/>
          <p:cNvSpPr/>
          <p:nvPr/>
        </p:nvSpPr>
        <p:spPr>
          <a:xfrm>
            <a:off x="5547995" y="4300220"/>
            <a:ext cx="1169035" cy="44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6" name="组合 125"/>
          <p:cNvGrpSpPr/>
          <p:nvPr/>
        </p:nvGrpSpPr>
        <p:grpSpPr>
          <a:xfrm>
            <a:off x="6922135" y="3260090"/>
            <a:ext cx="4709160" cy="3335655"/>
            <a:chOff x="10901" y="5134"/>
            <a:chExt cx="7416" cy="5253"/>
          </a:xfrm>
        </p:grpSpPr>
        <p:sp>
          <p:nvSpPr>
            <p:cNvPr id="103" name="椭圆 102"/>
            <p:cNvSpPr/>
            <p:nvPr/>
          </p:nvSpPr>
          <p:spPr>
            <a:xfrm>
              <a:off x="13979" y="5134"/>
              <a:ext cx="1103" cy="1102"/>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X</a:t>
              </a:r>
              <a:endParaRPr lang="en-US" altLang="zh-CN" sz="1700">
                <a:latin typeface="华文细黑" panose="02010600040101010101" charset="-122"/>
                <a:ea typeface="华文细黑" panose="02010600040101010101" charset="-122"/>
              </a:endParaRPr>
            </a:p>
          </p:txBody>
        </p:sp>
        <p:sp>
          <p:nvSpPr>
            <p:cNvPr id="104" name="椭圆 103"/>
            <p:cNvSpPr/>
            <p:nvPr/>
          </p:nvSpPr>
          <p:spPr>
            <a:xfrm>
              <a:off x="10901" y="7489"/>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Y</a:t>
              </a:r>
              <a:endParaRPr lang="en-US" altLang="zh-CN" sz="1700">
                <a:latin typeface="华文细黑" panose="02010600040101010101" charset="-122"/>
                <a:ea typeface="华文细黑" panose="02010600040101010101" charset="-122"/>
              </a:endParaRPr>
            </a:p>
          </p:txBody>
        </p:sp>
        <p:sp>
          <p:nvSpPr>
            <p:cNvPr id="105" name="椭圆 104"/>
            <p:cNvSpPr/>
            <p:nvPr/>
          </p:nvSpPr>
          <p:spPr>
            <a:xfrm>
              <a:off x="13276" y="7428"/>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600">
                  <a:latin typeface="华文细黑" panose="02010600040101010101" charset="-122"/>
                  <a:ea typeface="华文细黑" panose="02010600040101010101" charset="-122"/>
                </a:rPr>
                <a:t>F[p]</a:t>
              </a:r>
              <a:endParaRPr lang="en-US" altLang="zh-CN" sz="1600">
                <a:latin typeface="华文细黑" panose="02010600040101010101" charset="-122"/>
                <a:ea typeface="华文细黑" panose="02010600040101010101" charset="-122"/>
              </a:endParaRPr>
            </a:p>
          </p:txBody>
        </p:sp>
        <p:sp>
          <p:nvSpPr>
            <p:cNvPr id="106" name="椭圆 105"/>
            <p:cNvSpPr/>
            <p:nvPr/>
          </p:nvSpPr>
          <p:spPr>
            <a:xfrm>
              <a:off x="17215" y="7491"/>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F[k]</a:t>
              </a:r>
              <a:endParaRPr lang="en-US" altLang="zh-CN" sz="1700">
                <a:latin typeface="华文细黑" panose="02010600040101010101" charset="-122"/>
                <a:ea typeface="华文细黑" panose="02010600040101010101" charset="-122"/>
              </a:endParaRPr>
            </a:p>
          </p:txBody>
        </p:sp>
        <p:cxnSp>
          <p:nvCxnSpPr>
            <p:cNvPr id="107" name="直接连接符 106"/>
            <p:cNvCxnSpPr>
              <a:stCxn id="103" idx="3"/>
              <a:endCxn id="104" idx="0"/>
            </p:cNvCxnSpPr>
            <p:nvPr/>
          </p:nvCxnSpPr>
          <p:spPr>
            <a:xfrm flipH="1">
              <a:off x="11453" y="6075"/>
              <a:ext cx="2688" cy="1414"/>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05" idx="0"/>
              <a:endCxn id="103" idx="4"/>
            </p:cNvCxnSpPr>
            <p:nvPr/>
          </p:nvCxnSpPr>
          <p:spPr>
            <a:xfrm flipV="1">
              <a:off x="13828" y="6236"/>
              <a:ext cx="703" cy="1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03" idx="5"/>
              <a:endCxn id="106" idx="0"/>
            </p:cNvCxnSpPr>
            <p:nvPr/>
          </p:nvCxnSpPr>
          <p:spPr>
            <a:xfrm>
              <a:off x="14920" y="6075"/>
              <a:ext cx="2847" cy="1416"/>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rot="0">
              <a:off x="12153" y="7989"/>
              <a:ext cx="1029" cy="132"/>
              <a:chOff x="10707" y="2317"/>
              <a:chExt cx="1223" cy="199"/>
            </a:xfrm>
          </p:grpSpPr>
          <p:sp>
            <p:nvSpPr>
              <p:cNvPr id="111" name="椭圆 110"/>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2" name="椭圆 111"/>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椭圆 112"/>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5" name="椭圆 114"/>
            <p:cNvSpPr/>
            <p:nvPr/>
          </p:nvSpPr>
          <p:spPr>
            <a:xfrm>
              <a:off x="14727" y="7427"/>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ltLang="zh-CN" sz="1400">
                <a:latin typeface="华文细黑" panose="02010600040101010101" charset="-122"/>
                <a:ea typeface="华文细黑" panose="02010600040101010101" charset="-122"/>
              </a:endParaRPr>
            </a:p>
          </p:txBody>
        </p:sp>
        <p:sp>
          <p:nvSpPr>
            <p:cNvPr id="116" name="文本框 115"/>
            <p:cNvSpPr txBox="1"/>
            <p:nvPr/>
          </p:nvSpPr>
          <p:spPr>
            <a:xfrm>
              <a:off x="14619" y="7702"/>
              <a:ext cx="1378" cy="580"/>
            </a:xfrm>
            <a:prstGeom prst="rect">
              <a:avLst/>
            </a:prstGeom>
            <a:noFill/>
          </p:spPr>
          <p:txBody>
            <a:bodyPr wrap="none" rtlCol="0">
              <a:spAutoFit/>
            </a:bodyPr>
            <a:p>
              <a:r>
                <a:rPr lang="en-US" altLang="zh-CN">
                  <a:latin typeface="华文细黑" panose="02010600040101010101" charset="-122"/>
                  <a:ea typeface="华文细黑" panose="02010600040101010101" charset="-122"/>
                </a:rPr>
                <a:t>F[p+1]</a:t>
              </a:r>
              <a:endParaRPr lang="en-US" altLang="zh-CN">
                <a:latin typeface="华文细黑" panose="02010600040101010101" charset="-122"/>
                <a:ea typeface="华文细黑" panose="02010600040101010101" charset="-122"/>
              </a:endParaRPr>
            </a:p>
          </p:txBody>
        </p:sp>
        <p:cxnSp>
          <p:nvCxnSpPr>
            <p:cNvPr id="117" name="直接连接符 116"/>
            <p:cNvCxnSpPr>
              <a:stCxn id="103" idx="4"/>
              <a:endCxn id="115" idx="0"/>
            </p:cNvCxnSpPr>
            <p:nvPr/>
          </p:nvCxnSpPr>
          <p:spPr>
            <a:xfrm>
              <a:off x="14531" y="6236"/>
              <a:ext cx="748" cy="1191"/>
            </a:xfrm>
            <a:prstGeom prst="line">
              <a:avLst/>
            </a:prstGeom>
            <a:ln w="38100"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13323" y="9335"/>
              <a:ext cx="1008" cy="1053"/>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119" name="直接连接符 118"/>
            <p:cNvCxnSpPr>
              <a:stCxn id="105" idx="4"/>
              <a:endCxn id="118" idx="0"/>
            </p:cNvCxnSpPr>
            <p:nvPr/>
          </p:nvCxnSpPr>
          <p:spPr>
            <a:xfrm flipH="1">
              <a:off x="13827" y="8559"/>
              <a:ext cx="1" cy="776"/>
            </a:xfrm>
            <a:prstGeom prst="line">
              <a:avLst/>
            </a:prstGeom>
            <a:ln w="381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15" idx="5"/>
              <a:endCxn id="118" idx="6"/>
            </p:cNvCxnSpPr>
            <p:nvPr/>
          </p:nvCxnSpPr>
          <p:spPr>
            <a:xfrm rot="5400000">
              <a:off x="14265" y="8459"/>
              <a:ext cx="1470" cy="1337"/>
            </a:xfrm>
            <a:prstGeom prst="curvedConnector2">
              <a:avLst/>
            </a:prstGeom>
            <a:ln w="50800" cmpd="dbl">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nvGrpSpPr>
            <p:cNvPr id="121" name="组合 120"/>
            <p:cNvGrpSpPr/>
            <p:nvPr/>
          </p:nvGrpSpPr>
          <p:grpSpPr>
            <a:xfrm rot="0">
              <a:off x="15947" y="7926"/>
              <a:ext cx="1029" cy="132"/>
              <a:chOff x="10707" y="2317"/>
              <a:chExt cx="1223" cy="199"/>
            </a:xfrm>
          </p:grpSpPr>
          <p:sp>
            <p:nvSpPr>
              <p:cNvPr id="122" name="椭圆 121"/>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sz="2000" dirty="0">
                <a:sym typeface="+mn-ea"/>
              </a:rPr>
            </a:br>
            <a:r>
              <a:rPr lang="zh-CN" altLang="en-US" dirty="0">
                <a:sym typeface="+mn-ea"/>
              </a:rPr>
              <a:t>正确性证明</a:t>
            </a:r>
            <a:endParaRPr lang="zh-CN" altLang="en-US"/>
          </a:p>
        </p:txBody>
      </p:sp>
      <p:sp>
        <p:nvSpPr>
          <p:cNvPr id="3" name="内容占位符 2"/>
          <p:cNvSpPr>
            <a:spLocks noGrp="1"/>
          </p:cNvSpPr>
          <p:nvPr>
            <p:ph idx="1"/>
          </p:nvPr>
        </p:nvSpPr>
        <p:spPr/>
        <p:txBody>
          <a:bodyPr/>
          <a:p>
            <a:pPr marL="0" lvl="1"/>
            <a:r>
              <a:rPr lang="zh-CN" altLang="en-US" sz="2400" dirty="0">
                <a:latin typeface="+mn-ea"/>
                <a:cs typeface="+mn-ea"/>
                <a:sym typeface="+mn-ea"/>
              </a:rPr>
              <a:t>在</a:t>
            </a:r>
            <a:r>
              <a:rPr lang="en-US" altLang="zh-CN" sz="2400" dirty="0">
                <a:latin typeface="+mn-ea"/>
                <a:cs typeface="+mn-ea"/>
                <a:sym typeface="+mn-ea"/>
              </a:rPr>
              <a:t>F[1:k]</a:t>
            </a:r>
            <a:r>
              <a:rPr lang="zh-CN" altLang="en-US" sz="2400" dirty="0">
                <a:latin typeface="+mn-ea"/>
                <a:cs typeface="+mn-ea"/>
                <a:sym typeface="+mn-ea"/>
              </a:rPr>
              <a:t>中存在</a:t>
            </a:r>
            <a:r>
              <a:rPr lang="en-US" altLang="zh-CN" sz="2400" dirty="0">
                <a:latin typeface="+mn-ea"/>
                <a:cs typeface="+mn-ea"/>
                <a:sym typeface="+mn-ea"/>
              </a:rPr>
              <a:t>p(0&lt;p&lt;k)</a:t>
            </a:r>
            <a:r>
              <a:rPr lang="zh-CN" altLang="en-US" sz="2400" dirty="0">
                <a:latin typeface="+mn-ea"/>
                <a:cs typeface="+mn-ea"/>
                <a:sym typeface="+mn-ea"/>
              </a:rPr>
              <a:t>满足</a:t>
            </a:r>
            <a:r>
              <a:rPr lang="en-US" altLang="zh-CN" sz="2400" dirty="0">
                <a:latin typeface="+mn-ea"/>
                <a:cs typeface="+mn-ea"/>
                <a:sym typeface="+mn-ea"/>
              </a:rPr>
              <a:t>c(x,F[p+1])=b(</a:t>
            </a:r>
            <a:r>
              <a:rPr lang="zh-CN" altLang="en-US" sz="2400" dirty="0">
                <a:latin typeface="+mn-ea"/>
                <a:cs typeface="+mn-ea"/>
                <a:sym typeface="+mn-ea"/>
              </a:rPr>
              <a:t>那么</a:t>
            </a:r>
            <a:r>
              <a:rPr lang="en-US" altLang="zh-CN" sz="2400" dirty="0">
                <a:latin typeface="+mn-ea"/>
                <a:cs typeface="+mn-ea"/>
                <a:sym typeface="+mn-ea"/>
              </a:rPr>
              <a:t>b</a:t>
            </a:r>
            <a:r>
              <a:rPr lang="zh-CN" altLang="en-US" sz="2400" dirty="0">
                <a:latin typeface="+mn-ea"/>
                <a:cs typeface="+mn-ea"/>
                <a:sym typeface="+mn-ea"/>
              </a:rPr>
              <a:t>在</a:t>
            </a:r>
            <a:r>
              <a:rPr lang="en-US" altLang="zh-CN" sz="2400" dirty="0">
                <a:latin typeface="+mn-ea"/>
                <a:cs typeface="+mn-ea"/>
                <a:sym typeface="+mn-ea"/>
              </a:rPr>
              <a:t>F[p]</a:t>
            </a:r>
            <a:r>
              <a:rPr lang="zh-CN" altLang="en-US" sz="2400" dirty="0">
                <a:latin typeface="+mn-ea"/>
                <a:cs typeface="+mn-ea"/>
                <a:sym typeface="+mn-ea"/>
              </a:rPr>
              <a:t>上是可用的</a:t>
            </a:r>
            <a:r>
              <a:rPr lang="en-US" altLang="zh-CN" sz="2400" dirty="0">
                <a:latin typeface="+mn-ea"/>
                <a:cs typeface="+mn-ea"/>
                <a:sym typeface="+mn-ea"/>
              </a:rPr>
              <a:t>)</a:t>
            </a:r>
            <a:r>
              <a:rPr lang="zh-CN" altLang="en-US" sz="2400" dirty="0">
                <a:latin typeface="+mn-ea"/>
                <a:cs typeface="+mn-ea"/>
                <a:sym typeface="+mn-ea"/>
              </a:rPr>
              <a:t>，</a:t>
            </a:r>
            <a:endParaRPr lang="zh-CN" altLang="en-US" sz="2400" dirty="0">
              <a:latin typeface="+mn-ea"/>
              <a:cs typeface="+mn-ea"/>
              <a:sym typeface="+mn-ea"/>
            </a:endParaRPr>
          </a:p>
          <a:p>
            <a:pPr marL="457200" lvl="2"/>
            <a:r>
              <a:rPr lang="zh-CN" altLang="en-US" sz="2160" dirty="0">
                <a:latin typeface="+mn-ea"/>
                <a:cs typeface="+mn-ea"/>
                <a:sym typeface="+mn-ea"/>
              </a:rPr>
              <a:t>若</a:t>
            </a:r>
            <a:r>
              <a:rPr lang="en-US" altLang="zh-CN" sz="2160" dirty="0">
                <a:latin typeface="+mn-ea"/>
                <a:cs typeface="+mn-ea"/>
                <a:sym typeface="+mn-ea"/>
              </a:rPr>
              <a:t>F[p]</a:t>
            </a:r>
            <a:r>
              <a:rPr lang="zh-CN" altLang="en-US" sz="2160" dirty="0">
                <a:latin typeface="+mn-ea"/>
                <a:cs typeface="+mn-ea"/>
                <a:sym typeface="+mn-ea"/>
              </a:rPr>
              <a:t>不是</a:t>
            </a:r>
            <a:r>
              <a:rPr lang="en-US" altLang="zh-CN" sz="2160" dirty="0">
                <a:latin typeface="+mn-ea"/>
                <a:cs typeface="+mn-ea"/>
                <a:sym typeface="+mn-ea"/>
              </a:rPr>
              <a:t>ab</a:t>
            </a:r>
            <a:r>
              <a:rPr lang="en-US" altLang="zh-CN" sz="2160" baseline="-25000" dirty="0">
                <a:latin typeface="+mn-ea"/>
                <a:cs typeface="+mn-ea"/>
                <a:sym typeface="+mn-ea"/>
              </a:rPr>
              <a:t>x</a:t>
            </a:r>
            <a:r>
              <a:rPr lang="en-US" altLang="zh-CN" sz="2160" dirty="0">
                <a:latin typeface="+mn-ea"/>
                <a:cs typeface="+mn-ea"/>
                <a:sym typeface="+mn-ea"/>
              </a:rPr>
              <a:t>-</a:t>
            </a:r>
            <a:r>
              <a:rPr lang="zh-CN" altLang="en-US" sz="2160" dirty="0">
                <a:latin typeface="+mn-ea"/>
                <a:cs typeface="+mn-ea"/>
                <a:sym typeface="+mn-ea"/>
              </a:rPr>
              <a:t>路径的端点，操作只会影响</a:t>
            </a:r>
            <a:r>
              <a:rPr lang="en-US" altLang="zh-CN" sz="2160" dirty="0">
                <a:latin typeface="+mn-ea"/>
                <a:cs typeface="+mn-ea"/>
                <a:sym typeface="+mn-ea"/>
              </a:rPr>
              <a:t>(x,F[p+1])</a:t>
            </a:r>
            <a:r>
              <a:rPr lang="zh-CN" altLang="en-US" sz="2160" dirty="0">
                <a:latin typeface="+mn-ea"/>
                <a:cs typeface="+mn-ea"/>
                <a:sym typeface="+mn-ea"/>
              </a:rPr>
              <a:t>的颜色，</a:t>
            </a:r>
            <a:r>
              <a:rPr lang="en-US" altLang="zh-CN" sz="2160" dirty="0">
                <a:latin typeface="+mn-ea"/>
                <a:cs typeface="+mn-ea"/>
                <a:sym typeface="+mn-ea"/>
              </a:rPr>
              <a:t>b</a:t>
            </a:r>
            <a:r>
              <a:rPr lang="zh-CN" altLang="en-US" sz="2160" dirty="0">
                <a:latin typeface="+mn-ea"/>
                <a:cs typeface="+mn-ea"/>
                <a:sym typeface="+mn-ea"/>
              </a:rPr>
              <a:t>在</a:t>
            </a:r>
            <a:r>
              <a:rPr lang="en-US" altLang="zh-CN" sz="2160" dirty="0">
                <a:latin typeface="+mn-ea"/>
                <a:cs typeface="+mn-ea"/>
                <a:sym typeface="+mn-ea"/>
              </a:rPr>
              <a:t>F[p]</a:t>
            </a:r>
            <a:r>
              <a:rPr lang="zh-CN" altLang="en-US" sz="2160" dirty="0">
                <a:latin typeface="+mn-ea"/>
                <a:cs typeface="+mn-ea"/>
                <a:sym typeface="+mn-ea"/>
              </a:rPr>
              <a:t>上仍然是可用的，将</a:t>
            </a:r>
            <a:r>
              <a:rPr lang="en-US" altLang="zh-CN" sz="2160" dirty="0">
                <a:latin typeface="+mn-ea"/>
                <a:cs typeface="+mn-ea"/>
                <a:sym typeface="+mn-ea"/>
              </a:rPr>
              <a:t>w</a:t>
            </a:r>
            <a:r>
              <a:rPr lang="zh-CN" altLang="en-US" sz="2160" dirty="0">
                <a:latin typeface="+mn-ea"/>
                <a:cs typeface="+mn-ea"/>
                <a:sym typeface="+mn-ea"/>
              </a:rPr>
              <a:t>设为</a:t>
            </a:r>
            <a:r>
              <a:rPr lang="en-US" altLang="zh-CN" sz="2160" dirty="0">
                <a:latin typeface="+mn-ea"/>
                <a:cs typeface="+mn-ea"/>
                <a:sym typeface="+mn-ea"/>
              </a:rPr>
              <a:t>F[p]</a:t>
            </a:r>
            <a:r>
              <a:rPr lang="zh-CN" altLang="en-US" sz="2160" dirty="0">
                <a:latin typeface="+mn-ea"/>
                <a:cs typeface="+mn-ea"/>
                <a:sym typeface="+mn-ea"/>
              </a:rPr>
              <a:t>即可</a:t>
            </a:r>
            <a:endParaRPr lang="zh-CN" altLang="en-US" sz="2160">
              <a:latin typeface="+mn-ea"/>
              <a:cs typeface="+mn-ea"/>
            </a:endParaRPr>
          </a:p>
          <a:p>
            <a:endParaRPr lang="zh-CN" altLang="en-US">
              <a:latin typeface="+mn-ea"/>
              <a:cs typeface="+mn-ea"/>
            </a:endParaRPr>
          </a:p>
        </p:txBody>
      </p:sp>
      <p:grpSp>
        <p:nvGrpSpPr>
          <p:cNvPr id="4" name="组合 3"/>
          <p:cNvGrpSpPr/>
          <p:nvPr/>
        </p:nvGrpSpPr>
        <p:grpSpPr>
          <a:xfrm>
            <a:off x="652780" y="3260090"/>
            <a:ext cx="4709160" cy="2214245"/>
            <a:chOff x="1028" y="5134"/>
            <a:chExt cx="7416" cy="3487"/>
          </a:xfrm>
        </p:grpSpPr>
        <p:sp>
          <p:nvSpPr>
            <p:cNvPr id="27" name="椭圆 26"/>
            <p:cNvSpPr/>
            <p:nvPr/>
          </p:nvSpPr>
          <p:spPr>
            <a:xfrm>
              <a:off x="4106" y="5134"/>
              <a:ext cx="1103" cy="1102"/>
            </a:xfrm>
            <a:prstGeom prst="ellipse">
              <a:avLst/>
            </a:prstGeom>
            <a:gradFill/>
            <a:ln>
              <a:noFill/>
            </a:ln>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X</a:t>
              </a:r>
              <a:endParaRPr lang="en-US" altLang="zh-CN" sz="1700">
                <a:latin typeface="华文细黑" panose="02010600040101010101" charset="-122"/>
                <a:ea typeface="华文细黑" panose="02010600040101010101" charset="-122"/>
              </a:endParaRPr>
            </a:p>
          </p:txBody>
        </p:sp>
        <p:sp>
          <p:nvSpPr>
            <p:cNvPr id="28" name="椭圆 27"/>
            <p:cNvSpPr/>
            <p:nvPr/>
          </p:nvSpPr>
          <p:spPr>
            <a:xfrm>
              <a:off x="1028" y="7489"/>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Y</a:t>
              </a:r>
              <a:endParaRPr lang="en-US" altLang="zh-CN" sz="1700">
                <a:latin typeface="华文细黑" panose="02010600040101010101" charset="-122"/>
                <a:ea typeface="华文细黑" panose="02010600040101010101" charset="-122"/>
              </a:endParaRPr>
            </a:p>
          </p:txBody>
        </p:sp>
        <p:sp>
          <p:nvSpPr>
            <p:cNvPr id="29" name="椭圆 28"/>
            <p:cNvSpPr/>
            <p:nvPr/>
          </p:nvSpPr>
          <p:spPr>
            <a:xfrm>
              <a:off x="3403" y="7428"/>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600">
                  <a:latin typeface="华文细黑" panose="02010600040101010101" charset="-122"/>
                  <a:ea typeface="华文细黑" panose="02010600040101010101" charset="-122"/>
                </a:rPr>
                <a:t>F[p]</a:t>
              </a:r>
              <a:endParaRPr lang="en-US" altLang="zh-CN" sz="1600">
                <a:latin typeface="华文细黑" panose="02010600040101010101" charset="-122"/>
                <a:ea typeface="华文细黑" panose="02010600040101010101" charset="-122"/>
              </a:endParaRPr>
            </a:p>
          </p:txBody>
        </p:sp>
        <p:sp>
          <p:nvSpPr>
            <p:cNvPr id="30" name="椭圆 29"/>
            <p:cNvSpPr/>
            <p:nvPr/>
          </p:nvSpPr>
          <p:spPr>
            <a:xfrm>
              <a:off x="7342" y="7491"/>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F[k]</a:t>
              </a:r>
              <a:endParaRPr lang="en-US" altLang="zh-CN" sz="1700">
                <a:latin typeface="华文细黑" panose="02010600040101010101" charset="-122"/>
                <a:ea typeface="华文细黑" panose="02010600040101010101" charset="-122"/>
              </a:endParaRPr>
            </a:p>
          </p:txBody>
        </p:sp>
        <p:cxnSp>
          <p:nvCxnSpPr>
            <p:cNvPr id="31" name="直接连接符 30"/>
            <p:cNvCxnSpPr>
              <a:stCxn id="27" idx="3"/>
              <a:endCxn id="28" idx="0"/>
            </p:cNvCxnSpPr>
            <p:nvPr/>
          </p:nvCxnSpPr>
          <p:spPr>
            <a:xfrm flipH="1">
              <a:off x="1580" y="6075"/>
              <a:ext cx="2688" cy="1414"/>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9" idx="0"/>
              <a:endCxn id="27" idx="4"/>
            </p:cNvCxnSpPr>
            <p:nvPr/>
          </p:nvCxnSpPr>
          <p:spPr>
            <a:xfrm flipV="1">
              <a:off x="3955" y="6236"/>
              <a:ext cx="703" cy="1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5"/>
              <a:endCxn id="30" idx="0"/>
            </p:cNvCxnSpPr>
            <p:nvPr/>
          </p:nvCxnSpPr>
          <p:spPr>
            <a:xfrm>
              <a:off x="5047" y="6075"/>
              <a:ext cx="2847" cy="1416"/>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rot="0">
              <a:off x="2280" y="7989"/>
              <a:ext cx="1029" cy="132"/>
              <a:chOff x="10707" y="2317"/>
              <a:chExt cx="1223" cy="199"/>
            </a:xfrm>
          </p:grpSpPr>
          <p:sp>
            <p:nvSpPr>
              <p:cNvPr id="35" name="椭圆 34"/>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8" name="椭圆 37"/>
            <p:cNvSpPr/>
            <p:nvPr/>
          </p:nvSpPr>
          <p:spPr>
            <a:xfrm>
              <a:off x="4854" y="7427"/>
              <a:ext cx="1103" cy="1131"/>
            </a:xfrm>
            <a:prstGeom prst="ellipse">
              <a:avLst/>
            </a:prstGeom>
            <a:gradFill>
              <a:gsLst>
                <a:gs pos="0">
                  <a:schemeClr val="accent1">
                    <a:lumMod val="110000"/>
                    <a:satMod val="105000"/>
                    <a:tint val="67000"/>
                  </a:schemeClr>
                </a:gs>
                <a:gs pos="50000">
                  <a:schemeClr val="accent1">
                    <a:lumMod val="105000"/>
                    <a:satMod val="103000"/>
                    <a:tint val="73000"/>
                  </a:schemeClr>
                </a:gs>
                <a:gs pos="90000">
                  <a:schemeClr val="accent1">
                    <a:lumMod val="105000"/>
                    <a:satMod val="109000"/>
                    <a:tint val="81000"/>
                  </a:schemeClr>
                </a:gs>
              </a:gsLst>
            </a:gra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ltLang="zh-CN" sz="1400">
                <a:latin typeface="华文细黑" panose="02010600040101010101" charset="-122"/>
                <a:ea typeface="华文细黑" panose="02010600040101010101" charset="-122"/>
              </a:endParaRPr>
            </a:p>
          </p:txBody>
        </p:sp>
        <p:sp>
          <p:nvSpPr>
            <p:cNvPr id="39" name="文本框 38"/>
            <p:cNvSpPr txBox="1"/>
            <p:nvPr/>
          </p:nvSpPr>
          <p:spPr>
            <a:xfrm>
              <a:off x="4746" y="7702"/>
              <a:ext cx="1378" cy="580"/>
            </a:xfrm>
            <a:prstGeom prst="rect">
              <a:avLst/>
            </a:prstGeom>
            <a:noFill/>
          </p:spPr>
          <p:txBody>
            <a:bodyPr wrap="none" rtlCol="0">
              <a:spAutoFit/>
            </a:bodyPr>
            <a:p>
              <a:r>
                <a:rPr lang="en-US" altLang="zh-CN">
                  <a:latin typeface="华文细黑" panose="02010600040101010101" charset="-122"/>
                  <a:ea typeface="华文细黑" panose="02010600040101010101" charset="-122"/>
                </a:rPr>
                <a:t>F[p+1]</a:t>
              </a:r>
              <a:endParaRPr lang="en-US" altLang="zh-CN">
                <a:latin typeface="华文细黑" panose="02010600040101010101" charset="-122"/>
                <a:ea typeface="华文细黑" panose="02010600040101010101" charset="-122"/>
              </a:endParaRPr>
            </a:p>
          </p:txBody>
        </p:sp>
        <p:cxnSp>
          <p:nvCxnSpPr>
            <p:cNvPr id="45" name="直接连接符 44"/>
            <p:cNvCxnSpPr>
              <a:stCxn id="27" idx="4"/>
              <a:endCxn id="38" idx="0"/>
            </p:cNvCxnSpPr>
            <p:nvPr/>
          </p:nvCxnSpPr>
          <p:spPr>
            <a:xfrm>
              <a:off x="4658" y="6236"/>
              <a:ext cx="748" cy="1191"/>
            </a:xfrm>
            <a:prstGeom prst="line">
              <a:avLst/>
            </a:prstGeom>
            <a:ln w="381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rot="0">
              <a:off x="6074" y="7926"/>
              <a:ext cx="1029" cy="132"/>
              <a:chOff x="10707" y="2317"/>
              <a:chExt cx="1223" cy="199"/>
            </a:xfrm>
          </p:grpSpPr>
          <p:sp>
            <p:nvSpPr>
              <p:cNvPr id="77" name="椭圆 76"/>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2" name="右箭头 101"/>
          <p:cNvSpPr/>
          <p:nvPr/>
        </p:nvSpPr>
        <p:spPr>
          <a:xfrm>
            <a:off x="5547995" y="4300220"/>
            <a:ext cx="1169035" cy="44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6922135" y="3260090"/>
            <a:ext cx="4709160" cy="2214245"/>
            <a:chOff x="10901" y="5134"/>
            <a:chExt cx="7416" cy="3487"/>
          </a:xfrm>
        </p:grpSpPr>
        <p:sp>
          <p:nvSpPr>
            <p:cNvPr id="103" name="椭圆 102"/>
            <p:cNvSpPr/>
            <p:nvPr/>
          </p:nvSpPr>
          <p:spPr>
            <a:xfrm>
              <a:off x="13979" y="5134"/>
              <a:ext cx="1103" cy="1102"/>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X</a:t>
              </a:r>
              <a:endParaRPr lang="en-US" altLang="zh-CN" sz="1700">
                <a:latin typeface="华文细黑" panose="02010600040101010101" charset="-122"/>
                <a:ea typeface="华文细黑" panose="02010600040101010101" charset="-122"/>
              </a:endParaRPr>
            </a:p>
          </p:txBody>
        </p:sp>
        <p:sp>
          <p:nvSpPr>
            <p:cNvPr id="104" name="椭圆 103"/>
            <p:cNvSpPr/>
            <p:nvPr/>
          </p:nvSpPr>
          <p:spPr>
            <a:xfrm>
              <a:off x="10901" y="7489"/>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Y</a:t>
              </a:r>
              <a:endParaRPr lang="en-US" altLang="zh-CN" sz="1700">
                <a:latin typeface="华文细黑" panose="02010600040101010101" charset="-122"/>
                <a:ea typeface="华文细黑" panose="02010600040101010101" charset="-122"/>
              </a:endParaRPr>
            </a:p>
          </p:txBody>
        </p:sp>
        <p:sp>
          <p:nvSpPr>
            <p:cNvPr id="105" name="椭圆 104"/>
            <p:cNvSpPr/>
            <p:nvPr/>
          </p:nvSpPr>
          <p:spPr>
            <a:xfrm>
              <a:off x="13276" y="7428"/>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600">
                  <a:latin typeface="华文细黑" panose="02010600040101010101" charset="-122"/>
                  <a:ea typeface="华文细黑" panose="02010600040101010101" charset="-122"/>
                </a:rPr>
                <a:t>F[p]</a:t>
              </a:r>
              <a:endParaRPr lang="en-US" altLang="zh-CN" sz="1600">
                <a:latin typeface="华文细黑" panose="02010600040101010101" charset="-122"/>
                <a:ea typeface="华文细黑" panose="02010600040101010101" charset="-122"/>
              </a:endParaRPr>
            </a:p>
          </p:txBody>
        </p:sp>
        <p:sp>
          <p:nvSpPr>
            <p:cNvPr id="106" name="椭圆 105"/>
            <p:cNvSpPr/>
            <p:nvPr/>
          </p:nvSpPr>
          <p:spPr>
            <a:xfrm>
              <a:off x="17215" y="7491"/>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F[k]</a:t>
              </a:r>
              <a:endParaRPr lang="en-US" altLang="zh-CN" sz="1700">
                <a:latin typeface="华文细黑" panose="02010600040101010101" charset="-122"/>
                <a:ea typeface="华文细黑" panose="02010600040101010101" charset="-122"/>
              </a:endParaRPr>
            </a:p>
          </p:txBody>
        </p:sp>
        <p:cxnSp>
          <p:nvCxnSpPr>
            <p:cNvPr id="107" name="直接连接符 106"/>
            <p:cNvCxnSpPr>
              <a:stCxn id="103" idx="3"/>
              <a:endCxn id="104" idx="0"/>
            </p:cNvCxnSpPr>
            <p:nvPr/>
          </p:nvCxnSpPr>
          <p:spPr>
            <a:xfrm flipH="1">
              <a:off x="11453" y="6075"/>
              <a:ext cx="2688" cy="1414"/>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05" idx="0"/>
              <a:endCxn id="103" idx="4"/>
            </p:cNvCxnSpPr>
            <p:nvPr/>
          </p:nvCxnSpPr>
          <p:spPr>
            <a:xfrm flipV="1">
              <a:off x="13828" y="6236"/>
              <a:ext cx="703" cy="1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03" idx="5"/>
              <a:endCxn id="106" idx="0"/>
            </p:cNvCxnSpPr>
            <p:nvPr/>
          </p:nvCxnSpPr>
          <p:spPr>
            <a:xfrm>
              <a:off x="14920" y="6075"/>
              <a:ext cx="2847" cy="1416"/>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rot="0">
              <a:off x="12153" y="7989"/>
              <a:ext cx="1029" cy="132"/>
              <a:chOff x="10707" y="2317"/>
              <a:chExt cx="1223" cy="199"/>
            </a:xfrm>
          </p:grpSpPr>
          <p:sp>
            <p:nvSpPr>
              <p:cNvPr id="111" name="椭圆 110"/>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2" name="椭圆 111"/>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椭圆 112"/>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5" name="椭圆 114"/>
            <p:cNvSpPr/>
            <p:nvPr/>
          </p:nvSpPr>
          <p:spPr>
            <a:xfrm>
              <a:off x="14727" y="7427"/>
              <a:ext cx="1103" cy="1131"/>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ltLang="zh-CN" sz="1400">
                <a:latin typeface="华文细黑" panose="02010600040101010101" charset="-122"/>
                <a:ea typeface="华文细黑" panose="02010600040101010101" charset="-122"/>
              </a:endParaRPr>
            </a:p>
          </p:txBody>
        </p:sp>
        <p:sp>
          <p:nvSpPr>
            <p:cNvPr id="116" name="文本框 115"/>
            <p:cNvSpPr txBox="1"/>
            <p:nvPr/>
          </p:nvSpPr>
          <p:spPr>
            <a:xfrm>
              <a:off x="14619" y="7702"/>
              <a:ext cx="1378" cy="580"/>
            </a:xfrm>
            <a:prstGeom prst="rect">
              <a:avLst/>
            </a:prstGeom>
            <a:noFill/>
          </p:spPr>
          <p:txBody>
            <a:bodyPr wrap="none" rtlCol="0">
              <a:spAutoFit/>
            </a:bodyPr>
            <a:p>
              <a:r>
                <a:rPr lang="en-US" altLang="zh-CN">
                  <a:latin typeface="华文细黑" panose="02010600040101010101" charset="-122"/>
                  <a:ea typeface="华文细黑" panose="02010600040101010101" charset="-122"/>
                </a:rPr>
                <a:t>F[p+1]</a:t>
              </a:r>
              <a:endParaRPr lang="en-US" altLang="zh-CN">
                <a:latin typeface="华文细黑" panose="02010600040101010101" charset="-122"/>
                <a:ea typeface="华文细黑" panose="02010600040101010101" charset="-122"/>
              </a:endParaRPr>
            </a:p>
          </p:txBody>
        </p:sp>
        <p:cxnSp>
          <p:nvCxnSpPr>
            <p:cNvPr id="117" name="直接连接符 116"/>
            <p:cNvCxnSpPr>
              <a:stCxn id="103" idx="4"/>
              <a:endCxn id="115" idx="0"/>
            </p:cNvCxnSpPr>
            <p:nvPr/>
          </p:nvCxnSpPr>
          <p:spPr>
            <a:xfrm>
              <a:off x="14531" y="6236"/>
              <a:ext cx="748" cy="1191"/>
            </a:xfrm>
            <a:prstGeom prst="line">
              <a:avLst/>
            </a:prstGeom>
            <a:ln w="38100"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grpSp>
          <p:nvGrpSpPr>
            <p:cNvPr id="121" name="组合 120"/>
            <p:cNvGrpSpPr/>
            <p:nvPr/>
          </p:nvGrpSpPr>
          <p:grpSpPr>
            <a:xfrm rot="0">
              <a:off x="15947" y="7926"/>
              <a:ext cx="1029" cy="132"/>
              <a:chOff x="10707" y="2317"/>
              <a:chExt cx="1223" cy="199"/>
            </a:xfrm>
          </p:grpSpPr>
          <p:sp>
            <p:nvSpPr>
              <p:cNvPr id="122" name="椭圆 121"/>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altLang="en-US" dirty="0">
                <a:sym typeface="+mn-ea"/>
              </a:rPr>
              <a:t>正确性证明</a:t>
            </a:r>
            <a:endParaRPr lang="zh-CN" altLang="en-US"/>
          </a:p>
        </p:txBody>
      </p:sp>
      <p:sp>
        <p:nvSpPr>
          <p:cNvPr id="3" name="内容占位符 2"/>
          <p:cNvSpPr>
            <a:spLocks noGrp="1"/>
          </p:cNvSpPr>
          <p:nvPr>
            <p:ph idx="1"/>
          </p:nvPr>
        </p:nvSpPr>
        <p:spPr/>
        <p:txBody>
          <a:bodyPr/>
          <a:p>
            <a:r>
              <a:rPr lang="zh-CN" altLang="en-US"/>
              <a:t>通过上述构造算法，我们可以知道</a:t>
            </a:r>
            <a:r>
              <a:rPr lang="en-US" altLang="zh-CN"/>
              <a:t>Vizing's Theorem</a:t>
            </a:r>
            <a:r>
              <a:rPr lang="zh-CN" altLang="en-US"/>
              <a:t>的正确性。</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altLang="en-US" dirty="0"/>
              <a:t>时间复杂度分析</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据论文以及</a:t>
            </a:r>
            <a:r>
              <a:rPr lang="en-US" altLang="zh-CN" sz="2000" dirty="0"/>
              <a:t>wikipedia</a:t>
            </a:r>
            <a:r>
              <a:rPr lang="zh-CN" altLang="en-US" sz="2000" dirty="0"/>
              <a:t>的说法，找一个极大的</a:t>
            </a:r>
            <a:r>
              <a:rPr lang="en-US" altLang="zh-CN" sz="2000" dirty="0"/>
              <a:t>Fan</a:t>
            </a:r>
            <a:r>
              <a:rPr lang="zh-CN" altLang="en-US" sz="2000" dirty="0"/>
              <a:t>，进行一次翻转操作以及一次旋转操作的时间复杂度都是</a:t>
            </a:r>
            <a:r>
              <a:rPr lang="en-US" altLang="zh-CN" sz="2000" dirty="0"/>
              <a:t>O(n)</a:t>
            </a:r>
            <a:r>
              <a:rPr lang="zh-CN" altLang="en-US" sz="2000" dirty="0"/>
              <a:t>的，所以总的时间复杂度是</a:t>
            </a:r>
            <a:r>
              <a:rPr lang="en-US" altLang="zh-CN" sz="2000" dirty="0"/>
              <a:t>O(nm)</a:t>
            </a:r>
            <a:r>
              <a:rPr lang="zh-CN" altLang="en-US" sz="2000" dirty="0"/>
              <a:t>的。</a:t>
            </a:r>
            <a:endParaRPr lang="zh-CN" altLang="en-US" sz="2000" dirty="0"/>
          </a:p>
          <a:p>
            <a:pPr algn="just">
              <a:lnSpc>
                <a:spcPct val="120000"/>
              </a:lnSpc>
            </a:pPr>
            <a:r>
              <a:rPr lang="zh-CN" altLang="en-US" sz="2000" dirty="0"/>
              <a:t>（然而我并没有想到怎么在</a:t>
            </a:r>
            <a:r>
              <a:rPr lang="en-US" altLang="zh-CN" sz="2000" dirty="0"/>
              <a:t>O(n)</a:t>
            </a:r>
            <a:r>
              <a:rPr lang="zh-CN" altLang="en-US" sz="2000" dirty="0"/>
              <a:t>时间内找一个极大的</a:t>
            </a:r>
            <a:r>
              <a:rPr lang="en-US" altLang="zh-CN" sz="2000" dirty="0"/>
              <a:t>Fan</a:t>
            </a:r>
            <a:r>
              <a:rPr lang="zh-CN" altLang="en-US" sz="2000" dirty="0"/>
              <a:t>，论文中貌似也并没有提及如何</a:t>
            </a:r>
            <a:r>
              <a:rPr lang="en-US" altLang="zh-CN" sz="2000" dirty="0"/>
              <a:t>O(n)</a:t>
            </a:r>
            <a:r>
              <a:rPr lang="zh-CN" altLang="en-US" sz="2000" dirty="0"/>
              <a:t>找一个极大的</a:t>
            </a:r>
            <a:r>
              <a:rPr lang="en-US" altLang="zh-CN" sz="2000" dirty="0"/>
              <a:t>Fan</a:t>
            </a:r>
            <a:r>
              <a:rPr lang="zh-CN" altLang="en-US" sz="2000" dirty="0"/>
              <a:t>，如果大家知道正确的方法，欢迎与我交流</a:t>
            </a:r>
            <a:endParaRPr lang="zh-CN" altLang="en-US" sz="2000" dirty="0"/>
          </a:p>
          <a:p>
            <a:pPr algn="just">
              <a:lnSpc>
                <a:spcPct val="120000"/>
              </a:lnSpc>
            </a:pPr>
            <a:r>
              <a:rPr lang="zh-CN" altLang="en-US" sz="2000" dirty="0"/>
              <a:t>（然而网络上的代码都并没有去找一个极大的</a:t>
            </a:r>
            <a:r>
              <a:rPr lang="en-US" altLang="zh-CN" sz="2000" dirty="0"/>
              <a:t>Fan</a:t>
            </a:r>
            <a:endParaRPr lang="en-US" altLang="zh-CN" sz="2000" dirty="0"/>
          </a:p>
          <a:p>
            <a:pPr algn="just">
              <a:lnSpc>
                <a:spcPct val="120000"/>
              </a:lnSpc>
            </a:pPr>
            <a:endParaRPr lang="en-US" altLang="zh-CN" sz="2000"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a:bodyPr>
          <a:lstStyle/>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dirty="0">
                <a:sym typeface="+mn-ea"/>
              </a:rPr>
              <a:t>更进一步</a:t>
            </a:r>
            <a:endParaRPr lang="zh-CN" dirty="0"/>
          </a:p>
        </p:txBody>
      </p:sp>
      <p:sp>
        <p:nvSpPr>
          <p:cNvPr id="3" name="内容占位符 2"/>
          <p:cNvSpPr>
            <a:spLocks noGrp="1"/>
          </p:cNvSpPr>
          <p:nvPr>
            <p:ph idx="1"/>
            <p:custDataLst>
              <p:tags r:id="rId2"/>
            </p:custDataLst>
          </p:nvPr>
        </p:nvSpPr>
        <p:spPr/>
        <p:txBody>
          <a:bodyPr>
            <a:normAutofit fontScale="90000"/>
          </a:bodyPr>
          <a:lstStyle/>
          <a:p>
            <a:pPr algn="just">
              <a:lnSpc>
                <a:spcPct val="120000"/>
              </a:lnSpc>
            </a:pPr>
            <a:r>
              <a:rPr lang="zh-CN" altLang="en-US" sz="2000" dirty="0"/>
              <a:t>实际上并没有必要找极大的</a:t>
            </a:r>
            <a:r>
              <a:rPr lang="en-US" altLang="zh-CN" sz="2000" dirty="0"/>
              <a:t>Fan.</a:t>
            </a:r>
            <a:endParaRPr lang="en-US" altLang="zh-CN" sz="2000" dirty="0"/>
          </a:p>
          <a:p>
            <a:pPr algn="just">
              <a:lnSpc>
                <a:spcPct val="120000"/>
              </a:lnSpc>
            </a:pPr>
            <a:r>
              <a:rPr lang="zh-CN" altLang="en-US" sz="2000" dirty="0"/>
              <a:t>这个算法里面要求</a:t>
            </a:r>
            <a:r>
              <a:rPr lang="en-US" altLang="zh-CN" sz="2000" dirty="0"/>
              <a:t>Fan</a:t>
            </a:r>
            <a:r>
              <a:rPr lang="zh-CN" altLang="en-US" sz="2000" dirty="0"/>
              <a:t>极大的作用：对于在</a:t>
            </a:r>
            <a:r>
              <a:rPr lang="en-US" altLang="zh-CN" sz="2000" dirty="0"/>
              <a:t>F[k]</a:t>
            </a:r>
            <a:r>
              <a:rPr lang="zh-CN" altLang="en-US" sz="2000" dirty="0"/>
              <a:t>上可用的颜色</a:t>
            </a:r>
            <a:r>
              <a:rPr lang="en-US" altLang="zh-CN" sz="2000" dirty="0"/>
              <a:t>b</a:t>
            </a:r>
            <a:r>
              <a:rPr lang="zh-CN" altLang="en-US" sz="2000" dirty="0"/>
              <a:t>，要么</a:t>
            </a:r>
            <a:r>
              <a:rPr lang="en-US" altLang="zh-CN" sz="2000" dirty="0"/>
              <a:t>b</a:t>
            </a:r>
            <a:r>
              <a:rPr lang="zh-CN" altLang="en-US" sz="2000" dirty="0"/>
              <a:t>在</a:t>
            </a:r>
            <a:r>
              <a:rPr lang="en-US" altLang="zh-CN" sz="2000" dirty="0"/>
              <a:t>x</a:t>
            </a:r>
            <a:r>
              <a:rPr lang="zh-CN" altLang="en-US" sz="2000" dirty="0"/>
              <a:t>上也是可用的，要么</a:t>
            </a:r>
            <a:r>
              <a:rPr lang="en-US" altLang="zh-CN" sz="2000" dirty="0"/>
              <a:t>x</a:t>
            </a:r>
            <a:r>
              <a:rPr lang="zh-CN" altLang="en-US" sz="2000" dirty="0"/>
              <a:t>相连的颜色</a:t>
            </a:r>
            <a:r>
              <a:rPr lang="en-US" altLang="zh-CN" sz="2000" dirty="0"/>
              <a:t>b</a:t>
            </a:r>
            <a:r>
              <a:rPr lang="zh-CN" altLang="en-US" sz="2000" dirty="0"/>
              <a:t>的边已经出现在</a:t>
            </a:r>
            <a:r>
              <a:rPr lang="en-US" altLang="zh-CN" sz="2000" dirty="0"/>
              <a:t>F[1:k]</a:t>
            </a:r>
            <a:r>
              <a:rPr lang="zh-CN" altLang="en-US" sz="2000" dirty="0"/>
              <a:t>中。</a:t>
            </a:r>
            <a:endParaRPr lang="zh-CN" altLang="en-US" sz="2000" dirty="0"/>
          </a:p>
          <a:p>
            <a:pPr algn="just">
              <a:lnSpc>
                <a:spcPct val="120000"/>
              </a:lnSpc>
            </a:pPr>
            <a:r>
              <a:rPr lang="zh-CN" altLang="en-US" sz="2000" dirty="0"/>
              <a:t>于是可以对要求</a:t>
            </a:r>
            <a:r>
              <a:rPr lang="en-US" altLang="zh-CN" sz="2000" dirty="0"/>
              <a:t>“</a:t>
            </a:r>
            <a:r>
              <a:rPr lang="zh-CN" altLang="en-US" sz="2000" dirty="0"/>
              <a:t>极大的</a:t>
            </a:r>
            <a:r>
              <a:rPr lang="en-US" altLang="zh-CN" sz="2000" dirty="0"/>
              <a:t>Fan”</a:t>
            </a:r>
            <a:r>
              <a:rPr lang="zh-CN" altLang="en-US" sz="2000" dirty="0"/>
              <a:t>进行修改，实际上要求的</a:t>
            </a:r>
            <a:r>
              <a:rPr lang="en-US" altLang="zh-CN" sz="2000" dirty="0"/>
              <a:t>Fan</a:t>
            </a:r>
            <a:r>
              <a:rPr lang="zh-CN" altLang="en-US" sz="2000" dirty="0"/>
              <a:t>，只需要满足对于</a:t>
            </a:r>
            <a:r>
              <a:rPr lang="en-US" altLang="zh-CN" sz="2000" dirty="0"/>
              <a:t>F[k]</a:t>
            </a:r>
            <a:r>
              <a:rPr lang="zh-CN" altLang="en-US" sz="2000" dirty="0"/>
              <a:t>，有一种在</a:t>
            </a:r>
            <a:r>
              <a:rPr lang="en-US" altLang="zh-CN" sz="2000" dirty="0"/>
              <a:t>F[k]</a:t>
            </a:r>
            <a:r>
              <a:rPr lang="zh-CN" altLang="en-US" sz="2000" dirty="0"/>
              <a:t>上可用的颜色</a:t>
            </a:r>
            <a:r>
              <a:rPr lang="en-US" altLang="zh-CN" sz="2000" dirty="0"/>
              <a:t>b</a:t>
            </a:r>
            <a:r>
              <a:rPr lang="zh-CN" altLang="en-US" sz="2000" dirty="0"/>
              <a:t>，满足</a:t>
            </a:r>
            <a:r>
              <a:rPr lang="en-US" altLang="zh-CN" sz="2000" dirty="0"/>
              <a:t>b</a:t>
            </a:r>
            <a:r>
              <a:rPr lang="zh-CN" altLang="en-US" sz="2000" dirty="0"/>
              <a:t>在</a:t>
            </a:r>
            <a:r>
              <a:rPr lang="en-US" altLang="zh-CN" sz="2000" dirty="0"/>
              <a:t>x</a:t>
            </a:r>
            <a:r>
              <a:rPr lang="zh-CN" altLang="en-US" sz="2000" dirty="0"/>
              <a:t>上也是可用的或存在</a:t>
            </a:r>
            <a:r>
              <a:rPr lang="en-US" altLang="zh-CN" sz="2000" dirty="0"/>
              <a:t>0&lt;i&lt;k</a:t>
            </a:r>
            <a:r>
              <a:rPr lang="zh-CN" altLang="en-US" sz="2000" dirty="0"/>
              <a:t>满足</a:t>
            </a:r>
            <a:r>
              <a:rPr lang="en-US" altLang="zh-CN" sz="2000" dirty="0"/>
              <a:t>c(x,F[i])=b</a:t>
            </a:r>
            <a:endParaRPr lang="en-US" altLang="zh-CN" sz="2000" dirty="0"/>
          </a:p>
          <a:p>
            <a:pPr algn="just">
              <a:lnSpc>
                <a:spcPct val="120000"/>
              </a:lnSpc>
            </a:pPr>
            <a:r>
              <a:rPr lang="zh-CN" altLang="en-US" sz="2000" dirty="0"/>
              <a:t>对于每个点</a:t>
            </a:r>
            <a:r>
              <a:rPr lang="en-US" altLang="zh-CN" sz="2000" dirty="0"/>
              <a:t>s</a:t>
            </a:r>
            <a:r>
              <a:rPr lang="zh-CN" altLang="en-US" sz="2000" dirty="0"/>
              <a:t>维护一个</a:t>
            </a:r>
            <a:r>
              <a:rPr lang="en-US" altLang="zh-CN" sz="2000" dirty="0"/>
              <a:t>to[s]</a:t>
            </a:r>
            <a:r>
              <a:rPr lang="zh-CN" altLang="en-US" sz="2000" dirty="0"/>
              <a:t>表示在</a:t>
            </a:r>
            <a:r>
              <a:rPr lang="en-US" altLang="zh-CN" sz="2000" dirty="0"/>
              <a:t>s</a:t>
            </a:r>
            <a:r>
              <a:rPr lang="zh-CN" altLang="en-US" sz="2000" dirty="0"/>
              <a:t>上的一种可用的颜色。</a:t>
            </a:r>
            <a:endParaRPr lang="zh-CN" altLang="en-US" sz="2000" dirty="0"/>
          </a:p>
          <a:p>
            <a:pPr algn="just">
              <a:lnSpc>
                <a:spcPct val="120000"/>
              </a:lnSpc>
            </a:pPr>
            <a:r>
              <a:rPr lang="zh-CN" altLang="en-US" sz="2000" dirty="0"/>
              <a:t>然后加入</a:t>
            </a:r>
            <a:r>
              <a:rPr lang="en-US" altLang="zh-CN" sz="2000" dirty="0"/>
              <a:t>(x,y)</a:t>
            </a:r>
            <a:r>
              <a:rPr lang="zh-CN" altLang="en-US" sz="2000" dirty="0"/>
              <a:t>的时候，只需要沿着</a:t>
            </a:r>
            <a:r>
              <a:rPr lang="en-US" altLang="zh-CN" sz="2000" dirty="0"/>
              <a:t>to[y]</a:t>
            </a:r>
            <a:r>
              <a:rPr lang="zh-CN" altLang="en-US" sz="2000" dirty="0"/>
              <a:t>走即可得到要求的</a:t>
            </a:r>
            <a:r>
              <a:rPr lang="en-US" altLang="zh-CN" sz="2000" dirty="0"/>
              <a:t>Fan</a:t>
            </a:r>
            <a:endParaRPr lang="en-US" altLang="zh-CN" sz="2000" dirty="0"/>
          </a:p>
          <a:p>
            <a:pPr algn="just">
              <a:lnSpc>
                <a:spcPct val="120000"/>
              </a:lnSpc>
            </a:pPr>
            <a:r>
              <a:rPr lang="zh-CN" altLang="en-US" sz="2000" dirty="0"/>
              <a:t>对于一次翻转操作，只有路径两端的节点的</a:t>
            </a:r>
            <a:r>
              <a:rPr lang="en-US" altLang="zh-CN" sz="2000" dirty="0"/>
              <a:t>to</a:t>
            </a:r>
            <a:r>
              <a:rPr lang="zh-CN" altLang="en-US" sz="2000" dirty="0"/>
              <a:t>会发生变化。</a:t>
            </a:r>
            <a:endParaRPr lang="zh-CN" altLang="en-US" sz="2000" dirty="0"/>
          </a:p>
          <a:p>
            <a:pPr algn="just">
              <a:lnSpc>
                <a:spcPct val="120000"/>
              </a:lnSpc>
            </a:pPr>
            <a:r>
              <a:rPr lang="zh-CN" altLang="en-US" sz="2000" dirty="0"/>
              <a:t>对于一次旋转操作，</a:t>
            </a:r>
            <a:r>
              <a:rPr lang="en-US" altLang="zh-CN" sz="2000" dirty="0"/>
              <a:t>F'[1]</a:t>
            </a:r>
            <a:r>
              <a:rPr lang="zh-CN" altLang="en-US" sz="2000" dirty="0"/>
              <a:t>的</a:t>
            </a:r>
            <a:r>
              <a:rPr lang="en-US" altLang="zh-CN" sz="2000" dirty="0"/>
              <a:t>to</a:t>
            </a:r>
            <a:r>
              <a:rPr lang="zh-CN" altLang="en-US" sz="2000" dirty="0"/>
              <a:t>可以暴力重新找，后面的</a:t>
            </a:r>
            <a:r>
              <a:rPr lang="en-US" altLang="zh-CN" sz="2000" dirty="0"/>
              <a:t>to</a:t>
            </a:r>
            <a:r>
              <a:rPr lang="zh-CN" altLang="en-US" sz="2000" dirty="0"/>
              <a:t>可以直接用原来与</a:t>
            </a:r>
            <a:r>
              <a:rPr lang="en-US" altLang="zh-CN" sz="2000" dirty="0"/>
              <a:t>x</a:t>
            </a:r>
            <a:r>
              <a:rPr lang="zh-CN" altLang="en-US" sz="2000" dirty="0"/>
              <a:t>相连的边的颜色。</a:t>
            </a:r>
            <a:endParaRPr lang="zh-CN" altLang="en-US" sz="2000" dirty="0"/>
          </a:p>
          <a:p>
            <a:pPr algn="just">
              <a:lnSpc>
                <a:spcPct val="120000"/>
              </a:lnSpc>
            </a:pPr>
            <a:r>
              <a:rPr lang="zh-CN" altLang="en-US" sz="2000" dirty="0"/>
              <a:t>这样改了之后，总的时间复杂度就是</a:t>
            </a:r>
            <a:r>
              <a:rPr lang="en-US" altLang="zh-CN" sz="2000" dirty="0"/>
              <a:t>O(nm)</a:t>
            </a:r>
            <a:r>
              <a:rPr lang="zh-CN" altLang="en-US" sz="2000" dirty="0"/>
              <a:t>的。</a:t>
            </a:r>
            <a:endParaRPr lang="zh-CN" altLang="en-US" sz="2000" dirty="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dirty="0">
                <a:sym typeface="+mn-ea"/>
              </a:rPr>
              <a:t>更进一步</a:t>
            </a:r>
            <a:endParaRPr lang="zh-CN" altLang="en-US"/>
          </a:p>
        </p:txBody>
      </p:sp>
      <p:sp>
        <p:nvSpPr>
          <p:cNvPr id="3" name="内容占位符 2"/>
          <p:cNvSpPr>
            <a:spLocks noGrp="1"/>
          </p:cNvSpPr>
          <p:nvPr>
            <p:ph idx="1"/>
          </p:nvPr>
        </p:nvSpPr>
        <p:spPr/>
        <p:txBody>
          <a:bodyPr>
            <a:normAutofit lnSpcReduction="10000"/>
          </a:bodyPr>
          <a:p>
            <a:r>
              <a:rPr lang="zh-CN" altLang="en-US"/>
              <a:t>考虑用权值线段树维护每个节点相邻的边中的颜色。</a:t>
            </a:r>
            <a:endParaRPr lang="zh-CN" altLang="en-US"/>
          </a:p>
          <a:p>
            <a:r>
              <a:rPr lang="zh-CN" altLang="en-US"/>
              <a:t>不妨将</a:t>
            </a:r>
            <a:r>
              <a:rPr lang="en-US" altLang="zh-CN"/>
              <a:t>to[x]</a:t>
            </a:r>
            <a:r>
              <a:rPr lang="zh-CN" altLang="en-US"/>
              <a:t>变为在节点</a:t>
            </a:r>
            <a:r>
              <a:rPr lang="en-US" altLang="zh-CN"/>
              <a:t>x</a:t>
            </a:r>
            <a:r>
              <a:rPr lang="zh-CN" altLang="en-US"/>
              <a:t>上可用的标号最小的颜色，这个可以在线段树上面查询得到。</a:t>
            </a:r>
            <a:endParaRPr lang="zh-CN" altLang="en-US"/>
          </a:p>
          <a:p>
            <a:r>
              <a:rPr lang="zh-CN" altLang="en-US"/>
              <a:t>考虑一次加边，沿着</a:t>
            </a:r>
            <a:r>
              <a:rPr lang="en-US" altLang="zh-CN"/>
              <a:t>to</a:t>
            </a:r>
            <a:r>
              <a:rPr lang="zh-CN" altLang="en-US"/>
              <a:t>走的得到的</a:t>
            </a:r>
            <a:r>
              <a:rPr lang="en-US" altLang="zh-CN"/>
              <a:t>Fan</a:t>
            </a:r>
            <a:r>
              <a:rPr lang="zh-CN" altLang="en-US"/>
              <a:t>。首先，得到</a:t>
            </a:r>
            <a:r>
              <a:rPr lang="en-US" altLang="zh-CN"/>
              <a:t>Fan</a:t>
            </a:r>
            <a:r>
              <a:rPr lang="zh-CN" altLang="en-US"/>
              <a:t>中除了最后一个节点没有两个节点的</a:t>
            </a:r>
            <a:r>
              <a:rPr lang="en-US" altLang="zh-CN"/>
              <a:t>to</a:t>
            </a:r>
            <a:r>
              <a:rPr lang="zh-CN" altLang="en-US"/>
              <a:t>是相同的；其次，由于</a:t>
            </a:r>
            <a:r>
              <a:rPr lang="en-US" altLang="zh-CN"/>
              <a:t>to[x]</a:t>
            </a:r>
            <a:r>
              <a:rPr lang="zh-CN" altLang="en-US"/>
              <a:t>是标号最小的颜色，那么就是说这个点的度数至少为</a:t>
            </a:r>
            <a:r>
              <a:rPr lang="en-US" altLang="zh-CN"/>
              <a:t>to[x]-1</a:t>
            </a:r>
            <a:r>
              <a:rPr lang="zh-CN" altLang="en-US"/>
              <a:t>。</a:t>
            </a:r>
            <a:endParaRPr lang="zh-CN" altLang="en-US"/>
          </a:p>
          <a:p>
            <a:r>
              <a:rPr lang="zh-CN" altLang="en-US"/>
              <a:t>综合上面两点，可以知道，得到的</a:t>
            </a:r>
            <a:r>
              <a:rPr lang="en-US" altLang="zh-CN"/>
              <a:t>Fan</a:t>
            </a:r>
            <a:r>
              <a:rPr lang="zh-CN" altLang="en-US"/>
              <a:t>的最大长度为</a:t>
            </a:r>
            <a:r>
              <a:rPr lang="en-US" altLang="zh-CN"/>
              <a:t>O(</a:t>
            </a:r>
            <a:r>
              <a:rPr lang="en-US" altLang="zh-CN">
                <a:latin typeface="Arial" panose="020B0604020202020204" pitchFamily="34" charset="0"/>
                <a:cs typeface="Arial" panose="020B0604020202020204" pitchFamily="34" charset="0"/>
              </a:rPr>
              <a:t>√m</a:t>
            </a:r>
            <a:r>
              <a:rPr lang="en-US" altLang="zh-CN"/>
              <a:t>)</a:t>
            </a:r>
            <a:r>
              <a:rPr lang="zh-CN" altLang="en-US"/>
              <a:t>级别的（并且</a:t>
            </a:r>
            <a:r>
              <a:rPr lang="en-US" altLang="zh-CN"/>
              <a:t>Fan</a:t>
            </a:r>
            <a:r>
              <a:rPr lang="zh-CN" altLang="en-US"/>
              <a:t>的长度也远远不能达到</a:t>
            </a:r>
            <a:r>
              <a:rPr lang="en-US" altLang="zh-CN">
                <a:sym typeface="+mn-ea"/>
              </a:rPr>
              <a:t>O(</a:t>
            </a:r>
            <a:r>
              <a:rPr lang="en-US" altLang="zh-CN">
                <a:latin typeface="Arial" panose="020B0604020202020204" pitchFamily="34" charset="0"/>
                <a:cs typeface="Arial" panose="020B0604020202020204" pitchFamily="34" charset="0"/>
                <a:sym typeface="+mn-ea"/>
              </a:rPr>
              <a:t>√m</a:t>
            </a:r>
            <a:r>
              <a:rPr lang="en-US" altLang="zh-CN">
                <a:sym typeface="+mn-ea"/>
              </a:rPr>
              <a:t>)</a:t>
            </a:r>
            <a:r>
              <a:rPr lang="zh-CN" altLang="en-US">
                <a:sym typeface="+mn-ea"/>
              </a:rPr>
              <a:t>级别</a:t>
            </a:r>
            <a:r>
              <a:rPr lang="zh-CN" altLang="en-US"/>
              <a:t>）。</a:t>
            </a:r>
            <a:endParaRPr lang="zh-CN" altLang="en-US"/>
          </a:p>
          <a:p>
            <a:r>
              <a:rPr lang="zh-CN" altLang="en-US"/>
              <a:t>出现的问题是如果仅仅这样做，在精心构造的数据下，虽然无法将</a:t>
            </a:r>
            <a:r>
              <a:rPr lang="en-US" altLang="zh-CN"/>
              <a:t>Fan</a:t>
            </a:r>
            <a:r>
              <a:rPr lang="zh-CN" altLang="en-US"/>
              <a:t>卡满，但是有可能将</a:t>
            </a:r>
            <a:r>
              <a:rPr lang="en-US" altLang="zh-CN"/>
              <a:t>ab</a:t>
            </a:r>
            <a:r>
              <a:rPr lang="en-US" altLang="zh-CN" baseline="-25000"/>
              <a:t>x</a:t>
            </a:r>
            <a:r>
              <a:rPr lang="en-US" altLang="zh-CN"/>
              <a:t>-</a:t>
            </a:r>
            <a:r>
              <a:rPr lang="zh-CN" altLang="en-US"/>
              <a:t>路径卡得很长。</a:t>
            </a:r>
            <a:endParaRPr lang="zh-CN" altLang="en-US"/>
          </a:p>
          <a:p>
            <a:r>
              <a:rPr lang="zh-CN" altLang="en-US"/>
              <a:t>这样找</a:t>
            </a:r>
            <a:r>
              <a:rPr lang="en-US" altLang="zh-CN"/>
              <a:t>Fan</a:t>
            </a:r>
            <a:r>
              <a:rPr lang="zh-CN" altLang="en-US"/>
              <a:t>的复杂度可以变成</a:t>
            </a:r>
            <a:r>
              <a:rPr lang="en-US" altLang="zh-CN"/>
              <a:t>O(m</a:t>
            </a:r>
            <a:r>
              <a:rPr lang="en-US" altLang="zh-CN">
                <a:latin typeface="Arial" panose="020B0604020202020204" pitchFamily="34" charset="0"/>
                <a:cs typeface="Arial" panose="020B0604020202020204" pitchFamily="34" charset="0"/>
                <a:sym typeface="+mn-ea"/>
              </a:rPr>
              <a:t>√m log </a:t>
            </a:r>
            <a:r>
              <a:rPr lang="zh-CN" altLang="en-US" dirty="0">
                <a:latin typeface="Arial" panose="020B0604020202020204" pitchFamily="34" charset="0"/>
                <a:cs typeface="Arial" panose="020B0604020202020204" pitchFamily="34" charset="0"/>
                <a:sym typeface="+mn-ea"/>
              </a:rPr>
              <a:t>∆</a:t>
            </a:r>
            <a:r>
              <a:rPr lang="en-US" altLang="zh-CN"/>
              <a:t>)</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altLang="en-US" dirty="0">
                <a:sym typeface="+mn-ea"/>
              </a:rPr>
              <a:t>写在后面</a:t>
            </a:r>
            <a:endParaRPr lang="zh-CN" altLang="en-US" dirty="0">
              <a:sym typeface="+mn-ea"/>
            </a:endParaRPr>
          </a:p>
        </p:txBody>
      </p:sp>
      <p:sp>
        <p:nvSpPr>
          <p:cNvPr id="3" name="内容占位符 2"/>
          <p:cNvSpPr>
            <a:spLocks noGrp="1"/>
          </p:cNvSpPr>
          <p:nvPr>
            <p:ph idx="1"/>
          </p:nvPr>
        </p:nvSpPr>
        <p:spPr/>
        <p:txBody>
          <a:bodyPr/>
          <a:p>
            <a:r>
              <a:rPr lang="zh-CN" altLang="en-US"/>
              <a:t>至此，关于一般图的边染色问题的内容已经结束。</a:t>
            </a:r>
            <a:endParaRPr lang="zh-CN" altLang="en-US"/>
          </a:p>
          <a:p>
            <a:r>
              <a:rPr lang="zh-CN" altLang="en-US"/>
              <a:t>前面所说的确切算法是</a:t>
            </a:r>
            <a:r>
              <a:rPr lang="en-US" altLang="zh-CN"/>
              <a:t>O(nm)</a:t>
            </a:r>
            <a:r>
              <a:rPr lang="zh-CN" altLang="en-US"/>
              <a:t>的，根据</a:t>
            </a:r>
            <a:r>
              <a:rPr lang="en-US" altLang="zh-CN"/>
              <a:t>Wikipedia</a:t>
            </a:r>
            <a:r>
              <a:rPr lang="zh-CN" altLang="en-US"/>
              <a:t>，有一个                       还没有被公布。</a:t>
            </a:r>
            <a:endParaRPr lang="zh-CN" altLang="en-US"/>
          </a:p>
        </p:txBody>
      </p:sp>
      <p:pic>
        <p:nvPicPr>
          <p:cNvPr id="4" name="图片 3"/>
          <p:cNvPicPr>
            <a:picLocks noChangeAspect="1"/>
          </p:cNvPicPr>
          <p:nvPr/>
        </p:nvPicPr>
        <p:blipFill>
          <a:blip r:embed="rId1"/>
          <a:stretch>
            <a:fillRect/>
          </a:stretch>
        </p:blipFill>
        <p:spPr>
          <a:xfrm>
            <a:off x="8792845" y="2199005"/>
            <a:ext cx="2013585" cy="58166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zh-CN" sz="4400" dirty="0">
                <a:solidFill>
                  <a:schemeClr val="tx1"/>
                </a:solidFill>
              </a:rPr>
              <a:t>二分图边染色</a:t>
            </a:r>
            <a:endParaRPr lang="zh-CN" altLang="zh-CN" sz="4400" dirty="0">
              <a:solidFill>
                <a:schemeClr val="tx1"/>
              </a:solidFill>
            </a:endParaRPr>
          </a:p>
        </p:txBody>
      </p:sp>
      <p:sp>
        <p:nvSpPr>
          <p:cNvPr id="3" name="文本框 2"/>
          <p:cNvSpPr txBox="1"/>
          <p:nvPr>
            <p:custDataLst>
              <p:tags r:id="rId2"/>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a:latin typeface="+mn-lt"/>
                <a:ea typeface="+mn-ea"/>
              </a:rPr>
              <a:t>Edge Coloring in Bipartite Multigraph </a:t>
            </a:r>
            <a:endParaRPr lang="en-US" altLang="zh-CN" sz="1800" dirty="0">
              <a:latin typeface="+mn-lt"/>
              <a:ea typeface="+mn-ea"/>
            </a:endParaRPr>
          </a:p>
        </p:txBody>
      </p:sp>
      <p:cxnSp>
        <p:nvCxnSpPr>
          <p:cNvPr id="5" name="直接连接符 4"/>
          <p:cNvCxnSpPr/>
          <p:nvPr>
            <p:custDataLst>
              <p:tags r:id="rId3"/>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二分图边染色</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zh-CN" sz="2000" dirty="0"/>
              <a:t>在二分图边染色问题中，我们讨论的是存在重边的情况。</a:t>
            </a:r>
            <a:endParaRPr lang="zh-CN" altLang="zh-CN" sz="2000" dirty="0"/>
          </a:p>
          <a:p>
            <a:pPr algn="just">
              <a:lnSpc>
                <a:spcPct val="120000"/>
              </a:lnSpc>
            </a:pPr>
            <a:r>
              <a:rPr lang="zh-CN" altLang="zh-CN" sz="2000" dirty="0"/>
              <a:t>记最大度数为</a:t>
            </a:r>
            <a:r>
              <a:rPr lang="zh-CN" altLang="zh-CN" sz="2000" dirty="0">
                <a:latin typeface="Arial" panose="020B0604020202020204" pitchFamily="34" charset="0"/>
                <a:cs typeface="Arial" panose="020B0604020202020204" pitchFamily="34" charset="0"/>
              </a:rPr>
              <a:t>∆，那么二分图边染色的最小边染色数为∆</a:t>
            </a:r>
            <a:endParaRPr lang="zh-CN" altLang="zh-CN" sz="2000" dirty="0">
              <a:latin typeface="Arial" panose="020B0604020202020204" pitchFamily="34" charset="0"/>
              <a:cs typeface="Arial" panose="020B0604020202020204" pitchFamily="34" charset="0"/>
            </a:endParaRPr>
          </a:p>
          <a:p>
            <a:pPr algn="just">
              <a:lnSpc>
                <a:spcPct val="120000"/>
              </a:lnSpc>
            </a:pPr>
            <a:endParaRPr lang="zh-CN" altLang="zh-CN" sz="2000" dirty="0">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一个</a:t>
            </a:r>
            <a:r>
              <a:rPr lang="en-US" altLang="zh-CN" dirty="0"/>
              <a:t>O(nm)</a:t>
            </a:r>
            <a:r>
              <a:rPr lang="zh-CN" altLang="en-US" dirty="0"/>
              <a:t>的算法</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这个算法与一般图边染色的算法有一些相像之处，都是先找出两个点各自相连的边中没有的一种颜色，然后，从一个点出发，将这两种颜色的交叉路径翻转，然后就可以染色了。</a:t>
            </a:r>
            <a:endParaRPr lang="zh-CN" altLang="en-US" sz="2000" dirty="0"/>
          </a:p>
          <a:p>
            <a:pPr algn="just">
              <a:lnSpc>
                <a:spcPct val="120000"/>
              </a:lnSpc>
            </a:pPr>
            <a:r>
              <a:rPr lang="zh-CN" altLang="en-US" sz="2000" dirty="0"/>
              <a:t>由于是二分图，所以情况并没有一般图那么复杂。</a:t>
            </a:r>
            <a:endParaRPr lang="zh-CN" altLang="en-US" sz="2000" dirty="0"/>
          </a:p>
          <a:p>
            <a:pPr algn="just">
              <a:lnSpc>
                <a:spcPct val="120000"/>
              </a:lnSpc>
            </a:pPr>
            <a:endParaRPr lang="zh-CN" altLang="en-US" sz="2000"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前言</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在这个课件中，我将会介绍关于图的边染色问题中的一些算法以及维津定理。</a:t>
            </a:r>
            <a:endParaRPr lang="zh-CN" altLang="en-US" sz="2000" dirty="0"/>
          </a:p>
          <a:p>
            <a:pPr algn="just">
              <a:lnSpc>
                <a:spcPct val="120000"/>
              </a:lnSpc>
            </a:pPr>
            <a:r>
              <a:rPr lang="zh-CN" altLang="en-US" sz="2000" dirty="0"/>
              <a:t>内容包括：</a:t>
            </a:r>
            <a:endParaRPr lang="zh-CN" altLang="en-US" sz="2000" dirty="0"/>
          </a:p>
          <a:p>
            <a:pPr algn="just">
              <a:lnSpc>
                <a:spcPct val="120000"/>
              </a:lnSpc>
            </a:pPr>
            <a:r>
              <a:rPr lang="en-US" altLang="zh-CN" sz="2000" dirty="0"/>
              <a:t>Vizing's Theorem</a:t>
            </a:r>
            <a:r>
              <a:rPr lang="zh-CN" altLang="en-US" sz="2000" dirty="0"/>
              <a:t>。</a:t>
            </a:r>
            <a:endParaRPr lang="zh-CN" altLang="en-US" sz="2000" dirty="0"/>
          </a:p>
          <a:p>
            <a:pPr algn="just">
              <a:lnSpc>
                <a:spcPct val="120000"/>
              </a:lnSpc>
            </a:pPr>
            <a:r>
              <a:rPr lang="zh-CN" altLang="en-US" sz="2000" dirty="0"/>
              <a:t>一般图中的边染色算法</a:t>
            </a:r>
            <a:r>
              <a:rPr lang="en-US" altLang="zh-CN" sz="2000" dirty="0"/>
              <a:t>(Misra &amp; Gries edge coloring algorithm)</a:t>
            </a:r>
            <a:r>
              <a:rPr lang="zh-CN" altLang="en-US" sz="2000" dirty="0"/>
              <a:t>。</a:t>
            </a:r>
            <a:endParaRPr lang="zh-CN" altLang="en-US" sz="2000" dirty="0"/>
          </a:p>
          <a:p>
            <a:pPr algn="just">
              <a:lnSpc>
                <a:spcPct val="120000"/>
              </a:lnSpc>
            </a:pPr>
            <a:r>
              <a:rPr lang="zh-CN" altLang="en-US" sz="2000" dirty="0"/>
              <a:t>二分图中的边染色算法。</a:t>
            </a:r>
            <a:endParaRPr lang="zh-CN" altLang="en-US" sz="2000" dirty="0"/>
          </a:p>
          <a:p>
            <a:pPr algn="just">
              <a:lnSpc>
                <a:spcPct val="120000"/>
              </a:lnSpc>
            </a:pPr>
            <a:r>
              <a:rPr lang="zh-CN" altLang="en-US" sz="2000" dirty="0"/>
              <a:t>欢迎大家指正课件中的错误。</a:t>
            </a:r>
            <a:endParaRPr lang="zh-CN" altLang="en-US" sz="2000" dirty="0"/>
          </a:p>
          <a:p>
            <a:pPr algn="just">
              <a:lnSpc>
                <a:spcPct val="120000"/>
              </a:lnSpc>
            </a:pPr>
            <a:endParaRPr lang="zh-CN" altLang="en-US" sz="2000"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更优秀的算法</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在二分图边染色问题中，还有时间复杂度为</a:t>
            </a:r>
            <a:r>
              <a:rPr lang="en-US" altLang="zh-CN" sz="2000" dirty="0"/>
              <a:t>O(m log n),O(m log n+n log n log </a:t>
            </a:r>
            <a:r>
              <a:rPr lang="en-US" altLang="zh-CN" sz="2000" dirty="0">
                <a:latin typeface="Arial" panose="020B0604020202020204" pitchFamily="34" charset="0"/>
                <a:cs typeface="Arial" panose="020B0604020202020204" pitchFamily="34" charset="0"/>
              </a:rPr>
              <a:t>∆</a:t>
            </a:r>
            <a:r>
              <a:rPr lang="en-US" altLang="zh-CN" sz="2000" dirty="0"/>
              <a:t>)...</a:t>
            </a:r>
            <a:r>
              <a:rPr lang="zh-CN" altLang="en-US" sz="2000" dirty="0"/>
              <a:t>的算法</a:t>
            </a:r>
            <a:endParaRPr lang="zh-CN" altLang="en-US" sz="2000" dirty="0"/>
          </a:p>
          <a:p>
            <a:pPr algn="just">
              <a:lnSpc>
                <a:spcPct val="120000"/>
              </a:lnSpc>
            </a:pPr>
            <a:r>
              <a:rPr lang="zh-CN" altLang="en-US" sz="2000" dirty="0"/>
              <a:t>很多算法都是基于分治的，这些算法优化的基本都是在正则二分图中找完美匹配的时间复杂度。</a:t>
            </a:r>
            <a:endParaRPr lang="zh-CN" altLang="en-US" sz="2000" dirty="0"/>
          </a:p>
          <a:p>
            <a:pPr algn="just">
              <a:lnSpc>
                <a:spcPct val="120000"/>
              </a:lnSpc>
            </a:pPr>
            <a:endParaRPr lang="zh-CN" altLang="en-US" sz="2000" dirty="0">
              <a:latin typeface="Arial" panose="020B0604020202020204" pitchFamily="34" charset="0"/>
              <a:cs typeface="Arial" panose="020B0604020202020204" pitchFamily="34" charset="0"/>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转化</a:t>
            </a:r>
            <a:endParaRPr lang="zh-CN" altLang="en-US" dirty="0"/>
          </a:p>
        </p:txBody>
      </p:sp>
      <p:sp>
        <p:nvSpPr>
          <p:cNvPr id="3" name="内容占位符 2"/>
          <p:cNvSpPr>
            <a:spLocks noGrp="1"/>
          </p:cNvSpPr>
          <p:nvPr>
            <p:ph idx="1"/>
            <p:custDataLst>
              <p:tags r:id="rId2"/>
            </p:custDataLst>
          </p:nvPr>
        </p:nvSpPr>
        <p:spPr/>
        <p:txBody>
          <a:bodyPr>
            <a:normAutofit fontScale="90000" lnSpcReduction="10000"/>
          </a:bodyPr>
          <a:lstStyle/>
          <a:p>
            <a:pPr algn="just">
              <a:lnSpc>
                <a:spcPct val="120000"/>
              </a:lnSpc>
            </a:pPr>
            <a:r>
              <a:rPr lang="zh-CN" altLang="en-US" sz="2000" dirty="0"/>
              <a:t>将二分图</a:t>
            </a:r>
            <a:r>
              <a:rPr lang="en-US" altLang="zh-CN" sz="2000" dirty="0"/>
              <a:t>G=(V,E)</a:t>
            </a:r>
            <a:r>
              <a:rPr lang="zh-CN" altLang="en-US" sz="2000" dirty="0"/>
              <a:t>转化为</a:t>
            </a:r>
            <a:r>
              <a:rPr lang="en-US" altLang="zh-CN" sz="2000" dirty="0">
                <a:latin typeface="Arial" panose="020B0604020202020204" pitchFamily="34" charset="0"/>
                <a:cs typeface="Arial" panose="020B0604020202020204" pitchFamily="34" charset="0"/>
                <a:sym typeface="+mn-ea"/>
              </a:rPr>
              <a:t>∆-</a:t>
            </a:r>
            <a:r>
              <a:rPr lang="zh-CN" altLang="en-US" sz="2000" dirty="0"/>
              <a:t>正则二分图。</a:t>
            </a:r>
            <a:endParaRPr lang="zh-CN" altLang="en-US" sz="2000" dirty="0"/>
          </a:p>
          <a:p>
            <a:pPr algn="just">
              <a:lnSpc>
                <a:spcPct val="120000"/>
              </a:lnSpc>
            </a:pPr>
            <a:r>
              <a:rPr lang="zh-CN" altLang="en-US" sz="2000" dirty="0"/>
              <a:t>首先，对于</a:t>
            </a:r>
            <a:r>
              <a:rPr lang="en-US" altLang="zh-CN" sz="2000" dirty="0"/>
              <a:t>X</a:t>
            </a:r>
            <a:r>
              <a:rPr lang="zh-CN" altLang="en-US" sz="2000" dirty="0"/>
              <a:t>中的点，不断地合并两个度数加起来不超过</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的点，直到不可以合并为止；对于</a:t>
            </a:r>
            <a:r>
              <a:rPr lang="en-US" altLang="zh-CN" sz="2000" dirty="0">
                <a:latin typeface="Arial" panose="020B0604020202020204" pitchFamily="34" charset="0"/>
                <a:cs typeface="Arial" panose="020B0604020202020204" pitchFamily="34" charset="0"/>
                <a:sym typeface="+mn-ea"/>
              </a:rPr>
              <a:t>Y</a:t>
            </a:r>
            <a:r>
              <a:rPr lang="zh-CN" altLang="en-US" sz="2000" dirty="0">
                <a:latin typeface="Arial" panose="020B0604020202020204" pitchFamily="34" charset="0"/>
                <a:cs typeface="Arial" panose="020B0604020202020204" pitchFamily="34" charset="0"/>
                <a:sym typeface="+mn-ea"/>
              </a:rPr>
              <a:t>做同样的事情。（做完之后，</a:t>
            </a:r>
            <a:r>
              <a:rPr lang="en-US" altLang="zh-CN" sz="2000" dirty="0">
                <a:latin typeface="Arial" panose="020B0604020202020204" pitchFamily="34" charset="0"/>
                <a:cs typeface="Arial" panose="020B0604020202020204" pitchFamily="34" charset="0"/>
                <a:sym typeface="+mn-ea"/>
              </a:rPr>
              <a:t>X/Y</a:t>
            </a:r>
            <a:r>
              <a:rPr lang="zh-CN" altLang="en-US" sz="2000" dirty="0">
                <a:latin typeface="Arial" panose="020B0604020202020204" pitchFamily="34" charset="0"/>
                <a:cs typeface="Arial" panose="020B0604020202020204" pitchFamily="34" charset="0"/>
                <a:sym typeface="+mn-ea"/>
              </a:rPr>
              <a:t>中度数不超过</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的都只有</a:t>
            </a:r>
            <a:r>
              <a:rPr lang="en-US" altLang="zh-CN" sz="2000" dirty="0">
                <a:latin typeface="Arial" panose="020B0604020202020204" pitchFamily="34" charset="0"/>
                <a:cs typeface="Arial" panose="020B0604020202020204" pitchFamily="34" charset="0"/>
                <a:sym typeface="+mn-ea"/>
              </a:rPr>
              <a:t>1</a:t>
            </a:r>
            <a:r>
              <a:rPr lang="zh-CN" altLang="en-US" sz="2000" dirty="0">
                <a:latin typeface="Arial" panose="020B0604020202020204" pitchFamily="34" charset="0"/>
                <a:cs typeface="Arial" panose="020B0604020202020204" pitchFamily="34" charset="0"/>
                <a:sym typeface="+mn-ea"/>
              </a:rPr>
              <a:t>个）</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然后，给点数较小的那部分补上一些孤立点，使得</a:t>
            </a:r>
            <a:r>
              <a:rPr lang="en-US" altLang="zh-CN" sz="2000" dirty="0">
                <a:latin typeface="Arial" panose="020B0604020202020204" pitchFamily="34" charset="0"/>
                <a:cs typeface="Arial" panose="020B0604020202020204" pitchFamily="34" charset="0"/>
                <a:sym typeface="+mn-ea"/>
              </a:rPr>
              <a:t>X</a:t>
            </a:r>
            <a:r>
              <a:rPr lang="zh-CN" altLang="en-US" sz="2000" dirty="0">
                <a:latin typeface="Arial" panose="020B0604020202020204" pitchFamily="34" charset="0"/>
                <a:cs typeface="Arial" panose="020B0604020202020204" pitchFamily="34" charset="0"/>
                <a:sym typeface="+mn-ea"/>
              </a:rPr>
              <a:t>部和</a:t>
            </a:r>
            <a:r>
              <a:rPr lang="en-US" altLang="zh-CN" sz="2000" dirty="0">
                <a:latin typeface="Arial" panose="020B0604020202020204" pitchFamily="34" charset="0"/>
                <a:cs typeface="Arial" panose="020B0604020202020204" pitchFamily="34" charset="0"/>
                <a:sym typeface="+mn-ea"/>
              </a:rPr>
              <a:t>Y</a:t>
            </a:r>
            <a:r>
              <a:rPr lang="zh-CN" altLang="en-US" sz="2000" dirty="0">
                <a:latin typeface="Arial" panose="020B0604020202020204" pitchFamily="34" charset="0"/>
                <a:cs typeface="Arial" panose="020B0604020202020204" pitchFamily="34" charset="0"/>
                <a:sym typeface="+mn-ea"/>
              </a:rPr>
              <a:t>部的大小相同。</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接着，在图中加入一些边，使得每个点的度数都为</a:t>
            </a:r>
            <a:r>
              <a:rPr lang="en-US" altLang="zh-CN" sz="2000" dirty="0">
                <a:latin typeface="Arial" panose="020B0604020202020204" pitchFamily="34" charset="0"/>
                <a:cs typeface="Arial" panose="020B0604020202020204" pitchFamily="34" charset="0"/>
                <a:sym typeface="+mn-ea"/>
              </a:rPr>
              <a:t>∆.</a:t>
            </a:r>
            <a:endParaRPr lang="en-US" altLang="zh-CN"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那么，加入的点数至多为</a:t>
            </a:r>
            <a:r>
              <a:rPr lang="en-US" altLang="zh-CN" sz="2000" dirty="0">
                <a:latin typeface="Arial" panose="020B0604020202020204" pitchFamily="34" charset="0"/>
                <a:cs typeface="Arial" panose="020B0604020202020204" pitchFamily="34" charset="0"/>
                <a:sym typeface="+mn-ea"/>
              </a:rPr>
              <a:t>|V|</a:t>
            </a:r>
            <a:r>
              <a:rPr lang="zh-CN" altLang="en-US" sz="2000" dirty="0">
                <a:latin typeface="Arial" panose="020B0604020202020204" pitchFamily="34" charset="0"/>
                <a:cs typeface="Arial" panose="020B0604020202020204" pitchFamily="34" charset="0"/>
                <a:sym typeface="+mn-ea"/>
              </a:rPr>
              <a:t>，加入的边数至多为</a:t>
            </a:r>
            <a:r>
              <a:rPr lang="en-US" altLang="zh-CN" sz="2000" dirty="0">
                <a:latin typeface="Arial" panose="020B0604020202020204" pitchFamily="34" charset="0"/>
                <a:cs typeface="Arial" panose="020B0604020202020204" pitchFamily="34" charset="0"/>
                <a:sym typeface="+mn-ea"/>
              </a:rPr>
              <a:t>E</a:t>
            </a:r>
            <a:r>
              <a:rPr lang="zh-CN" altLang="en-US" sz="2000" dirty="0">
                <a:latin typeface="Arial" panose="020B0604020202020204" pitchFamily="34" charset="0"/>
                <a:cs typeface="Arial" panose="020B0604020202020204" pitchFamily="34" charset="0"/>
                <a:sym typeface="+mn-ea"/>
              </a:rPr>
              <a:t>（极限情况为，除了度数最小和最大的点之外，每个点度数都是</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于是转化之后的图的规模与转化前的图的规模是一样的，只需要求出转化后的图的边染色，即可得到原图的边染色。</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那么接下来讨论的二分图都是</a:t>
            </a:r>
            <a:r>
              <a:rPr lang="en-US" altLang="zh-CN" sz="2000" dirty="0">
                <a:latin typeface="Arial" panose="020B0604020202020204" pitchFamily="34" charset="0"/>
                <a:cs typeface="Arial" panose="020B0604020202020204" pitchFamily="34" charset="0"/>
                <a:sym typeface="+mn-ea"/>
              </a:rPr>
              <a:t>X/Y</a:t>
            </a:r>
            <a:r>
              <a:rPr lang="zh-CN" altLang="en-US" sz="2000" dirty="0">
                <a:latin typeface="Arial" panose="020B0604020202020204" pitchFamily="34" charset="0"/>
                <a:cs typeface="Arial" panose="020B0604020202020204" pitchFamily="34" charset="0"/>
                <a:sym typeface="+mn-ea"/>
              </a:rPr>
              <a:t>部点数相同的</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正则二分图</a:t>
            </a:r>
            <a:r>
              <a:rPr lang="en-US" altLang="zh-CN" sz="2000" dirty="0">
                <a:latin typeface="Arial" panose="020B0604020202020204" pitchFamily="34" charset="0"/>
                <a:cs typeface="Arial" panose="020B0604020202020204" pitchFamily="34" charset="0"/>
                <a:sym typeface="+mn-ea"/>
              </a:rPr>
              <a:t>.</a:t>
            </a:r>
            <a:endParaRPr lang="en-US" altLang="zh-CN"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注意，</a:t>
            </a:r>
            <a:r>
              <a:rPr lang="en-US" altLang="zh-CN" sz="2000" dirty="0">
                <a:latin typeface="Arial" panose="020B0604020202020204" pitchFamily="34" charset="0"/>
                <a:cs typeface="Arial" panose="020B0604020202020204" pitchFamily="34" charset="0"/>
                <a:sym typeface="+mn-ea"/>
              </a:rPr>
              <a:t>n∆=2m</a:t>
            </a:r>
            <a:r>
              <a:rPr lang="zh-CN" altLang="en-US" sz="2000" dirty="0">
                <a:latin typeface="Arial" panose="020B0604020202020204" pitchFamily="34" charset="0"/>
                <a:cs typeface="Arial" panose="020B0604020202020204" pitchFamily="34" charset="0"/>
                <a:sym typeface="+mn-ea"/>
              </a:rPr>
              <a:t>，</a:t>
            </a:r>
            <a:r>
              <a:rPr lang="en-US" altLang="zh-CN" sz="2000" dirty="0">
                <a:latin typeface="Arial" panose="020B0604020202020204" pitchFamily="34" charset="0"/>
                <a:cs typeface="Arial" panose="020B0604020202020204" pitchFamily="34" charset="0"/>
                <a:sym typeface="+mn-ea"/>
              </a:rPr>
              <a:t>|X|=|Y|=n/2</a:t>
            </a:r>
            <a:endParaRPr lang="en-US" altLang="zh-CN" sz="2000" dirty="0">
              <a:latin typeface="Arial" panose="020B0604020202020204" pitchFamily="34" charset="0"/>
              <a:cs typeface="Arial" panose="020B0604020202020204" pitchFamily="34" charset="0"/>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正则二分图的边染色</a:t>
            </a:r>
            <a:endParaRPr lang="zh-CN" altLang="en-US"/>
          </a:p>
        </p:txBody>
      </p:sp>
      <p:sp>
        <p:nvSpPr>
          <p:cNvPr id="3" name="内容占位符 2"/>
          <p:cNvSpPr>
            <a:spLocks noGrp="1"/>
          </p:cNvSpPr>
          <p:nvPr>
            <p:ph idx="1"/>
          </p:nvPr>
        </p:nvSpPr>
        <p:spPr/>
        <p:txBody>
          <a:bodyPr/>
          <a:p>
            <a:r>
              <a:rPr lang="zh-CN" altLang="en-US"/>
              <a:t>在正则二分图中，一种边染色方案，实际上相当于将所有边分成</a:t>
            </a:r>
            <a:r>
              <a:rPr lang="en-US" altLang="zh-CN" dirty="0">
                <a:latin typeface="Arial" panose="020B0604020202020204" pitchFamily="34" charset="0"/>
                <a:cs typeface="Arial" panose="020B0604020202020204" pitchFamily="34" charset="0"/>
                <a:sym typeface="+mn-ea"/>
              </a:rPr>
              <a:t>∆</a:t>
            </a:r>
            <a:r>
              <a:rPr lang="zh-CN" altLang="en-US" dirty="0">
                <a:latin typeface="Arial" panose="020B0604020202020204" pitchFamily="34" charset="0"/>
                <a:cs typeface="Arial" panose="020B0604020202020204" pitchFamily="34" charset="0"/>
                <a:sym typeface="+mn-ea"/>
              </a:rPr>
              <a:t>组完美匹配（每一种颜色的边都是一组完美匹配）。</a:t>
            </a:r>
            <a:endParaRPr lang="zh-CN" altLang="en-US" dirty="0">
              <a:latin typeface="Arial" panose="020B0604020202020204" pitchFamily="34" charset="0"/>
              <a:cs typeface="Arial" panose="020B0604020202020204" pitchFamily="34" charset="0"/>
              <a:sym typeface="+mn-ea"/>
            </a:endParaRPr>
          </a:p>
          <a:p>
            <a:pPr algn="just">
              <a:lnSpc>
                <a:spcPct val="120000"/>
              </a:lnSpc>
            </a:pPr>
            <a:r>
              <a:rPr lang="zh-CN" altLang="en-US" dirty="0">
                <a:sym typeface="+mn-ea"/>
              </a:rPr>
              <a:t>在</a:t>
            </a:r>
            <a:r>
              <a:rPr lang="en-US" altLang="zh-CN" dirty="0">
                <a:latin typeface="Arial" panose="020B0604020202020204" pitchFamily="34" charset="0"/>
                <a:cs typeface="Arial" panose="020B0604020202020204" pitchFamily="34" charset="0"/>
                <a:sym typeface="+mn-ea"/>
              </a:rPr>
              <a:t>∆=2</a:t>
            </a:r>
            <a:r>
              <a:rPr lang="zh-CN" altLang="en-US" dirty="0">
                <a:latin typeface="Arial" panose="020B0604020202020204" pitchFamily="34" charset="0"/>
                <a:cs typeface="Arial" panose="020B0604020202020204" pitchFamily="34" charset="0"/>
                <a:sym typeface="+mn-ea"/>
              </a:rPr>
              <a:t>的特殊情况下，可以通过求欧拉回路来求解。</a:t>
            </a:r>
            <a:endParaRPr lang="zh-CN" altLang="en-US" dirty="0">
              <a:latin typeface="Arial" panose="020B0604020202020204" pitchFamily="34" charset="0"/>
              <a:cs typeface="Arial" panose="020B0604020202020204" pitchFamily="34" charset="0"/>
              <a:sym typeface="+mn-ea"/>
            </a:endParaRPr>
          </a:p>
          <a:p>
            <a:pPr algn="just">
              <a:lnSpc>
                <a:spcPct val="120000"/>
              </a:lnSpc>
            </a:pPr>
            <a:r>
              <a:rPr lang="zh-CN" altLang="en-US" dirty="0">
                <a:latin typeface="Arial" panose="020B0604020202020204" pitchFamily="34" charset="0"/>
                <a:cs typeface="Arial" panose="020B0604020202020204" pitchFamily="34" charset="0"/>
                <a:sym typeface="+mn-ea"/>
              </a:rPr>
              <a:t>对于一条回路，将回路中的边按照交替拆分成两部分，将所有回路都拆开即可得到</a:t>
            </a:r>
            <a:endParaRPr lang="en-US" altLang="zh-CN" dirty="0">
              <a:latin typeface="Arial" panose="020B0604020202020204" pitchFamily="34" charset="0"/>
              <a:cs typeface="Arial" panose="020B0604020202020204" pitchFamily="34" charset="0"/>
              <a:sym typeface="+mn-ea"/>
            </a:endParaRPr>
          </a:p>
          <a:p>
            <a:r>
              <a:rPr lang="zh-CN" altLang="en-US" dirty="0">
                <a:latin typeface="Arial" panose="020B0604020202020204" pitchFamily="34" charset="0"/>
                <a:cs typeface="Arial" panose="020B0604020202020204" pitchFamily="34" charset="0"/>
                <a:sym typeface="+mn-ea"/>
              </a:rPr>
              <a:t>类似的，在</a:t>
            </a:r>
            <a:r>
              <a:rPr lang="en-US" altLang="zh-CN" dirty="0">
                <a:latin typeface="Arial" panose="020B0604020202020204" pitchFamily="34" charset="0"/>
                <a:cs typeface="Arial" panose="020B0604020202020204" pitchFamily="34" charset="0"/>
                <a:sym typeface="+mn-ea"/>
              </a:rPr>
              <a:t>∆=2</a:t>
            </a:r>
            <a:r>
              <a:rPr lang="en-US" altLang="zh-CN" baseline="30000" dirty="0">
                <a:latin typeface="Arial" panose="020B0604020202020204" pitchFamily="34" charset="0"/>
                <a:cs typeface="Arial" panose="020B0604020202020204" pitchFamily="34" charset="0"/>
                <a:sym typeface="+mn-ea"/>
              </a:rPr>
              <a:t>t</a:t>
            </a:r>
            <a:r>
              <a:rPr lang="zh-CN" altLang="en-US" dirty="0">
                <a:latin typeface="Arial" panose="020B0604020202020204" pitchFamily="34" charset="0"/>
                <a:cs typeface="Arial" panose="020B0604020202020204" pitchFamily="34" charset="0"/>
                <a:sym typeface="+mn-ea"/>
              </a:rPr>
              <a:t>的情况下，可以通过求若干次欧拉回路，每次将欧拉回路拆分成两部分，然后分开处理，这样的时间复杂度是</a:t>
            </a:r>
            <a:r>
              <a:rPr lang="en-US" altLang="zh-CN" dirty="0">
                <a:latin typeface="Arial" panose="020B0604020202020204" pitchFamily="34" charset="0"/>
                <a:cs typeface="Arial" panose="020B0604020202020204" pitchFamily="34" charset="0"/>
                <a:sym typeface="+mn-ea"/>
              </a:rPr>
              <a:t>O(m log ∆)</a:t>
            </a:r>
            <a:r>
              <a:rPr lang="zh-CN" altLang="en-US" dirty="0">
                <a:latin typeface="Arial" panose="020B0604020202020204" pitchFamily="34" charset="0"/>
                <a:cs typeface="Arial" panose="020B0604020202020204" pitchFamily="34" charset="0"/>
                <a:sym typeface="+mn-ea"/>
              </a:rPr>
              <a:t>。</a:t>
            </a:r>
            <a:endParaRPr lang="zh-CN" altLang="en-US" baseline="30000" dirty="0">
              <a:latin typeface="Arial" panose="020B0604020202020204" pitchFamily="34" charset="0"/>
              <a:cs typeface="Arial" panose="020B0604020202020204" pitchFamily="34" charset="0"/>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sym typeface="+mn-ea"/>
              </a:rPr>
              <a:t>分治</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latin typeface="Arial" panose="020B0604020202020204" pitchFamily="34" charset="0"/>
                <a:cs typeface="Arial" panose="020B0604020202020204" pitchFamily="34" charset="0"/>
                <a:sym typeface="+mn-ea"/>
              </a:rPr>
              <a:t>由上面的特殊情况的启发，容易想到可以用分治算法。</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当</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为偶数的时候，可以直接利用欧拉回路分成两个部分，求出第一部分的染色方案</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最大度数为</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，记</a:t>
            </a:r>
            <a:r>
              <a:rPr lang="en-US" altLang="zh-CN" sz="2000" dirty="0">
                <a:latin typeface="Arial" panose="020B0604020202020204" pitchFamily="34" charset="0"/>
                <a:cs typeface="Arial" panose="020B0604020202020204" pitchFamily="34" charset="0"/>
                <a:sym typeface="+mn-ea"/>
              </a:rPr>
              <a:t>t</a:t>
            </a:r>
            <a:r>
              <a:rPr lang="zh-CN" altLang="en-US" sz="2000" dirty="0">
                <a:latin typeface="Arial" panose="020B0604020202020204" pitchFamily="34" charset="0"/>
                <a:cs typeface="Arial" panose="020B0604020202020204" pitchFamily="34" charset="0"/>
                <a:sym typeface="+mn-ea"/>
              </a:rPr>
              <a:t>为最大的</a:t>
            </a:r>
            <a:r>
              <a:rPr lang="en-US" altLang="zh-CN" sz="2000" dirty="0">
                <a:latin typeface="Arial" panose="020B0604020202020204" pitchFamily="34" charset="0"/>
                <a:cs typeface="Arial" panose="020B0604020202020204" pitchFamily="34" charset="0"/>
                <a:sym typeface="+mn-ea"/>
              </a:rPr>
              <a:t>t</a:t>
            </a:r>
            <a:r>
              <a:rPr lang="zh-CN" altLang="en-US" sz="2000" dirty="0">
                <a:latin typeface="Arial" panose="020B0604020202020204" pitchFamily="34" charset="0"/>
                <a:cs typeface="Arial" panose="020B0604020202020204" pitchFamily="34" charset="0"/>
                <a:sym typeface="+mn-ea"/>
              </a:rPr>
              <a:t>使得</a:t>
            </a:r>
            <a:r>
              <a:rPr lang="en-US" altLang="zh-CN" sz="2000" dirty="0">
                <a:latin typeface="Arial" panose="020B0604020202020204" pitchFamily="34" charset="0"/>
                <a:cs typeface="Arial" panose="020B0604020202020204" pitchFamily="34" charset="0"/>
                <a:sym typeface="+mn-ea"/>
              </a:rPr>
              <a:t>2</a:t>
            </a:r>
            <a:r>
              <a:rPr lang="en-US" altLang="zh-CN" sz="2000" baseline="30000" dirty="0">
                <a:latin typeface="Arial" panose="020B0604020202020204" pitchFamily="34" charset="0"/>
                <a:cs typeface="Arial" panose="020B0604020202020204" pitchFamily="34" charset="0"/>
                <a:sym typeface="+mn-ea"/>
              </a:rPr>
              <a:t>t</a:t>
            </a:r>
            <a:r>
              <a:rPr lang="zh-CN" altLang="en-US" sz="2000" dirty="0">
                <a:latin typeface="Arial" panose="020B0604020202020204" pitchFamily="34" charset="0"/>
                <a:cs typeface="Arial" panose="020B0604020202020204" pitchFamily="34" charset="0"/>
                <a:sym typeface="+mn-ea"/>
              </a:rPr>
              <a:t>小于等于</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，然后在已经求出的</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组最大匹配中，选出</a:t>
            </a:r>
            <a:r>
              <a:rPr lang="en-US" altLang="zh-CN" sz="2000" dirty="0">
                <a:latin typeface="Arial" panose="020B0604020202020204" pitchFamily="34" charset="0"/>
                <a:cs typeface="Arial" panose="020B0604020202020204" pitchFamily="34" charset="0"/>
                <a:sym typeface="+mn-ea"/>
              </a:rPr>
              <a:t>2</a:t>
            </a:r>
            <a:r>
              <a:rPr lang="en-US" altLang="zh-CN" sz="2000" baseline="30000" dirty="0">
                <a:latin typeface="Arial" panose="020B0604020202020204" pitchFamily="34" charset="0"/>
                <a:cs typeface="Arial" panose="020B0604020202020204" pitchFamily="34" charset="0"/>
                <a:sym typeface="+mn-ea"/>
              </a:rPr>
              <a:t>t</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种出来，将这些边放到第二部分，然后第二部分就变成了</a:t>
            </a:r>
            <a:r>
              <a:rPr lang="en-US" altLang="zh-CN" sz="2000" dirty="0">
                <a:latin typeface="Arial" panose="020B0604020202020204" pitchFamily="34" charset="0"/>
                <a:cs typeface="Arial" panose="020B0604020202020204" pitchFamily="34" charset="0"/>
                <a:sym typeface="+mn-ea"/>
              </a:rPr>
              <a:t>∆'=2</a:t>
            </a:r>
            <a:r>
              <a:rPr lang="en-US" altLang="zh-CN" sz="2000" baseline="30000" dirty="0">
                <a:latin typeface="Arial" panose="020B0604020202020204" pitchFamily="34" charset="0"/>
                <a:cs typeface="Arial" panose="020B0604020202020204" pitchFamily="34" charset="0"/>
                <a:sym typeface="+mn-ea"/>
              </a:rPr>
              <a:t>t</a:t>
            </a:r>
            <a:r>
              <a:rPr lang="zh-CN" altLang="zh-CN" sz="2000" dirty="0">
                <a:latin typeface="Arial" panose="020B0604020202020204" pitchFamily="34" charset="0"/>
                <a:cs typeface="Arial" panose="020B0604020202020204" pitchFamily="34" charset="0"/>
                <a:sym typeface="+mn-ea"/>
              </a:rPr>
              <a:t>的情况，可以直接用上一页的方法做。</a:t>
            </a:r>
            <a:endParaRPr lang="zh-CN" altLang="zh-CN" sz="2000" dirty="0">
              <a:latin typeface="Arial" panose="020B0604020202020204" pitchFamily="34" charset="0"/>
              <a:cs typeface="Arial" panose="020B0604020202020204" pitchFamily="34" charset="0"/>
              <a:sym typeface="+mn-ea"/>
            </a:endParaRPr>
          </a:p>
          <a:p>
            <a:pPr algn="just">
              <a:lnSpc>
                <a:spcPct val="120000"/>
              </a:lnSpc>
            </a:pPr>
            <a:r>
              <a:rPr lang="zh-CN" altLang="zh-CN" sz="2000" dirty="0">
                <a:latin typeface="Arial" panose="020B0604020202020204" pitchFamily="34" charset="0"/>
                <a:cs typeface="Arial" panose="020B0604020202020204" pitchFamily="34" charset="0"/>
                <a:sym typeface="+mn-ea"/>
              </a:rPr>
              <a:t>当</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为奇数的时候，要做的就是求出图中的一个完美匹配，然后就可以变成偶数的情况了。</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所以，时间复杂度是</a:t>
            </a:r>
            <a:r>
              <a:rPr lang="en-US" altLang="zh-CN" sz="2000" dirty="0">
                <a:latin typeface="Arial" panose="020B0604020202020204" pitchFamily="34" charset="0"/>
                <a:cs typeface="Arial" panose="020B0604020202020204" pitchFamily="34" charset="0"/>
                <a:sym typeface="+mn-ea"/>
              </a:rPr>
              <a:t>O(T+m log ∆)</a:t>
            </a:r>
            <a:r>
              <a:rPr lang="zh-CN" altLang="en-US" sz="2000" dirty="0">
                <a:latin typeface="Arial" panose="020B0604020202020204" pitchFamily="34" charset="0"/>
                <a:cs typeface="Arial" panose="020B0604020202020204" pitchFamily="34" charset="0"/>
                <a:sym typeface="+mn-ea"/>
              </a:rPr>
              <a:t>，其中</a:t>
            </a:r>
            <a:r>
              <a:rPr lang="en-US" altLang="zh-CN" sz="2000" dirty="0">
                <a:latin typeface="Arial" panose="020B0604020202020204" pitchFamily="34" charset="0"/>
                <a:cs typeface="Arial" panose="020B0604020202020204" pitchFamily="34" charset="0"/>
                <a:sym typeface="+mn-ea"/>
              </a:rPr>
              <a:t>T</a:t>
            </a:r>
            <a:r>
              <a:rPr lang="zh-CN" altLang="en-US" sz="2000" dirty="0">
                <a:latin typeface="Arial" panose="020B0604020202020204" pitchFamily="34" charset="0"/>
                <a:cs typeface="Arial" panose="020B0604020202020204" pitchFamily="34" charset="0"/>
                <a:sym typeface="+mn-ea"/>
              </a:rPr>
              <a:t>是求正则二分图完美匹配的时间复杂度。</a:t>
            </a:r>
            <a:endParaRPr lang="zh-CN" altLang="en-US" sz="2000" dirty="0">
              <a:latin typeface="Arial" panose="020B0604020202020204" pitchFamily="34" charset="0"/>
              <a:cs typeface="Arial" panose="020B0604020202020204" pitchFamily="34" charset="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sz="2000" dirty="0"/>
              <a:t>正则二分图</a:t>
            </a:r>
            <a:r>
              <a:rPr lang="en-US" altLang="zh-CN" sz="2000" dirty="0"/>
              <a:t>-</a:t>
            </a:r>
            <a:r>
              <a:rPr lang="zh-CN" altLang="en-US" sz="2000" dirty="0"/>
              <a:t>完美匹配</a:t>
            </a:r>
            <a:br>
              <a:rPr lang="zh-CN" altLang="en-US" dirty="0"/>
            </a:br>
            <a:r>
              <a:rPr lang="en-US" altLang="zh-CN" dirty="0"/>
              <a:t>O(m</a:t>
            </a:r>
            <a:r>
              <a:rPr lang="en-US" altLang="zh-CN" dirty="0">
                <a:latin typeface="Arial" panose="020B0604020202020204" pitchFamily="34" charset="0"/>
                <a:cs typeface="Arial" panose="020B0604020202020204" pitchFamily="34" charset="0"/>
                <a:sym typeface="+mn-ea"/>
              </a:rPr>
              <a:t>∆</a:t>
            </a:r>
            <a:r>
              <a:rPr lang="en-US" altLang="zh-CN" dirty="0"/>
              <a:t>)</a:t>
            </a:r>
            <a:endParaRPr lang="en-US" altLang="zh-CN"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首先，给每条边一个初始权值</a:t>
            </a:r>
            <a:r>
              <a:rPr lang="en-US" altLang="zh-CN" sz="1800" dirty="0"/>
              <a:t>w(e)=1</a:t>
            </a:r>
            <a:r>
              <a:rPr lang="zh-CN" altLang="en-US" sz="1800" dirty="0"/>
              <a:t>，那么每个点相邻的边的权值和为</a:t>
            </a:r>
            <a:r>
              <a:rPr lang="en-US" altLang="zh-CN" sz="1800" dirty="0">
                <a:latin typeface="Arial" panose="020B0604020202020204" pitchFamily="34" charset="0"/>
                <a:cs typeface="Arial" panose="020B0604020202020204" pitchFamily="34" charset="0"/>
                <a:sym typeface="+mn-ea"/>
              </a:rPr>
              <a:t>∆</a:t>
            </a:r>
            <a:r>
              <a:rPr lang="zh-CN" altLang="en-US" sz="1800" dirty="0">
                <a:latin typeface="Arial" panose="020B0604020202020204" pitchFamily="34" charset="0"/>
                <a:cs typeface="Arial" panose="020B0604020202020204" pitchFamily="34" charset="0"/>
                <a:sym typeface="+mn-ea"/>
              </a:rPr>
              <a:t>。</a:t>
            </a:r>
            <a:endParaRPr lang="en-US" altLang="zh-CN" sz="1800" dirty="0"/>
          </a:p>
          <a:p>
            <a:pPr algn="just">
              <a:lnSpc>
                <a:spcPct val="120000"/>
              </a:lnSpc>
            </a:pPr>
            <a:r>
              <a:rPr lang="zh-CN" altLang="en-US" sz="1800" dirty="0"/>
              <a:t>然后，找到图中存在一个边权均非零的环，取一个点作为开头，使得排在奇数的边的边权和小于等于排在偶数的边的边权和，然后将所有排在奇数的边的边权减一，排在偶数的边的边权加一。</a:t>
            </a:r>
            <a:endParaRPr lang="zh-CN" altLang="en-US" sz="1800" dirty="0"/>
          </a:p>
          <a:p>
            <a:pPr algn="just">
              <a:lnSpc>
                <a:spcPct val="120000"/>
              </a:lnSpc>
            </a:pPr>
            <a:r>
              <a:rPr lang="zh-CN" altLang="en-US" sz="1800" dirty="0"/>
              <a:t>如此不断重复这个过程，最后一定会出现</a:t>
            </a:r>
            <a:r>
              <a:rPr lang="en-US" altLang="zh-CN" sz="1800" dirty="0"/>
              <a:t>n/2</a:t>
            </a:r>
            <a:r>
              <a:rPr lang="zh-CN" altLang="en-US" sz="1800" dirty="0"/>
              <a:t>条权值为</a:t>
            </a:r>
            <a:r>
              <a:rPr lang="en-US" altLang="zh-CN" sz="1800" dirty="0">
                <a:latin typeface="Arial" panose="020B0604020202020204" pitchFamily="34" charset="0"/>
                <a:cs typeface="Arial" panose="020B0604020202020204" pitchFamily="34" charset="0"/>
                <a:sym typeface="+mn-ea"/>
              </a:rPr>
              <a:t>∆</a:t>
            </a:r>
            <a:r>
              <a:rPr lang="zh-CN" altLang="en-US" sz="1800" dirty="0">
                <a:latin typeface="Arial" panose="020B0604020202020204" pitchFamily="34" charset="0"/>
                <a:cs typeface="Arial" panose="020B0604020202020204" pitchFamily="34" charset="0"/>
                <a:sym typeface="+mn-ea"/>
              </a:rPr>
              <a:t>的边，这些边即为我们要求的完美匹配</a:t>
            </a:r>
            <a:endParaRPr lang="zh-CN" altLang="en-US" sz="1800" dirty="0">
              <a:latin typeface="Arial" panose="020B0604020202020204" pitchFamily="34" charset="0"/>
              <a:cs typeface="Arial" panose="020B0604020202020204" pitchFamily="34" charset="0"/>
              <a:sym typeface="+mn-ea"/>
            </a:endParaRPr>
          </a:p>
          <a:p>
            <a:pPr algn="just">
              <a:lnSpc>
                <a:spcPct val="120000"/>
              </a:lnSpc>
            </a:pPr>
            <a:r>
              <a:rPr lang="zh-CN" altLang="en-US" sz="1800" dirty="0">
                <a:latin typeface="Arial" panose="020B0604020202020204" pitchFamily="34" charset="0"/>
                <a:cs typeface="Arial" panose="020B0604020202020204" pitchFamily="34" charset="0"/>
                <a:sym typeface="+mn-ea"/>
              </a:rPr>
              <a:t>证明？（考虑如果有一个点相邻边中有至少两条边的权值非</a:t>
            </a:r>
            <a:r>
              <a:rPr lang="en-US" altLang="zh-CN" sz="1800" dirty="0">
                <a:latin typeface="Arial" panose="020B0604020202020204" pitchFamily="34" charset="0"/>
                <a:cs typeface="Arial" panose="020B0604020202020204" pitchFamily="34" charset="0"/>
                <a:sym typeface="+mn-ea"/>
              </a:rPr>
              <a:t>0</a:t>
            </a:r>
            <a:r>
              <a:rPr lang="zh-CN" altLang="en-US" sz="1800" dirty="0">
                <a:latin typeface="Arial" panose="020B0604020202020204" pitchFamily="34" charset="0"/>
                <a:cs typeface="Arial" panose="020B0604020202020204" pitchFamily="34" charset="0"/>
                <a:sym typeface="+mn-ea"/>
              </a:rPr>
              <a:t>会出现什么情况。）</a:t>
            </a:r>
            <a:endParaRPr lang="zh-CN" altLang="en-US" sz="1800" dirty="0">
              <a:latin typeface="Arial" panose="020B0604020202020204" pitchFamily="34" charset="0"/>
              <a:cs typeface="Arial" panose="020B0604020202020204" pitchFamily="34" charset="0"/>
              <a:sym typeface="+mn-ea"/>
            </a:endParaRPr>
          </a:p>
          <a:p>
            <a:pPr algn="just">
              <a:lnSpc>
                <a:spcPct val="120000"/>
              </a:lnSpc>
            </a:pPr>
            <a:r>
              <a:rPr lang="zh-CN" altLang="en-US" sz="1800" dirty="0">
                <a:latin typeface="Arial" panose="020B0604020202020204" pitchFamily="34" charset="0"/>
                <a:cs typeface="Arial" panose="020B0604020202020204" pitchFamily="34" charset="0"/>
                <a:sym typeface="+mn-ea"/>
              </a:rPr>
              <a:t>时间复杂度？</a:t>
            </a:r>
            <a:endParaRPr lang="zh-CN" altLang="en-US" sz="1800" dirty="0">
              <a:latin typeface="Arial" panose="020B0604020202020204" pitchFamily="34" charset="0"/>
              <a:cs typeface="Arial" panose="020B0604020202020204" pitchFamily="34" charset="0"/>
              <a:sym typeface="+mn-ea"/>
            </a:endParaRPr>
          </a:p>
          <a:p>
            <a:pPr algn="just">
              <a:lnSpc>
                <a:spcPct val="120000"/>
              </a:lnSpc>
            </a:pPr>
            <a:r>
              <a:rPr lang="zh-CN" altLang="en-US" sz="1800" dirty="0"/>
              <a:t>势能分析：设势能为           ，那么一次操作之后，对于一个环</a:t>
            </a:r>
            <a:r>
              <a:rPr lang="en-US" altLang="zh-CN" sz="1800" dirty="0"/>
              <a:t>C</a:t>
            </a:r>
            <a:r>
              <a:rPr lang="zh-CN" altLang="en-US" sz="1800" dirty="0"/>
              <a:t>，他的势能的变化是：</a:t>
            </a:r>
            <a:endParaRPr lang="zh-CN" altLang="en-US" sz="1800" dirty="0"/>
          </a:p>
          <a:p>
            <a:pPr algn="just">
              <a:lnSpc>
                <a:spcPct val="120000"/>
              </a:lnSpc>
            </a:pPr>
            <a:endParaRPr lang="zh-CN" altLang="en-US" sz="1800" dirty="0"/>
          </a:p>
          <a:p>
            <a:pPr algn="just">
              <a:lnSpc>
                <a:spcPct val="120000"/>
              </a:lnSpc>
            </a:pPr>
            <a:r>
              <a:rPr lang="zh-CN" altLang="en-US" sz="1800" dirty="0"/>
              <a:t>时间复杂度为</a:t>
            </a:r>
            <a:r>
              <a:rPr lang="en-US" altLang="zh-CN" sz="1800" dirty="0"/>
              <a:t>O(m</a:t>
            </a:r>
            <a:r>
              <a:rPr lang="en-US" altLang="zh-CN" sz="1800" dirty="0">
                <a:latin typeface="Arial" panose="020B0604020202020204" pitchFamily="34" charset="0"/>
                <a:cs typeface="Arial" panose="020B0604020202020204" pitchFamily="34" charset="0"/>
                <a:sym typeface="+mn-ea"/>
              </a:rPr>
              <a:t>∆</a:t>
            </a:r>
            <a:r>
              <a:rPr lang="en-US" altLang="zh-CN" sz="1800" dirty="0"/>
              <a:t>)</a:t>
            </a:r>
            <a:endParaRPr lang="zh-CN" altLang="en-US" sz="1800" dirty="0"/>
          </a:p>
          <a:p>
            <a:pPr algn="just">
              <a:lnSpc>
                <a:spcPct val="120000"/>
              </a:lnSpc>
            </a:pPr>
            <a:endParaRPr lang="zh-CN" altLang="en-US" sz="1800" dirty="0"/>
          </a:p>
        </p:txBody>
      </p:sp>
      <p:graphicFrame>
        <p:nvGraphicFramePr>
          <p:cNvPr id="2" name="对象 1">
            <a:hlinkClick r:id="" action="ppaction://ole?verb="/>
          </p:cNvPr>
          <p:cNvGraphicFramePr>
            <a:graphicFrameLocks noChangeAspect="1"/>
          </p:cNvGraphicFramePr>
          <p:nvPr/>
        </p:nvGraphicFramePr>
        <p:xfrm>
          <a:off x="3166110" y="4468495"/>
          <a:ext cx="869950" cy="467995"/>
        </p:xfrm>
        <a:graphic>
          <a:graphicData uri="http://schemas.openxmlformats.org/presentationml/2006/ole">
            <mc:AlternateContent xmlns:mc="http://schemas.openxmlformats.org/markup-compatibility/2006">
              <mc:Choice xmlns:v="urn:schemas-microsoft-com:vml" Requires="v">
                <p:oleObj spid="_x0000_s1025" name="" r:id="rId3" imgW="660400" imgH="355600" progId="Equation.KSEE3">
                  <p:embed/>
                </p:oleObj>
              </mc:Choice>
              <mc:Fallback>
                <p:oleObj name="" r:id="rId3" imgW="660400" imgH="355600" progId="Equation.KSEE3">
                  <p:embed/>
                  <p:pic>
                    <p:nvPicPr>
                      <p:cNvPr id="0" name="图片 1024"/>
                      <p:cNvPicPr/>
                      <p:nvPr/>
                    </p:nvPicPr>
                    <p:blipFill>
                      <a:blip r:embed="rId4"/>
                      <a:stretch>
                        <a:fillRect/>
                      </a:stretch>
                    </p:blipFill>
                    <p:spPr>
                      <a:xfrm>
                        <a:off x="3166110" y="4468495"/>
                        <a:ext cx="869950" cy="46799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135380" y="4817745"/>
          <a:ext cx="6196965" cy="544195"/>
        </p:xfrm>
        <a:graphic>
          <a:graphicData uri="http://schemas.openxmlformats.org/presentationml/2006/ole">
            <mc:AlternateContent xmlns:mc="http://schemas.openxmlformats.org/markup-compatibility/2006">
              <mc:Choice xmlns:v="urn:schemas-microsoft-com:vml" Requires="v">
                <p:oleObj spid="_x0000_s1026" name="" r:id="rId5" imgW="5206365" imgH="457200" progId="Equation.KSEE3">
                  <p:embed/>
                </p:oleObj>
              </mc:Choice>
              <mc:Fallback>
                <p:oleObj name="" r:id="rId5" imgW="5206365" imgH="457200" progId="Equation.KSEE3">
                  <p:embed/>
                  <p:pic>
                    <p:nvPicPr>
                      <p:cNvPr id="0" name="图片 1025"/>
                      <p:cNvPicPr/>
                      <p:nvPr/>
                    </p:nvPicPr>
                    <p:blipFill>
                      <a:blip r:embed="rId6"/>
                      <a:stretch>
                        <a:fillRect/>
                      </a:stretch>
                    </p:blipFill>
                    <p:spPr>
                      <a:xfrm>
                        <a:off x="1135380" y="4817745"/>
                        <a:ext cx="6196965" cy="544195"/>
                      </a:xfrm>
                      <a:prstGeom prst="rect">
                        <a:avLst/>
                      </a:prstGeom>
                    </p:spPr>
                  </p:pic>
                </p:oleObj>
              </mc:Fallback>
            </mc:AlternateContent>
          </a:graphicData>
        </a:graphic>
      </p:graphicFrame>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a:bodyPr>
          <a:lstStyle/>
          <a:p>
            <a:r>
              <a:rPr lang="zh-CN" altLang="en-US" sz="2000" dirty="0">
                <a:sym typeface="+mn-ea"/>
              </a:rPr>
              <a:t>正则二分图</a:t>
            </a:r>
            <a:r>
              <a:rPr lang="en-US" altLang="zh-CN" sz="2000" dirty="0">
                <a:sym typeface="+mn-ea"/>
              </a:rPr>
              <a:t>-</a:t>
            </a:r>
            <a:r>
              <a:rPr lang="zh-CN" altLang="en-US" sz="2000" dirty="0">
                <a:sym typeface="+mn-ea"/>
              </a:rPr>
              <a:t>完美匹配</a:t>
            </a:r>
            <a:br>
              <a:rPr lang="zh-CN" altLang="en-US" sz="2000" dirty="0">
                <a:sym typeface="+mn-ea"/>
              </a:rPr>
            </a:br>
            <a:r>
              <a:rPr lang="en-US" altLang="zh-CN" dirty="0">
                <a:sym typeface="+mn-ea"/>
              </a:rPr>
              <a:t>O(m log n)</a:t>
            </a:r>
            <a:endParaRPr lang="en-US" altLang="zh-CN"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latin typeface="Arial" panose="020B0604020202020204" pitchFamily="34" charset="0"/>
                <a:cs typeface="Arial" panose="020B0604020202020204" pitchFamily="34" charset="0"/>
                <a:sym typeface="+mn-ea"/>
              </a:rPr>
              <a:t>记一个</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表示我们要求的完美匹配，初始时</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为</a:t>
            </a:r>
            <a:r>
              <a:rPr lang="en-US" altLang="zh-CN" sz="2000" dirty="0">
                <a:latin typeface="Arial" panose="020B0604020202020204" pitchFamily="34" charset="0"/>
                <a:cs typeface="Arial" panose="020B0604020202020204" pitchFamily="34" charset="0"/>
                <a:sym typeface="+mn-ea"/>
              </a:rPr>
              <a:t>K</a:t>
            </a:r>
            <a:r>
              <a:rPr lang="en-US" altLang="zh-CN" sz="2000" baseline="-25000" dirty="0">
                <a:latin typeface="Arial" panose="020B0604020202020204" pitchFamily="34" charset="0"/>
                <a:cs typeface="Arial" panose="020B0604020202020204" pitchFamily="34" charset="0"/>
                <a:sym typeface="+mn-ea"/>
              </a:rPr>
              <a:t>n/2,n/2</a:t>
            </a:r>
            <a:r>
              <a:rPr lang="zh-CN" altLang="en-US" sz="2000" dirty="0">
                <a:latin typeface="Arial" panose="020B0604020202020204" pitchFamily="34" charset="0"/>
                <a:cs typeface="Arial" panose="020B0604020202020204" pitchFamily="34" charset="0"/>
                <a:sym typeface="+mn-ea"/>
              </a:rPr>
              <a:t>的任意一组完美匹配（我们称初始时</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中的边为虚边）。</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在</a:t>
            </a:r>
            <a:r>
              <a:rPr lang="en-US" altLang="zh-CN" sz="2000" dirty="0">
                <a:latin typeface="Arial" panose="020B0604020202020204" pitchFamily="34" charset="0"/>
                <a:cs typeface="Arial" panose="020B0604020202020204" pitchFamily="34" charset="0"/>
                <a:sym typeface="+mn-ea"/>
              </a:rPr>
              <a:t>G=(V,E)</a:t>
            </a:r>
            <a:r>
              <a:rPr lang="zh-CN" altLang="en-US" sz="2000" dirty="0">
                <a:latin typeface="Arial" panose="020B0604020202020204" pitchFamily="34" charset="0"/>
                <a:cs typeface="Arial" panose="020B0604020202020204" pitchFamily="34" charset="0"/>
                <a:sym typeface="+mn-ea"/>
              </a:rPr>
              <a:t>的基础上补上</a:t>
            </a:r>
            <a:r>
              <a:rPr lang="en-US" altLang="zh-CN" sz="2000" dirty="0">
                <a:latin typeface="Arial" panose="020B0604020202020204" pitchFamily="34" charset="0"/>
                <a:cs typeface="Arial" panose="020B0604020202020204" pitchFamily="34" charset="0"/>
                <a:sym typeface="+mn-ea"/>
              </a:rPr>
              <a:t>2</a:t>
            </a:r>
            <a:r>
              <a:rPr lang="en-US" altLang="zh-CN" sz="2000" baseline="30000" dirty="0">
                <a:latin typeface="Arial" panose="020B0604020202020204" pitchFamily="34" charset="0"/>
                <a:cs typeface="Arial" panose="020B0604020202020204" pitchFamily="34" charset="0"/>
                <a:sym typeface="+mn-ea"/>
              </a:rPr>
              <a:t>t</a:t>
            </a:r>
            <a:r>
              <a:rPr lang="en-US" altLang="zh-CN" sz="2000" dirty="0">
                <a:latin typeface="Arial" panose="020B0604020202020204" pitchFamily="34" charset="0"/>
                <a:cs typeface="Arial" panose="020B0604020202020204" pitchFamily="34" charset="0"/>
                <a:sym typeface="+mn-ea"/>
              </a:rPr>
              <a:t>-∆</a:t>
            </a:r>
            <a:r>
              <a:rPr lang="zh-CN" altLang="en-US" sz="2000" dirty="0">
                <a:latin typeface="Arial" panose="020B0604020202020204" pitchFamily="34" charset="0"/>
                <a:cs typeface="Arial" panose="020B0604020202020204" pitchFamily="34" charset="0"/>
                <a:sym typeface="+mn-ea"/>
              </a:rPr>
              <a:t>组</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得到</a:t>
            </a:r>
            <a:r>
              <a:rPr lang="en-US" altLang="zh-CN" sz="2000" dirty="0">
                <a:latin typeface="Arial" panose="020B0604020202020204" pitchFamily="34" charset="0"/>
                <a:cs typeface="Arial" panose="020B0604020202020204" pitchFamily="34" charset="0"/>
                <a:sym typeface="+mn-ea"/>
              </a:rPr>
              <a:t>G'=(V,E')</a:t>
            </a:r>
            <a:r>
              <a:rPr lang="zh-CN" altLang="en-US" sz="2000" dirty="0">
                <a:latin typeface="Arial" panose="020B0604020202020204" pitchFamily="34" charset="0"/>
                <a:cs typeface="Arial" panose="020B0604020202020204" pitchFamily="34" charset="0"/>
                <a:sym typeface="+mn-ea"/>
              </a:rPr>
              <a:t>，那么</a:t>
            </a:r>
            <a:r>
              <a:rPr lang="en-US" altLang="zh-CN" sz="2000" dirty="0">
                <a:latin typeface="Arial" panose="020B0604020202020204" pitchFamily="34" charset="0"/>
                <a:cs typeface="Arial" panose="020B0604020202020204" pitchFamily="34" charset="0"/>
                <a:sym typeface="+mn-ea"/>
              </a:rPr>
              <a:t>G'</a:t>
            </a:r>
            <a:r>
              <a:rPr lang="zh-CN" altLang="en-US" sz="2000" dirty="0">
                <a:latin typeface="Arial" panose="020B0604020202020204" pitchFamily="34" charset="0"/>
                <a:cs typeface="Arial" panose="020B0604020202020204" pitchFamily="34" charset="0"/>
                <a:sym typeface="+mn-ea"/>
              </a:rPr>
              <a:t>就变成了度数是</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的幂次的情况，同样利用欧拉回路，每次分成两部分之后，继续对虚边数量较少的那部分进行划分。最后得到一个匹配之后，将这个匹配作为新的</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，继续执行这个过程，直到</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中没有虚边。</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假设</a:t>
            </a:r>
            <a:r>
              <a:rPr lang="en-US" altLang="zh-CN" sz="2000" dirty="0">
                <a:latin typeface="Arial" panose="020B0604020202020204" pitchFamily="34" charset="0"/>
                <a:cs typeface="Arial" panose="020B0604020202020204" pitchFamily="34" charset="0"/>
                <a:sym typeface="+mn-ea"/>
              </a:rPr>
              <a:t>M</a:t>
            </a:r>
            <a:r>
              <a:rPr lang="zh-CN" altLang="en-US" sz="2000" dirty="0">
                <a:latin typeface="Arial" panose="020B0604020202020204" pitchFamily="34" charset="0"/>
                <a:cs typeface="Arial" panose="020B0604020202020204" pitchFamily="34" charset="0"/>
                <a:sym typeface="+mn-ea"/>
              </a:rPr>
              <a:t>中一开始有</a:t>
            </a:r>
            <a:r>
              <a:rPr lang="en-US" altLang="zh-CN" sz="2000" dirty="0">
                <a:latin typeface="Arial" panose="020B0604020202020204" pitchFamily="34" charset="0"/>
                <a:cs typeface="Arial" panose="020B0604020202020204" pitchFamily="34" charset="0"/>
                <a:sym typeface="+mn-ea"/>
              </a:rPr>
              <a:t>k</a:t>
            </a:r>
            <a:r>
              <a:rPr lang="zh-CN" altLang="en-US" sz="2000" dirty="0">
                <a:latin typeface="Arial" panose="020B0604020202020204" pitchFamily="34" charset="0"/>
                <a:cs typeface="Arial" panose="020B0604020202020204" pitchFamily="34" charset="0"/>
                <a:sym typeface="+mn-ea"/>
              </a:rPr>
              <a:t>条虚边，那么在进行划分之前，</a:t>
            </a:r>
            <a:r>
              <a:rPr lang="en-US" altLang="zh-CN" sz="2000" dirty="0">
                <a:latin typeface="Arial" panose="020B0604020202020204" pitchFamily="34" charset="0"/>
                <a:cs typeface="Arial" panose="020B0604020202020204" pitchFamily="34" charset="0"/>
                <a:sym typeface="+mn-ea"/>
              </a:rPr>
              <a:t>G'</a:t>
            </a:r>
            <a:r>
              <a:rPr lang="zh-CN" altLang="en-US" sz="2000" dirty="0">
                <a:latin typeface="Arial" panose="020B0604020202020204" pitchFamily="34" charset="0"/>
                <a:cs typeface="Arial" panose="020B0604020202020204" pitchFamily="34" charset="0"/>
                <a:sym typeface="+mn-ea"/>
              </a:rPr>
              <a:t>中共有</a:t>
            </a:r>
            <a:r>
              <a:rPr lang="en-US" altLang="zh-CN" sz="2000" dirty="0">
                <a:latin typeface="Arial" panose="020B0604020202020204" pitchFamily="34" charset="0"/>
                <a:cs typeface="Arial" panose="020B0604020202020204" pitchFamily="34" charset="0"/>
                <a:sym typeface="+mn-ea"/>
              </a:rPr>
              <a:t>(2</a:t>
            </a:r>
            <a:r>
              <a:rPr lang="en-US" altLang="zh-CN" sz="2000" baseline="30000" dirty="0">
                <a:latin typeface="Arial" panose="020B0604020202020204" pitchFamily="34" charset="0"/>
                <a:cs typeface="Arial" panose="020B0604020202020204" pitchFamily="34" charset="0"/>
                <a:sym typeface="+mn-ea"/>
              </a:rPr>
              <a:t>t</a:t>
            </a:r>
            <a:r>
              <a:rPr lang="en-US" altLang="zh-CN" sz="2000" dirty="0">
                <a:latin typeface="Arial" panose="020B0604020202020204" pitchFamily="34" charset="0"/>
                <a:cs typeface="Arial" panose="020B0604020202020204" pitchFamily="34" charset="0"/>
                <a:sym typeface="+mn-ea"/>
              </a:rPr>
              <a:t>-∆)k</a:t>
            </a:r>
            <a:r>
              <a:rPr lang="zh-CN" altLang="en-US" sz="2000" dirty="0">
                <a:latin typeface="Arial" panose="020B0604020202020204" pitchFamily="34" charset="0"/>
                <a:cs typeface="Arial" panose="020B0604020202020204" pitchFamily="34" charset="0"/>
                <a:sym typeface="+mn-ea"/>
              </a:rPr>
              <a:t>条虚边，每次划分会减少一半，那么由于</a:t>
            </a:r>
            <a:r>
              <a:rPr lang="en-US" altLang="zh-CN" sz="2000" dirty="0">
                <a:latin typeface="Arial" panose="020B0604020202020204" pitchFamily="34" charset="0"/>
                <a:cs typeface="Arial" panose="020B0604020202020204" pitchFamily="34" charset="0"/>
                <a:sym typeface="+mn-ea"/>
              </a:rPr>
              <a:t>2</a:t>
            </a:r>
            <a:r>
              <a:rPr lang="en-US" altLang="zh-CN" sz="2000" baseline="30000" dirty="0">
                <a:latin typeface="Arial" panose="020B0604020202020204" pitchFamily="34" charset="0"/>
                <a:cs typeface="Arial" panose="020B0604020202020204" pitchFamily="34" charset="0"/>
                <a:sym typeface="+mn-ea"/>
              </a:rPr>
              <a:t>t</a:t>
            </a:r>
            <a:r>
              <a:rPr lang="en-US" altLang="zh-CN" sz="2000" dirty="0">
                <a:latin typeface="Arial" panose="020B0604020202020204" pitchFamily="34" charset="0"/>
                <a:cs typeface="Arial" panose="020B0604020202020204" pitchFamily="34" charset="0"/>
                <a:sym typeface="+mn-ea"/>
              </a:rPr>
              <a:t>-∆&lt;∆</a:t>
            </a:r>
            <a:r>
              <a:rPr lang="zh-CN" altLang="en-US" sz="2000" dirty="0">
                <a:latin typeface="Arial" panose="020B0604020202020204" pitchFamily="34" charset="0"/>
                <a:cs typeface="Arial" panose="020B0604020202020204" pitchFamily="34" charset="0"/>
                <a:sym typeface="+mn-ea"/>
              </a:rPr>
              <a:t>那么得到的匹配中会有至多</a:t>
            </a:r>
            <a:r>
              <a:rPr lang="en-US" altLang="zh-CN" sz="2000" dirty="0">
                <a:latin typeface="Arial" panose="020B0604020202020204" pitchFamily="34" charset="0"/>
                <a:cs typeface="Arial" panose="020B0604020202020204" pitchFamily="34" charset="0"/>
                <a:sym typeface="+mn-ea"/>
              </a:rPr>
              <a:t>k/2</a:t>
            </a:r>
            <a:r>
              <a:rPr lang="zh-CN" altLang="en-US" sz="2000" dirty="0">
                <a:latin typeface="Arial" panose="020B0604020202020204" pitchFamily="34" charset="0"/>
                <a:cs typeface="Arial" panose="020B0604020202020204" pitchFamily="34" charset="0"/>
                <a:sym typeface="+mn-ea"/>
              </a:rPr>
              <a:t>条虚边，所以上面过程执行</a:t>
            </a:r>
            <a:r>
              <a:rPr lang="en-US" altLang="zh-CN" sz="2000" dirty="0">
                <a:latin typeface="Arial" panose="020B0604020202020204" pitchFamily="34" charset="0"/>
                <a:cs typeface="Arial" panose="020B0604020202020204" pitchFamily="34" charset="0"/>
                <a:sym typeface="+mn-ea"/>
              </a:rPr>
              <a:t>O(log n)</a:t>
            </a:r>
            <a:r>
              <a:rPr lang="zh-CN" altLang="en-US" sz="2000" dirty="0">
                <a:latin typeface="Arial" panose="020B0604020202020204" pitchFamily="34" charset="0"/>
                <a:cs typeface="Arial" panose="020B0604020202020204" pitchFamily="34" charset="0"/>
                <a:sym typeface="+mn-ea"/>
              </a:rPr>
              <a:t>次，每次的复杂度为</a:t>
            </a:r>
            <a:r>
              <a:rPr lang="en-US" altLang="zh-CN" sz="2000" dirty="0">
                <a:latin typeface="Arial" panose="020B0604020202020204" pitchFamily="34" charset="0"/>
                <a:cs typeface="Arial" panose="020B0604020202020204" pitchFamily="34" charset="0"/>
                <a:sym typeface="+mn-ea"/>
              </a:rPr>
              <a:t>O(m+m/2+m/4+...)=O(m)</a:t>
            </a:r>
            <a:r>
              <a:rPr lang="zh-CN" altLang="en-US" sz="2000" dirty="0">
                <a:latin typeface="Arial" panose="020B0604020202020204" pitchFamily="34" charset="0"/>
                <a:cs typeface="Arial" panose="020B0604020202020204" pitchFamily="34" charset="0"/>
                <a:sym typeface="+mn-ea"/>
              </a:rPr>
              <a:t>，这个算法的复杂度为</a:t>
            </a:r>
            <a:r>
              <a:rPr lang="en-US" altLang="zh-CN" sz="2000" dirty="0">
                <a:latin typeface="Arial" panose="020B0604020202020204" pitchFamily="34" charset="0"/>
                <a:cs typeface="Arial" panose="020B0604020202020204" pitchFamily="34" charset="0"/>
                <a:sym typeface="+mn-ea"/>
              </a:rPr>
              <a:t>O(m log n)</a:t>
            </a:r>
            <a:endParaRPr lang="zh-CN" altLang="en-US" sz="2000" dirty="0">
              <a:latin typeface="Arial" panose="020B0604020202020204" pitchFamily="34" charset="0"/>
              <a:cs typeface="Arial" panose="020B0604020202020204" pitchFamily="34" charset="0"/>
              <a:sym typeface="+mn-ea"/>
            </a:endParaRPr>
          </a:p>
          <a:p>
            <a:pPr marL="0" indent="0" algn="just">
              <a:lnSpc>
                <a:spcPct val="120000"/>
              </a:lnSpc>
              <a:buNone/>
            </a:pPr>
            <a:endParaRPr lang="zh-CN" altLang="en-US" sz="2000" dirty="0">
              <a:latin typeface="Arial" panose="020B0604020202020204" pitchFamily="34" charset="0"/>
              <a:cs typeface="Arial" panose="020B0604020202020204" pitchFamily="34" charset="0"/>
              <a:sym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sz="2000" dirty="0">
                <a:sym typeface="+mn-ea"/>
              </a:rPr>
              <a:t>正则二分图</a:t>
            </a:r>
            <a:r>
              <a:rPr lang="en-US" altLang="zh-CN" sz="2000" dirty="0">
                <a:sym typeface="+mn-ea"/>
              </a:rPr>
              <a:t>-</a:t>
            </a:r>
            <a:r>
              <a:rPr lang="zh-CN" altLang="en-US" sz="2000" dirty="0">
                <a:sym typeface="+mn-ea"/>
              </a:rPr>
              <a:t>完美匹配</a:t>
            </a:r>
            <a:br>
              <a:rPr lang="zh-CN" altLang="en-US" dirty="0">
                <a:sym typeface="+mn-ea"/>
              </a:rPr>
            </a:br>
            <a:r>
              <a:rPr lang="en-US" altLang="zh-CN" dirty="0">
                <a:sym typeface="+mn-ea"/>
              </a:rPr>
              <a:t>O(m+n log n log </a:t>
            </a:r>
            <a:r>
              <a:rPr lang="en-US" altLang="zh-CN" dirty="0">
                <a:latin typeface="Arial" panose="020B0604020202020204" pitchFamily="34" charset="0"/>
                <a:cs typeface="Arial" panose="020B0604020202020204" pitchFamily="34" charset="0"/>
                <a:sym typeface="+mn-ea"/>
              </a:rPr>
              <a:t>∆</a:t>
            </a:r>
            <a:r>
              <a:rPr lang="en-US" altLang="zh-CN" dirty="0">
                <a:sym typeface="+mn-ea"/>
              </a:rPr>
              <a:t>)</a:t>
            </a:r>
            <a:endParaRPr lang="en-US" altLang="zh-CN"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在</a:t>
            </a:r>
            <a:r>
              <a:rPr lang="en-US" altLang="zh-CN" sz="2000" dirty="0">
                <a:sym typeface="+mn-ea"/>
              </a:rPr>
              <a:t>O(m</a:t>
            </a:r>
            <a:r>
              <a:rPr lang="en-US" altLang="zh-CN" sz="2000" dirty="0">
                <a:latin typeface="Arial" panose="020B0604020202020204" pitchFamily="34" charset="0"/>
                <a:cs typeface="Arial" panose="020B0604020202020204" pitchFamily="34" charset="0"/>
                <a:sym typeface="+mn-ea"/>
              </a:rPr>
              <a:t>∆</a:t>
            </a:r>
            <a:r>
              <a:rPr lang="en-US" altLang="zh-CN" sz="2000" dirty="0">
                <a:sym typeface="+mn-ea"/>
              </a:rPr>
              <a:t>)</a:t>
            </a:r>
            <a:r>
              <a:rPr lang="zh-CN" altLang="en-US" sz="2000" dirty="0">
                <a:sym typeface="+mn-ea"/>
              </a:rPr>
              <a:t>的算法里面，可以将边权看成这条边的数量，那么这个算法相当于是在对图进行修改，修改完之后的图的一组完美匹配也是原图的一组完美匹配。</a:t>
            </a:r>
            <a:endParaRPr lang="zh-CN" altLang="en-US" sz="2000" dirty="0">
              <a:sym typeface="+mn-ea"/>
            </a:endParaRPr>
          </a:p>
          <a:p>
            <a:pPr algn="just">
              <a:lnSpc>
                <a:spcPct val="120000"/>
              </a:lnSpc>
            </a:pPr>
            <a:r>
              <a:rPr lang="zh-CN" altLang="en-US" sz="2000" dirty="0">
                <a:sym typeface="+mn-ea"/>
              </a:rPr>
              <a:t>用类似的思路，考虑将图进行修改，可以把本质不同的边数的级别降下来。</a:t>
            </a:r>
            <a:endParaRPr lang="zh-CN" altLang="en-US" sz="2000" dirty="0">
              <a:sym typeface="+mn-ea"/>
            </a:endParaRPr>
          </a:p>
          <a:p>
            <a:pPr algn="just">
              <a:lnSpc>
                <a:spcPct val="120000"/>
              </a:lnSpc>
            </a:pPr>
            <a:r>
              <a:rPr lang="zh-CN" altLang="en-US" sz="2000" dirty="0">
                <a:sym typeface="+mn-ea"/>
              </a:rPr>
              <a:t>初始所有边的边权都记为</a:t>
            </a:r>
            <a:r>
              <a:rPr lang="en-US" altLang="zh-CN" sz="2000" dirty="0">
                <a:sym typeface="+mn-ea"/>
              </a:rPr>
              <a:t>1.</a:t>
            </a:r>
            <a:endParaRPr lang="en-US" altLang="zh-CN" sz="2000" dirty="0">
              <a:sym typeface="+mn-ea"/>
            </a:endParaRPr>
          </a:p>
          <a:p>
            <a:pPr algn="just">
              <a:lnSpc>
                <a:spcPct val="120000"/>
              </a:lnSpc>
            </a:pPr>
            <a:r>
              <a:rPr lang="zh-CN" altLang="en-US" sz="2000" dirty="0">
                <a:sym typeface="+mn-ea"/>
              </a:rPr>
              <a:t>枚举</a:t>
            </a:r>
            <a:r>
              <a:rPr lang="en-US" altLang="zh-CN" sz="2000" dirty="0">
                <a:sym typeface="+mn-ea"/>
              </a:rPr>
              <a:t>i=0..[log </a:t>
            </a:r>
            <a:r>
              <a:rPr lang="en-US" altLang="zh-CN" sz="2000" dirty="0">
                <a:latin typeface="Arial" panose="020B0604020202020204" pitchFamily="34" charset="0"/>
                <a:cs typeface="Arial" panose="020B0604020202020204" pitchFamily="34" charset="0"/>
                <a:sym typeface="+mn-ea"/>
              </a:rPr>
              <a:t>∆</a:t>
            </a:r>
            <a:r>
              <a:rPr lang="en-US" altLang="zh-CN" sz="2000" dirty="0">
                <a:sym typeface="+mn-ea"/>
              </a:rPr>
              <a:t>]</a:t>
            </a:r>
            <a:r>
              <a:rPr lang="zh-CN" altLang="en-US" sz="2000" dirty="0">
                <a:sym typeface="+mn-ea"/>
              </a:rPr>
              <a:t>，不断地找出图中边权全是</a:t>
            </a:r>
            <a:r>
              <a:rPr lang="en-US" altLang="zh-CN" sz="2000" dirty="0">
                <a:sym typeface="+mn-ea"/>
              </a:rPr>
              <a:t>2</a:t>
            </a:r>
            <a:r>
              <a:rPr lang="en-US" altLang="zh-CN" sz="2000" baseline="30000" dirty="0">
                <a:sym typeface="+mn-ea"/>
              </a:rPr>
              <a:t>i</a:t>
            </a:r>
            <a:r>
              <a:rPr lang="zh-CN" altLang="en-US" sz="2000" dirty="0">
                <a:sym typeface="+mn-ea"/>
              </a:rPr>
              <a:t>的环，选择环上的一个点作为一个起点，将环上的边按照顺序奇偶，将排在奇数的边删掉，排在偶数的边的边权翻倍。</a:t>
            </a:r>
            <a:endParaRPr lang="zh-CN" altLang="en-US" sz="2000" dirty="0">
              <a:sym typeface="+mn-ea"/>
            </a:endParaRPr>
          </a:p>
          <a:p>
            <a:pPr algn="just">
              <a:lnSpc>
                <a:spcPct val="120000"/>
              </a:lnSpc>
            </a:pPr>
            <a:r>
              <a:rPr lang="zh-CN" altLang="en-US" sz="2000" dirty="0">
                <a:sym typeface="+mn-ea"/>
              </a:rPr>
              <a:t>每次到下一层的时候边数至少除以</a:t>
            </a:r>
            <a:r>
              <a:rPr lang="en-US" altLang="zh-CN" sz="2000" dirty="0">
                <a:sym typeface="+mn-ea"/>
              </a:rPr>
              <a:t>2</a:t>
            </a:r>
            <a:r>
              <a:rPr lang="zh-CN" altLang="en-US" sz="2000" dirty="0">
                <a:sym typeface="+mn-ea"/>
              </a:rPr>
              <a:t>，所以找环的时间复杂度是</a:t>
            </a:r>
            <a:r>
              <a:rPr lang="en-US" altLang="zh-CN" sz="2000" dirty="0">
                <a:sym typeface="+mn-ea"/>
              </a:rPr>
              <a:t>O(m+m/2+m/4..)=O(m)</a:t>
            </a:r>
            <a:endParaRPr lang="en-US" altLang="zh-CN" sz="2000" dirty="0">
              <a:sym typeface="+mn-ea"/>
            </a:endParaRPr>
          </a:p>
          <a:p>
            <a:pPr algn="just">
              <a:lnSpc>
                <a:spcPct val="120000"/>
              </a:lnSpc>
            </a:pPr>
            <a:r>
              <a:rPr lang="zh-CN" altLang="en-US" sz="2000" dirty="0">
                <a:sym typeface="+mn-ea"/>
              </a:rPr>
              <a:t>对于</a:t>
            </a:r>
            <a:r>
              <a:rPr lang="en-US" altLang="zh-CN" sz="2000" dirty="0">
                <a:sym typeface="+mn-ea"/>
              </a:rPr>
              <a:t>i=0..[log </a:t>
            </a:r>
            <a:r>
              <a:rPr lang="en-US" altLang="zh-CN" sz="2000" dirty="0">
                <a:latin typeface="Arial" panose="020B0604020202020204" pitchFamily="34" charset="0"/>
                <a:cs typeface="Arial" panose="020B0604020202020204" pitchFamily="34" charset="0"/>
                <a:sym typeface="+mn-ea"/>
              </a:rPr>
              <a:t>∆</a:t>
            </a:r>
            <a:r>
              <a:rPr lang="en-US" altLang="zh-CN" sz="2000" dirty="0">
                <a:sym typeface="+mn-ea"/>
              </a:rPr>
              <a:t>]</a:t>
            </a:r>
            <a:r>
              <a:rPr lang="zh-CN" altLang="en-US" sz="2000" dirty="0">
                <a:sym typeface="+mn-ea"/>
              </a:rPr>
              <a:t>，由于边权是</a:t>
            </a:r>
            <a:r>
              <a:rPr lang="en-US" altLang="zh-CN" sz="2000" dirty="0">
                <a:sym typeface="+mn-ea"/>
              </a:rPr>
              <a:t>2</a:t>
            </a:r>
            <a:r>
              <a:rPr lang="en-US" altLang="zh-CN" sz="2000" baseline="30000" dirty="0">
                <a:sym typeface="+mn-ea"/>
              </a:rPr>
              <a:t>i</a:t>
            </a:r>
            <a:r>
              <a:rPr lang="zh-CN" altLang="en-US" sz="2000" dirty="0">
                <a:sym typeface="+mn-ea"/>
              </a:rPr>
              <a:t>的边中没有环，所以第</a:t>
            </a:r>
            <a:r>
              <a:rPr lang="en-US" altLang="zh-CN" sz="2000" dirty="0">
                <a:sym typeface="+mn-ea"/>
              </a:rPr>
              <a:t>i</a:t>
            </a:r>
            <a:r>
              <a:rPr lang="zh-CN" altLang="en-US" sz="2000" dirty="0">
                <a:sym typeface="+mn-ea"/>
              </a:rPr>
              <a:t>层边数是</a:t>
            </a:r>
            <a:r>
              <a:rPr lang="en-US" altLang="zh-CN" sz="2000" dirty="0">
                <a:sym typeface="+mn-ea"/>
              </a:rPr>
              <a:t>O(n)</a:t>
            </a:r>
            <a:r>
              <a:rPr lang="zh-CN" altLang="en-US" sz="2000" dirty="0">
                <a:sym typeface="+mn-ea"/>
              </a:rPr>
              <a:t>的，总边数为</a:t>
            </a:r>
            <a:r>
              <a:rPr lang="en-US" altLang="zh-CN" sz="2000" dirty="0">
                <a:sym typeface="+mn-ea"/>
              </a:rPr>
              <a:t>O(n log </a:t>
            </a:r>
            <a:r>
              <a:rPr lang="en-US" altLang="zh-CN" sz="2000" dirty="0">
                <a:latin typeface="Arial" panose="020B0604020202020204" pitchFamily="34" charset="0"/>
                <a:cs typeface="Arial" panose="020B0604020202020204" pitchFamily="34" charset="0"/>
                <a:sym typeface="+mn-ea"/>
              </a:rPr>
              <a:t>∆</a:t>
            </a:r>
            <a:r>
              <a:rPr lang="en-US" altLang="zh-CN" sz="2000" dirty="0">
                <a:sym typeface="+mn-ea"/>
              </a:rPr>
              <a:t>)</a:t>
            </a:r>
            <a:endParaRPr lang="en-US" altLang="zh-CN" sz="2000" dirty="0">
              <a:sym typeface="+mn-ea"/>
            </a:endParaRPr>
          </a:p>
          <a:p>
            <a:pPr algn="just">
              <a:lnSpc>
                <a:spcPct val="120000"/>
              </a:lnSpc>
            </a:pPr>
            <a:r>
              <a:rPr lang="zh-CN" altLang="en-US" sz="2000" dirty="0">
                <a:sym typeface="+mn-ea"/>
              </a:rPr>
              <a:t>同样用前面</a:t>
            </a:r>
            <a:r>
              <a:rPr lang="en-US" altLang="zh-CN" sz="2000" dirty="0">
                <a:sym typeface="+mn-ea"/>
              </a:rPr>
              <a:t>O(m log n)</a:t>
            </a:r>
            <a:r>
              <a:rPr lang="zh-CN" altLang="en-US" sz="2000" dirty="0">
                <a:sym typeface="+mn-ea"/>
              </a:rPr>
              <a:t>算法的思路，时间复杂度做到</a:t>
            </a:r>
            <a:r>
              <a:rPr lang="en-US" altLang="zh-CN" sz="2000" dirty="0">
                <a:sym typeface="+mn-ea"/>
              </a:rPr>
              <a:t>O(m+n log n log </a:t>
            </a:r>
            <a:r>
              <a:rPr lang="en-US" altLang="zh-CN" sz="2000" dirty="0">
                <a:latin typeface="Arial" panose="020B0604020202020204" pitchFamily="34" charset="0"/>
                <a:cs typeface="Arial" panose="020B0604020202020204" pitchFamily="34" charset="0"/>
                <a:sym typeface="+mn-ea"/>
              </a:rPr>
              <a:t>∆</a:t>
            </a:r>
            <a:r>
              <a:rPr lang="en-US" altLang="zh-CN" sz="2000" dirty="0">
                <a:sym typeface="+mn-ea"/>
              </a:rPr>
              <a:t>)</a:t>
            </a:r>
            <a:endParaRPr lang="en-US" altLang="zh-CN" sz="2000" dirty="0"/>
          </a:p>
          <a:p>
            <a:pPr algn="just">
              <a:lnSpc>
                <a:spcPct val="120000"/>
              </a:lnSpc>
            </a:pPr>
            <a:endParaRPr lang="zh-CN" altLang="en-US" sz="2000" dirty="0">
              <a:sym typeface="+mn-ea"/>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en-US" altLang="zh-CN" dirty="0"/>
              <a:t>More</a:t>
            </a:r>
            <a:endParaRPr lang="en-US" altLang="zh-CN"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二分图边染色问题中还有很多优秀的算法（比如</a:t>
            </a:r>
            <a:r>
              <a:rPr lang="en-US" altLang="zh-CN" sz="2000" dirty="0"/>
              <a:t>O(m log </a:t>
            </a:r>
            <a:r>
              <a:rPr lang="en-US" altLang="zh-CN" sz="2000" dirty="0">
                <a:latin typeface="Arial" panose="020B0604020202020204" pitchFamily="34" charset="0"/>
                <a:cs typeface="Arial" panose="020B0604020202020204" pitchFamily="34" charset="0"/>
                <a:sym typeface="+mn-ea"/>
              </a:rPr>
              <a:t>∆</a:t>
            </a:r>
            <a:r>
              <a:rPr lang="en-US" altLang="zh-CN" sz="2000" dirty="0"/>
              <a:t>)</a:t>
            </a:r>
            <a:r>
              <a:rPr lang="zh-CN" altLang="en-US" sz="2000" dirty="0"/>
              <a:t>），有兴趣的同学可以自行了解。</a:t>
            </a:r>
            <a:endParaRPr lang="zh-CN" altLang="en-US" sz="2000" dirty="0"/>
          </a:p>
          <a:p>
            <a:pPr algn="just">
              <a:lnSpc>
                <a:spcPct val="120000"/>
              </a:lnSpc>
            </a:pPr>
            <a:r>
              <a:rPr lang="zh-CN" altLang="en-US" sz="2000" strike="dblStrike" dirty="0">
                <a:solidFill>
                  <a:schemeClr val="accent5"/>
                </a:solidFill>
                <a:uFillTx/>
              </a:rPr>
              <a:t>有</a:t>
            </a:r>
            <a:r>
              <a:rPr lang="en-US" altLang="zh-CN" sz="2000" strike="dblStrike" dirty="0">
                <a:solidFill>
                  <a:schemeClr val="accent5"/>
                </a:solidFill>
                <a:uFillTx/>
              </a:rPr>
              <a:t>(hen)</a:t>
            </a:r>
            <a:r>
              <a:rPr lang="zh-CN" altLang="en-US" sz="2000" strike="dblStrike" dirty="0">
                <a:solidFill>
                  <a:schemeClr val="accent5"/>
                </a:solidFill>
                <a:uFillTx/>
              </a:rPr>
              <a:t>兴</a:t>
            </a:r>
            <a:r>
              <a:rPr lang="en-US" altLang="zh-CN" sz="2000" strike="dblStrike" dirty="0">
                <a:solidFill>
                  <a:schemeClr val="accent5"/>
                </a:solidFill>
                <a:uFillTx/>
              </a:rPr>
              <a:t>(du)</a:t>
            </a:r>
            <a:r>
              <a:rPr lang="zh-CN" altLang="en-US" sz="2000" strike="dblStrike" dirty="0">
                <a:solidFill>
                  <a:schemeClr val="accent5"/>
                </a:solidFill>
                <a:uFillTx/>
              </a:rPr>
              <a:t>趣</a:t>
            </a:r>
            <a:r>
              <a:rPr lang="en-US" altLang="zh-CN" sz="2000" strike="dblStrike" dirty="0">
                <a:solidFill>
                  <a:schemeClr val="accent5"/>
                </a:solidFill>
                <a:uFillTx/>
              </a:rPr>
              <a:t>(liu)</a:t>
            </a:r>
            <a:r>
              <a:rPr lang="zh-CN" altLang="en-US" sz="2000" strike="dblStrike" dirty="0">
                <a:solidFill>
                  <a:schemeClr val="accent5"/>
                </a:solidFill>
                <a:uFillTx/>
              </a:rPr>
              <a:t>的同学可以考虑出题</a:t>
            </a:r>
            <a:endParaRPr lang="zh-CN" altLang="en-US" sz="2000" strike="dblStrike" dirty="0"/>
          </a:p>
          <a:p>
            <a:pPr algn="just">
              <a:lnSpc>
                <a:spcPct val="120000"/>
              </a:lnSpc>
            </a:pPr>
            <a:endParaRPr lang="zh-CN" altLang="en-US" sz="2000" strike="dblStrike" dirty="0"/>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参考资料</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2000" dirty="0"/>
              <a:t>[1]https://en.wikipedia.org/wiki/Edge_coloring</a:t>
            </a:r>
            <a:endParaRPr lang="en-US" altLang="zh-CN" sz="2000" dirty="0"/>
          </a:p>
          <a:p>
            <a:pPr algn="just">
              <a:lnSpc>
                <a:spcPct val="120000"/>
              </a:lnSpc>
            </a:pPr>
            <a:r>
              <a:rPr lang="en-US" altLang="zh-CN" sz="2000" dirty="0"/>
              <a:t>[2]https://en.wikipedia.org/wiki/Vizing%27s_theorem</a:t>
            </a:r>
            <a:endParaRPr lang="en-US" altLang="zh-CN" sz="2000" dirty="0"/>
          </a:p>
          <a:p>
            <a:pPr algn="just">
              <a:lnSpc>
                <a:spcPct val="120000"/>
              </a:lnSpc>
            </a:pPr>
            <a:r>
              <a:rPr lang="en-US" altLang="zh-CN" sz="2000" dirty="0"/>
              <a:t>[3]https://en.wikipedia.org/wiki/Misra_%26_Gries_edge_coloring_algorithm</a:t>
            </a:r>
            <a:endParaRPr lang="en-US" altLang="zh-CN" sz="2000" dirty="0"/>
          </a:p>
          <a:p>
            <a:pPr algn="just">
              <a:lnSpc>
                <a:spcPct val="120000"/>
              </a:lnSpc>
            </a:pPr>
            <a:r>
              <a:rPr lang="en-US" altLang="zh-CN" sz="2000" dirty="0"/>
              <a:t>[4]R. Cole,J. Hopcroft. </a:t>
            </a:r>
            <a:r>
              <a:rPr lang="en-US" altLang="zh-CN" sz="2000" i="1" dirty="0"/>
              <a:t>On Edge Coloring Bipartite Graphs.</a:t>
            </a:r>
            <a:r>
              <a:rPr lang="en-US" altLang="zh-CN" sz="2000" dirty="0"/>
              <a:t> SIAM J. Comput. 11(1982), 540-546</a:t>
            </a:r>
            <a:endParaRPr lang="en-US" altLang="zh-CN" sz="2000" dirty="0"/>
          </a:p>
          <a:p>
            <a:pPr algn="just">
              <a:lnSpc>
                <a:spcPct val="120000"/>
              </a:lnSpc>
            </a:pPr>
            <a:r>
              <a:rPr lang="en-US" altLang="zh-CN" sz="2000" dirty="0"/>
              <a:t>[5]R. Cole, K. Ost and S. Schirra. </a:t>
            </a:r>
            <a:r>
              <a:rPr lang="en-US" altLang="zh-CN" sz="2000" i="1" dirty="0"/>
              <a:t>Edge-coloring Bipartite Multigraphs in O(E log D) time</a:t>
            </a:r>
            <a:r>
              <a:rPr lang="en-US" altLang="zh-CN" sz="2000" dirty="0"/>
              <a:t>,Combinatorica 21 (2001),5-12</a:t>
            </a:r>
            <a:endParaRPr lang="en-US" altLang="zh-CN" sz="2000" dirty="0"/>
          </a:p>
          <a:p>
            <a:pPr algn="just">
              <a:lnSpc>
                <a:spcPct val="120000"/>
              </a:lnSpc>
            </a:pPr>
            <a:r>
              <a:rPr lang="en-US" altLang="zh-CN" sz="2000" dirty="0"/>
              <a:t>[6]K. Makino,T. Takabatake and S. Fujishige, </a:t>
            </a:r>
            <a:r>
              <a:rPr lang="en-US" altLang="zh-CN" sz="2000" i="1" dirty="0"/>
              <a:t>A Simple Matching Algorithm for Regular Bipartite Graphs</a:t>
            </a:r>
            <a:r>
              <a:rPr lang="en-US" altLang="zh-CN" sz="2000" dirty="0"/>
              <a:t>, to appear</a:t>
            </a:r>
            <a:endParaRPr lang="en-US" altLang="zh-CN" sz="2000" dirty="0"/>
          </a:p>
          <a:p>
            <a:pPr algn="just">
              <a:lnSpc>
                <a:spcPct val="120000"/>
              </a:lnSpc>
            </a:pPr>
            <a:endParaRPr lang="en-US" altLang="zh-CN" sz="2000" dirty="0"/>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fontScale="90000"/>
          </a:bodyPr>
          <a:lstStyle/>
          <a:p>
            <a:r>
              <a:rPr lang="zh-CN" altLang="en-US"/>
              <a:t>谢谢观看</a:t>
            </a:r>
            <a:endParaRPr lang="zh-CN" altLang="en-US"/>
          </a:p>
        </p:txBody>
      </p:sp>
      <p:sp>
        <p:nvSpPr>
          <p:cNvPr id="8" name="文本占位符 7"/>
          <p:cNvSpPr>
            <a:spLocks noGrp="1"/>
          </p:cNvSpPr>
          <p:nvPr>
            <p:ph type="body" sz="quarter" idx="13"/>
            <p:custDataLst>
              <p:tags r:id="rId2"/>
            </p:custDataLst>
          </p:nvPr>
        </p:nvSpPr>
        <p:spPr/>
        <p:txBody>
          <a:bodyPr/>
          <a:lstStyle/>
          <a:p>
            <a:r>
              <a:rPr lang="en-US" altLang="zh-CN"/>
              <a:t>THANK YOU</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一些概念</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2000" dirty="0"/>
              <a:t>G=(V,E)</a:t>
            </a:r>
            <a:r>
              <a:rPr lang="zh-CN" altLang="en-US" sz="2000" dirty="0"/>
              <a:t>表示一个图，其中</a:t>
            </a:r>
            <a:r>
              <a:rPr lang="en-US" altLang="zh-CN" sz="2000" dirty="0"/>
              <a:t>V</a:t>
            </a:r>
            <a:r>
              <a:rPr lang="zh-CN" altLang="en-US" sz="2000" dirty="0"/>
              <a:t>为</a:t>
            </a:r>
            <a:r>
              <a:rPr lang="en-US" altLang="zh-CN" sz="2000" dirty="0"/>
              <a:t>G</a:t>
            </a:r>
            <a:r>
              <a:rPr lang="zh-CN" altLang="en-US" sz="2000" dirty="0"/>
              <a:t>中的点集，</a:t>
            </a:r>
            <a:r>
              <a:rPr lang="en-US" altLang="zh-CN" sz="2000" dirty="0"/>
              <a:t>E</a:t>
            </a:r>
            <a:r>
              <a:rPr lang="zh-CN" altLang="en-US" sz="2000" dirty="0"/>
              <a:t>为</a:t>
            </a:r>
            <a:r>
              <a:rPr lang="en-US" altLang="zh-CN" sz="2000" dirty="0"/>
              <a:t>G</a:t>
            </a:r>
            <a:r>
              <a:rPr lang="zh-CN" altLang="en-US" sz="2000" dirty="0"/>
              <a:t>中的边集，如果没有特殊说明，将用</a:t>
            </a:r>
            <a:r>
              <a:rPr lang="en-US" altLang="zh-CN" sz="2000" dirty="0"/>
              <a:t>n=|V|,m=|E|</a:t>
            </a:r>
            <a:r>
              <a:rPr lang="zh-CN" altLang="en-US" sz="2000" dirty="0"/>
              <a:t>来表示点数和边数。（</a:t>
            </a:r>
            <a:r>
              <a:rPr lang="zh-CN" altLang="en-US" sz="2000" dirty="0">
                <a:latin typeface="微软雅黑" panose="020B0503020204020204" charset="-122"/>
                <a:ea typeface="微软雅黑" panose="020B0503020204020204" charset="-122"/>
                <a:cs typeface="Arial" panose="020B0604020202020204" pitchFamily="34" charset="0"/>
                <a:sym typeface="+mn-ea"/>
              </a:rPr>
              <a:t>如果没有特殊说明，接下来本课件中讨论的图</a:t>
            </a:r>
            <a:r>
              <a:rPr lang="en-US" altLang="zh-CN" sz="2000" dirty="0">
                <a:latin typeface="微软雅黑" panose="020B0503020204020204" charset="-122"/>
                <a:ea typeface="微软雅黑" panose="020B0503020204020204" charset="-122"/>
                <a:cs typeface="Arial" panose="020B0604020202020204" pitchFamily="34" charset="0"/>
                <a:sym typeface="+mn-ea"/>
              </a:rPr>
              <a:t>G=(V,E)</a:t>
            </a:r>
            <a:r>
              <a:rPr lang="zh-CN" altLang="en-US" sz="2000" dirty="0">
                <a:latin typeface="微软雅黑" panose="020B0503020204020204" charset="-122"/>
                <a:ea typeface="微软雅黑" panose="020B0503020204020204" charset="-122"/>
                <a:cs typeface="Arial" panose="020B0604020202020204" pitchFamily="34" charset="0"/>
                <a:sym typeface="+mn-ea"/>
              </a:rPr>
              <a:t>我们都认为是无向图</a:t>
            </a:r>
            <a:r>
              <a:rPr lang="zh-CN" altLang="en-US" sz="2000" dirty="0"/>
              <a:t>）</a:t>
            </a:r>
            <a:endParaRPr lang="zh-CN" altLang="en-US" sz="2000" dirty="0"/>
          </a:p>
          <a:p>
            <a:pPr algn="just">
              <a:lnSpc>
                <a:spcPct val="120000"/>
              </a:lnSpc>
            </a:pPr>
            <a:r>
              <a:rPr lang="en-US" altLang="zh-CN" sz="2000" dirty="0"/>
              <a:t>G=(V,E)</a:t>
            </a:r>
            <a:r>
              <a:rPr lang="zh-CN" altLang="en-US" sz="2000" dirty="0"/>
              <a:t>是正则图，当且仅当每个点的度数都相同，进一步的，如果图中每个点的度数都是</a:t>
            </a:r>
            <a:r>
              <a:rPr lang="en-US" altLang="zh-CN" sz="2000" dirty="0"/>
              <a:t>d</a:t>
            </a:r>
            <a:r>
              <a:rPr lang="zh-CN" altLang="en-US" sz="2000" dirty="0"/>
              <a:t>，那么这个图我们称为</a:t>
            </a:r>
            <a:r>
              <a:rPr lang="en-US" altLang="zh-CN" sz="2000" dirty="0"/>
              <a:t>“d-</a:t>
            </a:r>
            <a:r>
              <a:rPr lang="zh-CN" altLang="en-US" sz="2000" dirty="0"/>
              <a:t>正则图</a:t>
            </a:r>
            <a:r>
              <a:rPr lang="en-US" altLang="zh-CN" sz="2000" dirty="0"/>
              <a:t>”</a:t>
            </a:r>
            <a:endParaRPr lang="en-US" altLang="zh-CN" sz="2000" dirty="0"/>
          </a:p>
          <a:p>
            <a:pPr algn="just">
              <a:lnSpc>
                <a:spcPct val="120000"/>
              </a:lnSpc>
            </a:pPr>
            <a:r>
              <a:rPr lang="en-US" altLang="zh-CN" sz="2000" dirty="0"/>
              <a:t>G=(V,E)</a:t>
            </a:r>
            <a:r>
              <a:rPr lang="zh-CN" altLang="en-US" sz="2000" dirty="0"/>
              <a:t>是二分图，当且仅当可以把</a:t>
            </a:r>
            <a:r>
              <a:rPr lang="en-US" altLang="zh-CN" sz="2000" dirty="0"/>
              <a:t>V</a:t>
            </a:r>
            <a:r>
              <a:rPr lang="zh-CN" altLang="en-US" sz="2000" dirty="0"/>
              <a:t>分成两个集合</a:t>
            </a:r>
            <a:r>
              <a:rPr lang="en-US" altLang="zh-CN" sz="2000" dirty="0"/>
              <a:t>X</a:t>
            </a:r>
            <a:r>
              <a:rPr lang="zh-CN" altLang="en-US" sz="2000" dirty="0"/>
              <a:t>和</a:t>
            </a:r>
            <a:r>
              <a:rPr lang="en-US" altLang="zh-CN" sz="2000" dirty="0"/>
              <a:t>Y</a:t>
            </a:r>
            <a:r>
              <a:rPr lang="zh-CN" altLang="en-US" sz="2000" dirty="0"/>
              <a:t>，使得</a:t>
            </a:r>
            <a:r>
              <a:rPr lang="en-US" altLang="zh-CN" sz="2000" dirty="0"/>
              <a:t>X</a:t>
            </a:r>
            <a:r>
              <a:rPr lang="en-US" altLang="zh-CN" sz="2000" dirty="0">
                <a:latin typeface="Arial" panose="020B0604020202020204" pitchFamily="34" charset="0"/>
                <a:cs typeface="Arial" panose="020B0604020202020204" pitchFamily="34" charset="0"/>
              </a:rPr>
              <a:t>∩Y</a:t>
            </a:r>
            <a:r>
              <a:rPr lang="zh-CN" altLang="en-US" sz="2000" dirty="0">
                <a:latin typeface="Arial" panose="020B0604020202020204" pitchFamily="34" charset="0"/>
                <a:cs typeface="Arial" panose="020B0604020202020204" pitchFamily="34" charset="0"/>
              </a:rPr>
              <a:t>为空集，</a:t>
            </a:r>
            <a:r>
              <a:rPr lang="en-US" altLang="zh-CN" sz="2000" dirty="0">
                <a:latin typeface="Arial" panose="020B0604020202020204" pitchFamily="34" charset="0"/>
                <a:cs typeface="Arial" panose="020B0604020202020204" pitchFamily="34" charset="0"/>
              </a:rPr>
              <a:t>X∪Y=V</a:t>
            </a:r>
            <a:r>
              <a:rPr lang="zh-CN" altLang="en-US" sz="2000" dirty="0">
                <a:latin typeface="Arial" panose="020B0604020202020204" pitchFamily="34" charset="0"/>
                <a:cs typeface="Arial" panose="020B0604020202020204" pitchFamily="34" charset="0"/>
              </a:rPr>
              <a:t>且</a:t>
            </a:r>
            <a:r>
              <a:rPr lang="zh-CN" altLang="en-US" sz="2000" dirty="0"/>
              <a:t>不存在</a:t>
            </a:r>
            <a:r>
              <a:rPr lang="en-US" altLang="zh-CN" sz="2000" dirty="0"/>
              <a:t>(u,v)</a:t>
            </a:r>
            <a:r>
              <a:rPr lang="en-US" altLang="zh-CN" sz="2000" dirty="0">
                <a:latin typeface="微软雅黑" panose="020B0503020204020204" charset="-122"/>
                <a:ea typeface="微软雅黑" panose="020B0503020204020204" charset="-122"/>
              </a:rPr>
              <a:t>∈E</a:t>
            </a:r>
            <a:r>
              <a:rPr lang="zh-CN" altLang="en-US" sz="2000" dirty="0">
                <a:latin typeface="微软雅黑" panose="020B0503020204020204" charset="-122"/>
                <a:ea typeface="微软雅黑" panose="020B0503020204020204" charset="-122"/>
              </a:rPr>
              <a:t>，使得</a:t>
            </a:r>
            <a:r>
              <a:rPr lang="en-US" altLang="zh-CN" sz="2000" dirty="0">
                <a:latin typeface="微软雅黑" panose="020B0503020204020204" charset="-122"/>
                <a:ea typeface="微软雅黑" panose="020B0503020204020204" charset="-122"/>
              </a:rPr>
              <a:t>u,v</a:t>
            </a:r>
            <a:r>
              <a:rPr lang="zh-CN" altLang="en-US" sz="2000" dirty="0">
                <a:latin typeface="微软雅黑" panose="020B0503020204020204" charset="-122"/>
                <a:ea typeface="微软雅黑" panose="020B0503020204020204" charset="-122"/>
              </a:rPr>
              <a:t>同时属于</a:t>
            </a:r>
            <a:r>
              <a:rPr lang="en-US" altLang="zh-CN" sz="2000" dirty="0">
                <a:latin typeface="微软雅黑" panose="020B0503020204020204" charset="-122"/>
                <a:ea typeface="微软雅黑" panose="020B0503020204020204" charset="-122"/>
              </a:rPr>
              <a:t>X</a:t>
            </a:r>
            <a:r>
              <a:rPr lang="zh-CN" altLang="en-US" sz="2000" dirty="0">
                <a:latin typeface="微软雅黑" panose="020B0503020204020204" charset="-122"/>
                <a:ea typeface="微软雅黑" panose="020B0503020204020204" charset="-122"/>
              </a:rPr>
              <a:t>或同时属于</a:t>
            </a:r>
            <a:r>
              <a:rPr lang="en-US" altLang="zh-CN" sz="2000" dirty="0">
                <a:latin typeface="微软雅黑" panose="020B0503020204020204" charset="-122"/>
                <a:ea typeface="微软雅黑" panose="020B0503020204020204" charset="-122"/>
              </a:rPr>
              <a:t>Y</a:t>
            </a:r>
            <a:endParaRPr lang="en-US" altLang="zh-CN" sz="2000" dirty="0">
              <a:latin typeface="微软雅黑" panose="020B0503020204020204" charset="-122"/>
              <a:ea typeface="微软雅黑" panose="020B0503020204020204" charset="-122"/>
            </a:endParaRPr>
          </a:p>
          <a:p>
            <a:pPr algn="just">
              <a:lnSpc>
                <a:spcPct val="120000"/>
              </a:lnSpc>
            </a:pPr>
            <a:r>
              <a:rPr lang="en-US" altLang="zh-CN" sz="2000" dirty="0">
                <a:latin typeface="微软雅黑" panose="020B0503020204020204" charset="-122"/>
                <a:ea typeface="微软雅黑" panose="020B0503020204020204" charset="-122"/>
                <a:cs typeface="Arial" panose="020B0604020202020204" pitchFamily="34" charset="0"/>
              </a:rPr>
              <a:t>G=(V,E)</a:t>
            </a:r>
            <a:r>
              <a:rPr lang="zh-CN" altLang="en-US" sz="2000" dirty="0">
                <a:latin typeface="微软雅黑" panose="020B0503020204020204" charset="-122"/>
                <a:ea typeface="微软雅黑" panose="020B0503020204020204" charset="-122"/>
                <a:cs typeface="Arial" panose="020B0604020202020204" pitchFamily="34" charset="0"/>
              </a:rPr>
              <a:t>是</a:t>
            </a:r>
            <a:r>
              <a:rPr lang="en-US" altLang="zh-CN" sz="2000" dirty="0">
                <a:latin typeface="微软雅黑" panose="020B0503020204020204" charset="-122"/>
                <a:ea typeface="微软雅黑" panose="020B0503020204020204" charset="-122"/>
                <a:cs typeface="Arial" panose="020B0604020202020204" pitchFamily="34" charset="0"/>
              </a:rPr>
              <a:t>d-</a:t>
            </a:r>
            <a:r>
              <a:rPr lang="zh-CN" altLang="en-US" sz="2000" dirty="0">
                <a:latin typeface="微软雅黑" panose="020B0503020204020204" charset="-122"/>
                <a:ea typeface="微软雅黑" panose="020B0503020204020204" charset="-122"/>
                <a:cs typeface="Arial" panose="020B0604020202020204" pitchFamily="34" charset="0"/>
              </a:rPr>
              <a:t>正则二分图，当且仅当它是二分图且图中每个点的度数都是</a:t>
            </a:r>
            <a:r>
              <a:rPr lang="en-US" altLang="zh-CN" sz="2000" dirty="0">
                <a:latin typeface="微软雅黑" panose="020B0503020204020204" charset="-122"/>
                <a:ea typeface="微软雅黑" panose="020B0503020204020204" charset="-122"/>
                <a:cs typeface="Arial" panose="020B0604020202020204" pitchFamily="34" charset="0"/>
              </a:rPr>
              <a:t>d</a:t>
            </a:r>
            <a:r>
              <a:rPr lang="zh-CN" altLang="en-US" sz="2000" dirty="0">
                <a:latin typeface="微软雅黑" panose="020B0503020204020204" charset="-122"/>
                <a:ea typeface="微软雅黑" panose="020B0503020204020204" charset="-122"/>
                <a:cs typeface="Arial" panose="020B0604020202020204" pitchFamily="34" charset="0"/>
              </a:rPr>
              <a:t>。</a:t>
            </a:r>
            <a:endParaRPr lang="zh-CN" altLang="en-US" sz="2000" dirty="0">
              <a:latin typeface="微软雅黑" panose="020B0503020204020204" charset="-122"/>
              <a:ea typeface="微软雅黑" panose="020B0503020204020204" charset="-122"/>
              <a:cs typeface="Arial" panose="020B0604020202020204" pitchFamily="34" charset="0"/>
            </a:endParaRPr>
          </a:p>
          <a:p>
            <a:pPr algn="just">
              <a:lnSpc>
                <a:spcPct val="120000"/>
              </a:lnSpc>
            </a:pPr>
            <a:endParaRPr lang="zh-CN" altLang="en-US" sz="2000" dirty="0">
              <a:latin typeface="微软雅黑" panose="020B0503020204020204" charset="-122"/>
              <a:ea typeface="微软雅黑" panose="020B0503020204020204" charset="-122"/>
              <a:cs typeface="Arial" panose="020B060402020202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图染色问题</a:t>
            </a:r>
            <a:endParaRPr lang="zh-CN" altLang="en-US" dirty="0"/>
          </a:p>
        </p:txBody>
      </p:sp>
      <p:sp>
        <p:nvSpPr>
          <p:cNvPr id="3" name="内容占位符 2"/>
          <p:cNvSpPr>
            <a:spLocks noGrp="1"/>
          </p:cNvSpPr>
          <p:nvPr>
            <p:ph idx="1"/>
            <p:custDataLst>
              <p:tags r:id="rId2"/>
            </p:custDataLst>
          </p:nvPr>
        </p:nvSpPr>
        <p:spPr/>
        <p:txBody>
          <a:bodyPr>
            <a:normAutofit lnSpcReduction="10000"/>
          </a:bodyPr>
          <a:lstStyle/>
          <a:p>
            <a:pPr algn="just">
              <a:lnSpc>
                <a:spcPct val="120000"/>
              </a:lnSpc>
            </a:pPr>
            <a:r>
              <a:rPr lang="zh-CN" altLang="en-US" sz="2000" dirty="0"/>
              <a:t>图染色问题</a:t>
            </a:r>
            <a:r>
              <a:rPr lang="en-US" altLang="zh-CN" sz="2000" dirty="0"/>
              <a:t>(Graph coloring)</a:t>
            </a:r>
            <a:r>
              <a:rPr lang="zh-CN" altLang="en-US" sz="2000" dirty="0"/>
              <a:t>中最出名的有节点染色</a:t>
            </a:r>
            <a:r>
              <a:rPr lang="en-US" altLang="zh-CN" sz="2000" dirty="0"/>
              <a:t>(Vertex coloring)</a:t>
            </a:r>
            <a:r>
              <a:rPr lang="zh-CN" altLang="en-US" sz="2000" dirty="0"/>
              <a:t>以及边染色</a:t>
            </a:r>
            <a:r>
              <a:rPr lang="en-US" altLang="zh-CN" sz="2000" dirty="0"/>
              <a:t>(edge coloring)</a:t>
            </a:r>
            <a:r>
              <a:rPr lang="zh-CN" altLang="en-US" sz="2000" dirty="0"/>
              <a:t>。</a:t>
            </a:r>
            <a:endParaRPr lang="zh-CN" altLang="en-US" sz="2000" dirty="0"/>
          </a:p>
          <a:p>
            <a:pPr algn="just">
              <a:lnSpc>
                <a:spcPct val="120000"/>
              </a:lnSpc>
            </a:pPr>
            <a:r>
              <a:rPr lang="zh-CN" altLang="en-US" sz="2000" dirty="0"/>
              <a:t>点染色的定义为：在图</a:t>
            </a:r>
            <a:r>
              <a:rPr lang="en-US" altLang="zh-CN" sz="2000" dirty="0"/>
              <a:t>G=(V,E)</a:t>
            </a:r>
            <a:r>
              <a:rPr lang="zh-CN" altLang="en-US" sz="2000" dirty="0"/>
              <a:t>中，给每个节点</a:t>
            </a:r>
            <a:r>
              <a:rPr lang="en-US" altLang="zh-CN" sz="2000" dirty="0"/>
              <a:t>x</a:t>
            </a:r>
            <a:r>
              <a:rPr lang="zh-CN" altLang="en-US" sz="2000" dirty="0"/>
              <a:t>选择一种颜色</a:t>
            </a:r>
            <a:r>
              <a:rPr lang="en-US" altLang="zh-CN" sz="2000" dirty="0"/>
              <a:t>col</a:t>
            </a:r>
            <a:r>
              <a:rPr lang="en-US" altLang="zh-CN" sz="2000" baseline="-25000" dirty="0"/>
              <a:t>x</a:t>
            </a:r>
            <a:r>
              <a:rPr lang="zh-CN" altLang="en-US" sz="2000" dirty="0"/>
              <a:t>，使得对于所有</a:t>
            </a:r>
            <a:r>
              <a:rPr lang="en-US" altLang="zh-CN" sz="2000" dirty="0"/>
              <a:t>(u,v)</a:t>
            </a:r>
            <a:r>
              <a:rPr lang="en-US" altLang="zh-CN" sz="2000" dirty="0">
                <a:latin typeface="微软雅黑" panose="020B0503020204020204" charset="-122"/>
                <a:ea typeface="微软雅黑" panose="020B0503020204020204" charset="-122"/>
              </a:rPr>
              <a:t>∈E</a:t>
            </a:r>
            <a:r>
              <a:rPr lang="zh-CN" altLang="en-US" sz="2000" dirty="0">
                <a:latin typeface="微软雅黑" panose="020B0503020204020204" charset="-122"/>
                <a:ea typeface="微软雅黑" panose="020B0503020204020204" charset="-122"/>
              </a:rPr>
              <a:t>，都有</a:t>
            </a:r>
            <a:r>
              <a:rPr lang="en-US" altLang="zh-CN" sz="2000" dirty="0">
                <a:latin typeface="微软雅黑" panose="020B0503020204020204" charset="-122"/>
                <a:ea typeface="微软雅黑" panose="020B0503020204020204" charset="-122"/>
              </a:rPr>
              <a:t>col</a:t>
            </a:r>
            <a:r>
              <a:rPr lang="en-US" altLang="zh-CN" sz="2000" baseline="-25000" dirty="0">
                <a:latin typeface="微软雅黑" panose="020B0503020204020204" charset="-122"/>
                <a:ea typeface="微软雅黑" panose="020B0503020204020204" charset="-122"/>
              </a:rPr>
              <a:t>u</a:t>
            </a:r>
            <a:r>
              <a:rPr lang="zh-CN" altLang="zh-CN" sz="2000" dirty="0">
                <a:latin typeface="Arial" panose="020B0604020202020204" pitchFamily="34" charset="0"/>
                <a:ea typeface="微软雅黑" panose="020B0503020204020204" charset="-122"/>
                <a:cs typeface="Arial" panose="020B0604020202020204" pitchFamily="34" charset="0"/>
              </a:rPr>
              <a:t>≠</a:t>
            </a:r>
            <a:r>
              <a:rPr lang="en-US" altLang="zh-CN" sz="2000" dirty="0">
                <a:latin typeface="Arial" panose="020B0604020202020204" pitchFamily="34" charset="0"/>
                <a:ea typeface="微软雅黑" panose="020B0503020204020204" charset="-122"/>
                <a:cs typeface="Arial" panose="020B0604020202020204" pitchFamily="34" charset="0"/>
              </a:rPr>
              <a:t>col</a:t>
            </a:r>
            <a:r>
              <a:rPr lang="en-US" altLang="zh-CN" sz="2000" baseline="-25000" dirty="0">
                <a:latin typeface="Arial" panose="020B0604020202020204" pitchFamily="34" charset="0"/>
                <a:ea typeface="微软雅黑" panose="020B0503020204020204" charset="-122"/>
                <a:cs typeface="Arial" panose="020B0604020202020204" pitchFamily="34" charset="0"/>
              </a:rPr>
              <a:t>v</a:t>
            </a:r>
            <a:r>
              <a:rPr lang="zh-CN" altLang="en-US" sz="2000" dirty="0">
                <a:latin typeface="Arial" panose="020B0604020202020204" pitchFamily="34" charset="0"/>
                <a:ea typeface="微软雅黑" panose="020B0503020204020204" charset="-122"/>
                <a:cs typeface="Arial" panose="020B0604020202020204" pitchFamily="34" charset="0"/>
              </a:rPr>
              <a:t>，需要的最少颜色数称为</a:t>
            </a:r>
            <a:r>
              <a:rPr lang="en-US" altLang="zh-CN" sz="2000" dirty="0">
                <a:latin typeface="Arial" panose="020B0604020202020204" pitchFamily="34" charset="0"/>
                <a:ea typeface="微软雅黑" panose="020B0503020204020204" charset="-122"/>
                <a:cs typeface="Arial" panose="020B0604020202020204" pitchFamily="34" charset="0"/>
              </a:rPr>
              <a:t>G</a:t>
            </a:r>
            <a:r>
              <a:rPr lang="zh-CN" altLang="en-US" sz="2000" dirty="0">
                <a:latin typeface="Arial" panose="020B0604020202020204" pitchFamily="34" charset="0"/>
                <a:ea typeface="微软雅黑" panose="020B0503020204020204" charset="-122"/>
                <a:cs typeface="Arial" panose="020B0604020202020204" pitchFamily="34" charset="0"/>
              </a:rPr>
              <a:t>的色数，记为</a:t>
            </a:r>
            <a:endParaRPr lang="zh-CN" altLang="en-US" sz="2000" dirty="0">
              <a:latin typeface="Arial" panose="020B0604020202020204" pitchFamily="34" charset="0"/>
              <a:ea typeface="微软雅黑" panose="020B0503020204020204" charset="-122"/>
              <a:cs typeface="Arial" panose="020B0604020202020204" pitchFamily="34" charset="0"/>
            </a:endParaRPr>
          </a:p>
          <a:p>
            <a:pPr algn="just">
              <a:lnSpc>
                <a:spcPct val="120000"/>
              </a:lnSpc>
            </a:pPr>
            <a:r>
              <a:rPr lang="zh-CN" altLang="en-US" sz="2000" dirty="0">
                <a:latin typeface="Arial" panose="020B0604020202020204" pitchFamily="34" charset="0"/>
                <a:ea typeface="微软雅黑" panose="020B0503020204020204" charset="-122"/>
                <a:cs typeface="Arial" panose="020B0604020202020204" pitchFamily="34" charset="0"/>
              </a:rPr>
              <a:t>值的一提的是，判断一个图的色数是</a:t>
            </a:r>
            <a:r>
              <a:rPr lang="en-US" altLang="zh-CN" sz="2000" dirty="0">
                <a:latin typeface="Arial" panose="020B0604020202020204" pitchFamily="34" charset="0"/>
                <a:ea typeface="微软雅黑" panose="020B0503020204020204" charset="-122"/>
                <a:cs typeface="Arial" panose="020B0604020202020204" pitchFamily="34" charset="0"/>
              </a:rPr>
              <a:t>NP-Complete</a:t>
            </a:r>
            <a:r>
              <a:rPr lang="zh-CN" altLang="en-US" sz="2000" dirty="0">
                <a:latin typeface="Arial" panose="020B0604020202020204" pitchFamily="34" charset="0"/>
                <a:ea typeface="微软雅黑" panose="020B0503020204020204" charset="-122"/>
                <a:cs typeface="Arial" panose="020B0604020202020204" pitchFamily="34" charset="0"/>
              </a:rPr>
              <a:t>的，但是在一些特殊的图上是有多项式算法来判定色数的（比如一个图是二分图的充要条件是它的色数不超过</a:t>
            </a:r>
            <a:r>
              <a:rPr lang="en-US" altLang="zh-CN" sz="2000" dirty="0">
                <a:latin typeface="Arial" panose="020B0604020202020204" pitchFamily="34" charset="0"/>
                <a:ea typeface="微软雅黑" panose="020B0503020204020204" charset="-122"/>
                <a:cs typeface="Arial" panose="020B0604020202020204" pitchFamily="34" charset="0"/>
              </a:rPr>
              <a:t>2</a:t>
            </a:r>
            <a:r>
              <a:rPr lang="zh-CN" altLang="en-US" sz="2000" dirty="0">
                <a:latin typeface="Arial" panose="020B0604020202020204" pitchFamily="34" charset="0"/>
                <a:ea typeface="微软雅黑" panose="020B0503020204020204" charset="-122"/>
                <a:cs typeface="Arial" panose="020B0604020202020204" pitchFamily="34" charset="0"/>
              </a:rPr>
              <a:t>）</a:t>
            </a:r>
            <a:endParaRPr lang="zh-CN" altLang="en-US" sz="2000" dirty="0">
              <a:latin typeface="Arial" panose="020B0604020202020204" pitchFamily="34" charset="0"/>
              <a:ea typeface="微软雅黑" panose="020B0503020204020204" charset="-122"/>
              <a:cs typeface="Arial" panose="020B0604020202020204" pitchFamily="34" charset="0"/>
            </a:endParaRPr>
          </a:p>
          <a:p>
            <a:pPr algn="just">
              <a:lnSpc>
                <a:spcPct val="120000"/>
              </a:lnSpc>
            </a:pPr>
            <a:r>
              <a:rPr lang="zh-CN" altLang="en-US" sz="2000" dirty="0">
                <a:latin typeface="Arial" panose="020B0604020202020204" pitchFamily="34" charset="0"/>
                <a:ea typeface="微软雅黑" panose="020B0503020204020204" charset="-122"/>
                <a:cs typeface="Arial" panose="020B0604020202020204" pitchFamily="34" charset="0"/>
              </a:rPr>
              <a:t>边染色的定义为：在图</a:t>
            </a:r>
            <a:r>
              <a:rPr lang="en-US" altLang="zh-CN" sz="2000" dirty="0">
                <a:latin typeface="Arial" panose="020B0604020202020204" pitchFamily="34" charset="0"/>
                <a:ea typeface="微软雅黑" panose="020B0503020204020204" charset="-122"/>
                <a:cs typeface="Arial" panose="020B0604020202020204" pitchFamily="34" charset="0"/>
              </a:rPr>
              <a:t>G=(V,E)</a:t>
            </a:r>
            <a:r>
              <a:rPr lang="zh-CN" altLang="en-US" sz="2000" dirty="0">
                <a:latin typeface="Arial" panose="020B0604020202020204" pitchFamily="34" charset="0"/>
                <a:ea typeface="微软雅黑" panose="020B0503020204020204" charset="-122"/>
                <a:cs typeface="Arial" panose="020B0604020202020204" pitchFamily="34" charset="0"/>
              </a:rPr>
              <a:t>中，给每条边选择一种颜色，使得对于每个节点，与之相邻的边中没有两条边的颜色相同，给一个图边染色需要的最少颜色数为</a:t>
            </a:r>
            <a:r>
              <a:rPr lang="en-US" altLang="zh-CN" sz="2000" dirty="0">
                <a:latin typeface="Arial" panose="020B0604020202020204" pitchFamily="34" charset="0"/>
                <a:ea typeface="微软雅黑" panose="020B0503020204020204" charset="-122"/>
                <a:cs typeface="Arial" panose="020B0604020202020204" pitchFamily="34" charset="0"/>
              </a:rPr>
              <a:t>G</a:t>
            </a:r>
            <a:r>
              <a:rPr lang="zh-CN" altLang="en-US" sz="2000" dirty="0">
                <a:latin typeface="Arial" panose="020B0604020202020204" pitchFamily="34" charset="0"/>
                <a:ea typeface="微软雅黑" panose="020B0503020204020204" charset="-122"/>
                <a:cs typeface="Arial" panose="020B0604020202020204" pitchFamily="34" charset="0"/>
              </a:rPr>
              <a:t>的最小边染色数</a:t>
            </a:r>
            <a:r>
              <a:rPr lang="en-US" altLang="zh-CN" sz="2000" baseline="30000" dirty="0">
                <a:latin typeface="Arial" panose="020B0604020202020204" pitchFamily="34" charset="0"/>
                <a:ea typeface="微软雅黑" panose="020B0503020204020204" charset="-122"/>
                <a:cs typeface="Arial" panose="020B0604020202020204" pitchFamily="34" charset="0"/>
              </a:rPr>
              <a:t>1</a:t>
            </a:r>
            <a:r>
              <a:rPr lang="zh-CN" altLang="en-US" sz="2000" dirty="0">
                <a:latin typeface="Arial" panose="020B0604020202020204" pitchFamily="34" charset="0"/>
                <a:ea typeface="微软雅黑" panose="020B0503020204020204" charset="-122"/>
                <a:cs typeface="Arial" panose="020B0604020202020204" pitchFamily="34" charset="0"/>
              </a:rPr>
              <a:t>。</a:t>
            </a:r>
            <a:endParaRPr lang="zh-CN" altLang="en-US" sz="2000" dirty="0">
              <a:latin typeface="Arial" panose="020B0604020202020204" pitchFamily="34" charset="0"/>
              <a:ea typeface="微软雅黑" panose="020B0503020204020204" charset="-122"/>
              <a:cs typeface="Arial" panose="020B0604020202020204" pitchFamily="34" charset="0"/>
            </a:endParaRPr>
          </a:p>
          <a:p>
            <a:pPr algn="just">
              <a:lnSpc>
                <a:spcPct val="120000"/>
              </a:lnSpc>
            </a:pPr>
            <a:r>
              <a:rPr lang="zh-CN" altLang="en-US" sz="2000" dirty="0">
                <a:latin typeface="Arial" panose="020B0604020202020204" pitchFamily="34" charset="0"/>
                <a:ea typeface="微软雅黑" panose="020B0503020204020204" charset="-122"/>
                <a:cs typeface="Arial" panose="020B0604020202020204" pitchFamily="34" charset="0"/>
              </a:rPr>
              <a:t>接下来将介绍</a:t>
            </a:r>
            <a:r>
              <a:rPr lang="en-US" altLang="zh-CN" sz="2000" dirty="0">
                <a:latin typeface="Arial" panose="020B0604020202020204" pitchFamily="34" charset="0"/>
                <a:ea typeface="微软雅黑" panose="020B0503020204020204" charset="-122"/>
                <a:cs typeface="Arial" panose="020B0604020202020204" pitchFamily="34" charset="0"/>
              </a:rPr>
              <a:t>Vizing's Theorem</a:t>
            </a:r>
            <a:r>
              <a:rPr lang="zh-CN" altLang="en-US" sz="2000" dirty="0">
                <a:latin typeface="Arial" panose="020B0604020202020204" pitchFamily="34" charset="0"/>
                <a:ea typeface="微软雅黑" panose="020B0503020204020204" charset="-122"/>
                <a:cs typeface="Arial" panose="020B0604020202020204" pitchFamily="34" charset="0"/>
              </a:rPr>
              <a:t>和边染色中的一些算法。</a:t>
            </a:r>
            <a:endParaRPr lang="zh-CN" altLang="en-US" sz="2000" dirty="0">
              <a:latin typeface="Arial" panose="020B0604020202020204" pitchFamily="34" charset="0"/>
              <a:ea typeface="微软雅黑" panose="020B0503020204020204" charset="-122"/>
              <a:cs typeface="Arial" panose="020B0604020202020204" pitchFamily="34" charset="0"/>
            </a:endParaRPr>
          </a:p>
          <a:p>
            <a:pPr algn="just">
              <a:lnSpc>
                <a:spcPct val="120000"/>
              </a:lnSpc>
            </a:pPr>
            <a:endParaRPr lang="zh-CN" altLang="en-US" sz="2000" dirty="0">
              <a:latin typeface="Arial" panose="020B0604020202020204" pitchFamily="34" charset="0"/>
              <a:ea typeface="微软雅黑" panose="020B0503020204020204" charset="-122"/>
              <a:cs typeface="Arial" panose="020B0604020202020204" pitchFamily="34" charset="0"/>
            </a:endParaRPr>
          </a:p>
          <a:p>
            <a:pPr algn="just">
              <a:lnSpc>
                <a:spcPct val="120000"/>
              </a:lnSpc>
            </a:pPr>
            <a:endParaRPr lang="zh-CN" altLang="en-US" sz="2000" baseline="-25000" dirty="0">
              <a:latin typeface="Arial" panose="020B0604020202020204" pitchFamily="34" charset="0"/>
              <a:ea typeface="微软雅黑" panose="020B0503020204020204" charset="-122"/>
              <a:cs typeface="Arial" panose="020B0604020202020204" pitchFamily="34" charset="0"/>
            </a:endParaRPr>
          </a:p>
          <a:p>
            <a:pPr algn="just">
              <a:lnSpc>
                <a:spcPct val="120000"/>
              </a:lnSpc>
            </a:pPr>
            <a:endParaRPr lang="zh-CN" altLang="en-US" sz="2000" baseline="-25000" dirty="0">
              <a:latin typeface="Arial" panose="020B0604020202020204" pitchFamily="34" charset="0"/>
              <a:ea typeface="微软雅黑" panose="020B0503020204020204" charset="-122"/>
              <a:cs typeface="Arial" panose="020B0604020202020204" pitchFamily="34" charset="0"/>
            </a:endParaRPr>
          </a:p>
        </p:txBody>
      </p:sp>
      <p:graphicFrame>
        <p:nvGraphicFramePr>
          <p:cNvPr id="2" name="对象 1">
            <a:hlinkClick r:id="" action="ppaction://ole?verb="/>
          </p:cNvPr>
          <p:cNvGraphicFramePr>
            <a:graphicFrameLocks noChangeAspect="1"/>
          </p:cNvGraphicFramePr>
          <p:nvPr/>
        </p:nvGraphicFramePr>
        <p:xfrm>
          <a:off x="7115810" y="3001645"/>
          <a:ext cx="761365" cy="420370"/>
        </p:xfrm>
        <a:graphic>
          <a:graphicData uri="http://schemas.openxmlformats.org/presentationml/2006/ole">
            <mc:AlternateContent xmlns:mc="http://schemas.openxmlformats.org/markup-compatibility/2006">
              <mc:Choice xmlns:v="urn:schemas-microsoft-com:vml" Requires="v">
                <p:oleObj spid="_x0000_s1025" name="" r:id="rId3" imgW="368300" imgH="203200" progId="Equation.KSEE3">
                  <p:embed/>
                </p:oleObj>
              </mc:Choice>
              <mc:Fallback>
                <p:oleObj name="" r:id="rId3" imgW="368300" imgH="203200" progId="Equation.KSEE3">
                  <p:embed/>
                  <p:pic>
                    <p:nvPicPr>
                      <p:cNvPr id="0" name="图片 1024"/>
                      <p:cNvPicPr/>
                      <p:nvPr/>
                    </p:nvPicPr>
                    <p:blipFill>
                      <a:blip r:embed="rId4"/>
                      <a:stretch>
                        <a:fillRect/>
                      </a:stretch>
                    </p:blipFill>
                    <p:spPr>
                      <a:xfrm>
                        <a:off x="7115810" y="3001645"/>
                        <a:ext cx="761365" cy="420370"/>
                      </a:xfrm>
                      <a:prstGeom prst="rect">
                        <a:avLst/>
                      </a:prstGeom>
                    </p:spPr>
                  </p:pic>
                </p:oleObj>
              </mc:Fallback>
            </mc:AlternateContent>
          </a:graphicData>
        </a:graphic>
      </p:graphicFrame>
      <p:sp>
        <p:nvSpPr>
          <p:cNvPr id="4" name="文本框 3"/>
          <p:cNvSpPr txBox="1"/>
          <p:nvPr/>
        </p:nvSpPr>
        <p:spPr>
          <a:xfrm>
            <a:off x="1083945" y="6247130"/>
            <a:ext cx="6864350" cy="306705"/>
          </a:xfrm>
          <a:prstGeom prst="rect">
            <a:avLst/>
          </a:prstGeom>
          <a:noFill/>
        </p:spPr>
        <p:txBody>
          <a:bodyPr wrap="square" rtlCol="0">
            <a:spAutoFit/>
          </a:bodyPr>
          <a:p>
            <a:r>
              <a:rPr lang="en-US" altLang="zh-CN" sz="1400"/>
              <a:t>“</a:t>
            </a:r>
            <a:r>
              <a:rPr lang="zh-CN" altLang="en-US" sz="1400"/>
              <a:t>最小边染色数</a:t>
            </a:r>
            <a:r>
              <a:rPr lang="en-US" altLang="zh-CN" sz="1400"/>
              <a:t>”</a:t>
            </a:r>
            <a:r>
              <a:rPr lang="zh-CN" altLang="en-US" sz="1400"/>
              <a:t>的定义是笔者为了方便下面的描述而定义的。</a:t>
            </a:r>
            <a:endParaRPr lang="zh-CN" altLang="en-US" sz="1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en-US" altLang="zh-CN" dirty="0"/>
              <a:t>Vizing's Theorem</a:t>
            </a:r>
            <a:endParaRPr lang="en-US" altLang="zh-CN"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2000" dirty="0"/>
              <a:t>Vizing's Theorem</a:t>
            </a:r>
            <a:r>
              <a:rPr lang="zh-CN" altLang="en-US" sz="2000" dirty="0"/>
              <a:t>的内容是：在一个简单无向图</a:t>
            </a:r>
            <a:r>
              <a:rPr lang="en-US" altLang="zh-CN" sz="2000" dirty="0"/>
              <a:t>G=(V,E)</a:t>
            </a:r>
            <a:r>
              <a:rPr lang="zh-CN" altLang="en-US" sz="2000" dirty="0"/>
              <a:t>中，记</a:t>
            </a:r>
            <a:r>
              <a:rPr lang="zh-CN" altLang="en-US" sz="2000" dirty="0">
                <a:latin typeface="Arial" panose="020B0604020202020204" pitchFamily="34" charset="0"/>
                <a:cs typeface="Arial" panose="020B0604020202020204" pitchFamily="34" charset="0"/>
              </a:rPr>
              <a:t>∆为图中的最大度数，那么</a:t>
            </a:r>
            <a:r>
              <a:rPr lang="en-US" altLang="zh-CN" sz="2000" dirty="0">
                <a:latin typeface="Arial" panose="020B0604020202020204" pitchFamily="34" charset="0"/>
                <a:cs typeface="Arial" panose="020B0604020202020204" pitchFamily="34" charset="0"/>
              </a:rPr>
              <a:t>G</a:t>
            </a:r>
            <a:r>
              <a:rPr lang="zh-CN" altLang="en-US" sz="2000" dirty="0">
                <a:latin typeface="Arial" panose="020B0604020202020204" pitchFamily="34" charset="0"/>
                <a:cs typeface="Arial" panose="020B0604020202020204" pitchFamily="34" charset="0"/>
              </a:rPr>
              <a:t>的最小边染色数至少为</a:t>
            </a:r>
            <a:r>
              <a:rPr lang="zh-CN" altLang="en-US" sz="2000" dirty="0">
                <a:latin typeface="Arial" panose="020B0604020202020204" pitchFamily="34" charset="0"/>
                <a:cs typeface="Arial" panose="020B0604020202020204" pitchFamily="34" charset="0"/>
                <a:sym typeface="+mn-ea"/>
              </a:rPr>
              <a:t>∆，至多为∆</a:t>
            </a:r>
            <a:r>
              <a:rPr lang="en-US" altLang="zh-CN" sz="2000" dirty="0">
                <a:latin typeface="Arial" panose="020B0604020202020204" pitchFamily="34" charset="0"/>
                <a:cs typeface="Arial" panose="020B0604020202020204" pitchFamily="34" charset="0"/>
                <a:sym typeface="+mn-ea"/>
              </a:rPr>
              <a:t>+1</a:t>
            </a:r>
            <a:endParaRPr lang="en-US" altLang="zh-CN"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（需要注意的是，</a:t>
            </a:r>
            <a:r>
              <a:rPr lang="en-US" altLang="zh-CN" sz="2000" dirty="0">
                <a:latin typeface="Arial" panose="020B0604020202020204" pitchFamily="34" charset="0"/>
                <a:cs typeface="Arial" panose="020B0604020202020204" pitchFamily="34" charset="0"/>
                <a:sym typeface="+mn-ea"/>
              </a:rPr>
              <a:t>Vizing's Theorem</a:t>
            </a:r>
            <a:r>
              <a:rPr lang="zh-CN" altLang="en-US" sz="2000" dirty="0">
                <a:latin typeface="Arial" panose="020B0604020202020204" pitchFamily="34" charset="0"/>
                <a:cs typeface="Arial" panose="020B0604020202020204" pitchFamily="34" charset="0"/>
                <a:sym typeface="+mn-ea"/>
              </a:rPr>
              <a:t>讨论的是没有重边以及自环的情况，当存在重边的时候，</a:t>
            </a:r>
            <a:r>
              <a:rPr lang="en-US" altLang="zh-CN" sz="2000" dirty="0">
                <a:latin typeface="Arial" panose="020B0604020202020204" pitchFamily="34" charset="0"/>
                <a:cs typeface="Arial" panose="020B0604020202020204" pitchFamily="34" charset="0"/>
                <a:sym typeface="+mn-ea"/>
              </a:rPr>
              <a:t>G</a:t>
            </a:r>
            <a:r>
              <a:rPr lang="zh-CN" altLang="en-US" sz="2000" dirty="0">
                <a:latin typeface="Arial" panose="020B0604020202020204" pitchFamily="34" charset="0"/>
                <a:cs typeface="Arial" panose="020B0604020202020204" pitchFamily="34" charset="0"/>
                <a:sym typeface="+mn-ea"/>
              </a:rPr>
              <a:t>的最小边染色数可以达到</a:t>
            </a:r>
            <a:r>
              <a:rPr lang="en-US" altLang="zh-CN" sz="2000" dirty="0">
                <a:latin typeface="Arial" panose="020B0604020202020204" pitchFamily="34" charset="0"/>
                <a:cs typeface="Arial" panose="020B0604020202020204" pitchFamily="34" charset="0"/>
                <a:sym typeface="+mn-ea"/>
              </a:rPr>
              <a:t>3</a:t>
            </a:r>
            <a:r>
              <a:rPr lang="zh-CN" altLang="en-US" sz="2000" dirty="0">
                <a:latin typeface="Arial" panose="020B0604020202020204" pitchFamily="34" charset="0"/>
                <a:cs typeface="Arial" panose="020B0604020202020204" pitchFamily="34" charset="0"/>
                <a:sym typeface="+mn-ea"/>
              </a:rPr>
              <a:t>∆</a:t>
            </a:r>
            <a:r>
              <a:rPr lang="en-US" altLang="zh-CN" sz="2000" dirty="0">
                <a:latin typeface="Arial" panose="020B0604020202020204" pitchFamily="34" charset="0"/>
                <a:cs typeface="Arial" panose="020B0604020202020204" pitchFamily="34" charset="0"/>
                <a:sym typeface="+mn-ea"/>
              </a:rPr>
              <a:t>/2</a:t>
            </a:r>
            <a:r>
              <a:rPr lang="zh-CN" altLang="en-US" sz="2000" dirty="0">
                <a:latin typeface="Arial" panose="020B0604020202020204" pitchFamily="34" charset="0"/>
                <a:cs typeface="Arial" panose="020B0604020202020204" pitchFamily="34" charset="0"/>
                <a:sym typeface="+mn-ea"/>
              </a:rPr>
              <a:t>）</a:t>
            </a:r>
            <a:endParaRPr lang="en-US" altLang="zh-CN"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首先下界∆很容易证明，因为每个节点相邻的边的颜色需要两两不同。</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根据</a:t>
            </a:r>
            <a:r>
              <a:rPr lang="en-US" altLang="zh-CN" sz="2000" dirty="0">
                <a:latin typeface="Arial" panose="020B0604020202020204" pitchFamily="34" charset="0"/>
                <a:cs typeface="Arial" panose="020B0604020202020204" pitchFamily="34" charset="0"/>
                <a:sym typeface="+mn-ea"/>
              </a:rPr>
              <a:t>Vizing's Theorem</a:t>
            </a:r>
            <a:r>
              <a:rPr lang="zh-CN" altLang="en-US" sz="2000" dirty="0">
                <a:latin typeface="Arial" panose="020B0604020202020204" pitchFamily="34" charset="0"/>
                <a:cs typeface="Arial" panose="020B0604020202020204" pitchFamily="34" charset="0"/>
                <a:sym typeface="+mn-ea"/>
              </a:rPr>
              <a:t>，可以把图分成两类，第一类是最小边染色数为∆的，第二类是最小边染色数为∆</a:t>
            </a:r>
            <a:r>
              <a:rPr lang="en-US" altLang="zh-CN" sz="2000" dirty="0">
                <a:latin typeface="Arial" panose="020B0604020202020204" pitchFamily="34" charset="0"/>
                <a:cs typeface="Arial" panose="020B0604020202020204" pitchFamily="34" charset="0"/>
                <a:sym typeface="+mn-ea"/>
              </a:rPr>
              <a:t>+1</a:t>
            </a:r>
            <a:r>
              <a:rPr lang="zh-CN" altLang="en-US" sz="2000" dirty="0">
                <a:latin typeface="Arial" panose="020B0604020202020204" pitchFamily="34" charset="0"/>
                <a:cs typeface="Arial" panose="020B0604020202020204" pitchFamily="34" charset="0"/>
                <a:sym typeface="+mn-ea"/>
              </a:rPr>
              <a:t>的。</a:t>
            </a:r>
            <a:endParaRPr lang="zh-CN" altLang="en-US"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有一些类型的图，比如二分图，高阶平面图，它们属于第一类。</a:t>
            </a:r>
            <a:endParaRPr lang="en-US" altLang="zh-CN" sz="2000" dirty="0">
              <a:latin typeface="Arial" panose="020B0604020202020204" pitchFamily="34" charset="0"/>
              <a:cs typeface="Arial" panose="020B0604020202020204" pitchFamily="34" charset="0"/>
              <a:sym typeface="+mn-ea"/>
            </a:endParaRPr>
          </a:p>
          <a:p>
            <a:pPr algn="just">
              <a:lnSpc>
                <a:spcPct val="120000"/>
              </a:lnSpc>
            </a:pPr>
            <a:r>
              <a:rPr lang="zh-CN" altLang="en-US" sz="2000" dirty="0">
                <a:latin typeface="Arial" panose="020B0604020202020204" pitchFamily="34" charset="0"/>
                <a:cs typeface="Arial" panose="020B0604020202020204" pitchFamily="34" charset="0"/>
                <a:sym typeface="+mn-ea"/>
              </a:rPr>
              <a:t>通过接下来的一般图的边染色的构造方法，我们将认识到</a:t>
            </a:r>
            <a:r>
              <a:rPr lang="en-US" altLang="zh-CN" sz="2000" dirty="0">
                <a:latin typeface="Arial" panose="020B0604020202020204" pitchFamily="34" charset="0"/>
                <a:cs typeface="Arial" panose="020B0604020202020204" pitchFamily="34" charset="0"/>
                <a:sym typeface="+mn-ea"/>
              </a:rPr>
              <a:t>Vizing's Theorem</a:t>
            </a:r>
            <a:r>
              <a:rPr lang="zh-CN" altLang="en-US" sz="2000" dirty="0">
                <a:latin typeface="Arial" panose="020B0604020202020204" pitchFamily="34" charset="0"/>
                <a:cs typeface="Arial" panose="020B0604020202020204" pitchFamily="34" charset="0"/>
                <a:sym typeface="+mn-ea"/>
              </a:rPr>
              <a:t>的上界是∆</a:t>
            </a:r>
            <a:r>
              <a:rPr lang="en-US" altLang="zh-CN" sz="2000" dirty="0">
                <a:latin typeface="Arial" panose="020B0604020202020204" pitchFamily="34" charset="0"/>
                <a:cs typeface="Arial" panose="020B0604020202020204" pitchFamily="34" charset="0"/>
                <a:sym typeface="+mn-ea"/>
              </a:rPr>
              <a:t>+1</a:t>
            </a:r>
            <a:endParaRPr lang="en-US" altLang="zh-CN" sz="2000" dirty="0">
              <a:latin typeface="Arial" panose="020B0604020202020204" pitchFamily="34" charset="0"/>
              <a:cs typeface="Arial" panose="020B0604020202020204" pitchFamily="34" charset="0"/>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sz="4400" dirty="0">
                <a:solidFill>
                  <a:schemeClr val="tx1"/>
                </a:solidFill>
              </a:rPr>
              <a:t>一般图边染色</a:t>
            </a:r>
            <a:endParaRPr lang="zh-CN" altLang="en-US" sz="4400" dirty="0">
              <a:solidFill>
                <a:schemeClr val="tx1"/>
              </a:solidFill>
            </a:endParaRPr>
          </a:p>
        </p:txBody>
      </p:sp>
      <p:sp>
        <p:nvSpPr>
          <p:cNvPr id="3" name="文本框 2"/>
          <p:cNvSpPr txBox="1"/>
          <p:nvPr>
            <p:custDataLst>
              <p:tags r:id="rId2"/>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a:sym typeface="+mn-ea"/>
              </a:rPr>
              <a:t>Edge Coloring in Simple Undirected Graph</a:t>
            </a:r>
            <a:endParaRPr lang="en-US" altLang="zh-CN" sz="1800" dirty="0">
              <a:latin typeface="+mn-lt"/>
              <a:ea typeface="+mn-ea"/>
            </a:endParaRPr>
          </a:p>
        </p:txBody>
      </p:sp>
      <p:cxnSp>
        <p:nvCxnSpPr>
          <p:cNvPr id="5" name="直接连接符 4"/>
          <p:cNvCxnSpPr/>
          <p:nvPr>
            <p:custDataLst>
              <p:tags r:id="rId3"/>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t>Misra &amp; Gries </a:t>
            </a:r>
            <a:r>
              <a:rPr lang="en-US" altLang="zh-CN" dirty="0"/>
              <a:t>E</a:t>
            </a:r>
            <a:r>
              <a:rPr lang="zh-CN" altLang="en-US" dirty="0"/>
              <a:t>dge </a:t>
            </a:r>
            <a:r>
              <a:rPr lang="en-US" altLang="zh-CN" dirty="0"/>
              <a:t>C</a:t>
            </a:r>
            <a:r>
              <a:rPr lang="zh-CN" altLang="en-US" dirty="0"/>
              <a:t>oloring </a:t>
            </a:r>
            <a:r>
              <a:rPr lang="en-US" altLang="zh-CN" dirty="0"/>
              <a:t>A</a:t>
            </a:r>
            <a:r>
              <a:rPr lang="zh-CN" altLang="en-US" dirty="0"/>
              <a:t>lgorithm</a:t>
            </a:r>
            <a:endParaRPr lang="zh-CN" altLang="en-US" dirty="0"/>
          </a:p>
        </p:txBody>
      </p:sp>
      <p:sp>
        <p:nvSpPr>
          <p:cNvPr id="3" name="内容占位符 2"/>
          <p:cNvSpPr>
            <a:spLocks noGrp="1"/>
          </p:cNvSpPr>
          <p:nvPr>
            <p:ph idx="1"/>
            <p:custDataLst>
              <p:tags r:id="rId2"/>
            </p:custDataLst>
          </p:nvPr>
        </p:nvSpPr>
        <p:spPr/>
        <p:txBody>
          <a:bodyPr>
            <a:normAutofit lnSpcReduction="20000"/>
          </a:bodyPr>
          <a:lstStyle/>
          <a:p>
            <a:pPr algn="just">
              <a:lnSpc>
                <a:spcPct val="120000"/>
              </a:lnSpc>
            </a:pPr>
            <a:r>
              <a:rPr lang="zh-CN" altLang="en-US" sz="2000" dirty="0"/>
              <a:t>本算法会对简单无向图</a:t>
            </a:r>
            <a:r>
              <a:rPr lang="en-US" altLang="zh-CN" sz="2000" dirty="0"/>
              <a:t>G=(V,E)</a:t>
            </a:r>
            <a:r>
              <a:rPr lang="zh-CN" altLang="en-US" sz="2000" dirty="0"/>
              <a:t>给出一种使用至多</a:t>
            </a:r>
            <a:r>
              <a:rPr lang="zh-CN" altLang="en-US" sz="2000" dirty="0">
                <a:latin typeface="Arial" panose="020B0604020202020204" pitchFamily="34" charset="0"/>
                <a:cs typeface="Arial" panose="020B0604020202020204" pitchFamily="34" charset="0"/>
                <a:sym typeface="+mn-ea"/>
              </a:rPr>
              <a:t>∆</a:t>
            </a:r>
            <a:r>
              <a:rPr lang="en-US" altLang="zh-CN" sz="2000" dirty="0">
                <a:latin typeface="Arial" panose="020B0604020202020204" pitchFamily="34" charset="0"/>
                <a:cs typeface="Arial" panose="020B0604020202020204" pitchFamily="34" charset="0"/>
                <a:sym typeface="+mn-ea"/>
              </a:rPr>
              <a:t>+1</a:t>
            </a:r>
            <a:r>
              <a:rPr lang="zh-CN" altLang="en-US" sz="2000" dirty="0">
                <a:latin typeface="Arial" panose="020B0604020202020204" pitchFamily="34" charset="0"/>
                <a:cs typeface="Arial" panose="020B0604020202020204" pitchFamily="34" charset="0"/>
                <a:sym typeface="+mn-ea"/>
              </a:rPr>
              <a:t>种颜色进行边染色的染色方案。</a:t>
            </a:r>
            <a:endParaRPr lang="zh-CN" altLang="en-US" sz="2000" dirty="0"/>
          </a:p>
          <a:p>
            <a:pPr algn="just">
              <a:lnSpc>
                <a:spcPct val="120000"/>
              </a:lnSpc>
            </a:pPr>
            <a:r>
              <a:rPr lang="zh-CN" altLang="en-US" sz="2000" dirty="0">
                <a:sym typeface="+mn-ea"/>
              </a:rPr>
              <a:t>对于</a:t>
            </a:r>
            <a:r>
              <a:rPr lang="en-US" altLang="zh-CN" sz="2000" dirty="0">
                <a:sym typeface="+mn-ea"/>
              </a:rPr>
              <a:t>(u,v)</a:t>
            </a:r>
            <a:r>
              <a:rPr lang="en-US" altLang="zh-CN" sz="2000" dirty="0">
                <a:latin typeface="微软雅黑" panose="020B0503020204020204" charset="-122"/>
                <a:ea typeface="微软雅黑" panose="020B0503020204020204" charset="-122"/>
                <a:sym typeface="+mn-ea"/>
              </a:rPr>
              <a:t>∈E</a:t>
            </a:r>
            <a:r>
              <a:rPr lang="zh-CN" altLang="en-US" sz="2000" dirty="0">
                <a:latin typeface="微软雅黑" panose="020B0503020204020204" charset="-122"/>
                <a:ea typeface="微软雅黑" panose="020B0503020204020204" charset="-122"/>
                <a:sym typeface="+mn-ea"/>
              </a:rPr>
              <a:t>，</a:t>
            </a:r>
            <a:r>
              <a:rPr lang="zh-CN" altLang="en-US" sz="2000" dirty="0"/>
              <a:t>记</a:t>
            </a:r>
            <a:r>
              <a:rPr lang="en-US" altLang="zh-CN" sz="2000" dirty="0"/>
              <a:t>c(u,v)</a:t>
            </a:r>
            <a:r>
              <a:rPr lang="zh-CN" altLang="en-US" sz="2000" dirty="0"/>
              <a:t>表示</a:t>
            </a:r>
            <a:r>
              <a:rPr lang="zh-CN" altLang="en-US" sz="2000" dirty="0">
                <a:latin typeface="微软雅黑" panose="020B0503020204020204" charset="-122"/>
                <a:ea typeface="微软雅黑" panose="020B0503020204020204" charset="-122"/>
                <a:sym typeface="+mn-ea"/>
              </a:rPr>
              <a:t>边</a:t>
            </a:r>
            <a:r>
              <a:rPr lang="en-US" altLang="zh-CN" sz="2000" dirty="0">
                <a:latin typeface="微软雅黑" panose="020B0503020204020204" charset="-122"/>
                <a:ea typeface="微软雅黑" panose="020B0503020204020204" charset="-122"/>
                <a:sym typeface="+mn-ea"/>
              </a:rPr>
              <a:t>(u,v)</a:t>
            </a:r>
            <a:r>
              <a:rPr lang="zh-CN" altLang="en-US" sz="2000" dirty="0">
                <a:latin typeface="微软雅黑" panose="020B0503020204020204" charset="-122"/>
                <a:ea typeface="微软雅黑" panose="020B0503020204020204" charset="-122"/>
                <a:sym typeface="+mn-ea"/>
              </a:rPr>
              <a:t>的颜色。</a:t>
            </a:r>
            <a:endParaRPr lang="zh-CN" altLang="en-US" sz="2000" dirty="0"/>
          </a:p>
          <a:p>
            <a:pPr algn="just">
              <a:lnSpc>
                <a:spcPct val="120000"/>
              </a:lnSpc>
            </a:pPr>
            <a:r>
              <a:rPr lang="zh-CN" sz="2000" dirty="0"/>
              <a:t>我们称一条边</a:t>
            </a:r>
            <a:r>
              <a:rPr lang="en-US" altLang="zh-CN" sz="2000" dirty="0"/>
              <a:t>(u,v)</a:t>
            </a:r>
            <a:r>
              <a:rPr lang="zh-CN" sz="2000" dirty="0"/>
              <a:t>的颜色</a:t>
            </a:r>
            <a:r>
              <a:rPr lang="en-US" altLang="zh-CN" sz="2000" dirty="0"/>
              <a:t>x</a:t>
            </a:r>
            <a:r>
              <a:rPr lang="zh-CN" altLang="en-US" sz="2000" dirty="0"/>
              <a:t>在节点</a:t>
            </a:r>
            <a:r>
              <a:rPr lang="en-US" altLang="zh-CN" sz="2000" dirty="0"/>
              <a:t>u</a:t>
            </a:r>
            <a:r>
              <a:rPr lang="zh-CN" altLang="en-US" sz="2000" dirty="0"/>
              <a:t>上是可用的，当且仅当对于所有</a:t>
            </a:r>
            <a:r>
              <a:rPr lang="en-US" altLang="zh-CN" sz="2000" dirty="0"/>
              <a:t>(u,z)</a:t>
            </a:r>
            <a:r>
              <a:rPr lang="en-US" altLang="zh-CN" sz="2000" dirty="0">
                <a:latin typeface="微软雅黑" panose="020B0503020204020204" charset="-122"/>
                <a:ea typeface="微软雅黑" panose="020B0503020204020204" charset="-122"/>
                <a:sym typeface="+mn-ea"/>
              </a:rPr>
              <a:t>∈E</a:t>
            </a:r>
            <a:r>
              <a:rPr lang="zh-CN" altLang="en-US" sz="2000" dirty="0">
                <a:latin typeface="微软雅黑" panose="020B0503020204020204" charset="-122"/>
                <a:ea typeface="微软雅黑" panose="020B0503020204020204" charset="-122"/>
                <a:sym typeface="+mn-ea"/>
              </a:rPr>
              <a:t>且</a:t>
            </a:r>
            <a:r>
              <a:rPr lang="en-US" altLang="zh-CN" sz="2000" dirty="0">
                <a:latin typeface="微软雅黑" panose="020B0503020204020204" charset="-122"/>
                <a:ea typeface="微软雅黑" panose="020B0503020204020204" charset="-122"/>
                <a:sym typeface="+mn-ea"/>
              </a:rPr>
              <a:t>z≠v</a:t>
            </a:r>
            <a:r>
              <a:rPr lang="zh-CN" altLang="en-US" sz="2000" dirty="0">
                <a:latin typeface="微软雅黑" panose="020B0503020204020204" charset="-122"/>
                <a:ea typeface="微软雅黑" panose="020B0503020204020204" charset="-122"/>
                <a:sym typeface="+mn-ea"/>
              </a:rPr>
              <a:t>有：</a:t>
            </a:r>
            <a:r>
              <a:rPr lang="en-US" altLang="zh-CN" sz="2000" dirty="0">
                <a:latin typeface="微软雅黑" panose="020B0503020204020204" charset="-122"/>
                <a:ea typeface="微软雅黑" panose="020B0503020204020204" charset="-122"/>
                <a:sym typeface="+mn-ea"/>
              </a:rPr>
              <a:t>c(u,v)≠x</a:t>
            </a:r>
            <a:endParaRPr lang="en-US" altLang="zh-CN" sz="2000" dirty="0">
              <a:latin typeface="微软雅黑" panose="020B0503020204020204" charset="-122"/>
              <a:ea typeface="微软雅黑" panose="020B0503020204020204" charset="-122"/>
              <a:sym typeface="+mn-ea"/>
            </a:endParaRPr>
          </a:p>
          <a:p>
            <a:pPr algn="just">
              <a:lnSpc>
                <a:spcPct val="120000"/>
              </a:lnSpc>
            </a:pPr>
            <a:r>
              <a:rPr lang="zh-CN" altLang="en-US" sz="2000" dirty="0">
                <a:latin typeface="微软雅黑" panose="020B0503020204020204" charset="-122"/>
                <a:ea typeface="微软雅黑" panose="020B0503020204020204" charset="-122"/>
                <a:sym typeface="+mn-ea"/>
              </a:rPr>
              <a:t>定义节点</a:t>
            </a:r>
            <a:r>
              <a:rPr lang="en-US" altLang="zh-CN" sz="2000" dirty="0">
                <a:latin typeface="微软雅黑" panose="020B0503020204020204" charset="-122"/>
                <a:ea typeface="微软雅黑" panose="020B0503020204020204" charset="-122"/>
                <a:sym typeface="+mn-ea"/>
              </a:rPr>
              <a:t>u</a:t>
            </a:r>
            <a:r>
              <a:rPr lang="zh-CN" altLang="en-US" sz="2000" dirty="0">
                <a:latin typeface="微软雅黑" panose="020B0503020204020204" charset="-122"/>
                <a:ea typeface="微软雅黑" panose="020B0503020204020204" charset="-122"/>
                <a:sym typeface="+mn-ea"/>
              </a:rPr>
              <a:t>的一个</a:t>
            </a:r>
            <a:r>
              <a:rPr lang="en-US" altLang="zh-CN" sz="2000" dirty="0">
                <a:latin typeface="微软雅黑" panose="020B0503020204020204" charset="-122"/>
                <a:ea typeface="微软雅黑" panose="020B0503020204020204" charset="-122"/>
                <a:sym typeface="+mn-ea"/>
              </a:rPr>
              <a:t>Fan</a:t>
            </a:r>
            <a:r>
              <a:rPr lang="en-US" altLang="zh-CN" sz="2000" baseline="30000" dirty="0">
                <a:latin typeface="微软雅黑" panose="020B0503020204020204" charset="-122"/>
                <a:ea typeface="微软雅黑" panose="020B0503020204020204" charset="-122"/>
                <a:sym typeface="+mn-ea"/>
              </a:rPr>
              <a:t>1</a:t>
            </a:r>
            <a:r>
              <a:rPr lang="zh-CN" altLang="en-US" sz="2000" dirty="0">
                <a:latin typeface="微软雅黑" panose="020B0503020204020204" charset="-122"/>
                <a:ea typeface="微软雅黑" panose="020B0503020204020204" charset="-122"/>
                <a:sym typeface="+mn-ea"/>
              </a:rPr>
              <a:t>为一个序列</a:t>
            </a:r>
            <a:r>
              <a:rPr lang="en-US" altLang="zh-CN" sz="2000" dirty="0">
                <a:latin typeface="微软雅黑" panose="020B0503020204020204" charset="-122"/>
                <a:ea typeface="微软雅黑" panose="020B0503020204020204" charset="-122"/>
                <a:sym typeface="+mn-ea"/>
              </a:rPr>
              <a:t>F[1:k]</a:t>
            </a:r>
            <a:r>
              <a:rPr lang="zh-CN" altLang="en-US" sz="2000" dirty="0">
                <a:latin typeface="微软雅黑" panose="020B0503020204020204" charset="-122"/>
                <a:ea typeface="微软雅黑" panose="020B0503020204020204" charset="-122"/>
                <a:sym typeface="+mn-ea"/>
              </a:rPr>
              <a:t>，它满足：</a:t>
            </a:r>
            <a:endParaRPr lang="zh-CN" altLang="en-US" sz="2000" dirty="0">
              <a:latin typeface="微软雅黑" panose="020B0503020204020204" charset="-122"/>
              <a:ea typeface="微软雅黑" panose="020B0503020204020204" charset="-122"/>
              <a:sym typeface="+mn-ea"/>
            </a:endParaRPr>
          </a:p>
          <a:p>
            <a:pPr lvl="1" algn="just">
              <a:lnSpc>
                <a:spcPct val="120000"/>
              </a:lnSpc>
            </a:pPr>
            <a:r>
              <a:rPr lang="en-US" altLang="zh-CN" sz="1660">
                <a:sym typeface="+mn-ea"/>
              </a:rPr>
              <a:t>F[1:k]</a:t>
            </a:r>
            <a:r>
              <a:rPr lang="zh-CN" altLang="en-US" sz="1660">
                <a:sym typeface="+mn-ea"/>
              </a:rPr>
              <a:t>是一个非空序列，它包含了</a:t>
            </a:r>
            <a:r>
              <a:rPr lang="en-US" altLang="zh-CN" sz="1660">
                <a:sym typeface="+mn-ea"/>
              </a:rPr>
              <a:t>u</a:t>
            </a:r>
            <a:r>
              <a:rPr lang="zh-CN" altLang="en-US" sz="1660">
                <a:sym typeface="+mn-ea"/>
              </a:rPr>
              <a:t>的一些不重复的相邻节点</a:t>
            </a:r>
            <a:endParaRPr lang="zh-CN" altLang="en-US" sz="1660"/>
          </a:p>
          <a:p>
            <a:pPr lvl="1" algn="just">
              <a:lnSpc>
                <a:spcPct val="120000"/>
              </a:lnSpc>
            </a:pPr>
            <a:r>
              <a:rPr lang="en-US" altLang="zh-CN" sz="1660">
                <a:sym typeface="+mn-ea"/>
              </a:rPr>
              <a:t>(F[1],u)</a:t>
            </a:r>
            <a:r>
              <a:rPr lang="en-US" altLang="zh-CN" sz="1660" dirty="0">
                <a:latin typeface="微软雅黑" panose="020B0503020204020204" charset="-122"/>
                <a:ea typeface="微软雅黑" panose="020B0503020204020204" charset="-122"/>
                <a:sym typeface="+mn-ea"/>
              </a:rPr>
              <a:t>∈E(G)</a:t>
            </a:r>
            <a:r>
              <a:rPr lang="zh-CN" altLang="en-US" sz="1660" dirty="0">
                <a:latin typeface="微软雅黑" panose="020B0503020204020204" charset="-122"/>
                <a:ea typeface="微软雅黑" panose="020B0503020204020204" charset="-122"/>
                <a:sym typeface="+mn-ea"/>
              </a:rPr>
              <a:t>是还未被染色的。</a:t>
            </a:r>
            <a:endParaRPr lang="zh-CN" altLang="en-US" sz="1660" dirty="0">
              <a:latin typeface="微软雅黑" panose="020B0503020204020204" charset="-122"/>
              <a:ea typeface="微软雅黑" panose="020B0503020204020204" charset="-122"/>
              <a:sym typeface="+mn-ea"/>
            </a:endParaRPr>
          </a:p>
          <a:p>
            <a:pPr lvl="1" algn="just">
              <a:lnSpc>
                <a:spcPct val="120000"/>
              </a:lnSpc>
            </a:pPr>
            <a:r>
              <a:rPr lang="zh-CN" altLang="en-US" sz="1660" dirty="0">
                <a:latin typeface="微软雅黑" panose="020B0503020204020204" charset="-122"/>
                <a:ea typeface="微软雅黑" panose="020B0503020204020204" charset="-122"/>
                <a:sym typeface="+mn-ea"/>
              </a:rPr>
              <a:t>对于</a:t>
            </a:r>
            <a:r>
              <a:rPr lang="en-US" altLang="zh-CN" sz="1660" dirty="0">
                <a:latin typeface="微软雅黑" panose="020B0503020204020204" charset="-122"/>
                <a:ea typeface="微软雅黑" panose="020B0503020204020204" charset="-122"/>
                <a:sym typeface="+mn-ea"/>
              </a:rPr>
              <a:t>1</a:t>
            </a:r>
            <a:r>
              <a:rPr lang="en-US" altLang="zh-CN" sz="1660" dirty="0">
                <a:latin typeface="Arial" panose="020B0604020202020204" pitchFamily="34" charset="0"/>
                <a:ea typeface="微软雅黑" panose="020B0503020204020204" charset="-122"/>
                <a:cs typeface="Arial" panose="020B0604020202020204" pitchFamily="34" charset="0"/>
                <a:sym typeface="+mn-ea"/>
              </a:rPr>
              <a:t>≤i&lt;k,c(F[i+1],u)</a:t>
            </a:r>
            <a:r>
              <a:rPr lang="zh-CN" altLang="en-US" sz="1660" dirty="0">
                <a:latin typeface="Arial" panose="020B0604020202020204" pitchFamily="34" charset="0"/>
                <a:ea typeface="微软雅黑" panose="020B0503020204020204" charset="-122"/>
                <a:cs typeface="Arial" panose="020B0604020202020204" pitchFamily="34" charset="0"/>
                <a:sym typeface="+mn-ea"/>
              </a:rPr>
              <a:t>在节点</a:t>
            </a:r>
            <a:r>
              <a:rPr lang="en-US" altLang="zh-CN" sz="1660" dirty="0">
                <a:latin typeface="Arial" panose="020B0604020202020204" pitchFamily="34" charset="0"/>
                <a:ea typeface="微软雅黑" panose="020B0503020204020204" charset="-122"/>
                <a:cs typeface="Arial" panose="020B0604020202020204" pitchFamily="34" charset="0"/>
                <a:sym typeface="+mn-ea"/>
              </a:rPr>
              <a:t>F[i]</a:t>
            </a:r>
            <a:r>
              <a:rPr lang="zh-CN" altLang="en-US" sz="1660" dirty="0">
                <a:latin typeface="Arial" panose="020B0604020202020204" pitchFamily="34" charset="0"/>
                <a:ea typeface="微软雅黑" panose="020B0503020204020204" charset="-122"/>
                <a:cs typeface="Arial" panose="020B0604020202020204" pitchFamily="34" charset="0"/>
                <a:sym typeface="+mn-ea"/>
              </a:rPr>
              <a:t>上是可用的。</a:t>
            </a:r>
            <a:endParaRPr lang="en-US" altLang="zh-CN" sz="1665" dirty="0">
              <a:latin typeface="微软雅黑" panose="020B0503020204020204" charset="-122"/>
              <a:ea typeface="微软雅黑" panose="020B0503020204020204" charset="-122"/>
              <a:sym typeface="+mn-ea"/>
            </a:endParaRPr>
          </a:p>
          <a:p>
            <a:pPr algn="just">
              <a:lnSpc>
                <a:spcPct val="120000"/>
              </a:lnSpc>
            </a:pPr>
            <a:r>
              <a:rPr lang="zh-CN" altLang="en-US" sz="2000" dirty="0">
                <a:latin typeface="微软雅黑" panose="020B0503020204020204" charset="-122"/>
                <a:ea typeface="微软雅黑" panose="020B0503020204020204" charset="-122"/>
                <a:sym typeface="+mn-ea"/>
              </a:rPr>
              <a:t>一条</a:t>
            </a:r>
            <a:r>
              <a:rPr lang="en-US" altLang="zh-CN" sz="2000" dirty="0">
                <a:latin typeface="微软雅黑" panose="020B0503020204020204" charset="-122"/>
                <a:ea typeface="微软雅黑" panose="020B0503020204020204" charset="-122"/>
                <a:sym typeface="+mn-ea"/>
              </a:rPr>
              <a:t>“ab</a:t>
            </a:r>
            <a:r>
              <a:rPr lang="en-US" altLang="zh-CN" sz="2000" baseline="-25000" dirty="0">
                <a:latin typeface="微软雅黑" panose="020B0503020204020204" charset="-122"/>
                <a:ea typeface="微软雅黑" panose="020B0503020204020204" charset="-122"/>
                <a:sym typeface="+mn-ea"/>
              </a:rPr>
              <a:t>x</a:t>
            </a:r>
            <a:r>
              <a:rPr lang="en-US" altLang="zh-CN" sz="2000" dirty="0">
                <a:latin typeface="微软雅黑" panose="020B0503020204020204" charset="-122"/>
                <a:ea typeface="微软雅黑" panose="020B0503020204020204" charset="-122"/>
                <a:sym typeface="+mn-ea"/>
              </a:rPr>
              <a:t>-</a:t>
            </a:r>
            <a:r>
              <a:rPr lang="zh-CN" altLang="en-US" sz="2000" dirty="0">
                <a:latin typeface="微软雅黑" panose="020B0503020204020204" charset="-122"/>
                <a:ea typeface="微软雅黑" panose="020B0503020204020204" charset="-122"/>
                <a:sym typeface="+mn-ea"/>
              </a:rPr>
              <a:t>路径</a:t>
            </a:r>
            <a:r>
              <a:rPr lang="en-US" altLang="zh-CN" sz="2000" dirty="0">
                <a:latin typeface="微软雅黑" panose="020B0503020204020204" charset="-122"/>
                <a:ea typeface="微软雅黑" panose="020B0503020204020204" charset="-122"/>
                <a:sym typeface="+mn-ea"/>
              </a:rPr>
              <a:t>”</a:t>
            </a:r>
            <a:r>
              <a:rPr lang="zh-CN" altLang="en-US" sz="2000" dirty="0">
                <a:latin typeface="微软雅黑" panose="020B0503020204020204" charset="-122"/>
                <a:ea typeface="微软雅黑" panose="020B0503020204020204" charset="-122"/>
                <a:sym typeface="+mn-ea"/>
              </a:rPr>
              <a:t>是指一条经过</a:t>
            </a:r>
            <a:r>
              <a:rPr lang="en-US" altLang="zh-CN" sz="2000" dirty="0">
                <a:latin typeface="微软雅黑" panose="020B0503020204020204" charset="-122"/>
                <a:ea typeface="微软雅黑" panose="020B0503020204020204" charset="-122"/>
                <a:sym typeface="+mn-ea"/>
              </a:rPr>
              <a:t>x</a:t>
            </a:r>
            <a:r>
              <a:rPr lang="zh-CN" altLang="en-US" sz="2000" dirty="0">
                <a:latin typeface="微软雅黑" panose="020B0503020204020204" charset="-122"/>
                <a:ea typeface="微软雅黑" panose="020B0503020204020204" charset="-122"/>
                <a:sym typeface="+mn-ea"/>
              </a:rPr>
              <a:t>的只包含颜色</a:t>
            </a:r>
            <a:r>
              <a:rPr lang="en-US" altLang="zh-CN" sz="2000" dirty="0">
                <a:latin typeface="微软雅黑" panose="020B0503020204020204" charset="-122"/>
                <a:ea typeface="微软雅黑" panose="020B0503020204020204" charset="-122"/>
                <a:sym typeface="+mn-ea"/>
              </a:rPr>
              <a:t>a</a:t>
            </a:r>
            <a:r>
              <a:rPr lang="zh-CN" altLang="en-US" sz="2000" dirty="0">
                <a:latin typeface="微软雅黑" panose="020B0503020204020204" charset="-122"/>
                <a:ea typeface="微软雅黑" panose="020B0503020204020204" charset="-122"/>
                <a:sym typeface="+mn-ea"/>
              </a:rPr>
              <a:t>和颜色</a:t>
            </a:r>
            <a:r>
              <a:rPr lang="en-US" altLang="zh-CN" sz="2000" dirty="0">
                <a:latin typeface="微软雅黑" panose="020B0503020204020204" charset="-122"/>
                <a:ea typeface="微软雅黑" panose="020B0503020204020204" charset="-122"/>
                <a:sym typeface="+mn-ea"/>
              </a:rPr>
              <a:t>b</a:t>
            </a:r>
            <a:r>
              <a:rPr lang="zh-CN" altLang="en-US" sz="2000" dirty="0">
                <a:latin typeface="微软雅黑" panose="020B0503020204020204" charset="-122"/>
                <a:ea typeface="微软雅黑" panose="020B0503020204020204" charset="-122"/>
                <a:sym typeface="+mn-ea"/>
              </a:rPr>
              <a:t>并且极长的路径（由于边染色的限制，这样的路径只有一条）</a:t>
            </a:r>
            <a:endParaRPr lang="zh-CN" altLang="en-US" sz="2000" dirty="0">
              <a:latin typeface="微软雅黑" panose="020B0503020204020204" charset="-122"/>
              <a:ea typeface="微软雅黑" panose="020B0503020204020204" charset="-122"/>
              <a:sym typeface="+mn-ea"/>
            </a:endParaRPr>
          </a:p>
        </p:txBody>
      </p:sp>
      <p:sp>
        <p:nvSpPr>
          <p:cNvPr id="5" name="文本框 4"/>
          <p:cNvSpPr txBox="1"/>
          <p:nvPr/>
        </p:nvSpPr>
        <p:spPr>
          <a:xfrm>
            <a:off x="828040" y="6445250"/>
            <a:ext cx="11078845" cy="306705"/>
          </a:xfrm>
          <a:prstGeom prst="rect">
            <a:avLst/>
          </a:prstGeom>
          <a:noFill/>
        </p:spPr>
        <p:txBody>
          <a:bodyPr wrap="square" rtlCol="0">
            <a:spAutoFit/>
          </a:bodyPr>
          <a:p>
            <a:r>
              <a:rPr lang="en-US" altLang="zh-CN" sz="1400"/>
              <a:t>1</a:t>
            </a:r>
            <a:r>
              <a:rPr lang="zh-CN" altLang="en-US" sz="1400"/>
              <a:t>、在此并没有对</a:t>
            </a:r>
            <a:r>
              <a:rPr lang="en-US" altLang="zh-CN" sz="1400"/>
              <a:t>Fan</a:t>
            </a:r>
            <a:r>
              <a:rPr lang="zh-CN" altLang="en-US" sz="1400"/>
              <a:t>进行翻译，直接沿用了原文。</a:t>
            </a:r>
            <a:endParaRPr lang="zh-CN" altLang="en-US" sz="140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altLang="en-US" dirty="0">
                <a:sym typeface="+mn-ea"/>
              </a:rPr>
              <a:t>算法流程</a:t>
            </a:r>
            <a:endParaRPr lang="zh-CN" altLang="en-US" dirty="0">
              <a:sym typeface="+mn-ea"/>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下面开始阐述这个算法。</a:t>
            </a:r>
            <a:endParaRPr lang="zh-CN" altLang="en-US" sz="2000" dirty="0"/>
          </a:p>
          <a:p>
            <a:pPr algn="just">
              <a:lnSpc>
                <a:spcPct val="120000"/>
              </a:lnSpc>
            </a:pPr>
            <a:r>
              <a:rPr lang="zh-CN" altLang="en-US" sz="2000" dirty="0"/>
              <a:t>一开始，所有的边都是未染色的，不妨考虑一条一条边的染。</a:t>
            </a:r>
            <a:endParaRPr lang="zh-CN" altLang="en-US" sz="2000" dirty="0"/>
          </a:p>
          <a:p>
            <a:pPr algn="just">
              <a:lnSpc>
                <a:spcPct val="120000"/>
              </a:lnSpc>
            </a:pPr>
            <a:r>
              <a:rPr lang="zh-CN" altLang="en-US" sz="2000" dirty="0"/>
              <a:t>假设现在要对</a:t>
            </a:r>
            <a:r>
              <a:rPr lang="en-US" altLang="zh-CN" sz="2000" dirty="0"/>
              <a:t>(x,y)</a:t>
            </a:r>
            <a:r>
              <a:rPr lang="zh-CN" altLang="en-US" sz="2000" dirty="0"/>
              <a:t>染色。</a:t>
            </a:r>
            <a:endParaRPr lang="zh-CN" altLang="en-US" sz="2000" dirty="0"/>
          </a:p>
          <a:p>
            <a:pPr algn="just">
              <a:lnSpc>
                <a:spcPct val="120000"/>
              </a:lnSpc>
            </a:pPr>
            <a:r>
              <a:rPr lang="zh-CN" altLang="en-US" sz="2000" dirty="0"/>
              <a:t>首先求出</a:t>
            </a:r>
            <a:r>
              <a:rPr lang="en-US" altLang="zh-CN" sz="2000" dirty="0"/>
              <a:t>x</a:t>
            </a:r>
            <a:r>
              <a:rPr lang="zh-CN" altLang="en-US" sz="2000" dirty="0"/>
              <a:t>的一个以</a:t>
            </a:r>
            <a:r>
              <a:rPr lang="en-US" altLang="zh-CN" sz="2000" dirty="0"/>
              <a:t>y</a:t>
            </a:r>
            <a:r>
              <a:rPr lang="zh-CN" altLang="en-US" sz="2000" dirty="0"/>
              <a:t>开头的极长的</a:t>
            </a:r>
            <a:r>
              <a:rPr lang="en-US" altLang="zh-CN" sz="2000" dirty="0"/>
              <a:t>Fan F[1:k]</a:t>
            </a:r>
            <a:endParaRPr lang="en-US" altLang="zh-CN" sz="2000" dirty="0"/>
          </a:p>
          <a:p>
            <a:pPr algn="just">
              <a:lnSpc>
                <a:spcPct val="120000"/>
              </a:lnSpc>
            </a:pPr>
            <a:r>
              <a:rPr lang="zh-CN" altLang="en-US" sz="2000" dirty="0"/>
              <a:t>记</a:t>
            </a:r>
            <a:r>
              <a:rPr lang="en-US" altLang="zh-CN" sz="2000" dirty="0"/>
              <a:t>a</a:t>
            </a:r>
            <a:r>
              <a:rPr lang="zh-CN" altLang="en-US" sz="2000" dirty="0"/>
              <a:t>为一种在节点</a:t>
            </a:r>
            <a:r>
              <a:rPr lang="en-US" altLang="zh-CN" sz="2000" dirty="0"/>
              <a:t>x</a:t>
            </a:r>
            <a:r>
              <a:rPr lang="zh-CN" altLang="en-US" sz="2000" dirty="0"/>
              <a:t>上可用的颜色，</a:t>
            </a:r>
            <a:r>
              <a:rPr lang="en-US" altLang="zh-CN" sz="2000" dirty="0"/>
              <a:t>b</a:t>
            </a:r>
            <a:r>
              <a:rPr lang="zh-CN" altLang="en-US" sz="2000" dirty="0"/>
              <a:t>为一种在节点</a:t>
            </a:r>
            <a:r>
              <a:rPr lang="en-US" altLang="zh-CN" sz="2000" dirty="0"/>
              <a:t>F[k]</a:t>
            </a:r>
            <a:r>
              <a:rPr lang="zh-CN" altLang="en-US" sz="2000" dirty="0"/>
              <a:t>上可用的颜色（这样的颜色一定存在）</a:t>
            </a:r>
            <a:endParaRPr lang="zh-CN" altLang="en-US" sz="2000" dirty="0"/>
          </a:p>
          <a:p>
            <a:pPr algn="just">
              <a:lnSpc>
                <a:spcPct val="120000"/>
              </a:lnSpc>
            </a:pPr>
            <a:r>
              <a:rPr lang="zh-CN" altLang="en-US" sz="2000" dirty="0"/>
              <a:t>找出</a:t>
            </a:r>
            <a:r>
              <a:rPr lang="en-US" altLang="zh-CN" sz="2000" dirty="0"/>
              <a:t>“ab</a:t>
            </a:r>
            <a:r>
              <a:rPr lang="en-US" altLang="zh-CN" sz="2000" baseline="-25000" dirty="0"/>
              <a:t>x</a:t>
            </a:r>
            <a:r>
              <a:rPr lang="en-US" altLang="zh-CN" sz="2000" dirty="0"/>
              <a:t>-</a:t>
            </a:r>
            <a:r>
              <a:rPr lang="zh-CN" altLang="en-US" sz="2000" dirty="0"/>
              <a:t>路径</a:t>
            </a:r>
            <a:r>
              <a:rPr lang="en-US" altLang="zh-CN" sz="2000" dirty="0"/>
              <a:t>”</a:t>
            </a:r>
            <a:r>
              <a:rPr lang="zh-CN" altLang="en-US" sz="2000" dirty="0"/>
              <a:t>，并且将路径中的</a:t>
            </a:r>
            <a:r>
              <a:rPr lang="en-US" altLang="zh-CN" sz="2000" dirty="0"/>
              <a:t>a</a:t>
            </a:r>
            <a:r>
              <a:rPr lang="zh-CN" altLang="en-US" sz="2000" dirty="0"/>
              <a:t>替换为</a:t>
            </a:r>
            <a:r>
              <a:rPr lang="en-US" altLang="zh-CN" sz="2000" dirty="0"/>
              <a:t>b</a:t>
            </a:r>
            <a:r>
              <a:rPr lang="zh-CN" altLang="en-US" sz="2000" dirty="0"/>
              <a:t>，将</a:t>
            </a:r>
            <a:r>
              <a:rPr lang="en-US" altLang="zh-CN" sz="2000" dirty="0"/>
              <a:t>b</a:t>
            </a:r>
            <a:r>
              <a:rPr lang="zh-CN" altLang="en-US" sz="2000" dirty="0"/>
              <a:t>替换为</a:t>
            </a:r>
            <a:r>
              <a:rPr lang="en-US" altLang="zh-CN" sz="2000" dirty="0"/>
              <a:t>a</a:t>
            </a:r>
            <a:r>
              <a:rPr lang="zh-CN" altLang="en-US" sz="2000" dirty="0"/>
              <a:t>（我们称为</a:t>
            </a:r>
            <a:r>
              <a:rPr lang="en-US" altLang="zh-CN" sz="2000" dirty="0"/>
              <a:t>“</a:t>
            </a:r>
            <a:r>
              <a:rPr lang="zh-CN" altLang="en-US" sz="2000" dirty="0"/>
              <a:t>翻转操作</a:t>
            </a:r>
            <a:r>
              <a:rPr lang="en-US" altLang="zh-CN" sz="2000" dirty="0"/>
              <a:t>”</a:t>
            </a:r>
            <a:r>
              <a:rPr lang="zh-CN" altLang="en-US" sz="2000" dirty="0"/>
              <a:t>）。</a:t>
            </a:r>
            <a:endParaRPr lang="zh-CN" altLang="en-US" sz="2000" dirty="0"/>
          </a:p>
          <a:p>
            <a:pPr algn="just">
              <a:lnSpc>
                <a:spcPct val="120000"/>
              </a:lnSpc>
            </a:pPr>
            <a:r>
              <a:rPr lang="zh-CN" altLang="en-US" sz="2000" dirty="0"/>
              <a:t>记节点</a:t>
            </a:r>
            <a:r>
              <a:rPr lang="en-US" altLang="zh-CN" sz="2000" dirty="0"/>
              <a:t>w</a:t>
            </a:r>
            <a:r>
              <a:rPr lang="en-US" altLang="zh-CN" sz="2000" dirty="0">
                <a:latin typeface="微软雅黑" panose="020B0503020204020204" charset="-122"/>
                <a:ea typeface="微软雅黑" panose="020B0503020204020204" charset="-122"/>
                <a:sym typeface="+mn-ea"/>
              </a:rPr>
              <a:t>∈V(G)</a:t>
            </a:r>
            <a:r>
              <a:rPr lang="zh-CN" altLang="en-US" sz="2000" dirty="0">
                <a:latin typeface="微软雅黑" panose="020B0503020204020204" charset="-122"/>
                <a:ea typeface="微软雅黑" panose="020B0503020204020204" charset="-122"/>
                <a:sym typeface="+mn-ea"/>
              </a:rPr>
              <a:t>满足</a:t>
            </a:r>
            <a:r>
              <a:rPr lang="en-US" altLang="zh-CN" sz="2000" dirty="0">
                <a:latin typeface="微软雅黑" panose="020B0503020204020204" charset="-122"/>
                <a:ea typeface="微软雅黑" panose="020B0503020204020204" charset="-122"/>
                <a:sym typeface="+mn-ea"/>
              </a:rPr>
              <a:t>w∈F</a:t>
            </a:r>
            <a:r>
              <a:rPr lang="zh-CN" altLang="en-US" sz="2000" dirty="0">
                <a:latin typeface="微软雅黑" panose="020B0503020204020204" charset="-122"/>
                <a:ea typeface="微软雅黑" panose="020B0503020204020204" charset="-122"/>
                <a:sym typeface="+mn-ea"/>
              </a:rPr>
              <a:t>，</a:t>
            </a:r>
            <a:r>
              <a:rPr lang="en-US" altLang="zh-CN" sz="2000" dirty="0">
                <a:latin typeface="微软雅黑" panose="020B0503020204020204" charset="-122"/>
                <a:ea typeface="微软雅黑" panose="020B0503020204020204" charset="-122"/>
                <a:sym typeface="+mn-ea"/>
              </a:rPr>
              <a:t>F'=[F[1]..w]</a:t>
            </a:r>
            <a:r>
              <a:rPr lang="zh-CN" altLang="en-US" sz="2000" dirty="0">
                <a:latin typeface="微软雅黑" panose="020B0503020204020204" charset="-122"/>
                <a:ea typeface="微软雅黑" panose="020B0503020204020204" charset="-122"/>
                <a:sym typeface="+mn-ea"/>
              </a:rPr>
              <a:t>是一个</a:t>
            </a:r>
            <a:r>
              <a:rPr lang="en-US" altLang="zh-CN" sz="2000" dirty="0">
                <a:latin typeface="微软雅黑" panose="020B0503020204020204" charset="-122"/>
                <a:ea typeface="微软雅黑" panose="020B0503020204020204" charset="-122"/>
                <a:sym typeface="+mn-ea"/>
              </a:rPr>
              <a:t>Fan</a:t>
            </a:r>
            <a:r>
              <a:rPr lang="zh-CN" altLang="en-US" sz="2000" dirty="0">
                <a:latin typeface="微软雅黑" panose="020B0503020204020204" charset="-122"/>
                <a:ea typeface="微软雅黑" panose="020B0503020204020204" charset="-122"/>
                <a:sym typeface="+mn-ea"/>
              </a:rPr>
              <a:t>并且颜色</a:t>
            </a:r>
            <a:r>
              <a:rPr lang="en-US" altLang="zh-CN" sz="2000" dirty="0">
                <a:latin typeface="微软雅黑" panose="020B0503020204020204" charset="-122"/>
                <a:ea typeface="微软雅黑" panose="020B0503020204020204" charset="-122"/>
                <a:sym typeface="+mn-ea"/>
              </a:rPr>
              <a:t>b</a:t>
            </a:r>
            <a:r>
              <a:rPr lang="zh-CN" altLang="en-US" sz="2000" dirty="0">
                <a:latin typeface="微软雅黑" panose="020B0503020204020204" charset="-122"/>
                <a:ea typeface="微软雅黑" panose="020B0503020204020204" charset="-122"/>
                <a:sym typeface="+mn-ea"/>
              </a:rPr>
              <a:t>在节点</a:t>
            </a:r>
            <a:r>
              <a:rPr lang="en-US" altLang="zh-CN" sz="2000" dirty="0">
                <a:latin typeface="微软雅黑" panose="020B0503020204020204" charset="-122"/>
                <a:ea typeface="微软雅黑" panose="020B0503020204020204" charset="-122"/>
                <a:sym typeface="+mn-ea"/>
              </a:rPr>
              <a:t>w</a:t>
            </a:r>
            <a:r>
              <a:rPr lang="zh-CN" altLang="en-US" sz="2000" dirty="0">
                <a:latin typeface="微软雅黑" panose="020B0503020204020204" charset="-122"/>
                <a:ea typeface="微软雅黑" panose="020B0503020204020204" charset="-122"/>
                <a:sym typeface="+mn-ea"/>
              </a:rPr>
              <a:t>上是可用的。</a:t>
            </a:r>
            <a:endParaRPr lang="zh-CN" altLang="en-US" sz="2000" dirty="0">
              <a:latin typeface="微软雅黑" panose="020B0503020204020204" charset="-122"/>
              <a:ea typeface="微软雅黑" panose="020B0503020204020204" charset="-122"/>
              <a:sym typeface="+mn-ea"/>
            </a:endParaRPr>
          </a:p>
          <a:p>
            <a:pPr algn="just">
              <a:lnSpc>
                <a:spcPct val="120000"/>
              </a:lnSpc>
            </a:pPr>
            <a:r>
              <a:rPr lang="zh-CN" altLang="en-US" sz="2000" dirty="0"/>
              <a:t>然后对于</a:t>
            </a:r>
            <a:r>
              <a:rPr lang="en-US" altLang="zh-CN" sz="2000" dirty="0"/>
              <a:t>1</a:t>
            </a:r>
            <a:r>
              <a:rPr lang="en-US" altLang="zh-CN" sz="2000" dirty="0">
                <a:latin typeface="Arial" panose="020B0604020202020204" pitchFamily="34" charset="0"/>
                <a:cs typeface="Arial" panose="020B0604020202020204" pitchFamily="34" charset="0"/>
              </a:rPr>
              <a:t>≤i&lt;|F'|</a:t>
            </a:r>
            <a:r>
              <a:rPr lang="zh-CN" altLang="en-US" sz="2000" dirty="0">
                <a:latin typeface="Arial" panose="020B0604020202020204" pitchFamily="34" charset="0"/>
                <a:cs typeface="Arial" panose="020B0604020202020204" pitchFamily="34" charset="0"/>
              </a:rPr>
              <a:t>，将</a:t>
            </a:r>
            <a:r>
              <a:rPr lang="en-US" altLang="zh-CN" sz="2000" dirty="0">
                <a:latin typeface="Arial" panose="020B0604020202020204" pitchFamily="34" charset="0"/>
                <a:cs typeface="Arial" panose="020B0604020202020204" pitchFamily="34" charset="0"/>
              </a:rPr>
              <a:t>c(x,F'[i])</a:t>
            </a:r>
            <a:r>
              <a:rPr lang="zh-CN" altLang="en-US" sz="2000" dirty="0">
                <a:latin typeface="Arial" panose="020B0604020202020204" pitchFamily="34" charset="0"/>
                <a:cs typeface="Arial" panose="020B0604020202020204" pitchFamily="34" charset="0"/>
              </a:rPr>
              <a:t>变为</a:t>
            </a:r>
            <a:r>
              <a:rPr lang="en-US" altLang="zh-CN" sz="2000" dirty="0">
                <a:latin typeface="Arial" panose="020B0604020202020204" pitchFamily="34" charset="0"/>
                <a:cs typeface="Arial" panose="020B0604020202020204" pitchFamily="34" charset="0"/>
              </a:rPr>
              <a:t>c(x,F'[i+1])</a:t>
            </a:r>
            <a:r>
              <a:rPr lang="zh-CN" altLang="en-US" sz="2000" dirty="0">
                <a:latin typeface="Arial" panose="020B0604020202020204" pitchFamily="34" charset="0"/>
                <a:cs typeface="Arial" panose="020B0604020202020204" pitchFamily="34" charset="0"/>
              </a:rPr>
              <a:t>，并将</a:t>
            </a:r>
            <a:r>
              <a:rPr lang="en-US" altLang="zh-CN" sz="2000" dirty="0">
                <a:latin typeface="Arial" panose="020B0604020202020204" pitchFamily="34" charset="0"/>
                <a:cs typeface="Arial" panose="020B0604020202020204" pitchFamily="34" charset="0"/>
              </a:rPr>
              <a:t>c(x,w)</a:t>
            </a:r>
            <a:r>
              <a:rPr lang="zh-CN" altLang="en-US" sz="2000" dirty="0">
                <a:latin typeface="Arial" panose="020B0604020202020204" pitchFamily="34" charset="0"/>
                <a:cs typeface="Arial" panose="020B0604020202020204" pitchFamily="34" charset="0"/>
              </a:rPr>
              <a:t>变为</a:t>
            </a:r>
            <a:r>
              <a:rPr lang="en-US" altLang="zh-CN" sz="2000" dirty="0">
                <a:latin typeface="Arial" panose="020B0604020202020204" pitchFamily="34" charset="0"/>
                <a:cs typeface="Arial" panose="020B0604020202020204" pitchFamily="34" charset="0"/>
              </a:rPr>
              <a:t>b</a:t>
            </a:r>
            <a:r>
              <a:rPr lang="zh-CN" altLang="en-US" sz="2000" dirty="0">
                <a:latin typeface="Arial" panose="020B0604020202020204" pitchFamily="34" charset="0"/>
                <a:cs typeface="Arial" panose="020B0604020202020204" pitchFamily="34" charset="0"/>
              </a:rPr>
              <a:t>（我们称之为</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旋转操作</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a:t>
            </a:r>
            <a:endParaRPr lang="zh-CN" altLang="en-US" sz="2000" dirty="0"/>
          </a:p>
          <a:p>
            <a:pPr algn="just">
              <a:lnSpc>
                <a:spcPct val="120000"/>
              </a:lnSpc>
            </a:pPr>
            <a:endParaRPr lang="zh-CN" altLang="en-US" sz="2000" dirty="0"/>
          </a:p>
        </p:txBody>
      </p:sp>
      <p:grpSp>
        <p:nvGrpSpPr>
          <p:cNvPr id="26" name="组合 25"/>
          <p:cNvGrpSpPr/>
          <p:nvPr/>
        </p:nvGrpSpPr>
        <p:grpSpPr>
          <a:xfrm>
            <a:off x="7832090" y="1534160"/>
            <a:ext cx="4163060" cy="2030095"/>
            <a:chOff x="4512" y="6481"/>
            <a:chExt cx="6556" cy="3197"/>
          </a:xfrm>
        </p:grpSpPr>
        <p:sp>
          <p:nvSpPr>
            <p:cNvPr id="2" name="椭圆 1"/>
            <p:cNvSpPr/>
            <p:nvPr/>
          </p:nvSpPr>
          <p:spPr>
            <a:xfrm>
              <a:off x="7078" y="6481"/>
              <a:ext cx="1103" cy="1102"/>
            </a:xfrm>
            <a:prstGeom prst="ellipse">
              <a:avLst/>
            </a:prstGeom>
            <a:gradFill/>
            <a:ln>
              <a:noFill/>
            </a:ln>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X</a:t>
              </a:r>
              <a:endParaRPr lang="en-US" altLang="zh-CN" sz="1700">
                <a:latin typeface="华文细黑" panose="02010600040101010101" charset="-122"/>
                <a:ea typeface="华文细黑" panose="02010600040101010101" charset="-122"/>
              </a:endParaRPr>
            </a:p>
          </p:txBody>
        </p:sp>
        <p:sp>
          <p:nvSpPr>
            <p:cNvPr id="4" name="椭圆 3"/>
            <p:cNvSpPr/>
            <p:nvPr/>
          </p:nvSpPr>
          <p:spPr>
            <a:xfrm>
              <a:off x="4512" y="8547"/>
              <a:ext cx="1103" cy="1131"/>
            </a:xfrm>
            <a:prstGeom prst="ellipse">
              <a:avLst/>
            </a:prstGeom>
            <a:grad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Y</a:t>
              </a:r>
              <a:endParaRPr lang="en-US" altLang="zh-CN" sz="1700">
                <a:latin typeface="华文细黑" panose="02010600040101010101" charset="-122"/>
                <a:ea typeface="华文细黑" panose="02010600040101010101" charset="-122"/>
              </a:endParaRPr>
            </a:p>
          </p:txBody>
        </p:sp>
        <p:sp>
          <p:nvSpPr>
            <p:cNvPr id="5" name="椭圆 4"/>
            <p:cNvSpPr/>
            <p:nvPr/>
          </p:nvSpPr>
          <p:spPr>
            <a:xfrm>
              <a:off x="6329" y="8547"/>
              <a:ext cx="1103" cy="1131"/>
            </a:xfrm>
            <a:prstGeom prst="ellipse">
              <a:avLst/>
            </a:prstGeom>
            <a:grad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F[2]</a:t>
              </a:r>
              <a:endParaRPr lang="en-US" altLang="zh-CN" sz="1700">
                <a:latin typeface="华文细黑" panose="02010600040101010101" charset="-122"/>
                <a:ea typeface="华文细黑" panose="02010600040101010101" charset="-122"/>
              </a:endParaRPr>
            </a:p>
          </p:txBody>
        </p:sp>
        <p:sp>
          <p:nvSpPr>
            <p:cNvPr id="6" name="椭圆 5"/>
            <p:cNvSpPr/>
            <p:nvPr/>
          </p:nvSpPr>
          <p:spPr>
            <a:xfrm>
              <a:off x="9965" y="8547"/>
              <a:ext cx="1103" cy="1131"/>
            </a:xfrm>
            <a:prstGeom prst="ellipse">
              <a:avLst/>
            </a:prstGeom>
            <a:grad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F[k]</a:t>
              </a:r>
              <a:endParaRPr lang="en-US" altLang="zh-CN" sz="1700">
                <a:latin typeface="华文细黑" panose="02010600040101010101" charset="-122"/>
                <a:ea typeface="华文细黑" panose="02010600040101010101" charset="-122"/>
              </a:endParaRPr>
            </a:p>
          </p:txBody>
        </p:sp>
        <p:cxnSp>
          <p:nvCxnSpPr>
            <p:cNvPr id="8" name="直接连接符 7"/>
            <p:cNvCxnSpPr>
              <a:stCxn id="2" idx="3"/>
              <a:endCxn id="4" idx="0"/>
            </p:cNvCxnSpPr>
            <p:nvPr/>
          </p:nvCxnSpPr>
          <p:spPr>
            <a:xfrm flipH="1">
              <a:off x="5064" y="7422"/>
              <a:ext cx="2176" cy="1125"/>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2" idx="4"/>
            </p:cNvCxnSpPr>
            <p:nvPr/>
          </p:nvCxnSpPr>
          <p:spPr>
            <a:xfrm flipV="1">
              <a:off x="6881" y="7583"/>
              <a:ext cx="749" cy="9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5"/>
              <a:endCxn id="6" idx="0"/>
            </p:cNvCxnSpPr>
            <p:nvPr/>
          </p:nvCxnSpPr>
          <p:spPr>
            <a:xfrm>
              <a:off x="8019" y="7422"/>
              <a:ext cx="2498" cy="1125"/>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8181" y="9014"/>
              <a:ext cx="1223" cy="199"/>
              <a:chOff x="10707" y="2317"/>
              <a:chExt cx="1223" cy="199"/>
            </a:xfrm>
          </p:grpSpPr>
          <p:sp>
            <p:nvSpPr>
              <p:cNvPr id="15" name="椭圆 14"/>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sz="2000" dirty="0">
                <a:sym typeface="+mn-ea"/>
              </a:rPr>
              <a:t>Misra &amp; Gries </a:t>
            </a:r>
            <a:r>
              <a:rPr lang="en-US" altLang="zh-CN" sz="2000" dirty="0">
                <a:sym typeface="+mn-ea"/>
              </a:rPr>
              <a:t>E</a:t>
            </a:r>
            <a:r>
              <a:rPr lang="zh-CN" altLang="en-US" sz="2000" dirty="0">
                <a:sym typeface="+mn-ea"/>
              </a:rPr>
              <a:t>dge </a:t>
            </a:r>
            <a:r>
              <a:rPr lang="en-US" altLang="zh-CN" sz="2000" dirty="0">
                <a:sym typeface="+mn-ea"/>
              </a:rPr>
              <a:t>C</a:t>
            </a:r>
            <a:r>
              <a:rPr lang="zh-CN" altLang="en-US" sz="2000" dirty="0">
                <a:sym typeface="+mn-ea"/>
              </a:rPr>
              <a:t>oloring </a:t>
            </a:r>
            <a:r>
              <a:rPr lang="en-US" altLang="zh-CN" sz="2000" dirty="0">
                <a:sym typeface="+mn-ea"/>
              </a:rPr>
              <a:t>A</a:t>
            </a:r>
            <a:r>
              <a:rPr lang="zh-CN" altLang="en-US" sz="2000" dirty="0">
                <a:sym typeface="+mn-ea"/>
              </a:rPr>
              <a:t>lgorithm</a:t>
            </a:r>
            <a:br>
              <a:rPr lang="zh-CN" altLang="en-US" dirty="0">
                <a:sym typeface="+mn-ea"/>
              </a:rPr>
            </a:br>
            <a:r>
              <a:rPr lang="zh-CN" altLang="en-US" dirty="0">
                <a:sym typeface="+mn-ea"/>
              </a:rPr>
              <a:t>正确性证明</a:t>
            </a:r>
            <a:endParaRPr lang="zh-CN" altLang="en-US" dirty="0">
              <a:sym typeface="+mn-ea"/>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latin typeface="+mn-ea"/>
                <a:cs typeface="+mn-ea"/>
              </a:rPr>
              <a:t>下面证明正确性。</a:t>
            </a:r>
            <a:endParaRPr lang="en-US" altLang="zh-CN" sz="2000" dirty="0">
              <a:latin typeface="+mn-ea"/>
              <a:cs typeface="+mn-ea"/>
            </a:endParaRPr>
          </a:p>
          <a:p>
            <a:pPr algn="just">
              <a:lnSpc>
                <a:spcPct val="120000"/>
              </a:lnSpc>
            </a:pPr>
            <a:r>
              <a:rPr lang="zh-CN" altLang="en-US" sz="2000" dirty="0">
                <a:latin typeface="+mn-ea"/>
                <a:cs typeface="+mn-ea"/>
              </a:rPr>
              <a:t>在</a:t>
            </a:r>
            <a:r>
              <a:rPr lang="en-US" altLang="zh-CN" sz="2000" dirty="0">
                <a:latin typeface="+mn-ea"/>
                <a:cs typeface="+mn-ea"/>
              </a:rPr>
              <a:t>F[1:k]</a:t>
            </a:r>
            <a:r>
              <a:rPr lang="zh-CN" altLang="en-US" sz="2000" dirty="0">
                <a:latin typeface="+mn-ea"/>
                <a:cs typeface="+mn-ea"/>
              </a:rPr>
              <a:t>中不存在一条边</a:t>
            </a:r>
            <a:r>
              <a:rPr lang="en-US" altLang="zh-CN" sz="2000" dirty="0">
                <a:latin typeface="+mn-ea"/>
                <a:cs typeface="+mn-ea"/>
              </a:rPr>
              <a:t>(x,F[i])</a:t>
            </a:r>
            <a:r>
              <a:rPr lang="zh-CN" altLang="en-US" sz="2000" dirty="0">
                <a:latin typeface="+mn-ea"/>
                <a:cs typeface="+mn-ea"/>
              </a:rPr>
              <a:t>的颜色是</a:t>
            </a:r>
            <a:r>
              <a:rPr lang="en-US" altLang="zh-CN" sz="2000" dirty="0">
                <a:latin typeface="+mn-ea"/>
                <a:cs typeface="+mn-ea"/>
              </a:rPr>
              <a:t>b.</a:t>
            </a:r>
            <a:endParaRPr lang="en-US" altLang="zh-CN" sz="2000" dirty="0">
              <a:latin typeface="+mn-ea"/>
              <a:cs typeface="+mn-ea"/>
            </a:endParaRPr>
          </a:p>
          <a:p>
            <a:pPr lvl="1" algn="just">
              <a:lnSpc>
                <a:spcPct val="120000"/>
              </a:lnSpc>
            </a:pPr>
            <a:r>
              <a:rPr lang="zh-CN" altLang="en-US" sz="2000" dirty="0">
                <a:latin typeface="+mn-ea"/>
                <a:cs typeface="+mn-ea"/>
                <a:sym typeface="+mn-ea"/>
              </a:rPr>
              <a:t>这种情况下，</a:t>
            </a:r>
            <a:r>
              <a:rPr lang="en-US" altLang="zh-CN" sz="2000" dirty="0">
                <a:latin typeface="+mn-ea"/>
                <a:cs typeface="+mn-ea"/>
                <a:sym typeface="+mn-ea"/>
              </a:rPr>
              <a:t>ab</a:t>
            </a:r>
            <a:r>
              <a:rPr lang="en-US" altLang="zh-CN" sz="2000" baseline="-25000" dirty="0">
                <a:latin typeface="+mn-ea"/>
                <a:cs typeface="+mn-ea"/>
                <a:sym typeface="+mn-ea"/>
              </a:rPr>
              <a:t>x</a:t>
            </a:r>
            <a:r>
              <a:rPr lang="en-US" altLang="zh-CN" sz="2000" dirty="0">
                <a:latin typeface="+mn-ea"/>
                <a:cs typeface="+mn-ea"/>
                <a:sym typeface="+mn-ea"/>
              </a:rPr>
              <a:t>-</a:t>
            </a:r>
            <a:r>
              <a:rPr lang="zh-CN" altLang="en-US" sz="2000" dirty="0">
                <a:latin typeface="+mn-ea"/>
                <a:cs typeface="+mn-ea"/>
                <a:sym typeface="+mn-ea"/>
              </a:rPr>
              <a:t>路径实际上只包含</a:t>
            </a:r>
            <a:r>
              <a:rPr lang="en-US" altLang="zh-CN" sz="2000" dirty="0">
                <a:latin typeface="+mn-ea"/>
                <a:cs typeface="+mn-ea"/>
                <a:sym typeface="+mn-ea"/>
              </a:rPr>
              <a:t>x</a:t>
            </a:r>
            <a:r>
              <a:rPr lang="zh-CN" altLang="en-US" sz="2000" dirty="0">
                <a:latin typeface="+mn-ea"/>
                <a:cs typeface="+mn-ea"/>
                <a:sym typeface="+mn-ea"/>
              </a:rPr>
              <a:t>这一个节点，即翻转操作不会对原来的图产生影响，那么只需要将</a:t>
            </a:r>
            <a:r>
              <a:rPr lang="en-US" altLang="zh-CN" sz="2000" dirty="0">
                <a:latin typeface="+mn-ea"/>
                <a:cs typeface="+mn-ea"/>
                <a:sym typeface="+mn-ea"/>
              </a:rPr>
              <a:t>w</a:t>
            </a:r>
            <a:r>
              <a:rPr lang="zh-CN" altLang="en-US" sz="2000" dirty="0">
                <a:latin typeface="+mn-ea"/>
                <a:cs typeface="+mn-ea"/>
                <a:sym typeface="+mn-ea"/>
              </a:rPr>
              <a:t>设为</a:t>
            </a:r>
            <a:r>
              <a:rPr lang="en-US" altLang="zh-CN" sz="2000" dirty="0">
                <a:latin typeface="+mn-ea"/>
                <a:cs typeface="+mn-ea"/>
                <a:sym typeface="+mn-ea"/>
              </a:rPr>
              <a:t>F[k]</a:t>
            </a:r>
            <a:r>
              <a:rPr lang="zh-CN" altLang="en-US" sz="2000" dirty="0">
                <a:latin typeface="+mn-ea"/>
                <a:cs typeface="+mn-ea"/>
                <a:sym typeface="+mn-ea"/>
              </a:rPr>
              <a:t>即可。（由于</a:t>
            </a:r>
            <a:r>
              <a:rPr lang="en-US" altLang="zh-CN" sz="2000" dirty="0">
                <a:latin typeface="+mn-ea"/>
                <a:cs typeface="+mn-ea"/>
                <a:sym typeface="+mn-ea"/>
              </a:rPr>
              <a:t>F[1:k]</a:t>
            </a:r>
            <a:r>
              <a:rPr lang="zh-CN" altLang="en-US" sz="2000" dirty="0">
                <a:latin typeface="+mn-ea"/>
                <a:cs typeface="+mn-ea"/>
                <a:sym typeface="+mn-ea"/>
              </a:rPr>
              <a:t>是极长的，所以一定是合法的）</a:t>
            </a:r>
            <a:endParaRPr lang="zh-CN" altLang="en-US" sz="2000" dirty="0">
              <a:latin typeface="+mn-ea"/>
              <a:cs typeface="+mn-ea"/>
            </a:endParaRPr>
          </a:p>
          <a:p>
            <a:pPr algn="just">
              <a:lnSpc>
                <a:spcPct val="120000"/>
              </a:lnSpc>
            </a:pPr>
            <a:endParaRPr lang="zh-CN" altLang="en-US" sz="2000" dirty="0">
              <a:latin typeface="+mn-ea"/>
              <a:cs typeface="+mn-ea"/>
            </a:endParaRPr>
          </a:p>
        </p:txBody>
      </p:sp>
      <p:grpSp>
        <p:nvGrpSpPr>
          <p:cNvPr id="26" name="组合 25"/>
          <p:cNvGrpSpPr/>
          <p:nvPr/>
        </p:nvGrpSpPr>
        <p:grpSpPr>
          <a:xfrm>
            <a:off x="3841115" y="3799205"/>
            <a:ext cx="4163060" cy="2030095"/>
            <a:chOff x="4512" y="6481"/>
            <a:chExt cx="6556" cy="3197"/>
          </a:xfrm>
        </p:grpSpPr>
        <p:sp>
          <p:nvSpPr>
            <p:cNvPr id="2" name="椭圆 1"/>
            <p:cNvSpPr/>
            <p:nvPr/>
          </p:nvSpPr>
          <p:spPr>
            <a:xfrm>
              <a:off x="7078" y="6481"/>
              <a:ext cx="1103" cy="1102"/>
            </a:xfrm>
            <a:prstGeom prst="ellipse">
              <a:avLst/>
            </a:prstGeom>
            <a:gradFill/>
            <a:ln>
              <a:noFill/>
            </a:ln>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X</a:t>
              </a:r>
              <a:endParaRPr lang="en-US" altLang="zh-CN" sz="1700">
                <a:latin typeface="华文细黑" panose="02010600040101010101" charset="-122"/>
                <a:ea typeface="华文细黑" panose="02010600040101010101" charset="-122"/>
              </a:endParaRPr>
            </a:p>
          </p:txBody>
        </p:sp>
        <p:sp>
          <p:nvSpPr>
            <p:cNvPr id="4" name="椭圆 3"/>
            <p:cNvSpPr/>
            <p:nvPr/>
          </p:nvSpPr>
          <p:spPr>
            <a:xfrm>
              <a:off x="4512" y="8547"/>
              <a:ext cx="1103" cy="1131"/>
            </a:xfrm>
            <a:prstGeom prst="ellipse">
              <a:avLst/>
            </a:prstGeom>
            <a:grad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Y</a:t>
              </a:r>
              <a:endParaRPr lang="en-US" altLang="zh-CN" sz="1700">
                <a:latin typeface="华文细黑" panose="02010600040101010101" charset="-122"/>
                <a:ea typeface="华文细黑" panose="02010600040101010101" charset="-122"/>
              </a:endParaRPr>
            </a:p>
          </p:txBody>
        </p:sp>
        <p:sp>
          <p:nvSpPr>
            <p:cNvPr id="5" name="椭圆 4"/>
            <p:cNvSpPr/>
            <p:nvPr/>
          </p:nvSpPr>
          <p:spPr>
            <a:xfrm>
              <a:off x="6329" y="8547"/>
              <a:ext cx="1103" cy="1131"/>
            </a:xfrm>
            <a:prstGeom prst="ellipse">
              <a:avLst/>
            </a:prstGeom>
            <a:grad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F[2]</a:t>
              </a:r>
              <a:endParaRPr lang="en-US" altLang="zh-CN" sz="1700">
                <a:latin typeface="华文细黑" panose="02010600040101010101" charset="-122"/>
                <a:ea typeface="华文细黑" panose="02010600040101010101" charset="-122"/>
              </a:endParaRPr>
            </a:p>
          </p:txBody>
        </p:sp>
        <p:sp>
          <p:nvSpPr>
            <p:cNvPr id="6" name="椭圆 5"/>
            <p:cNvSpPr/>
            <p:nvPr/>
          </p:nvSpPr>
          <p:spPr>
            <a:xfrm>
              <a:off x="9965" y="8547"/>
              <a:ext cx="1103" cy="1131"/>
            </a:xfrm>
            <a:prstGeom prst="ellipse">
              <a:avLst/>
            </a:prstGeom>
            <a:grad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700">
                  <a:latin typeface="华文细黑" panose="02010600040101010101" charset="-122"/>
                  <a:ea typeface="华文细黑" panose="02010600040101010101" charset="-122"/>
                </a:rPr>
                <a:t>F[k]</a:t>
              </a:r>
              <a:endParaRPr lang="en-US" altLang="zh-CN" sz="1700">
                <a:latin typeface="华文细黑" panose="02010600040101010101" charset="-122"/>
                <a:ea typeface="华文细黑" panose="02010600040101010101" charset="-122"/>
              </a:endParaRPr>
            </a:p>
          </p:txBody>
        </p:sp>
        <p:cxnSp>
          <p:nvCxnSpPr>
            <p:cNvPr id="8" name="直接连接符 7"/>
            <p:cNvCxnSpPr>
              <a:stCxn id="2" idx="3"/>
              <a:endCxn id="4" idx="0"/>
            </p:cNvCxnSpPr>
            <p:nvPr/>
          </p:nvCxnSpPr>
          <p:spPr>
            <a:xfrm flipH="1">
              <a:off x="5064" y="7422"/>
              <a:ext cx="2176" cy="1125"/>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2" idx="4"/>
            </p:cNvCxnSpPr>
            <p:nvPr/>
          </p:nvCxnSpPr>
          <p:spPr>
            <a:xfrm flipV="1">
              <a:off x="6881" y="7583"/>
              <a:ext cx="749" cy="9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5"/>
              <a:endCxn id="6" idx="0"/>
            </p:cNvCxnSpPr>
            <p:nvPr/>
          </p:nvCxnSpPr>
          <p:spPr>
            <a:xfrm>
              <a:off x="8019" y="7422"/>
              <a:ext cx="2498" cy="1125"/>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8181" y="9014"/>
              <a:ext cx="1223" cy="199"/>
              <a:chOff x="10707" y="2317"/>
              <a:chExt cx="1223" cy="199"/>
            </a:xfrm>
          </p:grpSpPr>
          <p:sp>
            <p:nvSpPr>
              <p:cNvPr id="15" name="椭圆 14"/>
              <p:cNvSpPr/>
              <p:nvPr/>
            </p:nvSpPr>
            <p:spPr>
              <a:xfrm>
                <a:off x="10707"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1234" y="2317"/>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1760" y="2318"/>
                <a:ext cx="170" cy="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0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02.xml><?xml version="1.0" encoding="utf-8"?>
<p:tagLst xmlns:p="http://schemas.openxmlformats.org/presentationml/2006/main">
  <p:tag name="KSO_WM_BEAUTIFY_FLAG" val="#wm#"/>
  <p:tag name="KSO_WM_TEMPLATE_CATEGORY" val="custom"/>
  <p:tag name="KSO_WM_TEMPLATE_INDEX" val="20184565"/>
</p:tagLst>
</file>

<file path=ppt/tags/tag103.xml><?xml version="1.0" encoding="utf-8"?>
<p:tagLst xmlns:p="http://schemas.openxmlformats.org/presentationml/2006/main">
  <p:tag name="KSO_WM_BEAUTIFY_FLAG" val="#wm#"/>
  <p:tag name="KSO_WM_TEMPLATE_CATEGORY" val="custom"/>
  <p:tag name="KSO_WM_TEMPLATE_INDEX" val="20184565"/>
</p:tagLst>
</file>

<file path=ppt/tags/tag104.xml><?xml version="1.0" encoding="utf-8"?>
<p:tagLst xmlns:p="http://schemas.openxmlformats.org/presentationml/2006/main">
  <p:tag name="KSO_WM_BEAUTIFY_FLAG" val="#wm#"/>
  <p:tag name="KSO_WM_TEMPLATE_CATEGORY" val="custom"/>
  <p:tag name="KSO_WM_TEMPLATE_INDEX" val="20184565"/>
</p:tagLst>
</file>

<file path=ppt/tags/tag105.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06.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0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08.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09.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11.xml><?xml version="1.0" encoding="utf-8"?>
<p:tagLst xmlns:p="http://schemas.openxmlformats.org/presentationml/2006/main">
  <p:tag name="KSO_WM_BEAUTIFY_FLAG" val="#wm#"/>
  <p:tag name="KSO_WM_TEMPLATE_CATEGORY" val="custom"/>
  <p:tag name="KSO_WM_TEMPLATE_INDEX" val="20184565"/>
</p:tagLst>
</file>

<file path=ppt/tags/tag112.xml><?xml version="1.0" encoding="utf-8"?>
<p:tagLst xmlns:p="http://schemas.openxmlformats.org/presentationml/2006/main">
  <p:tag name="KSO_WM_BEAUTIFY_FLAG" val="#wm#"/>
  <p:tag name="KSO_WM_TEMPLATE_CATEGORY" val="custom"/>
  <p:tag name="KSO_WM_TEMPLATE_INDEX" val="20184565"/>
</p:tagLst>
</file>

<file path=ppt/tags/tag113.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ISCONTENTSTITLE" val="0"/>
  <p:tag name="KSO_WM_UNIT_VALUE" val="42"/>
  <p:tag name="KSO_WM_UNIT_LAYERLEVEL" val="1"/>
  <p:tag name="KSO_WM_UNIT_INDEX" val="1"/>
  <p:tag name="KSO_WM_UNIT_ID" val="custom20184565_19*a*1"/>
  <p:tag name="KSO_WM_UNIT_TYPE" val="a"/>
  <p:tag name="KSO_WM_UNIT_PRESET_TEXT" val="LOREM IPSUM DOLOR"/>
  <p:tag name="KSO_WM_UNIT_NOCLEAR" val="0"/>
  <p:tag name="KSO_WM_UNIT_DIAGRAM_ISNUMVISUAL" val="0"/>
  <p:tag name="KSO_WM_UNIT_DIAGRAM_ISREFERUNIT" val="0"/>
</p:tagLst>
</file>

<file path=ppt/tags/tag114.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144"/>
  <p:tag name="KSO_WM_UNIT_LAYERLEVEL" val="1"/>
  <p:tag name="KSO_WM_UNIT_INDEX" val="1"/>
  <p:tag name="KSO_WM_UNIT_ID" val="custom20184565_19*f*1"/>
  <p:tag name="KSO_WM_UNIT_TYPE" val="f"/>
  <p:tag name="KSO_WM_UNIT_PRESET_TEXT" val="Lorem ipsum dolor sit amet, consectetur adipisicing elit."/>
  <p:tag name="KSO_WM_UNIT_NOCLEAR" val="0"/>
  <p:tag name="KSO_WM_UNIT_DIAGRAM_ISNUMVISUAL" val="0"/>
  <p:tag name="KSO_WM_UNIT_DIAGRAM_ISREFERUNIT" val="0"/>
</p:tagLst>
</file>

<file path=ppt/tags/tag115.xml><?xml version="1.0" encoding="utf-8"?>
<p:tagLst xmlns:p="http://schemas.openxmlformats.org/presentationml/2006/main">
  <p:tag name="KSO_WM_TAG_VERSION" val="1.0"/>
  <p:tag name="KSO_WM_BEAUTIFY_FLAG" val="#wm#"/>
  <p:tag name="KSO_WM_UNIT_TYPE" val="i"/>
  <p:tag name="KSO_WM_UNIT_ID" val="custom20184565_19*i*2"/>
  <p:tag name="KSO_WM_TEMPLATE_CATEGORY" val="custom"/>
  <p:tag name="KSO_WM_TEMPLATE_INDEX" val="20184565"/>
  <p:tag name="KSO_WM_UNIT_INDEX" val="2"/>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SLIDE_LAYOUT_CNT" val="1_1"/>
  <p:tag name="KSO_WM_SLIDE_LAYOUT" val="a_f"/>
  <p:tag name="KSO_WM_SLIDE_SIZE" val="891*237"/>
  <p:tag name="KSO_WM_SLIDE_POSITION" val="38*116"/>
  <p:tag name="KSO_WM_BEAUTIFY_FLAG" val="#wm#"/>
  <p:tag name="KSO_WM_SLIDE_TYPE" val="text"/>
  <p:tag name="KSO_WM_SLIDE_ITEM_CNT" val="0"/>
  <p:tag name="KSO_WM_SLIDE_INDEX" val="19"/>
  <p:tag name="KSO_WM_SLIDE_ID" val="custom20184565_19"/>
  <p:tag name="KSO_WM_TAG_VERSION" val="1.0"/>
  <p:tag name="KSO_WM_TEMPLATE_INDEX" val="20184565"/>
  <p:tag name="KSO_WM_TEMPLATE_CATEGORY" val="custom"/>
  <p:tag name="KSO_WM_SLIDE_SUBTYPE" val="pureTxt"/>
  <p:tag name="KSO_WM_TEMPLATE_SUBCATEGORY" val="0"/>
</p:tagLst>
</file>

<file path=ppt/tags/tag117.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18.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1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21.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2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23.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24.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2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26.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27.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2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29.xml><?xml version="1.0" encoding="utf-8"?>
<p:tagLst xmlns:p="http://schemas.openxmlformats.org/presentationml/2006/main">
  <p:tag name="KSO_WM_BEAUTIFY_FLAG" val="#wm#"/>
  <p:tag name="KSO_WM_TEMPLATE_CATEGORY" val="custom"/>
  <p:tag name="KSO_WM_TEMPLATE_INDEX" val="2018456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31.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3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33.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34.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3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36.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37.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3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39.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4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42.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43.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4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45.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146.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4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148.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LAYERLEVEL" val="1"/>
  <p:tag name="KSO_WM_UNIT_VALUE" val="5"/>
  <p:tag name="KSO_WM_UNIT_ISCONTENTSTITLE" val="0"/>
  <p:tag name="KSO_WM_UNIT_HIGHLIGHT" val="0"/>
  <p:tag name="KSO_WM_UNIT_COMPATIBLE" val="0"/>
  <p:tag name="KSO_WM_UNIT_ID" val="custom20184565_21*a*1"/>
  <p:tag name="KSO_WM_UNIT_PRESET_TEXT" val="谢谢观看"/>
  <p:tag name="KSO_WM_UNIT_NOCLEAR" val="0"/>
  <p:tag name="KSO_WM_UNIT_DIAGRAM_ISNUMVISUAL" val="0"/>
  <p:tag name="KSO_WM_UNIT_DIAGRAM_ISREFERUNIT" val="0"/>
</p:tagLst>
</file>

<file path=ppt/tags/tag149.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b"/>
  <p:tag name="KSO_WM_UNIT_INDEX" val="1"/>
  <p:tag name="KSO_WM_UNIT_LAYERLEVEL" val="1"/>
  <p:tag name="KSO_WM_UNIT_VALUE" val="10"/>
  <p:tag name="KSO_WM_UNIT_ISCONTENTSTITLE" val="0"/>
  <p:tag name="KSO_WM_UNIT_HIGHLIGHT" val="0"/>
  <p:tag name="KSO_WM_UNIT_COMPATIBLE" val="0"/>
  <p:tag name="KSO_WM_UNIT_ID" val="custom20184565_21*b*1"/>
  <p:tag name="KSO_WM_UNIT_PRESET_TEXT" val="THANK YOU"/>
  <p:tag name="KSO_WM_UNIT_NOCLEAR" val="0"/>
  <p:tag name="KSO_WM_UNIT_DIAGRAM_ISNUMVISUAL" val="0"/>
  <p:tag name="KSO_WM_UNIT_DIAGRAM_ISREFERUNIT"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COMBINE_RELATE_SLIDE_ID" val="background20180950_9"/>
  <p:tag name="KSO_WM_TEMPLATE_CATEGORY" val="custom"/>
  <p:tag name="KSO_WM_TEMPLATE_INDEX" val="20184565"/>
  <p:tag name="KSO_WM_SLIDE_ID" val="custom20184565_21"/>
  <p:tag name="KSO_WM_SLIDE_INDEX" val="21"/>
  <p:tag name="KSO_WM_TEMPLATE_SUBCATEGORY" val="0"/>
  <p:tag name="KSO_WM_SLIDE_SUBTYPE" val="pureT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5"/>
</p:tagLst>
</file>

<file path=ppt/tags/tag6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TAG_VERSION" val="1.0"/>
  <p:tag name="KSO_WM_BEAUTIFY_FLAG" val="#wm#"/>
  <p:tag name="KSO_WM_COMBINE_RELATE_SLIDE_ID" val="background20180950_1"/>
  <p:tag name="KSO_WM_TEMPLATE_CATEGORY" val="custom"/>
  <p:tag name="KSO_WM_TEMPLATE_INDEX" val="20184565"/>
  <p:tag name="KSO_WM_TEMPLATE_SUBCATEGORY" val="0"/>
  <p:tag name="KSO_WM_TEMPLATE_THUMBS_INDEX" val="1、9、12、15、18、21"/>
  <p:tag name="KSO_WM_TEMPLATE_TOPIC_ID" val="2869567"/>
  <p:tag name="KSO_WM_TEMPLATE_OUTLINE_ID" val="6"/>
  <p:tag name="KSO_WM_TEMPLATE_SCENE_ID" val="1"/>
  <p:tag name="KSO_WM_TEMPLATE_JOB_ID" val="6"/>
  <p:tag name="KSO_WM_TEMPLATE_TOPIC_DEFAULT" val="0"/>
</p:tagLst>
</file>

<file path=ppt/tags/tag74.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4565_1*a*1"/>
  <p:tag name="KSO_WM_UNIT_PRESET_TEXT" val="稳重简约商务总结"/>
  <p:tag name="KSO_WM_UNIT_NOCLEAR" val="0"/>
  <p:tag name="KSO_WM_UNIT_DIAGRAM_ISNUMVISUAL" val="0"/>
  <p:tag name="KSO_WM_UNIT_DIAGRAM_ISREFERUNIT" val="0"/>
</p:tagLst>
</file>

<file path=ppt/tags/tag75.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b"/>
  <p:tag name="KSO_WM_UNIT_INDEX" val="1"/>
  <p:tag name="KSO_WM_UNIT_LAYERLEVEL" val="1"/>
  <p:tag name="KSO_WM_UNIT_VALUE" val="46"/>
  <p:tag name="KSO_WM_UNIT_ISCONTENTSTITLE" val="0"/>
  <p:tag name="KSO_WM_UNIT_HIGHLIGHT" val="0"/>
  <p:tag name="KSO_WM_UNIT_COMPATIBLE" val="0"/>
  <p:tag name="KSO_WM_UNIT_ID" val="custom20184565_1*b*1"/>
  <p:tag name="KSO_WM_UNIT_PRESET_TEXT" val="Steady and contracted business summary"/>
  <p:tag name="KSO_WM_UNIT_NOCLEAR" val="0"/>
  <p:tag name="KSO_WM_UNIT_DIAGRAM_ISNUMVISUAL" val="0"/>
  <p:tag name="KSO_WM_UNIT_DIAGRAM_ISREFERUNIT" val="0"/>
</p:tagLst>
</file>

<file path=ppt/tags/tag76.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0950_1"/>
  <p:tag name="KSO_WM_TEMPLATE_CATEGORY" val="custom"/>
  <p:tag name="KSO_WM_TEMPLATE_INDEX" val="20184565"/>
  <p:tag name="KSO_WM_SLIDE_ID" val="custom20184565_1"/>
  <p:tag name="KSO_WM_SLIDE_INDEX" val="1"/>
  <p:tag name="KSO_WM_TEMPLATE_SUBCATEGORY" val="0"/>
  <p:tag name="KSO_WM_TEMPLATE_THUMBS_INDEX" val="1、9、12、15、18、21"/>
  <p:tag name="KSO_WM_TEMPLATE_TOPIC_ID" val="2869567"/>
  <p:tag name="KSO_WM_TEMPLATE_OUTLINE_ID" val="6"/>
  <p:tag name="KSO_WM_TEMPLATE_SCENE_ID" val="1"/>
  <p:tag name="KSO_WM_TEMPLATE_JOB_ID" val="6"/>
  <p:tag name="KSO_WM_TEMPLATE_TOPIC_DEFAULT" val="0"/>
  <p:tag name="KSO_WM_SLIDE_SUBTYPE" val="pureTxt"/>
</p:tagLst>
</file>

<file path=ppt/tags/tag77.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78.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7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81.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83.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84.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86.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87.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89.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ISCONTENTSTITLE" val="0"/>
  <p:tag name="KSO_WM_UNIT_VALUE" val="42"/>
  <p:tag name="KSO_WM_UNIT_LAYERLEVEL" val="1"/>
  <p:tag name="KSO_WM_UNIT_INDEX" val="1"/>
  <p:tag name="KSO_WM_UNIT_ID" val="custom20184565_19*a*1"/>
  <p:tag name="KSO_WM_UNIT_TYPE" val="a"/>
  <p:tag name="KSO_WM_UNIT_PRESET_TEXT" val="LOREM IPSUM DOLOR"/>
  <p:tag name="KSO_WM_UNIT_NOCLEAR" val="0"/>
  <p:tag name="KSO_WM_UNIT_DIAGRAM_ISNUMVISUAL" val="0"/>
  <p:tag name="KSO_WM_UNIT_DIAGRAM_ISREFERUNIT"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144"/>
  <p:tag name="KSO_WM_UNIT_LAYERLEVEL" val="1"/>
  <p:tag name="KSO_WM_UNIT_INDEX" val="1"/>
  <p:tag name="KSO_WM_UNIT_ID" val="custom20184565_19*f*1"/>
  <p:tag name="KSO_WM_UNIT_TYPE" val="f"/>
  <p:tag name="KSO_WM_UNIT_PRESET_TEXT" val="Lorem ipsum dolor sit amet, consectetur adipisicing elit."/>
  <p:tag name="KSO_WM_UNIT_NOCLEAR" val="0"/>
  <p:tag name="KSO_WM_UNIT_DIAGRAM_ISNUMVISUAL" val="0"/>
  <p:tag name="KSO_WM_UNIT_DIAGRAM_ISREFERUNIT" val="0"/>
</p:tagLst>
</file>

<file path=ppt/tags/tag91.xml><?xml version="1.0" encoding="utf-8"?>
<p:tagLst xmlns:p="http://schemas.openxmlformats.org/presentationml/2006/main">
  <p:tag name="KSO_WM_TAG_VERSION" val="1.0"/>
  <p:tag name="KSO_WM_BEAUTIFY_FLAG" val="#wm#"/>
  <p:tag name="KSO_WM_UNIT_TYPE" val="i"/>
  <p:tag name="KSO_WM_UNIT_ID" val="custom20184565_19*i*2"/>
  <p:tag name="KSO_WM_TEMPLATE_CATEGORY" val="custom"/>
  <p:tag name="KSO_WM_TEMPLATE_INDEX" val="20184565"/>
  <p:tag name="KSO_WM_UNIT_INDEX" val="2"/>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SLIDE_LAYOUT_CNT" val="1_1"/>
  <p:tag name="KSO_WM_SLIDE_LAYOUT" val="a_f"/>
  <p:tag name="KSO_WM_SLIDE_SIZE" val="891*237"/>
  <p:tag name="KSO_WM_SLIDE_POSITION" val="38*116"/>
  <p:tag name="KSO_WM_BEAUTIFY_FLAG" val="#wm#"/>
  <p:tag name="KSO_WM_SLIDE_TYPE" val="text"/>
  <p:tag name="KSO_WM_SLIDE_ITEM_CNT" val="0"/>
  <p:tag name="KSO_WM_SLIDE_INDEX" val="19"/>
  <p:tag name="KSO_WM_SLIDE_ID" val="custom20184565_19"/>
  <p:tag name="KSO_WM_TAG_VERSION" val="1.0"/>
  <p:tag name="KSO_WM_TEMPLATE_INDEX" val="20184565"/>
  <p:tag name="KSO_WM_TEMPLATE_CATEGORY" val="custom"/>
  <p:tag name="KSO_WM_SLIDE_SUBTYPE" val="pureTxt"/>
  <p:tag name="KSO_WM_TEMPLATE_SUBCATEGORY" val="0"/>
</p:tagLst>
</file>

<file path=ppt/tags/tag93.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94.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9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96.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ags/tag97.xml><?xml version="1.0" encoding="utf-8"?>
<p:tagLst xmlns:p="http://schemas.openxmlformats.org/presentationml/2006/main">
  <p:tag name="KSO_WM_TEMPLATE_CATEGORY" val="custom"/>
  <p:tag name="KSO_WM_TEMPLATE_INDEX" val="20184565"/>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65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9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50_2"/>
  <p:tag name="KSO_WM_TEMPLATE_CATEGORY" val="custom"/>
  <p:tag name="KSO_WM_TEMPLATE_INDEX" val="20184565"/>
  <p:tag name="KSO_WM_SLIDE_ID" val="custom20184565_2"/>
  <p:tag name="KSO_WM_SLIDE_INDEX" val="2"/>
  <p:tag name="KSO_WM_TEMPLATE_SUBCATEGORY" val="0"/>
  <p:tag name="KSO_WM_SLIDE_SUBTYPE" val="pureTxt"/>
</p:tagLst>
</file>

<file path=ppt/tags/tag99.xml><?xml version="1.0" encoding="utf-8"?>
<p:tagLst xmlns:p="http://schemas.openxmlformats.org/presentationml/2006/main">
  <p:tag name="KSO_WM_TEMPLATE_CATEGORY" val="custom"/>
  <p:tag name="KSO_WM_TEMPLATE_INDEX" val="20184565"/>
  <p:tag name="KSO_WM_TAG_VERSION" val="1.0"/>
  <p:tag name="KSO_WM_BEAUTIFY_FLAG" val="#wm#"/>
  <p:tag name="KSO_WM_UNIT_TYPE" val="a"/>
  <p:tag name="KSO_WM_UNIT_INDEX" val="1"/>
  <p:tag name="KSO_WM_UNIT_ID" val="custom20184565_2*a*1"/>
  <p:tag name="KSO_WM_UNIT_LAYERLEVEL" val="1"/>
  <p:tag name="KSO_WM_UNIT_VALUE" val="44"/>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Lst>
</file>

<file path=ppt/theme/theme1.xml><?xml version="1.0" encoding="utf-8"?>
<a:theme xmlns:a="http://schemas.openxmlformats.org/drawingml/2006/main" name="1_Office 主题​​">
  <a:themeElements>
    <a:clrScheme name="自定义 112">
      <a:dk1>
        <a:srgbClr val="333F50"/>
      </a:dk1>
      <a:lt1>
        <a:srgbClr val="FFFFFF"/>
      </a:lt1>
      <a:dk2>
        <a:srgbClr val="333F50"/>
      </a:dk2>
      <a:lt2>
        <a:srgbClr val="FFFFFF"/>
      </a:lt2>
      <a:accent1>
        <a:srgbClr val="44546A"/>
      </a:accent1>
      <a:accent2>
        <a:srgbClr val="333F50"/>
      </a:accent2>
      <a:accent3>
        <a:srgbClr val="44546A"/>
      </a:accent3>
      <a:accent4>
        <a:srgbClr val="333F50"/>
      </a:accent4>
      <a:accent5>
        <a:srgbClr val="000000"/>
      </a:accent5>
      <a:accent6>
        <a:srgbClr val="FFFFFF"/>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6184</Words>
  <Application>WPS 演示</Application>
  <PresentationFormat>宽屏</PresentationFormat>
  <Paragraphs>280</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0" baseType="lpstr">
      <vt:lpstr>Arial</vt:lpstr>
      <vt:lpstr>宋体</vt:lpstr>
      <vt:lpstr>Wingdings</vt:lpstr>
      <vt:lpstr>微软雅黑</vt:lpstr>
      <vt:lpstr>Calibri</vt:lpstr>
      <vt:lpstr>华文细黑</vt:lpstr>
      <vt:lpstr>Arial Unicode MS</vt:lpstr>
      <vt:lpstr>1_Office 主题​​</vt:lpstr>
      <vt:lpstr>Equation.KSEE3</vt:lpstr>
      <vt:lpstr>Equation.KSEE3</vt:lpstr>
      <vt:lpstr>Equation.KSEE3</vt:lpstr>
      <vt:lpstr>浅谈图的边染色</vt:lpstr>
      <vt:lpstr>前言</vt:lpstr>
      <vt:lpstr>一些概念</vt:lpstr>
      <vt:lpstr>图染色问题</vt:lpstr>
      <vt:lpstr>Vizing's Theorem</vt:lpstr>
      <vt:lpstr>PowerPoint 演示文稿</vt:lpstr>
      <vt:lpstr>Misra &amp; Gries Edge Coloring Algorithm</vt:lpstr>
      <vt:lpstr>Misra &amp; Gries Edge Coloring Algorithm 算法流程</vt:lpstr>
      <vt:lpstr>Misra &amp; Gries Edge Coloring Algorithm 正确性证明</vt:lpstr>
      <vt:lpstr>Misra &amp; Gries Edge Coloring Algorithm 正确性证明</vt:lpstr>
      <vt:lpstr>Misra &amp; Gries Edge Coloring Algorithm 正确性证明</vt:lpstr>
      <vt:lpstr>Misra &amp; Gries Edge Coloring Algorithm 正确性证明</vt:lpstr>
      <vt:lpstr>Misra &amp; Gries Edge Coloring Algorithm 时间复杂度分析</vt:lpstr>
      <vt:lpstr>Misra &amp; Gries Edge Coloring Algorithm 更进一步</vt:lpstr>
      <vt:lpstr>Misra &amp; Gries Edge Coloring Algorithm 更进一步</vt:lpstr>
      <vt:lpstr>Misra &amp; Gries Edge Coloring Algorithm 写在后面</vt:lpstr>
      <vt:lpstr>PowerPoint 演示文稿</vt:lpstr>
      <vt:lpstr>二分图边染色</vt:lpstr>
      <vt:lpstr>一个O(nm)的算法</vt:lpstr>
      <vt:lpstr>更优秀的算法</vt:lpstr>
      <vt:lpstr>转化</vt:lpstr>
      <vt:lpstr>正则二分图的边染色</vt:lpstr>
      <vt:lpstr>分治</vt:lpstr>
      <vt:lpstr>正则二分图-完美匹配 O(m∆)</vt:lpstr>
      <vt:lpstr>正则二分图-完美匹配 O(m log n)</vt:lpstr>
      <vt:lpstr>正则二分图-完美匹配 O(m+n log n log ∆)</vt:lpstr>
      <vt:lpstr>More</vt:lpstr>
      <vt:lpstr>参考资料</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Samjia</cp:lastModifiedBy>
  <cp:revision>69</cp:revision>
  <dcterms:created xsi:type="dcterms:W3CDTF">2019-01-05T03:31:00Z</dcterms:created>
  <dcterms:modified xsi:type="dcterms:W3CDTF">2019-01-18T06:09:36Z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