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aloo Bhai" panose="020B0604020202020204" charset="0"/>
      <p:regular r:id="rId19"/>
    </p:embeddedFont>
    <p:embeddedFont>
      <p:font typeface="Cabin Bold" panose="020B0604020202020204" charset="0"/>
      <p:regular r:id="rId20"/>
    </p:embeddedFont>
    <p:embeddedFont>
      <p:font typeface="Montserrat Bold" panose="020B0604020202020204" charset="0"/>
      <p:regular r:id="rId21"/>
    </p:embeddedFont>
    <p:embeddedFont>
      <p:font typeface="Noto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oogle-research/bert/blob/master/multilingual.m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_MTJXbbNOuyIcoYScWFCnYlvJg5EWRsx/view?usp=drive_link"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1939102" y="3200362"/>
            <a:ext cx="14409796" cy="4421827"/>
            <a:chOff x="0" y="0"/>
            <a:chExt cx="3795173" cy="1164597"/>
          </a:xfrm>
        </p:grpSpPr>
        <p:sp>
          <p:nvSpPr>
            <p:cNvPr id="3" name="Freeform 3"/>
            <p:cNvSpPr/>
            <p:nvPr/>
          </p:nvSpPr>
          <p:spPr>
            <a:xfrm>
              <a:off x="0" y="0"/>
              <a:ext cx="3795173" cy="1164597"/>
            </a:xfrm>
            <a:custGeom>
              <a:avLst/>
              <a:gdLst/>
              <a:ahLst/>
              <a:cxnLst/>
              <a:rect l="l" t="t" r="r" b="b"/>
              <a:pathLst>
                <a:path w="3795173" h="1164597">
                  <a:moveTo>
                    <a:pt x="10745" y="0"/>
                  </a:moveTo>
                  <a:lnTo>
                    <a:pt x="3784427" y="0"/>
                  </a:lnTo>
                  <a:cubicBezTo>
                    <a:pt x="3790362" y="0"/>
                    <a:pt x="3795173" y="4811"/>
                    <a:pt x="3795173" y="10745"/>
                  </a:cubicBezTo>
                  <a:lnTo>
                    <a:pt x="3795173" y="1153851"/>
                  </a:lnTo>
                  <a:cubicBezTo>
                    <a:pt x="3795173" y="1156701"/>
                    <a:pt x="3794041" y="1159434"/>
                    <a:pt x="3792026" y="1161449"/>
                  </a:cubicBezTo>
                  <a:cubicBezTo>
                    <a:pt x="3790010" y="1163464"/>
                    <a:pt x="3787277" y="1164597"/>
                    <a:pt x="3784427" y="1164597"/>
                  </a:cubicBezTo>
                  <a:lnTo>
                    <a:pt x="10745" y="1164597"/>
                  </a:lnTo>
                  <a:cubicBezTo>
                    <a:pt x="4811" y="1164597"/>
                    <a:pt x="0" y="1159786"/>
                    <a:pt x="0" y="1153851"/>
                  </a:cubicBezTo>
                  <a:lnTo>
                    <a:pt x="0" y="10745"/>
                  </a:lnTo>
                  <a:cubicBezTo>
                    <a:pt x="0" y="7896"/>
                    <a:pt x="1132" y="5162"/>
                    <a:pt x="3147" y="3147"/>
                  </a:cubicBezTo>
                  <a:cubicBezTo>
                    <a:pt x="5162" y="1132"/>
                    <a:pt x="7896" y="0"/>
                    <a:pt x="10745"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47625"/>
              <a:ext cx="3795173" cy="1212222"/>
            </a:xfrm>
            <a:prstGeom prst="rect">
              <a:avLst/>
            </a:prstGeom>
          </p:spPr>
          <p:txBody>
            <a:bodyPr lIns="50800" tIns="50800" rIns="50800" bIns="50800" rtlCol="0" anchor="ctr"/>
            <a:lstStyle/>
            <a:p>
              <a:pPr algn="ctr">
                <a:lnSpc>
                  <a:spcPts val="3499"/>
                </a:lnSpc>
              </a:pPr>
              <a:endParaRPr/>
            </a:p>
          </p:txBody>
        </p:sp>
      </p:grpSp>
      <p:sp>
        <p:nvSpPr>
          <p:cNvPr id="5" name="Freeform 5"/>
          <p:cNvSpPr/>
          <p:nvPr/>
        </p:nvSpPr>
        <p:spPr>
          <a:xfrm>
            <a:off x="429405" y="490336"/>
            <a:ext cx="3019394" cy="2932586"/>
          </a:xfrm>
          <a:custGeom>
            <a:avLst/>
            <a:gdLst/>
            <a:ahLst/>
            <a:cxnLst/>
            <a:rect l="l" t="t" r="r" b="b"/>
            <a:pathLst>
              <a:path w="3019394" h="2932586">
                <a:moveTo>
                  <a:pt x="0" y="0"/>
                </a:moveTo>
                <a:lnTo>
                  <a:pt x="3019394" y="0"/>
                </a:lnTo>
                <a:lnTo>
                  <a:pt x="3019394" y="2932586"/>
                </a:lnTo>
                <a:lnTo>
                  <a:pt x="0" y="2932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285558" y="4039676"/>
            <a:ext cx="13716884" cy="2743200"/>
          </a:xfrm>
          <a:prstGeom prst="rect">
            <a:avLst/>
          </a:prstGeom>
        </p:spPr>
        <p:txBody>
          <a:bodyPr lIns="0" tIns="0" rIns="0" bIns="0" rtlCol="0" anchor="t">
            <a:spAutoFit/>
          </a:bodyPr>
          <a:lstStyle/>
          <a:p>
            <a:pPr algn="ctr">
              <a:lnSpc>
                <a:spcPts val="7219"/>
              </a:lnSpc>
            </a:pPr>
            <a:r>
              <a:rPr lang="en-US" sz="6015" spc="-252">
                <a:solidFill>
                  <a:srgbClr val="2E2E2E"/>
                </a:solidFill>
                <a:latin typeface="Baloo Bhai"/>
              </a:rPr>
              <a:t>ỨNG DỤNG MÔ HÌNH NGÔN NGỮ LỚN TRONG BÀI TOÁN XÁC ĐỊNH TƯƠNG ĐỒNG VĂN BẢN XUYÊN NGỮ ANH-VIỆT</a:t>
            </a:r>
          </a:p>
        </p:txBody>
      </p:sp>
      <p:sp>
        <p:nvSpPr>
          <p:cNvPr id="7" name="TextBox 7"/>
          <p:cNvSpPr txBox="1"/>
          <p:nvPr/>
        </p:nvSpPr>
        <p:spPr>
          <a:xfrm>
            <a:off x="6260738" y="8307990"/>
            <a:ext cx="6388462" cy="696193"/>
          </a:xfrm>
          <a:prstGeom prst="rect">
            <a:avLst/>
          </a:prstGeom>
        </p:spPr>
        <p:txBody>
          <a:bodyPr wrap="square" lIns="0" tIns="0" rIns="0" bIns="0" rtlCol="0" anchor="t">
            <a:spAutoFit/>
          </a:bodyPr>
          <a:lstStyle/>
          <a:p>
            <a:pPr algn="just">
              <a:lnSpc>
                <a:spcPts val="5727"/>
              </a:lnSpc>
            </a:pPr>
            <a:r>
              <a:rPr lang="en-US" sz="4090" dirty="0" err="1">
                <a:solidFill>
                  <a:srgbClr val="2E2E2E"/>
                </a:solidFill>
                <a:latin typeface="Montserrat Bold"/>
              </a:rPr>
              <a:t>Nhóm</a:t>
            </a:r>
            <a:r>
              <a:rPr lang="en-US" sz="4090" dirty="0">
                <a:solidFill>
                  <a:srgbClr val="2E2E2E"/>
                </a:solidFill>
                <a:latin typeface="Montserrat Bold"/>
              </a:rPr>
              <a:t> </a:t>
            </a:r>
            <a:r>
              <a:rPr lang="en-US" sz="4090" dirty="0" err="1">
                <a:solidFill>
                  <a:srgbClr val="2E2E2E"/>
                </a:solidFill>
                <a:latin typeface="Montserrat Bold"/>
              </a:rPr>
              <a:t>Trà</a:t>
            </a:r>
            <a:r>
              <a:rPr lang="en-US" sz="4090" dirty="0">
                <a:solidFill>
                  <a:srgbClr val="2E2E2E"/>
                </a:solidFill>
                <a:latin typeface="Montserrat Bold"/>
              </a:rPr>
              <a:t> </a:t>
            </a:r>
            <a:r>
              <a:rPr lang="en-US" sz="4090" dirty="0" err="1">
                <a:solidFill>
                  <a:srgbClr val="2E2E2E"/>
                </a:solidFill>
                <a:latin typeface="Montserrat Bold"/>
              </a:rPr>
              <a:t>đào</a:t>
            </a:r>
            <a:r>
              <a:rPr lang="en-US" sz="4090" dirty="0">
                <a:solidFill>
                  <a:srgbClr val="2E2E2E"/>
                </a:solidFill>
                <a:latin typeface="Montserrat Bold"/>
              </a:rPr>
              <a:t> cam </a:t>
            </a:r>
            <a:r>
              <a:rPr lang="en-US" sz="4090" dirty="0" err="1">
                <a:solidFill>
                  <a:srgbClr val="2E2E2E"/>
                </a:solidFill>
                <a:latin typeface="Montserrat Bold"/>
              </a:rPr>
              <a:t>sả</a:t>
            </a:r>
            <a:endParaRPr lang="en-US" sz="4090" dirty="0">
              <a:solidFill>
                <a:srgbClr val="2E2E2E"/>
              </a:solidFill>
              <a:latin typeface="Montserrat Bold"/>
            </a:endParaRPr>
          </a:p>
        </p:txBody>
      </p:sp>
      <p:sp>
        <p:nvSpPr>
          <p:cNvPr id="8" name="TextBox 8"/>
          <p:cNvSpPr txBox="1"/>
          <p:nvPr/>
        </p:nvSpPr>
        <p:spPr>
          <a:xfrm>
            <a:off x="4437281" y="708875"/>
            <a:ext cx="9964519" cy="1504194"/>
          </a:xfrm>
          <a:prstGeom prst="rect">
            <a:avLst/>
          </a:prstGeom>
        </p:spPr>
        <p:txBody>
          <a:bodyPr wrap="square" lIns="0" tIns="0" rIns="0" bIns="0" rtlCol="0" anchor="t">
            <a:spAutoFit/>
          </a:bodyPr>
          <a:lstStyle/>
          <a:p>
            <a:pPr algn="ctr">
              <a:lnSpc>
                <a:spcPts val="3958"/>
              </a:lnSpc>
            </a:pPr>
            <a:r>
              <a:rPr lang="en-US" sz="2827" dirty="0">
                <a:solidFill>
                  <a:srgbClr val="2E2E2E"/>
                </a:solidFill>
                <a:latin typeface="Noto Sans Bold"/>
              </a:rPr>
              <a:t>TRƯỜNG ĐẠI HỌC KHOA HỌC TỰ NHIÊN, ĐHQG-HCM</a:t>
            </a:r>
          </a:p>
          <a:p>
            <a:pPr algn="ctr">
              <a:lnSpc>
                <a:spcPts val="3958"/>
              </a:lnSpc>
            </a:pPr>
            <a:r>
              <a:rPr lang="en-US" sz="2827" dirty="0">
                <a:solidFill>
                  <a:srgbClr val="2E2E2E"/>
                </a:solidFill>
                <a:latin typeface="Noto Sans Bold"/>
              </a:rPr>
              <a:t>KHOA CÔNG NGHỆ THÔNG TIN</a:t>
            </a:r>
          </a:p>
          <a:p>
            <a:pPr algn="ctr">
              <a:lnSpc>
                <a:spcPts val="3958"/>
              </a:lnSpc>
              <a:spcBef>
                <a:spcPct val="0"/>
              </a:spcBef>
            </a:pPr>
            <a:r>
              <a:rPr lang="en-US" sz="2827" dirty="0">
                <a:solidFill>
                  <a:srgbClr val="2E2E2E"/>
                </a:solidFill>
                <a:latin typeface="Noto Sans Bold"/>
              </a:rPr>
              <a:t>NHẬP MÔN XỬ LÝ NGÔN NGỮ TỰ NHIÊN</a:t>
            </a:r>
          </a:p>
        </p:txBody>
      </p:sp>
      <p:grpSp>
        <p:nvGrpSpPr>
          <p:cNvPr id="9" name="Group 9"/>
          <p:cNvGrpSpPr/>
          <p:nvPr/>
        </p:nvGrpSpPr>
        <p:grpSpPr>
          <a:xfrm>
            <a:off x="8907319" y="9700852"/>
            <a:ext cx="473363" cy="468600"/>
            <a:chOff x="0" y="0"/>
            <a:chExt cx="631150" cy="624800"/>
          </a:xfrm>
        </p:grpSpPr>
        <p:grpSp>
          <p:nvGrpSpPr>
            <p:cNvPr id="10" name="Group 10"/>
            <p:cNvGrpSpPr/>
            <p:nvPr/>
          </p:nvGrpSpPr>
          <p:grpSpPr>
            <a:xfrm>
              <a:off x="0" y="0"/>
              <a:ext cx="631150" cy="624800"/>
              <a:chOff x="0" y="0"/>
              <a:chExt cx="812800" cy="804622"/>
            </a:xfrm>
          </p:grpSpPr>
          <p:sp>
            <p:nvSpPr>
              <p:cNvPr id="11" name="Freeform 11"/>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3" name="TextBox 13"/>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647201" cy="2291258"/>
        </p:xfrm>
        <a:graphic>
          <a:graphicData uri="http://schemas.openxmlformats.org/drawingml/2006/table">
            <a:tbl>
              <a:tblPr/>
              <a:tblGrid>
                <a:gridCol w="12647201">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mBERT</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Box 8"/>
          <p:cNvSpPr txBox="1"/>
          <p:nvPr/>
        </p:nvSpPr>
        <p:spPr>
          <a:xfrm>
            <a:off x="2218629" y="3182642"/>
            <a:ext cx="13850742" cy="2223770"/>
          </a:xfrm>
          <a:prstGeom prst="rect">
            <a:avLst/>
          </a:prstGeom>
        </p:spPr>
        <p:txBody>
          <a:bodyPr lIns="0" tIns="0" rIns="0" bIns="0" rtlCol="0" anchor="t">
            <a:spAutoFit/>
          </a:bodyPr>
          <a:lstStyle/>
          <a:p>
            <a:pPr algn="just">
              <a:lnSpc>
                <a:spcPts val="4480"/>
              </a:lnSpc>
              <a:spcBef>
                <a:spcPct val="0"/>
              </a:spcBef>
            </a:pPr>
            <a:r>
              <a:rPr lang="en-US" sz="3200">
                <a:solidFill>
                  <a:srgbClr val="000000"/>
                </a:solidFill>
                <a:latin typeface="Noto Sans Bold"/>
              </a:rPr>
              <a:t>mBERT là một BERT đa ngôn ngữ được đào tạo trước trên 104 ngôn ngữ, được phát hành bởi tác giả của bài báo gốc về kho lưu trữ GitHub chính thức của Google Research: </a:t>
            </a:r>
            <a:r>
              <a:rPr lang="en-US" sz="3200" u="sng">
                <a:solidFill>
                  <a:srgbClr val="000000"/>
                </a:solidFill>
                <a:latin typeface="Noto Sans Bold"/>
                <a:hlinkClick r:id="rId2" tooltip="https://github.com/google-research/bert/blob/master/multilingual.md"/>
              </a:rPr>
              <a:t>google-research / bert </a:t>
            </a:r>
            <a:r>
              <a:rPr lang="en-US" sz="3200">
                <a:solidFill>
                  <a:srgbClr val="000000"/>
                </a:solidFill>
                <a:latin typeface="Noto Sans Bold"/>
              </a:rPr>
              <a:t>on Tháng 11/2018.</a:t>
            </a:r>
          </a:p>
        </p:txBody>
      </p:sp>
      <p:grpSp>
        <p:nvGrpSpPr>
          <p:cNvPr id="9" name="Group 9"/>
          <p:cNvGrpSpPr/>
          <p:nvPr/>
        </p:nvGrpSpPr>
        <p:grpSpPr>
          <a:xfrm>
            <a:off x="8907319" y="9818400"/>
            <a:ext cx="473363" cy="468600"/>
            <a:chOff x="0" y="0"/>
            <a:chExt cx="631150" cy="624800"/>
          </a:xfrm>
        </p:grpSpPr>
        <p:grpSp>
          <p:nvGrpSpPr>
            <p:cNvPr id="10" name="Group 10"/>
            <p:cNvGrpSpPr/>
            <p:nvPr/>
          </p:nvGrpSpPr>
          <p:grpSpPr>
            <a:xfrm>
              <a:off x="0" y="0"/>
              <a:ext cx="631150" cy="624800"/>
              <a:chOff x="0" y="0"/>
              <a:chExt cx="812800" cy="804622"/>
            </a:xfrm>
          </p:grpSpPr>
          <p:sp>
            <p:nvSpPr>
              <p:cNvPr id="11" name="Freeform 11"/>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3" name="TextBox 13"/>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10</a:t>
              </a:r>
            </a:p>
          </p:txBody>
        </p:sp>
      </p:grpSp>
      <p:sp>
        <p:nvSpPr>
          <p:cNvPr id="14" name="TextBox 14"/>
          <p:cNvSpPr txBox="1"/>
          <p:nvPr/>
        </p:nvSpPr>
        <p:spPr>
          <a:xfrm>
            <a:off x="2218629" y="5802497"/>
            <a:ext cx="13850742" cy="2909241"/>
          </a:xfrm>
          <a:prstGeom prst="rect">
            <a:avLst/>
          </a:prstGeom>
        </p:spPr>
        <p:txBody>
          <a:bodyPr lIns="0" tIns="0" rIns="0" bIns="0" rtlCol="0" anchor="t">
            <a:spAutoFit/>
          </a:bodyPr>
          <a:lstStyle/>
          <a:p>
            <a:pPr algn="just">
              <a:lnSpc>
                <a:spcPts val="4667"/>
              </a:lnSpc>
              <a:spcBef>
                <a:spcPct val="0"/>
              </a:spcBef>
            </a:pPr>
            <a:r>
              <a:rPr lang="en-US" sz="3333">
                <a:solidFill>
                  <a:srgbClr val="000000"/>
                </a:solidFill>
                <a:latin typeface="Noto Sans Bold"/>
              </a:rPr>
              <a:t>mBERT tuân theo cấu trúc tương tự của BERT. Sự khác biệt duy nhất là rằng mBERT được đào tạo trước về dữ liệu Wikipedia được ghép nối cho 104 ngôn ngữ và nó hoạt động tốt một cách đáng ngạc nhiên so với việc nhúng từ đa ngôn ngữ trên zero-shot chuyển giao đa ngôn ngữ trong tập dữ liệu XNLI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721590" cy="2291258"/>
        </p:xfrm>
        <a:graphic>
          <a:graphicData uri="http://schemas.openxmlformats.org/drawingml/2006/table">
            <a:tbl>
              <a:tblPr/>
              <a:tblGrid>
                <a:gridCol w="12721590">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mBERT</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8" name="Group 8"/>
          <p:cNvGrpSpPr/>
          <p:nvPr/>
        </p:nvGrpSpPr>
        <p:grpSpPr>
          <a:xfrm>
            <a:off x="8907319" y="9818400"/>
            <a:ext cx="473363" cy="468600"/>
            <a:chOff x="0" y="0"/>
            <a:chExt cx="631150" cy="624800"/>
          </a:xfrm>
        </p:grpSpPr>
        <p:grpSp>
          <p:nvGrpSpPr>
            <p:cNvPr id="9" name="Group 9"/>
            <p:cNvGrpSpPr/>
            <p:nvPr/>
          </p:nvGrpSpPr>
          <p:grpSpPr>
            <a:xfrm>
              <a:off x="0" y="0"/>
              <a:ext cx="631150" cy="624800"/>
              <a:chOff x="0" y="0"/>
              <a:chExt cx="812800" cy="804622"/>
            </a:xfrm>
          </p:grpSpPr>
          <p:sp>
            <p:nvSpPr>
              <p:cNvPr id="10" name="Freeform 10"/>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1" name="TextBox 11"/>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2" name="TextBox 12"/>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11</a:t>
              </a:r>
            </a:p>
          </p:txBody>
        </p:sp>
      </p:grpSp>
      <p:sp>
        <p:nvSpPr>
          <p:cNvPr id="13" name="Freeform 13"/>
          <p:cNvSpPr/>
          <p:nvPr/>
        </p:nvSpPr>
        <p:spPr>
          <a:xfrm>
            <a:off x="5409762" y="2673983"/>
            <a:ext cx="7468476" cy="6374569"/>
          </a:xfrm>
          <a:custGeom>
            <a:avLst/>
            <a:gdLst/>
            <a:ahLst/>
            <a:cxnLst/>
            <a:rect l="l" t="t" r="r" b="b"/>
            <a:pathLst>
              <a:path w="7468476" h="6374569">
                <a:moveTo>
                  <a:pt x="0" y="0"/>
                </a:moveTo>
                <a:lnTo>
                  <a:pt x="7468476" y="0"/>
                </a:lnTo>
                <a:lnTo>
                  <a:pt x="7468476" y="6374568"/>
                </a:lnTo>
                <a:lnTo>
                  <a:pt x="0" y="637456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647201" cy="2291258"/>
        </p:xfrm>
        <a:graphic>
          <a:graphicData uri="http://schemas.openxmlformats.org/drawingml/2006/table">
            <a:tbl>
              <a:tblPr/>
              <a:tblGrid>
                <a:gridCol w="12647201">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10796637" cy="1524000"/>
        </p:xfrm>
        <a:graphic>
          <a:graphicData uri="http://schemas.openxmlformats.org/drawingml/2006/table">
            <a:tbl>
              <a:tblPr/>
              <a:tblGrid>
                <a:gridCol w="10796637">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Đo độ tương đồng</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nvGraphicFramePr>
        <p:xfrm>
          <a:off x="7096353" y="7104415"/>
          <a:ext cx="4095295" cy="1517015"/>
        </p:xfrm>
        <a:graphic>
          <a:graphicData uri="http://schemas.openxmlformats.org/drawingml/2006/table">
            <a:tbl>
              <a:tblPr/>
              <a:tblGrid>
                <a:gridCol w="3230568">
                  <a:extLst>
                    <a:ext uri="{9D8B030D-6E8A-4147-A177-3AD203B41FA5}">
                      <a16:colId xmlns:a16="http://schemas.microsoft.com/office/drawing/2014/main" val="20000"/>
                    </a:ext>
                  </a:extLst>
                </a:gridCol>
              </a:tblGrid>
              <a:tr h="1517015">
                <a:tc>
                  <a:txBody>
                    <a:bodyPr/>
                    <a:lstStyle/>
                    <a:p>
                      <a:pPr algn="l">
                        <a:lnSpc>
                          <a:spcPts val="5600"/>
                        </a:lnSpc>
                        <a:defRPr/>
                      </a:pPr>
                      <a:r>
                        <a:rPr lang="en-US" sz="4000">
                          <a:solidFill>
                            <a:srgbClr val="2E2E2E"/>
                          </a:solidFill>
                          <a:latin typeface="Cabin Bold"/>
                        </a:rPr>
                        <a:t>Cosine similarity</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9" name="Group 9"/>
          <p:cNvGrpSpPr/>
          <p:nvPr/>
        </p:nvGrpSpPr>
        <p:grpSpPr>
          <a:xfrm>
            <a:off x="8907319" y="9818400"/>
            <a:ext cx="473363" cy="468600"/>
            <a:chOff x="0" y="0"/>
            <a:chExt cx="631150" cy="624800"/>
          </a:xfrm>
        </p:grpSpPr>
        <p:grpSp>
          <p:nvGrpSpPr>
            <p:cNvPr id="10" name="Group 10"/>
            <p:cNvGrpSpPr/>
            <p:nvPr/>
          </p:nvGrpSpPr>
          <p:grpSpPr>
            <a:xfrm>
              <a:off x="0" y="0"/>
              <a:ext cx="631150" cy="624800"/>
              <a:chOff x="0" y="0"/>
              <a:chExt cx="812800" cy="804622"/>
            </a:xfrm>
          </p:grpSpPr>
          <p:sp>
            <p:nvSpPr>
              <p:cNvPr id="11" name="Freeform 11"/>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3" name="TextBox 13"/>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12</a:t>
              </a:r>
            </a:p>
          </p:txBody>
        </p:sp>
      </p:grpSp>
      <p:sp>
        <p:nvSpPr>
          <p:cNvPr id="14" name="Freeform 14"/>
          <p:cNvSpPr/>
          <p:nvPr/>
        </p:nvSpPr>
        <p:spPr>
          <a:xfrm>
            <a:off x="3270893" y="3880690"/>
            <a:ext cx="11746214" cy="3223724"/>
          </a:xfrm>
          <a:custGeom>
            <a:avLst/>
            <a:gdLst/>
            <a:ahLst/>
            <a:cxnLst/>
            <a:rect l="l" t="t" r="r" b="b"/>
            <a:pathLst>
              <a:path w="11746214" h="3223724">
                <a:moveTo>
                  <a:pt x="0" y="0"/>
                </a:moveTo>
                <a:lnTo>
                  <a:pt x="11746214" y="0"/>
                </a:lnTo>
                <a:lnTo>
                  <a:pt x="11746214" y="3223725"/>
                </a:lnTo>
                <a:lnTo>
                  <a:pt x="0" y="32237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647201" cy="2291258"/>
        </p:xfrm>
        <a:graphic>
          <a:graphicData uri="http://schemas.openxmlformats.org/drawingml/2006/table">
            <a:tbl>
              <a:tblPr/>
              <a:tblGrid>
                <a:gridCol w="12647201">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10796637" cy="1524000"/>
        </p:xfrm>
        <a:graphic>
          <a:graphicData uri="http://schemas.openxmlformats.org/drawingml/2006/table">
            <a:tbl>
              <a:tblPr/>
              <a:tblGrid>
                <a:gridCol w="10796637">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Các độ đo đánh giá</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nvGraphicFramePr>
        <p:xfrm>
          <a:off x="7096353" y="7104415"/>
          <a:ext cx="4095295" cy="1517015"/>
        </p:xfrm>
        <a:graphic>
          <a:graphicData uri="http://schemas.openxmlformats.org/drawingml/2006/table">
            <a:tbl>
              <a:tblPr/>
              <a:tblGrid>
                <a:gridCol w="3230568">
                  <a:extLst>
                    <a:ext uri="{9D8B030D-6E8A-4147-A177-3AD203B41FA5}">
                      <a16:colId xmlns:a16="http://schemas.microsoft.com/office/drawing/2014/main" val="20000"/>
                    </a:ext>
                  </a:extLst>
                </a:gridCol>
              </a:tblGrid>
              <a:tr h="1517015">
                <a:tc>
                  <a:txBody>
                    <a:bodyPr/>
                    <a:lstStyle/>
                    <a:p>
                      <a:pPr algn="l">
                        <a:lnSpc>
                          <a:spcPts val="5600"/>
                        </a:lnSpc>
                        <a:defRPr/>
                      </a:pP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9" name="Group 9"/>
          <p:cNvGrpSpPr/>
          <p:nvPr/>
        </p:nvGrpSpPr>
        <p:grpSpPr>
          <a:xfrm>
            <a:off x="8907319" y="9818400"/>
            <a:ext cx="473363" cy="468600"/>
            <a:chOff x="0" y="0"/>
            <a:chExt cx="631150" cy="624800"/>
          </a:xfrm>
        </p:grpSpPr>
        <p:grpSp>
          <p:nvGrpSpPr>
            <p:cNvPr id="10" name="Group 10"/>
            <p:cNvGrpSpPr/>
            <p:nvPr/>
          </p:nvGrpSpPr>
          <p:grpSpPr>
            <a:xfrm>
              <a:off x="0" y="0"/>
              <a:ext cx="631150" cy="624800"/>
              <a:chOff x="0" y="0"/>
              <a:chExt cx="812800" cy="804622"/>
            </a:xfrm>
          </p:grpSpPr>
          <p:sp>
            <p:nvSpPr>
              <p:cNvPr id="11" name="Freeform 11"/>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3" name="TextBox 13"/>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13</a:t>
              </a:r>
            </a:p>
          </p:txBody>
        </p:sp>
      </p:grpSp>
      <p:sp>
        <p:nvSpPr>
          <p:cNvPr id="14" name="Freeform 14"/>
          <p:cNvSpPr/>
          <p:nvPr/>
        </p:nvSpPr>
        <p:spPr>
          <a:xfrm>
            <a:off x="3277092" y="3435983"/>
            <a:ext cx="11733816" cy="5676011"/>
          </a:xfrm>
          <a:custGeom>
            <a:avLst/>
            <a:gdLst/>
            <a:ahLst/>
            <a:cxnLst/>
            <a:rect l="l" t="t" r="r" b="b"/>
            <a:pathLst>
              <a:path w="11733816" h="5676011">
                <a:moveTo>
                  <a:pt x="0" y="0"/>
                </a:moveTo>
                <a:lnTo>
                  <a:pt x="11733816" y="0"/>
                </a:lnTo>
                <a:lnTo>
                  <a:pt x="11733816" y="5676010"/>
                </a:lnTo>
                <a:lnTo>
                  <a:pt x="0" y="567601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5509943" y="4524375"/>
            <a:ext cx="7268114" cy="1228725"/>
          </a:xfrm>
          <a:prstGeom prst="rect">
            <a:avLst/>
          </a:prstGeom>
        </p:spPr>
        <p:txBody>
          <a:bodyPr lIns="0" tIns="0" rIns="0" bIns="0" rtlCol="0" anchor="t">
            <a:spAutoFit/>
          </a:bodyPr>
          <a:lstStyle/>
          <a:p>
            <a:pPr algn="ctr">
              <a:lnSpc>
                <a:spcPts val="9600"/>
              </a:lnSpc>
            </a:pPr>
            <a:r>
              <a:rPr lang="en-US" sz="8000">
                <a:solidFill>
                  <a:srgbClr val="2E2E2E"/>
                </a:solidFill>
                <a:latin typeface="Baloo Bhai"/>
              </a:rPr>
              <a:t>3. DEMO</a:t>
            </a:r>
          </a:p>
        </p:txBody>
      </p:sp>
      <p:grpSp>
        <p:nvGrpSpPr>
          <p:cNvPr id="6" name="Group 6"/>
          <p:cNvGrpSpPr/>
          <p:nvPr/>
        </p:nvGrpSpPr>
        <p:grpSpPr>
          <a:xfrm>
            <a:off x="8907319" y="9818400"/>
            <a:ext cx="473363" cy="468600"/>
            <a:chOff x="0" y="0"/>
            <a:chExt cx="631150" cy="624800"/>
          </a:xfrm>
        </p:grpSpPr>
        <p:grpSp>
          <p:nvGrpSpPr>
            <p:cNvPr id="7" name="Group 7"/>
            <p:cNvGrpSpPr/>
            <p:nvPr/>
          </p:nvGrpSpPr>
          <p:grpSpPr>
            <a:xfrm>
              <a:off x="0" y="0"/>
              <a:ext cx="631150" cy="624800"/>
              <a:chOff x="0" y="0"/>
              <a:chExt cx="812800" cy="804622"/>
            </a:xfrm>
          </p:grpSpPr>
          <p:sp>
            <p:nvSpPr>
              <p:cNvPr id="8" name="Freeform 8"/>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9" name="TextBox 9"/>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0" name="TextBox 10"/>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57150"/>
              <a:ext cx="4545659" cy="2502958"/>
            </a:xfrm>
            <a:prstGeom prst="rect">
              <a:avLst/>
            </a:prstGeom>
          </p:spPr>
          <p:txBody>
            <a:bodyPr lIns="50800" tIns="50800" rIns="50800" bIns="50800" rtlCol="0" anchor="ctr"/>
            <a:lstStyle/>
            <a:p>
              <a:pPr algn="ctr">
                <a:lnSpc>
                  <a:spcPts val="4059"/>
                </a:lnSpc>
              </a:pPr>
              <a:r>
                <a:rPr lang="en-US" sz="2899" u="sng">
                  <a:solidFill>
                    <a:srgbClr val="2B4B82"/>
                  </a:solidFill>
                  <a:latin typeface="Baloo Bhai"/>
                  <a:hlinkClick r:id="rId2" tooltip="https://drive.google.com/file/d/1_MTJXbbNOuyIcoYScWFCnYlvJg5EWRsx/view?usp=drive_link"/>
                </a:rPr>
                <a:t>https://drive.google.com/file/d/1_MTJXbbNOuyIcoYScWFCnYlvJg5EWRsx/view?usp=drive_link</a:t>
              </a:r>
            </a:p>
          </p:txBody>
        </p:sp>
      </p:grpSp>
      <p:graphicFrame>
        <p:nvGraphicFramePr>
          <p:cNvPr id="5" name="Table 5"/>
          <p:cNvGraphicFramePr>
            <a:graphicFrameLocks noGrp="1"/>
          </p:cNvGraphicFramePr>
          <p:nvPr/>
        </p:nvGraphicFramePr>
        <p:xfrm>
          <a:off x="1028700" y="1410928"/>
          <a:ext cx="4071988" cy="1479883"/>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2130850"/>
          <a:ext cx="13142588" cy="2291258"/>
        </p:xfrm>
        <a:graphic>
          <a:graphicData uri="http://schemas.openxmlformats.org/drawingml/2006/table">
            <a:tbl>
              <a:tblPr/>
              <a:tblGrid>
                <a:gridCol w="13142588">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Link video demo</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2514479"/>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8" name="Group 8"/>
          <p:cNvGrpSpPr/>
          <p:nvPr/>
        </p:nvGrpSpPr>
        <p:grpSpPr>
          <a:xfrm>
            <a:off x="8907319" y="9818400"/>
            <a:ext cx="473363" cy="468600"/>
            <a:chOff x="0" y="0"/>
            <a:chExt cx="631150" cy="624800"/>
          </a:xfrm>
        </p:grpSpPr>
        <p:grpSp>
          <p:nvGrpSpPr>
            <p:cNvPr id="9" name="Group 9"/>
            <p:cNvGrpSpPr/>
            <p:nvPr/>
          </p:nvGrpSpPr>
          <p:grpSpPr>
            <a:xfrm>
              <a:off x="0" y="0"/>
              <a:ext cx="631150" cy="624800"/>
              <a:chOff x="0" y="0"/>
              <a:chExt cx="812800" cy="804622"/>
            </a:xfrm>
          </p:grpSpPr>
          <p:sp>
            <p:nvSpPr>
              <p:cNvPr id="10" name="Freeform 10"/>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1" name="TextBox 11"/>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2" name="TextBox 12"/>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15</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1410928"/>
          <a:ext cx="4071988" cy="1479883"/>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1028700"/>
          <a:ext cx="13142588" cy="2291258"/>
        </p:xfrm>
        <a:graphic>
          <a:graphicData uri="http://schemas.openxmlformats.org/drawingml/2006/table">
            <a:tbl>
              <a:tblPr/>
              <a:tblGrid>
                <a:gridCol w="13142588">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Tài liệu tham khảo</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2514479"/>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8" name="Group 8"/>
          <p:cNvGrpSpPr/>
          <p:nvPr/>
        </p:nvGrpSpPr>
        <p:grpSpPr>
          <a:xfrm>
            <a:off x="8907319" y="9818400"/>
            <a:ext cx="473363" cy="468600"/>
            <a:chOff x="0" y="0"/>
            <a:chExt cx="631150" cy="624800"/>
          </a:xfrm>
        </p:grpSpPr>
        <p:grpSp>
          <p:nvGrpSpPr>
            <p:cNvPr id="9" name="Group 9"/>
            <p:cNvGrpSpPr/>
            <p:nvPr/>
          </p:nvGrpSpPr>
          <p:grpSpPr>
            <a:xfrm>
              <a:off x="0" y="0"/>
              <a:ext cx="631150" cy="624800"/>
              <a:chOff x="0" y="0"/>
              <a:chExt cx="812800" cy="804622"/>
            </a:xfrm>
          </p:grpSpPr>
          <p:sp>
            <p:nvSpPr>
              <p:cNvPr id="10" name="Freeform 10"/>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1" name="TextBox 11"/>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2" name="TextBox 12"/>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16</a:t>
              </a:r>
            </a:p>
          </p:txBody>
        </p:sp>
      </p:grpSp>
      <p:sp>
        <p:nvSpPr>
          <p:cNvPr id="13" name="TextBox 13"/>
          <p:cNvSpPr txBox="1"/>
          <p:nvPr/>
        </p:nvSpPr>
        <p:spPr>
          <a:xfrm>
            <a:off x="1318251" y="2961078"/>
            <a:ext cx="15651498" cy="331279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Baloo Bhai"/>
              </a:rPr>
              <a:t>Emerging Cross-lingual Structure in Pretrained Language Models: Shijie Wu, Alexis Conneau, Haoran Li,  Luke Zettlemoyer, Veselin Stoyanov - Department of Computer Science, Johns Hopkins University (2020).</a:t>
            </a:r>
          </a:p>
          <a:p>
            <a:pPr algn="just">
              <a:lnSpc>
                <a:spcPts val="3779"/>
              </a:lnSpc>
              <a:spcBef>
                <a:spcPct val="0"/>
              </a:spcBef>
            </a:pPr>
            <a:endParaRPr lang="en-US" sz="2700">
              <a:solidFill>
                <a:srgbClr val="000000"/>
              </a:solidFill>
              <a:latin typeface="Baloo Bhai"/>
            </a:endParaRPr>
          </a:p>
          <a:p>
            <a:pPr algn="just">
              <a:lnSpc>
                <a:spcPts val="3779"/>
              </a:lnSpc>
              <a:spcBef>
                <a:spcPct val="0"/>
              </a:spcBef>
            </a:pPr>
            <a:r>
              <a:rPr lang="en-US" sz="2700">
                <a:solidFill>
                  <a:srgbClr val="000000"/>
                </a:solidFill>
                <a:latin typeface="Baloo Bhai"/>
              </a:rPr>
              <a:t>XÁC ĐỊNH TƯƠNG ĐỒNG XUYÊN NGỮ ANH - VIỆT SỬ DỤNG MÔ HÌNH ĐỒ THỊ: Lê Thành Nguyên, Trần Gia Trọng Nhân, Trần Công Hậu, Đinh Điền - Trường Đại học Khoa học Tự Nhiên, Đại học Quốc gia Thành phố Hồ Chí Minh (2019).</a:t>
            </a:r>
          </a:p>
        </p:txBody>
      </p:sp>
      <p:sp>
        <p:nvSpPr>
          <p:cNvPr id="14" name="TextBox 14"/>
          <p:cNvSpPr txBox="1"/>
          <p:nvPr/>
        </p:nvSpPr>
        <p:spPr>
          <a:xfrm>
            <a:off x="1318251" y="6678567"/>
            <a:ext cx="15651498" cy="9315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Baloo Bhai"/>
              </a:rPr>
              <a:t>BERT: Pre-training of Deep Bidirectional Transformers for Language Understanding: Jacob Devlin, Ming-Wei Chang, Kenton Lee, Kristina Toutanova (2019).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4071988" cy="1479883"/>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3442979" y="3295427"/>
          <a:ext cx="11402042" cy="3667125"/>
        </p:xfrm>
        <a:graphic>
          <a:graphicData uri="http://schemas.openxmlformats.org/drawingml/2006/table">
            <a:tbl>
              <a:tblPr/>
              <a:tblGrid>
                <a:gridCol w="11402042">
                  <a:extLst>
                    <a:ext uri="{9D8B030D-6E8A-4147-A177-3AD203B41FA5}">
                      <a16:colId xmlns:a16="http://schemas.microsoft.com/office/drawing/2014/main" val="20000"/>
                    </a:ext>
                  </a:extLst>
                </a:gridCol>
              </a:tblGrid>
              <a:tr h="3667125">
                <a:tc>
                  <a:txBody>
                    <a:bodyPr/>
                    <a:lstStyle/>
                    <a:p>
                      <a:pPr algn="ctr">
                        <a:lnSpc>
                          <a:spcPts val="11340"/>
                        </a:lnSpc>
                        <a:defRPr/>
                      </a:pPr>
                      <a:r>
                        <a:rPr lang="en-US" sz="8100">
                          <a:solidFill>
                            <a:srgbClr val="2E2E2E"/>
                          </a:solidFill>
                          <a:latin typeface="Baloo Bhai"/>
                        </a:rPr>
                        <a:t>Cảm ơn thầy và các bận đã theo dõi!</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8" name="Group 8"/>
          <p:cNvGrpSpPr/>
          <p:nvPr/>
        </p:nvGrpSpPr>
        <p:grpSpPr>
          <a:xfrm>
            <a:off x="13246565" y="3435983"/>
            <a:ext cx="899261" cy="669013"/>
            <a:chOff x="0" y="0"/>
            <a:chExt cx="236842" cy="176201"/>
          </a:xfrm>
        </p:grpSpPr>
        <p:sp>
          <p:nvSpPr>
            <p:cNvPr id="9" name="Freeform 9"/>
            <p:cNvSpPr/>
            <p:nvPr/>
          </p:nvSpPr>
          <p:spPr>
            <a:xfrm>
              <a:off x="0" y="0"/>
              <a:ext cx="236842" cy="176201"/>
            </a:xfrm>
            <a:custGeom>
              <a:avLst/>
              <a:gdLst/>
              <a:ahLst/>
              <a:cxnLst/>
              <a:rect l="l" t="t" r="r" b="b"/>
              <a:pathLst>
                <a:path w="236842" h="176201">
                  <a:moveTo>
                    <a:pt x="0" y="0"/>
                  </a:moveTo>
                  <a:lnTo>
                    <a:pt x="236842" y="0"/>
                  </a:lnTo>
                  <a:lnTo>
                    <a:pt x="236842" y="176201"/>
                  </a:lnTo>
                  <a:lnTo>
                    <a:pt x="0" y="176201"/>
                  </a:lnTo>
                  <a:close/>
                </a:path>
              </a:pathLst>
            </a:custGeom>
            <a:solidFill>
              <a:srgbClr val="D0EEFD"/>
            </a:solidFill>
          </p:spPr>
          <p:txBody>
            <a:bodyPr/>
            <a:lstStyle/>
            <a:p>
              <a:endParaRPr lang="en-US"/>
            </a:p>
          </p:txBody>
        </p:sp>
        <p:sp>
          <p:nvSpPr>
            <p:cNvPr id="10" name="TextBox 10"/>
            <p:cNvSpPr txBox="1"/>
            <p:nvPr/>
          </p:nvSpPr>
          <p:spPr>
            <a:xfrm>
              <a:off x="0" y="-38100"/>
              <a:ext cx="236842" cy="214301"/>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8907319" y="9818400"/>
            <a:ext cx="473363" cy="468600"/>
            <a:chOff x="0" y="0"/>
            <a:chExt cx="631150" cy="624800"/>
          </a:xfrm>
        </p:grpSpPr>
        <p:grpSp>
          <p:nvGrpSpPr>
            <p:cNvPr id="12" name="Group 12"/>
            <p:cNvGrpSpPr/>
            <p:nvPr/>
          </p:nvGrpSpPr>
          <p:grpSpPr>
            <a:xfrm>
              <a:off x="0" y="0"/>
              <a:ext cx="631150" cy="624800"/>
              <a:chOff x="0" y="0"/>
              <a:chExt cx="812800" cy="804622"/>
            </a:xfrm>
          </p:grpSpPr>
          <p:sp>
            <p:nvSpPr>
              <p:cNvPr id="13" name="Freeform 13"/>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5" name="TextBox 15"/>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17</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965089" y="1740300"/>
          <a:ext cx="9490703" cy="2362200"/>
        </p:xfrm>
        <a:graphic>
          <a:graphicData uri="http://schemas.openxmlformats.org/drawingml/2006/table">
            <a:tbl>
              <a:tblPr/>
              <a:tblGrid>
                <a:gridCol w="9490703">
                  <a:extLst>
                    <a:ext uri="{9D8B030D-6E8A-4147-A177-3AD203B41FA5}">
                      <a16:colId xmlns:a16="http://schemas.microsoft.com/office/drawing/2014/main" val="20000"/>
                    </a:ext>
                  </a:extLst>
                </a:gridCol>
              </a:tblGrid>
              <a:tr h="2362200">
                <a:tc>
                  <a:txBody>
                    <a:bodyPr/>
                    <a:lstStyle/>
                    <a:p>
                      <a:pPr algn="ctr">
                        <a:lnSpc>
                          <a:spcPts val="11340"/>
                        </a:lnSpc>
                        <a:defRPr/>
                      </a:pPr>
                      <a:r>
                        <a:rPr lang="en-US" sz="8100">
                          <a:solidFill>
                            <a:srgbClr val="2E2E2E"/>
                          </a:solidFill>
                          <a:latin typeface="Baloo Bhai"/>
                        </a:rPr>
                        <a:t>THÀNH VIÊN NHÓM</a:t>
                      </a:r>
                      <a:endParaRPr lang="en-US" sz="1100"/>
                    </a:p>
                  </a:txBody>
                  <a:tcPr marL="190500" marR="190500" marT="190500" marB="190500" anchor="ctr">
                    <a:lnL w="66675" cap="flat" cmpd="sng" algn="ctr">
                      <a:solidFill>
                        <a:srgbClr val="76D3FB"/>
                      </a:solidFill>
                      <a:prstDash val="solid"/>
                      <a:round/>
                      <a:headEnd type="none" w="med" len="med"/>
                      <a:tailEnd type="none" w="med" len="med"/>
                    </a:lnL>
                    <a:lnR w="66675" cap="flat" cmpd="sng" algn="ctr">
                      <a:solidFill>
                        <a:srgbClr val="76D3FB"/>
                      </a:solidFill>
                      <a:prstDash val="solid"/>
                      <a:round/>
                      <a:headEnd type="none" w="med" len="med"/>
                      <a:tailEnd type="none" w="med" len="med"/>
                    </a:lnR>
                    <a:lnT w="66675" cap="flat" cmpd="sng" algn="ctr">
                      <a:solidFill>
                        <a:srgbClr val="76D3FB"/>
                      </a:solidFill>
                      <a:prstDash val="solid"/>
                      <a:round/>
                      <a:headEnd type="none" w="med" len="med"/>
                      <a:tailEnd type="none" w="med" len="med"/>
                    </a:lnT>
                    <a:lnB w="66675"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3" name="Group 3"/>
          <p:cNvGrpSpPr/>
          <p:nvPr/>
        </p:nvGrpSpPr>
        <p:grpSpPr>
          <a:xfrm>
            <a:off x="7990304" y="5493667"/>
            <a:ext cx="9348840" cy="1010908"/>
            <a:chOff x="0" y="0"/>
            <a:chExt cx="2196203" cy="237480"/>
          </a:xfrm>
        </p:grpSpPr>
        <p:sp>
          <p:nvSpPr>
            <p:cNvPr id="4" name="Freeform 4"/>
            <p:cNvSpPr/>
            <p:nvPr/>
          </p:nvSpPr>
          <p:spPr>
            <a:xfrm>
              <a:off x="0" y="0"/>
              <a:ext cx="2196203" cy="237480"/>
            </a:xfrm>
            <a:custGeom>
              <a:avLst/>
              <a:gdLst/>
              <a:ahLst/>
              <a:cxnLst/>
              <a:rect l="l" t="t" r="r" b="b"/>
              <a:pathLst>
                <a:path w="2196203" h="237480">
                  <a:moveTo>
                    <a:pt x="42234" y="0"/>
                  </a:moveTo>
                  <a:lnTo>
                    <a:pt x="2153969" y="0"/>
                  </a:lnTo>
                  <a:cubicBezTo>
                    <a:pt x="2165170" y="0"/>
                    <a:pt x="2175913" y="4450"/>
                    <a:pt x="2183833" y="12370"/>
                  </a:cubicBezTo>
                  <a:cubicBezTo>
                    <a:pt x="2191753" y="20290"/>
                    <a:pt x="2196203" y="31033"/>
                    <a:pt x="2196203" y="42234"/>
                  </a:cubicBezTo>
                  <a:lnTo>
                    <a:pt x="2196203" y="195246"/>
                  </a:lnTo>
                  <a:cubicBezTo>
                    <a:pt x="2196203" y="218571"/>
                    <a:pt x="2177294" y="237480"/>
                    <a:pt x="2153969" y="237480"/>
                  </a:cubicBezTo>
                  <a:lnTo>
                    <a:pt x="42234" y="237480"/>
                  </a:lnTo>
                  <a:cubicBezTo>
                    <a:pt x="18909" y="237480"/>
                    <a:pt x="0" y="218571"/>
                    <a:pt x="0" y="195246"/>
                  </a:cubicBezTo>
                  <a:lnTo>
                    <a:pt x="0" y="42234"/>
                  </a:lnTo>
                  <a:cubicBezTo>
                    <a:pt x="0" y="18909"/>
                    <a:pt x="18909" y="0"/>
                    <a:pt x="42234" y="0"/>
                  </a:cubicBezTo>
                  <a:close/>
                </a:path>
              </a:pathLst>
            </a:custGeom>
            <a:solidFill>
              <a:srgbClr val="D0EEFD"/>
            </a:solidFill>
          </p:spPr>
          <p:txBody>
            <a:bodyPr/>
            <a:lstStyle/>
            <a:p>
              <a:endParaRPr lang="en-US"/>
            </a:p>
          </p:txBody>
        </p:sp>
        <p:sp>
          <p:nvSpPr>
            <p:cNvPr id="5" name="TextBox 5"/>
            <p:cNvSpPr txBox="1"/>
            <p:nvPr/>
          </p:nvSpPr>
          <p:spPr>
            <a:xfrm>
              <a:off x="0" y="-38100"/>
              <a:ext cx="2196203" cy="27558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8493471" y="7104650"/>
            <a:ext cx="8590141" cy="1010908"/>
            <a:chOff x="0" y="0"/>
            <a:chExt cx="2017971" cy="237480"/>
          </a:xfrm>
        </p:grpSpPr>
        <p:sp>
          <p:nvSpPr>
            <p:cNvPr id="7" name="Freeform 7"/>
            <p:cNvSpPr/>
            <p:nvPr/>
          </p:nvSpPr>
          <p:spPr>
            <a:xfrm>
              <a:off x="0" y="0"/>
              <a:ext cx="2017971" cy="237480"/>
            </a:xfrm>
            <a:custGeom>
              <a:avLst/>
              <a:gdLst/>
              <a:ahLst/>
              <a:cxnLst/>
              <a:rect l="l" t="t" r="r" b="b"/>
              <a:pathLst>
                <a:path w="2017971" h="237480">
                  <a:moveTo>
                    <a:pt x="45964" y="0"/>
                  </a:moveTo>
                  <a:lnTo>
                    <a:pt x="1972007" y="0"/>
                  </a:lnTo>
                  <a:cubicBezTo>
                    <a:pt x="1997393" y="0"/>
                    <a:pt x="2017971" y="20579"/>
                    <a:pt x="2017971" y="45964"/>
                  </a:cubicBezTo>
                  <a:lnTo>
                    <a:pt x="2017971" y="191516"/>
                  </a:lnTo>
                  <a:cubicBezTo>
                    <a:pt x="2017971" y="216901"/>
                    <a:pt x="1997393" y="237480"/>
                    <a:pt x="1972007" y="237480"/>
                  </a:cubicBezTo>
                  <a:lnTo>
                    <a:pt x="45964" y="237480"/>
                  </a:lnTo>
                  <a:cubicBezTo>
                    <a:pt x="20579" y="237480"/>
                    <a:pt x="0" y="216901"/>
                    <a:pt x="0" y="191516"/>
                  </a:cubicBezTo>
                  <a:lnTo>
                    <a:pt x="0" y="45964"/>
                  </a:lnTo>
                  <a:cubicBezTo>
                    <a:pt x="0" y="20579"/>
                    <a:pt x="20579" y="0"/>
                    <a:pt x="45964" y="0"/>
                  </a:cubicBezTo>
                  <a:close/>
                </a:path>
              </a:pathLst>
            </a:custGeom>
            <a:solidFill>
              <a:srgbClr val="D0EEFD"/>
            </a:solidFill>
          </p:spPr>
          <p:txBody>
            <a:bodyPr/>
            <a:lstStyle/>
            <a:p>
              <a:endParaRPr lang="en-US"/>
            </a:p>
          </p:txBody>
        </p:sp>
        <p:sp>
          <p:nvSpPr>
            <p:cNvPr id="8" name="TextBox 8"/>
            <p:cNvSpPr txBox="1"/>
            <p:nvPr/>
          </p:nvSpPr>
          <p:spPr>
            <a:xfrm>
              <a:off x="0" y="-38100"/>
              <a:ext cx="2017971" cy="275580"/>
            </a:xfrm>
            <a:prstGeom prst="rect">
              <a:avLst/>
            </a:prstGeom>
          </p:spPr>
          <p:txBody>
            <a:bodyPr lIns="50800" tIns="50800" rIns="50800" bIns="50800" rtlCol="0" anchor="ctr"/>
            <a:lstStyle/>
            <a:p>
              <a:pPr algn="ctr">
                <a:lnSpc>
                  <a:spcPts val="2100"/>
                </a:lnSpc>
              </a:pPr>
              <a:endParaRPr/>
            </a:p>
          </p:txBody>
        </p:sp>
      </p:grpSp>
      <p:grpSp>
        <p:nvGrpSpPr>
          <p:cNvPr id="9" name="Group 9"/>
          <p:cNvGrpSpPr/>
          <p:nvPr/>
        </p:nvGrpSpPr>
        <p:grpSpPr>
          <a:xfrm>
            <a:off x="8493471" y="3882491"/>
            <a:ext cx="8414850" cy="1010908"/>
            <a:chOff x="0" y="0"/>
            <a:chExt cx="1976793" cy="237480"/>
          </a:xfrm>
        </p:grpSpPr>
        <p:sp>
          <p:nvSpPr>
            <p:cNvPr id="10" name="Freeform 10"/>
            <p:cNvSpPr/>
            <p:nvPr/>
          </p:nvSpPr>
          <p:spPr>
            <a:xfrm>
              <a:off x="0" y="0"/>
              <a:ext cx="1976793" cy="237480"/>
            </a:xfrm>
            <a:custGeom>
              <a:avLst/>
              <a:gdLst/>
              <a:ahLst/>
              <a:cxnLst/>
              <a:rect l="l" t="t" r="r" b="b"/>
              <a:pathLst>
                <a:path w="1976793" h="237480">
                  <a:moveTo>
                    <a:pt x="46922" y="0"/>
                  </a:moveTo>
                  <a:lnTo>
                    <a:pt x="1929871" y="0"/>
                  </a:lnTo>
                  <a:cubicBezTo>
                    <a:pt x="1955785" y="0"/>
                    <a:pt x="1976793" y="21008"/>
                    <a:pt x="1976793" y="46922"/>
                  </a:cubicBezTo>
                  <a:lnTo>
                    <a:pt x="1976793" y="190558"/>
                  </a:lnTo>
                  <a:cubicBezTo>
                    <a:pt x="1976793" y="203002"/>
                    <a:pt x="1971849" y="214937"/>
                    <a:pt x="1963050" y="223737"/>
                  </a:cubicBezTo>
                  <a:cubicBezTo>
                    <a:pt x="1954250" y="232536"/>
                    <a:pt x="1942315" y="237480"/>
                    <a:pt x="1929871" y="237480"/>
                  </a:cubicBezTo>
                  <a:lnTo>
                    <a:pt x="46922" y="237480"/>
                  </a:lnTo>
                  <a:cubicBezTo>
                    <a:pt x="21008" y="237480"/>
                    <a:pt x="0" y="216472"/>
                    <a:pt x="0" y="190558"/>
                  </a:cubicBezTo>
                  <a:lnTo>
                    <a:pt x="0" y="46922"/>
                  </a:lnTo>
                  <a:cubicBezTo>
                    <a:pt x="0" y="21008"/>
                    <a:pt x="21008" y="0"/>
                    <a:pt x="46922" y="0"/>
                  </a:cubicBezTo>
                  <a:close/>
                </a:path>
              </a:pathLst>
            </a:custGeom>
            <a:solidFill>
              <a:srgbClr val="D0EEFD"/>
            </a:solidFill>
          </p:spPr>
          <p:txBody>
            <a:bodyPr/>
            <a:lstStyle/>
            <a:p>
              <a:endParaRPr lang="en-US"/>
            </a:p>
          </p:txBody>
        </p:sp>
        <p:sp>
          <p:nvSpPr>
            <p:cNvPr id="11" name="TextBox 11"/>
            <p:cNvSpPr txBox="1"/>
            <p:nvPr/>
          </p:nvSpPr>
          <p:spPr>
            <a:xfrm>
              <a:off x="0" y="-38100"/>
              <a:ext cx="1976793" cy="275580"/>
            </a:xfrm>
            <a:prstGeom prst="rect">
              <a:avLst/>
            </a:prstGeom>
          </p:spPr>
          <p:txBody>
            <a:bodyPr lIns="50800" tIns="50800" rIns="50800" bIns="50800" rtlCol="0" anchor="ctr"/>
            <a:lstStyle/>
            <a:p>
              <a:pPr algn="ctr">
                <a:lnSpc>
                  <a:spcPts val="2100"/>
                </a:lnSpc>
              </a:pPr>
              <a:endParaRPr/>
            </a:p>
          </p:txBody>
        </p:sp>
      </p:grpSp>
      <p:sp>
        <p:nvSpPr>
          <p:cNvPr id="12" name="Freeform 12"/>
          <p:cNvSpPr/>
          <p:nvPr/>
        </p:nvSpPr>
        <p:spPr>
          <a:xfrm>
            <a:off x="0" y="3319586"/>
            <a:ext cx="8260610" cy="5359071"/>
          </a:xfrm>
          <a:custGeom>
            <a:avLst/>
            <a:gdLst/>
            <a:ahLst/>
            <a:cxnLst/>
            <a:rect l="l" t="t" r="r" b="b"/>
            <a:pathLst>
              <a:path w="8260610" h="5359071">
                <a:moveTo>
                  <a:pt x="0" y="0"/>
                </a:moveTo>
                <a:lnTo>
                  <a:pt x="8260610" y="0"/>
                </a:lnTo>
                <a:lnTo>
                  <a:pt x="8260610" y="5359070"/>
                </a:lnTo>
                <a:lnTo>
                  <a:pt x="0" y="53590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8590101" y="5586888"/>
            <a:ext cx="9421184" cy="738741"/>
          </a:xfrm>
          <a:prstGeom prst="rect">
            <a:avLst/>
          </a:prstGeom>
        </p:spPr>
        <p:txBody>
          <a:bodyPr lIns="0" tIns="0" rIns="0" bIns="0" rtlCol="0" anchor="t">
            <a:spAutoFit/>
          </a:bodyPr>
          <a:lstStyle/>
          <a:p>
            <a:pPr>
              <a:lnSpc>
                <a:spcPts val="6006"/>
              </a:lnSpc>
            </a:pPr>
            <a:r>
              <a:rPr lang="en-US" sz="4290">
                <a:solidFill>
                  <a:srgbClr val="000000"/>
                </a:solidFill>
                <a:latin typeface="Cabin Bold"/>
              </a:rPr>
              <a:t>21120417 - Nguyễn Thị Ngọc Châm</a:t>
            </a:r>
          </a:p>
        </p:txBody>
      </p:sp>
      <p:sp>
        <p:nvSpPr>
          <p:cNvPr id="14" name="TextBox 14"/>
          <p:cNvSpPr txBox="1"/>
          <p:nvPr/>
        </p:nvSpPr>
        <p:spPr>
          <a:xfrm>
            <a:off x="9093268" y="7197871"/>
            <a:ext cx="9421184" cy="738741"/>
          </a:xfrm>
          <a:prstGeom prst="rect">
            <a:avLst/>
          </a:prstGeom>
        </p:spPr>
        <p:txBody>
          <a:bodyPr lIns="0" tIns="0" rIns="0" bIns="0" rtlCol="0" anchor="t">
            <a:spAutoFit/>
          </a:bodyPr>
          <a:lstStyle/>
          <a:p>
            <a:pPr>
              <a:lnSpc>
                <a:spcPts val="6006"/>
              </a:lnSpc>
            </a:pPr>
            <a:r>
              <a:rPr lang="en-US" sz="4290">
                <a:solidFill>
                  <a:srgbClr val="000000"/>
                </a:solidFill>
                <a:latin typeface="Cabin Bold"/>
              </a:rPr>
              <a:t>21120446 - Kiên Đinh Mỹ Hạnh</a:t>
            </a:r>
          </a:p>
        </p:txBody>
      </p:sp>
      <p:sp>
        <p:nvSpPr>
          <p:cNvPr id="15" name="TextBox 15"/>
          <p:cNvSpPr txBox="1"/>
          <p:nvPr/>
        </p:nvSpPr>
        <p:spPr>
          <a:xfrm>
            <a:off x="9093268" y="3975713"/>
            <a:ext cx="9421184" cy="738741"/>
          </a:xfrm>
          <a:prstGeom prst="rect">
            <a:avLst/>
          </a:prstGeom>
        </p:spPr>
        <p:txBody>
          <a:bodyPr lIns="0" tIns="0" rIns="0" bIns="0" rtlCol="0" anchor="t">
            <a:spAutoFit/>
          </a:bodyPr>
          <a:lstStyle/>
          <a:p>
            <a:pPr>
              <a:lnSpc>
                <a:spcPts val="6006"/>
              </a:lnSpc>
            </a:pPr>
            <a:r>
              <a:rPr lang="en-US" sz="4290">
                <a:solidFill>
                  <a:srgbClr val="000000"/>
                </a:solidFill>
                <a:latin typeface="Cabin Bold"/>
              </a:rPr>
              <a:t>21120396 - Đào Thị Ngọc Giàu</a:t>
            </a:r>
          </a:p>
        </p:txBody>
      </p:sp>
      <p:grpSp>
        <p:nvGrpSpPr>
          <p:cNvPr id="16" name="Group 16"/>
          <p:cNvGrpSpPr/>
          <p:nvPr/>
        </p:nvGrpSpPr>
        <p:grpSpPr>
          <a:xfrm>
            <a:off x="8907319" y="9700852"/>
            <a:ext cx="473363" cy="468600"/>
            <a:chOff x="0" y="0"/>
            <a:chExt cx="631150" cy="624800"/>
          </a:xfrm>
        </p:grpSpPr>
        <p:grpSp>
          <p:nvGrpSpPr>
            <p:cNvPr id="17" name="Group 17"/>
            <p:cNvGrpSpPr/>
            <p:nvPr/>
          </p:nvGrpSpPr>
          <p:grpSpPr>
            <a:xfrm>
              <a:off x="0" y="0"/>
              <a:ext cx="631150" cy="624800"/>
              <a:chOff x="0" y="0"/>
              <a:chExt cx="812800" cy="804622"/>
            </a:xfrm>
          </p:grpSpPr>
          <p:sp>
            <p:nvSpPr>
              <p:cNvPr id="18" name="Freeform 18"/>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9" name="TextBox 19"/>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20" name="TextBox 20"/>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054347" y="1502875"/>
          <a:ext cx="9490703" cy="2362200"/>
        </p:xfrm>
        <a:graphic>
          <a:graphicData uri="http://schemas.openxmlformats.org/drawingml/2006/table">
            <a:tbl>
              <a:tblPr/>
              <a:tblGrid>
                <a:gridCol w="9490703">
                  <a:extLst>
                    <a:ext uri="{9D8B030D-6E8A-4147-A177-3AD203B41FA5}">
                      <a16:colId xmlns:a16="http://schemas.microsoft.com/office/drawing/2014/main" val="20000"/>
                    </a:ext>
                  </a:extLst>
                </a:gridCol>
              </a:tblGrid>
              <a:tr h="2362200">
                <a:tc>
                  <a:txBody>
                    <a:bodyPr/>
                    <a:lstStyle/>
                    <a:p>
                      <a:pPr algn="ctr">
                        <a:lnSpc>
                          <a:spcPts val="11340"/>
                        </a:lnSpc>
                        <a:defRPr/>
                      </a:pPr>
                      <a:r>
                        <a:rPr lang="en-US" sz="8100">
                          <a:solidFill>
                            <a:srgbClr val="2E2E2E"/>
                          </a:solidFill>
                          <a:latin typeface="Baloo Bhai"/>
                        </a:rPr>
                        <a:t>NỘI DUNG</a:t>
                      </a:r>
                      <a:endParaRPr lang="en-US" sz="1100"/>
                    </a:p>
                  </a:txBody>
                  <a:tcPr marL="190500" marR="190500" marT="190500" marB="190500" anchor="ctr">
                    <a:lnL w="66675" cap="flat" cmpd="sng" algn="ctr">
                      <a:solidFill>
                        <a:srgbClr val="76D3FB"/>
                      </a:solidFill>
                      <a:prstDash val="solid"/>
                      <a:round/>
                      <a:headEnd type="none" w="med" len="med"/>
                      <a:tailEnd type="none" w="med" len="med"/>
                    </a:lnL>
                    <a:lnR w="66675" cap="flat" cmpd="sng" algn="ctr">
                      <a:solidFill>
                        <a:srgbClr val="76D3FB"/>
                      </a:solidFill>
                      <a:prstDash val="solid"/>
                      <a:round/>
                      <a:headEnd type="none" w="med" len="med"/>
                      <a:tailEnd type="none" w="med" len="med"/>
                    </a:lnR>
                    <a:lnT w="66675" cap="flat" cmpd="sng" algn="ctr">
                      <a:solidFill>
                        <a:srgbClr val="76D3FB"/>
                      </a:solidFill>
                      <a:prstDash val="solid"/>
                      <a:round/>
                      <a:headEnd type="none" w="med" len="med"/>
                      <a:tailEnd type="none" w="med" len="med"/>
                    </a:lnT>
                    <a:lnB w="66675"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Freeform 3"/>
          <p:cNvSpPr/>
          <p:nvPr/>
        </p:nvSpPr>
        <p:spPr>
          <a:xfrm flipH="1">
            <a:off x="1040060" y="2082419"/>
            <a:ext cx="7014287" cy="6646037"/>
          </a:xfrm>
          <a:custGeom>
            <a:avLst/>
            <a:gdLst/>
            <a:ahLst/>
            <a:cxnLst/>
            <a:rect l="l" t="t" r="r" b="b"/>
            <a:pathLst>
              <a:path w="7014287" h="6646037">
                <a:moveTo>
                  <a:pt x="7014287" y="0"/>
                </a:moveTo>
                <a:lnTo>
                  <a:pt x="0" y="0"/>
                </a:lnTo>
                <a:lnTo>
                  <a:pt x="0" y="6646037"/>
                </a:lnTo>
                <a:lnTo>
                  <a:pt x="7014287" y="6646037"/>
                </a:lnTo>
                <a:lnTo>
                  <a:pt x="7014287" y="0"/>
                </a:lnTo>
                <a:close/>
              </a:path>
            </a:pathLst>
          </a:custGeom>
          <a:blipFill>
            <a:blip r:embed="rId2"/>
            <a:stretch>
              <a:fillRect/>
            </a:stretch>
          </a:blipFill>
        </p:spPr>
        <p:txBody>
          <a:bodyPr/>
          <a:lstStyle/>
          <a:p>
            <a:endParaRPr lang="en-US"/>
          </a:p>
        </p:txBody>
      </p:sp>
      <p:grpSp>
        <p:nvGrpSpPr>
          <p:cNvPr id="4" name="Group 4"/>
          <p:cNvGrpSpPr/>
          <p:nvPr/>
        </p:nvGrpSpPr>
        <p:grpSpPr>
          <a:xfrm>
            <a:off x="9078837" y="3645066"/>
            <a:ext cx="8180463" cy="1010908"/>
            <a:chOff x="0" y="0"/>
            <a:chExt cx="1921731" cy="237480"/>
          </a:xfrm>
        </p:grpSpPr>
        <p:sp>
          <p:nvSpPr>
            <p:cNvPr id="5" name="Freeform 5"/>
            <p:cNvSpPr/>
            <p:nvPr/>
          </p:nvSpPr>
          <p:spPr>
            <a:xfrm>
              <a:off x="0" y="0"/>
              <a:ext cx="1921731" cy="237480"/>
            </a:xfrm>
            <a:custGeom>
              <a:avLst/>
              <a:gdLst/>
              <a:ahLst/>
              <a:cxnLst/>
              <a:rect l="l" t="t" r="r" b="b"/>
              <a:pathLst>
                <a:path w="1921731" h="237480">
                  <a:moveTo>
                    <a:pt x="48266" y="0"/>
                  </a:moveTo>
                  <a:lnTo>
                    <a:pt x="1873465" y="0"/>
                  </a:lnTo>
                  <a:cubicBezTo>
                    <a:pt x="1886266" y="0"/>
                    <a:pt x="1898543" y="5085"/>
                    <a:pt x="1907594" y="14137"/>
                  </a:cubicBezTo>
                  <a:cubicBezTo>
                    <a:pt x="1916646" y="23188"/>
                    <a:pt x="1921731" y="35465"/>
                    <a:pt x="1921731" y="48266"/>
                  </a:cubicBezTo>
                  <a:lnTo>
                    <a:pt x="1921731" y="189214"/>
                  </a:lnTo>
                  <a:cubicBezTo>
                    <a:pt x="1921731" y="202015"/>
                    <a:pt x="1916646" y="214291"/>
                    <a:pt x="1907594" y="223343"/>
                  </a:cubicBezTo>
                  <a:cubicBezTo>
                    <a:pt x="1898543" y="232394"/>
                    <a:pt x="1886266" y="237480"/>
                    <a:pt x="1873465" y="237480"/>
                  </a:cubicBezTo>
                  <a:lnTo>
                    <a:pt x="48266" y="237480"/>
                  </a:lnTo>
                  <a:cubicBezTo>
                    <a:pt x="21609" y="237480"/>
                    <a:pt x="0" y="215870"/>
                    <a:pt x="0" y="189214"/>
                  </a:cubicBezTo>
                  <a:lnTo>
                    <a:pt x="0" y="48266"/>
                  </a:lnTo>
                  <a:cubicBezTo>
                    <a:pt x="0" y="35465"/>
                    <a:pt x="5085" y="23188"/>
                    <a:pt x="14137" y="14137"/>
                  </a:cubicBezTo>
                  <a:cubicBezTo>
                    <a:pt x="23188" y="5085"/>
                    <a:pt x="35465" y="0"/>
                    <a:pt x="48266" y="0"/>
                  </a:cubicBezTo>
                  <a:close/>
                </a:path>
              </a:pathLst>
            </a:custGeom>
            <a:solidFill>
              <a:srgbClr val="D0EEFD"/>
            </a:solidFill>
          </p:spPr>
          <p:txBody>
            <a:bodyPr/>
            <a:lstStyle/>
            <a:p>
              <a:endParaRPr lang="en-US"/>
            </a:p>
          </p:txBody>
        </p:sp>
        <p:sp>
          <p:nvSpPr>
            <p:cNvPr id="6" name="TextBox 6"/>
            <p:cNvSpPr txBox="1"/>
            <p:nvPr/>
          </p:nvSpPr>
          <p:spPr>
            <a:xfrm>
              <a:off x="0" y="-38100"/>
              <a:ext cx="1921731" cy="275580"/>
            </a:xfrm>
            <a:prstGeom prst="rect">
              <a:avLst/>
            </a:prstGeom>
          </p:spPr>
          <p:txBody>
            <a:bodyPr lIns="50800" tIns="50800" rIns="50800" bIns="50800" rtlCol="0" anchor="ctr"/>
            <a:lstStyle/>
            <a:p>
              <a:pPr algn="ctr">
                <a:lnSpc>
                  <a:spcPts val="2100"/>
                </a:lnSpc>
              </a:pPr>
              <a:endParaRPr/>
            </a:p>
          </p:txBody>
        </p:sp>
      </p:grpSp>
      <p:grpSp>
        <p:nvGrpSpPr>
          <p:cNvPr id="7" name="Group 7"/>
          <p:cNvGrpSpPr/>
          <p:nvPr/>
        </p:nvGrpSpPr>
        <p:grpSpPr>
          <a:xfrm>
            <a:off x="9078837" y="3645066"/>
            <a:ext cx="1010908" cy="101090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100"/>
                </a:lnSpc>
              </a:pPr>
              <a:endParaRPr/>
            </a:p>
          </p:txBody>
        </p:sp>
      </p:grpSp>
      <p:sp>
        <p:nvSpPr>
          <p:cNvPr id="10" name="TextBox 10"/>
          <p:cNvSpPr txBox="1"/>
          <p:nvPr/>
        </p:nvSpPr>
        <p:spPr>
          <a:xfrm>
            <a:off x="9500731" y="3826988"/>
            <a:ext cx="167120" cy="580390"/>
          </a:xfrm>
          <a:prstGeom prst="rect">
            <a:avLst/>
          </a:prstGeom>
        </p:spPr>
        <p:txBody>
          <a:bodyPr lIns="0" tIns="0" rIns="0" bIns="0" rtlCol="0" anchor="t">
            <a:spAutoFit/>
          </a:bodyPr>
          <a:lstStyle/>
          <a:p>
            <a:pPr algn="ctr">
              <a:lnSpc>
                <a:spcPts val="4759"/>
              </a:lnSpc>
            </a:pPr>
            <a:r>
              <a:rPr lang="en-US" sz="3399">
                <a:solidFill>
                  <a:srgbClr val="000000"/>
                </a:solidFill>
                <a:latin typeface="Baloo Bhai"/>
              </a:rPr>
              <a:t>1</a:t>
            </a:r>
          </a:p>
        </p:txBody>
      </p:sp>
      <p:sp>
        <p:nvSpPr>
          <p:cNvPr id="11" name="TextBox 11"/>
          <p:cNvSpPr txBox="1"/>
          <p:nvPr/>
        </p:nvSpPr>
        <p:spPr>
          <a:xfrm>
            <a:off x="10333225" y="3659348"/>
            <a:ext cx="6419217" cy="887095"/>
          </a:xfrm>
          <a:prstGeom prst="rect">
            <a:avLst/>
          </a:prstGeom>
        </p:spPr>
        <p:txBody>
          <a:bodyPr lIns="0" tIns="0" rIns="0" bIns="0" rtlCol="0" anchor="t">
            <a:spAutoFit/>
          </a:bodyPr>
          <a:lstStyle/>
          <a:p>
            <a:pPr>
              <a:lnSpc>
                <a:spcPts val="7279"/>
              </a:lnSpc>
            </a:pPr>
            <a:r>
              <a:rPr lang="en-US" sz="5199">
                <a:solidFill>
                  <a:srgbClr val="000000"/>
                </a:solidFill>
                <a:latin typeface="Cabin Bold"/>
              </a:rPr>
              <a:t>Giới thiệu</a:t>
            </a:r>
          </a:p>
        </p:txBody>
      </p:sp>
      <p:grpSp>
        <p:nvGrpSpPr>
          <p:cNvPr id="12" name="Group 12"/>
          <p:cNvGrpSpPr/>
          <p:nvPr/>
        </p:nvGrpSpPr>
        <p:grpSpPr>
          <a:xfrm>
            <a:off x="9078837" y="5151274"/>
            <a:ext cx="8180463" cy="1010908"/>
            <a:chOff x="0" y="0"/>
            <a:chExt cx="1921731" cy="237480"/>
          </a:xfrm>
        </p:grpSpPr>
        <p:sp>
          <p:nvSpPr>
            <p:cNvPr id="13" name="Freeform 13"/>
            <p:cNvSpPr/>
            <p:nvPr/>
          </p:nvSpPr>
          <p:spPr>
            <a:xfrm>
              <a:off x="0" y="0"/>
              <a:ext cx="1921731" cy="237480"/>
            </a:xfrm>
            <a:custGeom>
              <a:avLst/>
              <a:gdLst/>
              <a:ahLst/>
              <a:cxnLst/>
              <a:rect l="l" t="t" r="r" b="b"/>
              <a:pathLst>
                <a:path w="1921731" h="237480">
                  <a:moveTo>
                    <a:pt x="48266" y="0"/>
                  </a:moveTo>
                  <a:lnTo>
                    <a:pt x="1873465" y="0"/>
                  </a:lnTo>
                  <a:cubicBezTo>
                    <a:pt x="1886266" y="0"/>
                    <a:pt x="1898543" y="5085"/>
                    <a:pt x="1907594" y="14137"/>
                  </a:cubicBezTo>
                  <a:cubicBezTo>
                    <a:pt x="1916646" y="23188"/>
                    <a:pt x="1921731" y="35465"/>
                    <a:pt x="1921731" y="48266"/>
                  </a:cubicBezTo>
                  <a:lnTo>
                    <a:pt x="1921731" y="189214"/>
                  </a:lnTo>
                  <a:cubicBezTo>
                    <a:pt x="1921731" y="202015"/>
                    <a:pt x="1916646" y="214291"/>
                    <a:pt x="1907594" y="223343"/>
                  </a:cubicBezTo>
                  <a:cubicBezTo>
                    <a:pt x="1898543" y="232394"/>
                    <a:pt x="1886266" y="237480"/>
                    <a:pt x="1873465" y="237480"/>
                  </a:cubicBezTo>
                  <a:lnTo>
                    <a:pt x="48266" y="237480"/>
                  </a:lnTo>
                  <a:cubicBezTo>
                    <a:pt x="21609" y="237480"/>
                    <a:pt x="0" y="215870"/>
                    <a:pt x="0" y="189214"/>
                  </a:cubicBezTo>
                  <a:lnTo>
                    <a:pt x="0" y="48266"/>
                  </a:lnTo>
                  <a:cubicBezTo>
                    <a:pt x="0" y="35465"/>
                    <a:pt x="5085" y="23188"/>
                    <a:pt x="14137" y="14137"/>
                  </a:cubicBezTo>
                  <a:cubicBezTo>
                    <a:pt x="23188" y="5085"/>
                    <a:pt x="35465" y="0"/>
                    <a:pt x="48266" y="0"/>
                  </a:cubicBezTo>
                  <a:close/>
                </a:path>
              </a:pathLst>
            </a:custGeom>
            <a:solidFill>
              <a:srgbClr val="D0EEFD"/>
            </a:solidFill>
          </p:spPr>
          <p:txBody>
            <a:bodyPr/>
            <a:lstStyle/>
            <a:p>
              <a:endParaRPr lang="en-US"/>
            </a:p>
          </p:txBody>
        </p:sp>
        <p:sp>
          <p:nvSpPr>
            <p:cNvPr id="14" name="TextBox 14"/>
            <p:cNvSpPr txBox="1"/>
            <p:nvPr/>
          </p:nvSpPr>
          <p:spPr>
            <a:xfrm>
              <a:off x="0" y="-38100"/>
              <a:ext cx="1921731" cy="275580"/>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a:off x="9078837" y="5151274"/>
            <a:ext cx="1010908" cy="101090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100"/>
                </a:lnSpc>
              </a:pPr>
              <a:endParaRPr/>
            </a:p>
          </p:txBody>
        </p:sp>
      </p:grpSp>
      <p:sp>
        <p:nvSpPr>
          <p:cNvPr id="18" name="TextBox 18"/>
          <p:cNvSpPr txBox="1"/>
          <p:nvPr/>
        </p:nvSpPr>
        <p:spPr>
          <a:xfrm>
            <a:off x="9437682" y="5333196"/>
            <a:ext cx="293218" cy="580390"/>
          </a:xfrm>
          <a:prstGeom prst="rect">
            <a:avLst/>
          </a:prstGeom>
        </p:spPr>
        <p:txBody>
          <a:bodyPr lIns="0" tIns="0" rIns="0" bIns="0" rtlCol="0" anchor="t">
            <a:spAutoFit/>
          </a:bodyPr>
          <a:lstStyle/>
          <a:p>
            <a:pPr algn="ctr">
              <a:lnSpc>
                <a:spcPts val="4759"/>
              </a:lnSpc>
            </a:pPr>
            <a:r>
              <a:rPr lang="en-US" sz="3399">
                <a:solidFill>
                  <a:srgbClr val="000000"/>
                </a:solidFill>
                <a:latin typeface="Baloo Bhai"/>
              </a:rPr>
              <a:t>2</a:t>
            </a:r>
          </a:p>
        </p:txBody>
      </p:sp>
      <p:sp>
        <p:nvSpPr>
          <p:cNvPr id="19" name="TextBox 19"/>
          <p:cNvSpPr txBox="1"/>
          <p:nvPr/>
        </p:nvSpPr>
        <p:spPr>
          <a:xfrm>
            <a:off x="10333225" y="5165556"/>
            <a:ext cx="6926075" cy="887095"/>
          </a:xfrm>
          <a:prstGeom prst="rect">
            <a:avLst/>
          </a:prstGeom>
        </p:spPr>
        <p:txBody>
          <a:bodyPr lIns="0" tIns="0" rIns="0" bIns="0" rtlCol="0" anchor="t">
            <a:spAutoFit/>
          </a:bodyPr>
          <a:lstStyle/>
          <a:p>
            <a:pPr>
              <a:lnSpc>
                <a:spcPts val="7279"/>
              </a:lnSpc>
            </a:pPr>
            <a:r>
              <a:rPr lang="en-US" sz="5199">
                <a:solidFill>
                  <a:srgbClr val="000000"/>
                </a:solidFill>
                <a:latin typeface="Cabin Bold"/>
              </a:rPr>
              <a:t>Phương pháp thực hiện</a:t>
            </a:r>
          </a:p>
        </p:txBody>
      </p:sp>
      <p:grpSp>
        <p:nvGrpSpPr>
          <p:cNvPr id="20" name="Group 20"/>
          <p:cNvGrpSpPr/>
          <p:nvPr/>
        </p:nvGrpSpPr>
        <p:grpSpPr>
          <a:xfrm>
            <a:off x="9078837" y="6657482"/>
            <a:ext cx="8180463" cy="1010908"/>
            <a:chOff x="0" y="0"/>
            <a:chExt cx="1921731" cy="237480"/>
          </a:xfrm>
        </p:grpSpPr>
        <p:sp>
          <p:nvSpPr>
            <p:cNvPr id="21" name="Freeform 21"/>
            <p:cNvSpPr/>
            <p:nvPr/>
          </p:nvSpPr>
          <p:spPr>
            <a:xfrm>
              <a:off x="0" y="0"/>
              <a:ext cx="1921731" cy="237480"/>
            </a:xfrm>
            <a:custGeom>
              <a:avLst/>
              <a:gdLst/>
              <a:ahLst/>
              <a:cxnLst/>
              <a:rect l="l" t="t" r="r" b="b"/>
              <a:pathLst>
                <a:path w="1921731" h="237480">
                  <a:moveTo>
                    <a:pt x="48266" y="0"/>
                  </a:moveTo>
                  <a:lnTo>
                    <a:pt x="1873465" y="0"/>
                  </a:lnTo>
                  <a:cubicBezTo>
                    <a:pt x="1886266" y="0"/>
                    <a:pt x="1898543" y="5085"/>
                    <a:pt x="1907594" y="14137"/>
                  </a:cubicBezTo>
                  <a:cubicBezTo>
                    <a:pt x="1916646" y="23188"/>
                    <a:pt x="1921731" y="35465"/>
                    <a:pt x="1921731" y="48266"/>
                  </a:cubicBezTo>
                  <a:lnTo>
                    <a:pt x="1921731" y="189214"/>
                  </a:lnTo>
                  <a:cubicBezTo>
                    <a:pt x="1921731" y="202015"/>
                    <a:pt x="1916646" y="214291"/>
                    <a:pt x="1907594" y="223343"/>
                  </a:cubicBezTo>
                  <a:cubicBezTo>
                    <a:pt x="1898543" y="232394"/>
                    <a:pt x="1886266" y="237480"/>
                    <a:pt x="1873465" y="237480"/>
                  </a:cubicBezTo>
                  <a:lnTo>
                    <a:pt x="48266" y="237480"/>
                  </a:lnTo>
                  <a:cubicBezTo>
                    <a:pt x="21609" y="237480"/>
                    <a:pt x="0" y="215870"/>
                    <a:pt x="0" y="189214"/>
                  </a:cubicBezTo>
                  <a:lnTo>
                    <a:pt x="0" y="48266"/>
                  </a:lnTo>
                  <a:cubicBezTo>
                    <a:pt x="0" y="35465"/>
                    <a:pt x="5085" y="23188"/>
                    <a:pt x="14137" y="14137"/>
                  </a:cubicBezTo>
                  <a:cubicBezTo>
                    <a:pt x="23188" y="5085"/>
                    <a:pt x="35465" y="0"/>
                    <a:pt x="48266" y="0"/>
                  </a:cubicBezTo>
                  <a:close/>
                </a:path>
              </a:pathLst>
            </a:custGeom>
            <a:solidFill>
              <a:srgbClr val="D0EEFD"/>
            </a:solidFill>
          </p:spPr>
          <p:txBody>
            <a:bodyPr/>
            <a:lstStyle/>
            <a:p>
              <a:endParaRPr lang="en-US"/>
            </a:p>
          </p:txBody>
        </p:sp>
        <p:sp>
          <p:nvSpPr>
            <p:cNvPr id="22" name="TextBox 22"/>
            <p:cNvSpPr txBox="1"/>
            <p:nvPr/>
          </p:nvSpPr>
          <p:spPr>
            <a:xfrm>
              <a:off x="0" y="-38100"/>
              <a:ext cx="1921731" cy="275580"/>
            </a:xfrm>
            <a:prstGeom prst="rect">
              <a:avLst/>
            </a:prstGeom>
          </p:spPr>
          <p:txBody>
            <a:bodyPr lIns="50800" tIns="50800" rIns="50800" bIns="50800" rtlCol="0" anchor="ctr"/>
            <a:lstStyle/>
            <a:p>
              <a:pPr algn="ctr">
                <a:lnSpc>
                  <a:spcPts val="2100"/>
                </a:lnSpc>
              </a:pPr>
              <a:endParaRPr/>
            </a:p>
          </p:txBody>
        </p:sp>
      </p:grpSp>
      <p:grpSp>
        <p:nvGrpSpPr>
          <p:cNvPr id="23" name="Group 23"/>
          <p:cNvGrpSpPr/>
          <p:nvPr/>
        </p:nvGrpSpPr>
        <p:grpSpPr>
          <a:xfrm>
            <a:off x="9078837" y="6657482"/>
            <a:ext cx="1010908" cy="101090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100"/>
                </a:lnSpc>
              </a:pPr>
              <a:endParaRPr/>
            </a:p>
          </p:txBody>
        </p:sp>
      </p:grpSp>
      <p:sp>
        <p:nvSpPr>
          <p:cNvPr id="26" name="TextBox 26"/>
          <p:cNvSpPr txBox="1"/>
          <p:nvPr/>
        </p:nvSpPr>
        <p:spPr>
          <a:xfrm>
            <a:off x="9441362" y="6839404"/>
            <a:ext cx="285858" cy="580390"/>
          </a:xfrm>
          <a:prstGeom prst="rect">
            <a:avLst/>
          </a:prstGeom>
        </p:spPr>
        <p:txBody>
          <a:bodyPr lIns="0" tIns="0" rIns="0" bIns="0" rtlCol="0" anchor="t">
            <a:spAutoFit/>
          </a:bodyPr>
          <a:lstStyle/>
          <a:p>
            <a:pPr algn="ctr">
              <a:lnSpc>
                <a:spcPts val="4759"/>
              </a:lnSpc>
            </a:pPr>
            <a:r>
              <a:rPr lang="en-US" sz="3399">
                <a:solidFill>
                  <a:srgbClr val="000000"/>
                </a:solidFill>
                <a:latin typeface="Baloo Bhai"/>
              </a:rPr>
              <a:t>3</a:t>
            </a:r>
          </a:p>
        </p:txBody>
      </p:sp>
      <p:sp>
        <p:nvSpPr>
          <p:cNvPr id="27" name="TextBox 27"/>
          <p:cNvSpPr txBox="1"/>
          <p:nvPr/>
        </p:nvSpPr>
        <p:spPr>
          <a:xfrm>
            <a:off x="10333225" y="6671764"/>
            <a:ext cx="6419217" cy="887095"/>
          </a:xfrm>
          <a:prstGeom prst="rect">
            <a:avLst/>
          </a:prstGeom>
        </p:spPr>
        <p:txBody>
          <a:bodyPr lIns="0" tIns="0" rIns="0" bIns="0" rtlCol="0" anchor="t">
            <a:spAutoFit/>
          </a:bodyPr>
          <a:lstStyle/>
          <a:p>
            <a:pPr>
              <a:lnSpc>
                <a:spcPts val="7279"/>
              </a:lnSpc>
            </a:pPr>
            <a:r>
              <a:rPr lang="en-US" sz="5199">
                <a:solidFill>
                  <a:srgbClr val="000000"/>
                </a:solidFill>
                <a:latin typeface="Cabin Bold"/>
              </a:rPr>
              <a:t>Demo</a:t>
            </a:r>
          </a:p>
        </p:txBody>
      </p:sp>
      <p:grpSp>
        <p:nvGrpSpPr>
          <p:cNvPr id="28" name="Group 28"/>
          <p:cNvGrpSpPr/>
          <p:nvPr/>
        </p:nvGrpSpPr>
        <p:grpSpPr>
          <a:xfrm>
            <a:off x="8907319" y="9700852"/>
            <a:ext cx="473363" cy="468600"/>
            <a:chOff x="0" y="0"/>
            <a:chExt cx="631150" cy="624800"/>
          </a:xfrm>
        </p:grpSpPr>
        <p:grpSp>
          <p:nvGrpSpPr>
            <p:cNvPr id="29" name="Group 29"/>
            <p:cNvGrpSpPr/>
            <p:nvPr/>
          </p:nvGrpSpPr>
          <p:grpSpPr>
            <a:xfrm>
              <a:off x="0" y="0"/>
              <a:ext cx="631150" cy="624800"/>
              <a:chOff x="0" y="0"/>
              <a:chExt cx="812800" cy="804622"/>
            </a:xfrm>
          </p:grpSpPr>
          <p:sp>
            <p:nvSpPr>
              <p:cNvPr id="30" name="Freeform 30"/>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31" name="TextBox 31"/>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32" name="TextBox 32"/>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658963" y="3384295"/>
            <a:ext cx="8966551" cy="1448517"/>
          </a:xfrm>
          <a:prstGeom prst="rect">
            <a:avLst/>
          </a:prstGeom>
        </p:spPr>
        <p:txBody>
          <a:bodyPr lIns="0" tIns="0" rIns="0" bIns="0" rtlCol="0" anchor="t">
            <a:spAutoFit/>
          </a:bodyPr>
          <a:lstStyle/>
          <a:p>
            <a:pPr>
              <a:lnSpc>
                <a:spcPts val="5611"/>
              </a:lnSpc>
            </a:pPr>
            <a:r>
              <a:rPr lang="en-US" sz="5344">
                <a:solidFill>
                  <a:srgbClr val="2E2E2E"/>
                </a:solidFill>
                <a:latin typeface="Baloo Bhai"/>
              </a:rPr>
              <a:t>TƯƠNG ĐỒNG VĂN BẢN XUYÊN NGỮ ANH-VIỆT LÀ GÌ?</a:t>
            </a:r>
          </a:p>
        </p:txBody>
      </p:sp>
      <p:sp>
        <p:nvSpPr>
          <p:cNvPr id="6" name="TextBox 6"/>
          <p:cNvSpPr txBox="1"/>
          <p:nvPr/>
        </p:nvSpPr>
        <p:spPr>
          <a:xfrm>
            <a:off x="1658963" y="4899872"/>
            <a:ext cx="9957575" cy="3452591"/>
          </a:xfrm>
          <a:prstGeom prst="rect">
            <a:avLst/>
          </a:prstGeom>
        </p:spPr>
        <p:txBody>
          <a:bodyPr lIns="0" tIns="0" rIns="0" bIns="0" rtlCol="0" anchor="t">
            <a:spAutoFit/>
          </a:bodyPr>
          <a:lstStyle/>
          <a:p>
            <a:pPr algn="just">
              <a:lnSpc>
                <a:spcPts val="5524"/>
              </a:lnSpc>
            </a:pPr>
            <a:r>
              <a:rPr lang="en-US" sz="3946">
                <a:solidFill>
                  <a:srgbClr val="2E2E2E"/>
                </a:solidFill>
                <a:latin typeface="Cabin Bold"/>
              </a:rPr>
              <a:t>Tương đồng văn bản xuyên ngữ Anh-Việt đề cập đến sự tương đồng về mặt ngữ nghĩa của hai đoạn văn bản Anh-Việt dựa trên việc đánh giá thứ tự xuất hiện và ý nghĩa của các từ trong văn bản. </a:t>
            </a:r>
          </a:p>
        </p:txBody>
      </p:sp>
      <p:sp>
        <p:nvSpPr>
          <p:cNvPr id="7" name="Freeform 7"/>
          <p:cNvSpPr/>
          <p:nvPr/>
        </p:nvSpPr>
        <p:spPr>
          <a:xfrm>
            <a:off x="12152236" y="2617811"/>
            <a:ext cx="5107064" cy="6132938"/>
          </a:xfrm>
          <a:custGeom>
            <a:avLst/>
            <a:gdLst/>
            <a:ahLst/>
            <a:cxnLst/>
            <a:rect l="l" t="t" r="r" b="b"/>
            <a:pathLst>
              <a:path w="5107064" h="6132938">
                <a:moveTo>
                  <a:pt x="0" y="0"/>
                </a:moveTo>
                <a:lnTo>
                  <a:pt x="5107064" y="0"/>
                </a:lnTo>
                <a:lnTo>
                  <a:pt x="5107064" y="6132937"/>
                </a:lnTo>
                <a:lnTo>
                  <a:pt x="0" y="61329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8" name="Table 8"/>
          <p:cNvGraphicFramePr>
            <a:graphicFrameLocks noGrp="1"/>
          </p:cNvGraphicFramePr>
          <p:nvPr/>
        </p:nvGraphicFramePr>
        <p:xfrm>
          <a:off x="0" y="485775"/>
          <a:ext cx="9424028" cy="2291258"/>
        </p:xfrm>
        <a:graphic>
          <a:graphicData uri="http://schemas.openxmlformats.org/drawingml/2006/table">
            <a:tbl>
              <a:tblPr/>
              <a:tblGrid>
                <a:gridCol w="9424028">
                  <a:extLst>
                    <a:ext uri="{9D8B030D-6E8A-4147-A177-3AD203B41FA5}">
                      <a16:colId xmlns:a16="http://schemas.microsoft.com/office/drawing/2014/main" val="20000"/>
                    </a:ext>
                  </a:extLst>
                </a:gridCol>
              </a:tblGrid>
              <a:tr h="2291258">
                <a:tc>
                  <a:txBody>
                    <a:bodyPr/>
                    <a:lstStyle/>
                    <a:p>
                      <a:pPr marL="1748790" lvl="1" indent="-874395" algn="l">
                        <a:lnSpc>
                          <a:spcPts val="11340"/>
                        </a:lnSpc>
                        <a:buFont typeface="Arial"/>
                        <a:buChar char="•"/>
                        <a:defRPr/>
                      </a:pPr>
                      <a:r>
                        <a:rPr lang="en-US" sz="8100" u="sng">
                          <a:solidFill>
                            <a:srgbClr val="2E2E2E"/>
                          </a:solidFill>
                          <a:latin typeface="Baloo Bhai"/>
                        </a:rPr>
                        <a:t>Giới thiệu</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9" name="Group 9"/>
          <p:cNvGrpSpPr/>
          <p:nvPr/>
        </p:nvGrpSpPr>
        <p:grpSpPr>
          <a:xfrm>
            <a:off x="8907319" y="9799485"/>
            <a:ext cx="473363" cy="468600"/>
            <a:chOff x="0" y="0"/>
            <a:chExt cx="631150" cy="624800"/>
          </a:xfrm>
        </p:grpSpPr>
        <p:grpSp>
          <p:nvGrpSpPr>
            <p:cNvPr id="10" name="Group 10"/>
            <p:cNvGrpSpPr/>
            <p:nvPr/>
          </p:nvGrpSpPr>
          <p:grpSpPr>
            <a:xfrm>
              <a:off x="0" y="0"/>
              <a:ext cx="631150" cy="624800"/>
              <a:chOff x="0" y="0"/>
              <a:chExt cx="812800" cy="804622"/>
            </a:xfrm>
          </p:grpSpPr>
          <p:sp>
            <p:nvSpPr>
              <p:cNvPr id="11" name="Freeform 11"/>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3" name="TextBox 13"/>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8193103" y="2894066"/>
          <a:ext cx="8067675" cy="1819275"/>
        </p:xfrm>
        <a:graphic>
          <a:graphicData uri="http://schemas.openxmlformats.org/drawingml/2006/table">
            <a:tbl>
              <a:tblPr/>
              <a:tblGrid>
                <a:gridCol w="8067675">
                  <a:extLst>
                    <a:ext uri="{9D8B030D-6E8A-4147-A177-3AD203B41FA5}">
                      <a16:colId xmlns:a16="http://schemas.microsoft.com/office/drawing/2014/main" val="20000"/>
                    </a:ext>
                  </a:extLst>
                </a:gridCol>
              </a:tblGrid>
              <a:tr h="1819275">
                <a:tc>
                  <a:txBody>
                    <a:bodyPr/>
                    <a:lstStyle/>
                    <a:p>
                      <a:pPr algn="ctr">
                        <a:lnSpc>
                          <a:spcPts val="8819"/>
                        </a:lnSpc>
                        <a:defRPr/>
                      </a:pPr>
                      <a:r>
                        <a:rPr lang="en-US" sz="6299">
                          <a:solidFill>
                            <a:srgbClr val="2E2E2E"/>
                          </a:solidFill>
                          <a:latin typeface="Baloo Bhai"/>
                        </a:rPr>
                        <a:t>Mục tiêu</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8378862" y="5439863"/>
          <a:ext cx="8067675" cy="1924050"/>
        </p:xfrm>
        <a:graphic>
          <a:graphicData uri="http://schemas.openxmlformats.org/drawingml/2006/table">
            <a:tbl>
              <a:tblPr/>
              <a:tblGrid>
                <a:gridCol w="8067675">
                  <a:extLst>
                    <a:ext uri="{9D8B030D-6E8A-4147-A177-3AD203B41FA5}">
                      <a16:colId xmlns:a16="http://schemas.microsoft.com/office/drawing/2014/main" val="20000"/>
                    </a:ext>
                  </a:extLst>
                </a:gridCol>
              </a:tblGrid>
              <a:tr h="1924050">
                <a:tc>
                  <a:txBody>
                    <a:bodyPr/>
                    <a:lstStyle/>
                    <a:p>
                      <a:pPr marL="863596" lvl="1" indent="-431798" algn="just">
                        <a:lnSpc>
                          <a:spcPts val="5599"/>
                        </a:lnSpc>
                        <a:buFont typeface="Arial"/>
                        <a:buChar char="•"/>
                        <a:defRPr/>
                      </a:pPr>
                      <a:r>
                        <a:rPr lang="en-US" sz="3999">
                          <a:solidFill>
                            <a:srgbClr val="2E2E2E"/>
                          </a:solidFill>
                          <a:latin typeface="Cabin Bold"/>
                        </a:rPr>
                        <a:t>Kiểm tra độ chính xác trong việc dịch ngôn ngữ</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8378862" y="4392230"/>
          <a:ext cx="8067675" cy="1525300"/>
        </p:xfrm>
        <a:graphic>
          <a:graphicData uri="http://schemas.openxmlformats.org/drawingml/2006/table">
            <a:tbl>
              <a:tblPr/>
              <a:tblGrid>
                <a:gridCol w="8067675">
                  <a:extLst>
                    <a:ext uri="{9D8B030D-6E8A-4147-A177-3AD203B41FA5}">
                      <a16:colId xmlns:a16="http://schemas.microsoft.com/office/drawing/2014/main" val="20000"/>
                    </a:ext>
                  </a:extLst>
                </a:gridCol>
              </a:tblGrid>
              <a:tr h="1525300">
                <a:tc>
                  <a:txBody>
                    <a:bodyPr/>
                    <a:lstStyle/>
                    <a:p>
                      <a:pPr marL="863596" lvl="1" indent="-431798" algn="just">
                        <a:lnSpc>
                          <a:spcPts val="5599"/>
                        </a:lnSpc>
                        <a:buFont typeface="Arial"/>
                        <a:buChar char="•"/>
                        <a:defRPr/>
                      </a:pPr>
                      <a:r>
                        <a:rPr lang="en-US" sz="3999">
                          <a:solidFill>
                            <a:srgbClr val="2E2E2E"/>
                          </a:solidFill>
                          <a:latin typeface="Cabin Bold"/>
                        </a:rPr>
                        <a:t>Phát hiện đạo văn xuyên ngữ</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Freeform 8"/>
          <p:cNvSpPr/>
          <p:nvPr/>
        </p:nvSpPr>
        <p:spPr>
          <a:xfrm>
            <a:off x="3259153" y="3396973"/>
            <a:ext cx="4286250" cy="4114800"/>
          </a:xfrm>
          <a:custGeom>
            <a:avLst/>
            <a:gdLst/>
            <a:ahLst/>
            <a:cxnLst/>
            <a:rect l="l" t="t" r="r" b="b"/>
            <a:pathLst>
              <a:path w="4286250" h="4114800">
                <a:moveTo>
                  <a:pt x="0" y="0"/>
                </a:moveTo>
                <a:lnTo>
                  <a:pt x="4286250" y="0"/>
                </a:lnTo>
                <a:lnTo>
                  <a:pt x="42862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9" name="Table 9"/>
          <p:cNvGraphicFramePr>
            <a:graphicFrameLocks noGrp="1"/>
          </p:cNvGraphicFramePr>
          <p:nvPr/>
        </p:nvGraphicFramePr>
        <p:xfrm>
          <a:off x="3649416" y="3529734"/>
          <a:ext cx="926554" cy="904875"/>
        </p:xfrm>
        <a:graphic>
          <a:graphicData uri="http://schemas.openxmlformats.org/drawingml/2006/table">
            <a:tbl>
              <a:tblPr/>
              <a:tblGrid>
                <a:gridCol w="770788">
                  <a:extLst>
                    <a:ext uri="{9D8B030D-6E8A-4147-A177-3AD203B41FA5}">
                      <a16:colId xmlns:a16="http://schemas.microsoft.com/office/drawing/2014/main" val="20000"/>
                    </a:ext>
                  </a:extLst>
                </a:gridCol>
              </a:tblGrid>
              <a:tr h="798132">
                <a:tc>
                  <a:txBody>
                    <a:bodyPr/>
                    <a:lstStyle/>
                    <a:p>
                      <a:pPr algn="just">
                        <a:lnSpc>
                          <a:spcPts val="6019"/>
                        </a:lnSpc>
                        <a:defRPr/>
                      </a:pPr>
                      <a:r>
                        <a:rPr lang="en-US" sz="4299">
                          <a:solidFill>
                            <a:srgbClr val="2E2E2E"/>
                          </a:solidFill>
                          <a:latin typeface="Cabin Bold"/>
                        </a:rPr>
                        <a:t>Eng</a:t>
                      </a:r>
                      <a:endParaRPr lang="en-US" sz="1100"/>
                    </a:p>
                  </a:txBody>
                  <a:tcPr marL="0" marR="0" marT="0" marB="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solidFill>
                      <a:srgbClr val="FFC05A"/>
                    </a:solidFill>
                  </a:tcPr>
                </a:tc>
                <a:extLst>
                  <a:ext uri="{0D108BD9-81ED-4DB2-BD59-A6C34878D82A}">
                    <a16:rowId xmlns:a16="http://schemas.microsoft.com/office/drawing/2014/main" val="10000"/>
                  </a:ext>
                </a:extLst>
              </a:tr>
            </a:tbl>
          </a:graphicData>
        </a:graphic>
      </p:graphicFrame>
      <p:graphicFrame>
        <p:nvGraphicFramePr>
          <p:cNvPr id="10" name="Table 10"/>
          <p:cNvGraphicFramePr>
            <a:graphicFrameLocks noGrp="1"/>
          </p:cNvGraphicFramePr>
          <p:nvPr/>
        </p:nvGraphicFramePr>
        <p:xfrm>
          <a:off x="0" y="485775"/>
          <a:ext cx="9424028" cy="2291258"/>
        </p:xfrm>
        <a:graphic>
          <a:graphicData uri="http://schemas.openxmlformats.org/drawingml/2006/table">
            <a:tbl>
              <a:tblPr/>
              <a:tblGrid>
                <a:gridCol w="9424028">
                  <a:extLst>
                    <a:ext uri="{9D8B030D-6E8A-4147-A177-3AD203B41FA5}">
                      <a16:colId xmlns:a16="http://schemas.microsoft.com/office/drawing/2014/main" val="20000"/>
                    </a:ext>
                  </a:extLst>
                </a:gridCol>
              </a:tblGrid>
              <a:tr h="2291258">
                <a:tc>
                  <a:txBody>
                    <a:bodyPr/>
                    <a:lstStyle/>
                    <a:p>
                      <a:pPr marL="1748790" lvl="1" indent="-874395" algn="l">
                        <a:lnSpc>
                          <a:spcPts val="11340"/>
                        </a:lnSpc>
                        <a:buFont typeface="Arial"/>
                        <a:buChar char="•"/>
                        <a:defRPr/>
                      </a:pPr>
                      <a:r>
                        <a:rPr lang="en-US" sz="8100" u="sng">
                          <a:solidFill>
                            <a:srgbClr val="2E2E2E"/>
                          </a:solidFill>
                          <a:latin typeface="Baloo Bhai"/>
                        </a:rPr>
                        <a:t>Giới thiệu</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1"/>
          <p:cNvGraphicFramePr>
            <a:graphicFrameLocks noGrp="1"/>
          </p:cNvGraphicFramePr>
          <p:nvPr/>
        </p:nvGraphicFramePr>
        <p:xfrm>
          <a:off x="6356484" y="6183788"/>
          <a:ext cx="774536" cy="975241"/>
        </p:xfrm>
        <a:graphic>
          <a:graphicData uri="http://schemas.openxmlformats.org/drawingml/2006/table">
            <a:tbl>
              <a:tblPr/>
              <a:tblGrid>
                <a:gridCol w="538613">
                  <a:extLst>
                    <a:ext uri="{9D8B030D-6E8A-4147-A177-3AD203B41FA5}">
                      <a16:colId xmlns:a16="http://schemas.microsoft.com/office/drawing/2014/main" val="20000"/>
                    </a:ext>
                  </a:extLst>
                </a:gridCol>
              </a:tblGrid>
              <a:tr h="927089">
                <a:tc>
                  <a:txBody>
                    <a:bodyPr/>
                    <a:lstStyle/>
                    <a:p>
                      <a:pPr algn="just">
                        <a:lnSpc>
                          <a:spcPts val="6019"/>
                        </a:lnSpc>
                        <a:defRPr/>
                      </a:pPr>
                      <a:r>
                        <a:rPr lang="en-US" sz="4299">
                          <a:solidFill>
                            <a:srgbClr val="2E2E2E"/>
                          </a:solidFill>
                          <a:latin typeface="Cabin Bold"/>
                        </a:rPr>
                        <a:t>Vie</a:t>
                      </a:r>
                      <a:endParaRPr lang="en-US" sz="1100"/>
                    </a:p>
                  </a:txBody>
                  <a:tcPr marL="0" marR="0" marT="0" marB="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solidFill>
                      <a:srgbClr val="E15C63"/>
                    </a:solidFill>
                  </a:tcPr>
                </a:tc>
                <a:extLst>
                  <a:ext uri="{0D108BD9-81ED-4DB2-BD59-A6C34878D82A}">
                    <a16:rowId xmlns:a16="http://schemas.microsoft.com/office/drawing/2014/main" val="10000"/>
                  </a:ext>
                </a:extLst>
              </a:tr>
            </a:tbl>
          </a:graphicData>
        </a:graphic>
      </p:graphicFrame>
      <p:sp>
        <p:nvSpPr>
          <p:cNvPr id="12" name="Freeform 12"/>
          <p:cNvSpPr/>
          <p:nvPr/>
        </p:nvSpPr>
        <p:spPr>
          <a:xfrm rot="1721323">
            <a:off x="5252349" y="3620512"/>
            <a:ext cx="1816555" cy="723319"/>
          </a:xfrm>
          <a:custGeom>
            <a:avLst/>
            <a:gdLst/>
            <a:ahLst/>
            <a:cxnLst/>
            <a:rect l="l" t="t" r="r" b="b"/>
            <a:pathLst>
              <a:path w="1816555" h="723319">
                <a:moveTo>
                  <a:pt x="0" y="0"/>
                </a:moveTo>
                <a:lnTo>
                  <a:pt x="1816555" y="0"/>
                </a:lnTo>
                <a:lnTo>
                  <a:pt x="1816555" y="723319"/>
                </a:lnTo>
                <a:lnTo>
                  <a:pt x="0" y="7233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rot="-8809145">
            <a:off x="3667693" y="6202477"/>
            <a:ext cx="1816555" cy="723319"/>
          </a:xfrm>
          <a:custGeom>
            <a:avLst/>
            <a:gdLst/>
            <a:ahLst/>
            <a:cxnLst/>
            <a:rect l="l" t="t" r="r" b="b"/>
            <a:pathLst>
              <a:path w="1816555" h="723319">
                <a:moveTo>
                  <a:pt x="0" y="0"/>
                </a:moveTo>
                <a:lnTo>
                  <a:pt x="1816555" y="0"/>
                </a:lnTo>
                <a:lnTo>
                  <a:pt x="1816555" y="723319"/>
                </a:lnTo>
                <a:lnTo>
                  <a:pt x="0" y="7233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4" name="Group 14"/>
          <p:cNvGrpSpPr/>
          <p:nvPr/>
        </p:nvGrpSpPr>
        <p:grpSpPr>
          <a:xfrm>
            <a:off x="8907319" y="9799485"/>
            <a:ext cx="473363" cy="468600"/>
            <a:chOff x="0" y="0"/>
            <a:chExt cx="631150" cy="624800"/>
          </a:xfrm>
        </p:grpSpPr>
        <p:grpSp>
          <p:nvGrpSpPr>
            <p:cNvPr id="15" name="Group 15"/>
            <p:cNvGrpSpPr/>
            <p:nvPr/>
          </p:nvGrpSpPr>
          <p:grpSpPr>
            <a:xfrm>
              <a:off x="0" y="0"/>
              <a:ext cx="631150" cy="624800"/>
              <a:chOff x="0" y="0"/>
              <a:chExt cx="812800" cy="804622"/>
            </a:xfrm>
          </p:grpSpPr>
          <p:sp>
            <p:nvSpPr>
              <p:cNvPr id="16" name="Freeform 16"/>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17" name="TextBox 17"/>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18" name="TextBox 18"/>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721590" cy="2291258"/>
        </p:xfrm>
        <a:graphic>
          <a:graphicData uri="http://schemas.openxmlformats.org/drawingml/2006/table">
            <a:tbl>
              <a:tblPr/>
              <a:tblGrid>
                <a:gridCol w="12721590">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Tổng quan về mô hình</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Freeform 8"/>
          <p:cNvSpPr/>
          <p:nvPr/>
        </p:nvSpPr>
        <p:spPr>
          <a:xfrm>
            <a:off x="754621" y="5802450"/>
            <a:ext cx="2360025" cy="1268513"/>
          </a:xfrm>
          <a:custGeom>
            <a:avLst/>
            <a:gdLst/>
            <a:ahLst/>
            <a:cxnLst/>
            <a:rect l="l" t="t" r="r" b="b"/>
            <a:pathLst>
              <a:path w="2360025" h="1268513">
                <a:moveTo>
                  <a:pt x="0" y="0"/>
                </a:moveTo>
                <a:lnTo>
                  <a:pt x="2360025" y="0"/>
                </a:lnTo>
                <a:lnTo>
                  <a:pt x="2360025" y="1268513"/>
                </a:lnTo>
                <a:lnTo>
                  <a:pt x="0" y="1268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9" name="Table 9"/>
          <p:cNvGraphicFramePr>
            <a:graphicFrameLocks noGrp="1"/>
          </p:cNvGraphicFramePr>
          <p:nvPr/>
        </p:nvGraphicFramePr>
        <p:xfrm>
          <a:off x="1261298" y="6041419"/>
          <a:ext cx="1822342" cy="790575"/>
        </p:xfrm>
        <a:graphic>
          <a:graphicData uri="http://schemas.openxmlformats.org/drawingml/2006/table">
            <a:tbl>
              <a:tblPr/>
              <a:tblGrid>
                <a:gridCol w="672842">
                  <a:extLst>
                    <a:ext uri="{9D8B030D-6E8A-4147-A177-3AD203B41FA5}">
                      <a16:colId xmlns:a16="http://schemas.microsoft.com/office/drawing/2014/main" val="20000"/>
                    </a:ext>
                  </a:extLst>
                </a:gridCol>
              </a:tblGrid>
              <a:tr h="790575">
                <a:tc>
                  <a:txBody>
                    <a:bodyPr/>
                    <a:lstStyle/>
                    <a:p>
                      <a:pPr algn="just">
                        <a:lnSpc>
                          <a:spcPts val="3750"/>
                        </a:lnSpc>
                        <a:defRPr/>
                      </a:pPr>
                      <a:r>
                        <a:rPr lang="en-US" sz="2678">
                          <a:solidFill>
                            <a:srgbClr val="2E2E2E"/>
                          </a:solidFill>
                          <a:latin typeface="Cabin Bold"/>
                        </a:rPr>
                        <a:t>Dataset</a:t>
                      </a:r>
                      <a:endParaRPr lang="en-US" sz="1100"/>
                    </a:p>
                  </a:txBody>
                  <a:tcPr marL="108521" marR="108521" marT="108521" marB="108521"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0" name="Group 10"/>
          <p:cNvGrpSpPr/>
          <p:nvPr/>
        </p:nvGrpSpPr>
        <p:grpSpPr>
          <a:xfrm>
            <a:off x="3254646" y="3766154"/>
            <a:ext cx="2458337" cy="754875"/>
            <a:chOff x="0" y="0"/>
            <a:chExt cx="647463" cy="198815"/>
          </a:xfrm>
        </p:grpSpPr>
        <p:sp>
          <p:nvSpPr>
            <p:cNvPr id="11" name="Freeform 11"/>
            <p:cNvSpPr/>
            <p:nvPr/>
          </p:nvSpPr>
          <p:spPr>
            <a:xfrm>
              <a:off x="0" y="0"/>
              <a:ext cx="647463" cy="198815"/>
            </a:xfrm>
            <a:custGeom>
              <a:avLst/>
              <a:gdLst/>
              <a:ahLst/>
              <a:cxnLst/>
              <a:rect l="l" t="t" r="r" b="b"/>
              <a:pathLst>
                <a:path w="647463" h="198815">
                  <a:moveTo>
                    <a:pt x="0" y="0"/>
                  </a:moveTo>
                  <a:lnTo>
                    <a:pt x="647463" y="0"/>
                  </a:lnTo>
                  <a:lnTo>
                    <a:pt x="647463" y="198815"/>
                  </a:lnTo>
                  <a:lnTo>
                    <a:pt x="0" y="198815"/>
                  </a:lnTo>
                  <a:close/>
                </a:path>
              </a:pathLst>
            </a:custGeom>
            <a:solidFill>
              <a:srgbClr val="FFFFFF"/>
            </a:solidFill>
            <a:ln w="19050" cap="sq">
              <a:solidFill>
                <a:srgbClr val="000000"/>
              </a:solidFill>
              <a:prstDash val="solid"/>
              <a:miter/>
            </a:ln>
          </p:spPr>
          <p:txBody>
            <a:bodyPr/>
            <a:lstStyle/>
            <a:p>
              <a:endParaRPr lang="en-US"/>
            </a:p>
          </p:txBody>
        </p:sp>
        <p:sp>
          <p:nvSpPr>
            <p:cNvPr id="12" name="TextBox 12"/>
            <p:cNvSpPr txBox="1"/>
            <p:nvPr/>
          </p:nvSpPr>
          <p:spPr>
            <a:xfrm>
              <a:off x="0" y="-38100"/>
              <a:ext cx="647463" cy="236915"/>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Vietnamese</a:t>
              </a:r>
            </a:p>
          </p:txBody>
        </p:sp>
      </p:grpSp>
      <p:grpSp>
        <p:nvGrpSpPr>
          <p:cNvPr id="13" name="Group 13"/>
          <p:cNvGrpSpPr/>
          <p:nvPr/>
        </p:nvGrpSpPr>
        <p:grpSpPr>
          <a:xfrm>
            <a:off x="6707896" y="3852075"/>
            <a:ext cx="2553339" cy="4452488"/>
            <a:chOff x="0" y="0"/>
            <a:chExt cx="3404452" cy="5936651"/>
          </a:xfrm>
        </p:grpSpPr>
        <p:grpSp>
          <p:nvGrpSpPr>
            <p:cNvPr id="14" name="Group 14"/>
            <p:cNvGrpSpPr/>
            <p:nvPr/>
          </p:nvGrpSpPr>
          <p:grpSpPr>
            <a:xfrm>
              <a:off x="0" y="1129086"/>
              <a:ext cx="3404452" cy="4807565"/>
              <a:chOff x="0" y="0"/>
              <a:chExt cx="647749" cy="914712"/>
            </a:xfrm>
          </p:grpSpPr>
          <p:sp>
            <p:nvSpPr>
              <p:cNvPr id="15" name="Freeform 15"/>
              <p:cNvSpPr/>
              <p:nvPr/>
            </p:nvSpPr>
            <p:spPr>
              <a:xfrm>
                <a:off x="0" y="0"/>
                <a:ext cx="647749" cy="914712"/>
              </a:xfrm>
              <a:custGeom>
                <a:avLst/>
                <a:gdLst/>
                <a:ahLst/>
                <a:cxnLst/>
                <a:rect l="l" t="t" r="r" b="b"/>
                <a:pathLst>
                  <a:path w="647749" h="914712">
                    <a:moveTo>
                      <a:pt x="0" y="0"/>
                    </a:moveTo>
                    <a:lnTo>
                      <a:pt x="647749" y="0"/>
                    </a:lnTo>
                    <a:lnTo>
                      <a:pt x="647749" y="914712"/>
                    </a:lnTo>
                    <a:lnTo>
                      <a:pt x="0" y="914712"/>
                    </a:lnTo>
                    <a:close/>
                  </a:path>
                </a:pathLst>
              </a:custGeom>
              <a:solidFill>
                <a:srgbClr val="FFFFFF"/>
              </a:solidFill>
              <a:ln w="19050" cap="sq">
                <a:solidFill>
                  <a:srgbClr val="000000"/>
                </a:solidFill>
                <a:prstDash val="solid"/>
                <a:miter/>
              </a:ln>
            </p:spPr>
            <p:txBody>
              <a:bodyPr/>
              <a:lstStyle/>
              <a:p>
                <a:endParaRPr lang="en-US"/>
              </a:p>
            </p:txBody>
          </p:sp>
          <p:sp>
            <p:nvSpPr>
              <p:cNvPr id="16" name="TextBox 16"/>
              <p:cNvSpPr txBox="1"/>
              <p:nvPr/>
            </p:nvSpPr>
            <p:spPr>
              <a:xfrm>
                <a:off x="0" y="-38100"/>
                <a:ext cx="647749" cy="952812"/>
              </a:xfrm>
              <a:prstGeom prst="rect">
                <a:avLst/>
              </a:prstGeom>
            </p:spPr>
            <p:txBody>
              <a:bodyPr lIns="50891" tIns="50891" rIns="50891" bIns="50891" rtlCol="0" anchor="ctr"/>
              <a:lstStyle/>
              <a:p>
                <a:pPr algn="ctr">
                  <a:lnSpc>
                    <a:spcPts val="3499"/>
                  </a:lnSpc>
                </a:pPr>
                <a:endParaRPr/>
              </a:p>
            </p:txBody>
          </p:sp>
        </p:grpSp>
        <p:grpSp>
          <p:nvGrpSpPr>
            <p:cNvPr id="17" name="Group 17"/>
            <p:cNvGrpSpPr/>
            <p:nvPr/>
          </p:nvGrpSpPr>
          <p:grpSpPr>
            <a:xfrm>
              <a:off x="0" y="0"/>
              <a:ext cx="3404452" cy="1129086"/>
              <a:chOff x="0" y="0"/>
              <a:chExt cx="647749" cy="214826"/>
            </a:xfrm>
          </p:grpSpPr>
          <p:sp>
            <p:nvSpPr>
              <p:cNvPr id="18" name="Freeform 18"/>
              <p:cNvSpPr/>
              <p:nvPr/>
            </p:nvSpPr>
            <p:spPr>
              <a:xfrm>
                <a:off x="0" y="0"/>
                <a:ext cx="647749" cy="214826"/>
              </a:xfrm>
              <a:custGeom>
                <a:avLst/>
                <a:gdLst/>
                <a:ahLst/>
                <a:cxnLst/>
                <a:rect l="l" t="t" r="r" b="b"/>
                <a:pathLst>
                  <a:path w="647749" h="214826">
                    <a:moveTo>
                      <a:pt x="0" y="0"/>
                    </a:moveTo>
                    <a:lnTo>
                      <a:pt x="647749" y="0"/>
                    </a:lnTo>
                    <a:lnTo>
                      <a:pt x="647749" y="214826"/>
                    </a:lnTo>
                    <a:lnTo>
                      <a:pt x="0" y="214826"/>
                    </a:lnTo>
                    <a:close/>
                  </a:path>
                </a:pathLst>
              </a:custGeom>
              <a:solidFill>
                <a:srgbClr val="FFFFFF"/>
              </a:solidFill>
              <a:ln w="19050" cap="sq">
                <a:solidFill>
                  <a:srgbClr val="000000"/>
                </a:solidFill>
                <a:prstDash val="solid"/>
                <a:miter/>
              </a:ln>
            </p:spPr>
            <p:txBody>
              <a:bodyPr/>
              <a:lstStyle/>
              <a:p>
                <a:endParaRPr lang="en-US"/>
              </a:p>
            </p:txBody>
          </p:sp>
          <p:sp>
            <p:nvSpPr>
              <p:cNvPr id="19" name="TextBox 19"/>
              <p:cNvSpPr txBox="1"/>
              <p:nvPr/>
            </p:nvSpPr>
            <p:spPr>
              <a:xfrm>
                <a:off x="0" y="-38100"/>
                <a:ext cx="647749" cy="252926"/>
              </a:xfrm>
              <a:prstGeom prst="rect">
                <a:avLst/>
              </a:prstGeom>
            </p:spPr>
            <p:txBody>
              <a:bodyPr lIns="50891" tIns="50891" rIns="50891" bIns="50891" rtlCol="0" anchor="ctr"/>
              <a:lstStyle/>
              <a:p>
                <a:pPr algn="ctr">
                  <a:lnSpc>
                    <a:spcPts val="3499"/>
                  </a:lnSpc>
                </a:pPr>
                <a:r>
                  <a:rPr lang="en-US" sz="2499">
                    <a:solidFill>
                      <a:srgbClr val="000000"/>
                    </a:solidFill>
                    <a:latin typeface="Cabin Bold"/>
                  </a:rPr>
                  <a:t>Preprocessing</a:t>
                </a:r>
              </a:p>
            </p:txBody>
          </p:sp>
        </p:grpSp>
        <p:grpSp>
          <p:nvGrpSpPr>
            <p:cNvPr id="20" name="Group 20"/>
            <p:cNvGrpSpPr/>
            <p:nvPr/>
          </p:nvGrpSpPr>
          <p:grpSpPr>
            <a:xfrm>
              <a:off x="363285" y="1432059"/>
              <a:ext cx="2677883" cy="941934"/>
              <a:chOff x="0" y="0"/>
              <a:chExt cx="509508" cy="179217"/>
            </a:xfrm>
          </p:grpSpPr>
          <p:sp>
            <p:nvSpPr>
              <p:cNvPr id="21" name="Freeform 21"/>
              <p:cNvSpPr/>
              <p:nvPr/>
            </p:nvSpPr>
            <p:spPr>
              <a:xfrm>
                <a:off x="0" y="0"/>
                <a:ext cx="509508" cy="179217"/>
              </a:xfrm>
              <a:custGeom>
                <a:avLst/>
                <a:gdLst/>
                <a:ahLst/>
                <a:cxnLst/>
                <a:rect l="l" t="t" r="r" b="b"/>
                <a:pathLst>
                  <a:path w="509508" h="179217">
                    <a:moveTo>
                      <a:pt x="0" y="0"/>
                    </a:moveTo>
                    <a:lnTo>
                      <a:pt x="509508" y="0"/>
                    </a:lnTo>
                    <a:lnTo>
                      <a:pt x="509508" y="179217"/>
                    </a:lnTo>
                    <a:lnTo>
                      <a:pt x="0" y="179217"/>
                    </a:lnTo>
                    <a:close/>
                  </a:path>
                </a:pathLst>
              </a:custGeom>
              <a:solidFill>
                <a:srgbClr val="FFFFFF"/>
              </a:solidFill>
              <a:ln w="19050" cap="sq">
                <a:solidFill>
                  <a:srgbClr val="000000"/>
                </a:solidFill>
                <a:prstDash val="solid"/>
                <a:miter/>
              </a:ln>
            </p:spPr>
            <p:txBody>
              <a:bodyPr/>
              <a:lstStyle/>
              <a:p>
                <a:endParaRPr lang="en-US"/>
              </a:p>
            </p:txBody>
          </p:sp>
          <p:sp>
            <p:nvSpPr>
              <p:cNvPr id="22" name="TextBox 22"/>
              <p:cNvSpPr txBox="1"/>
              <p:nvPr/>
            </p:nvSpPr>
            <p:spPr>
              <a:xfrm>
                <a:off x="0" y="-38100"/>
                <a:ext cx="509508" cy="217317"/>
              </a:xfrm>
              <a:prstGeom prst="rect">
                <a:avLst/>
              </a:prstGeom>
            </p:spPr>
            <p:txBody>
              <a:bodyPr lIns="50891" tIns="50891" rIns="50891" bIns="50891" rtlCol="0" anchor="ctr"/>
              <a:lstStyle/>
              <a:p>
                <a:pPr algn="ctr">
                  <a:lnSpc>
                    <a:spcPts val="3079"/>
                  </a:lnSpc>
                </a:pPr>
                <a:r>
                  <a:rPr lang="en-US" sz="2199">
                    <a:solidFill>
                      <a:srgbClr val="000000"/>
                    </a:solidFill>
                    <a:latin typeface="Cabin Bold"/>
                  </a:rPr>
                  <a:t>Filtration</a:t>
                </a:r>
              </a:p>
            </p:txBody>
          </p:sp>
        </p:grpSp>
        <p:grpSp>
          <p:nvGrpSpPr>
            <p:cNvPr id="23" name="Group 23"/>
            <p:cNvGrpSpPr/>
            <p:nvPr/>
          </p:nvGrpSpPr>
          <p:grpSpPr>
            <a:xfrm>
              <a:off x="363285" y="2585426"/>
              <a:ext cx="2677883" cy="1290468"/>
              <a:chOff x="0" y="0"/>
              <a:chExt cx="509508" cy="245531"/>
            </a:xfrm>
          </p:grpSpPr>
          <p:sp>
            <p:nvSpPr>
              <p:cNvPr id="24" name="Freeform 24"/>
              <p:cNvSpPr/>
              <p:nvPr/>
            </p:nvSpPr>
            <p:spPr>
              <a:xfrm>
                <a:off x="0" y="0"/>
                <a:ext cx="509508" cy="245531"/>
              </a:xfrm>
              <a:custGeom>
                <a:avLst/>
                <a:gdLst/>
                <a:ahLst/>
                <a:cxnLst/>
                <a:rect l="l" t="t" r="r" b="b"/>
                <a:pathLst>
                  <a:path w="509508" h="245531">
                    <a:moveTo>
                      <a:pt x="0" y="0"/>
                    </a:moveTo>
                    <a:lnTo>
                      <a:pt x="509508" y="0"/>
                    </a:lnTo>
                    <a:lnTo>
                      <a:pt x="509508" y="245531"/>
                    </a:lnTo>
                    <a:lnTo>
                      <a:pt x="0" y="245531"/>
                    </a:lnTo>
                    <a:close/>
                  </a:path>
                </a:pathLst>
              </a:custGeom>
              <a:solidFill>
                <a:srgbClr val="FFFFFF"/>
              </a:solidFill>
              <a:ln w="19050" cap="sq">
                <a:solidFill>
                  <a:srgbClr val="000000"/>
                </a:solidFill>
                <a:prstDash val="solid"/>
                <a:miter/>
              </a:ln>
            </p:spPr>
            <p:txBody>
              <a:bodyPr/>
              <a:lstStyle/>
              <a:p>
                <a:endParaRPr lang="en-US"/>
              </a:p>
            </p:txBody>
          </p:sp>
          <p:sp>
            <p:nvSpPr>
              <p:cNvPr id="25" name="TextBox 25"/>
              <p:cNvSpPr txBox="1"/>
              <p:nvPr/>
            </p:nvSpPr>
            <p:spPr>
              <a:xfrm>
                <a:off x="0" y="-38100"/>
                <a:ext cx="509508" cy="283631"/>
              </a:xfrm>
              <a:prstGeom prst="rect">
                <a:avLst/>
              </a:prstGeom>
            </p:spPr>
            <p:txBody>
              <a:bodyPr lIns="50891" tIns="50891" rIns="50891" bIns="50891" rtlCol="0" anchor="ctr"/>
              <a:lstStyle/>
              <a:p>
                <a:pPr algn="ctr">
                  <a:lnSpc>
                    <a:spcPts val="3079"/>
                  </a:lnSpc>
                </a:pPr>
                <a:r>
                  <a:rPr lang="en-US" sz="2199">
                    <a:solidFill>
                      <a:srgbClr val="000000"/>
                    </a:solidFill>
                    <a:latin typeface="Cabin Bold"/>
                  </a:rPr>
                  <a:t>Stopword removal</a:t>
                </a:r>
              </a:p>
            </p:txBody>
          </p:sp>
        </p:grpSp>
        <p:grpSp>
          <p:nvGrpSpPr>
            <p:cNvPr id="26" name="Group 26"/>
            <p:cNvGrpSpPr/>
            <p:nvPr/>
          </p:nvGrpSpPr>
          <p:grpSpPr>
            <a:xfrm>
              <a:off x="363285" y="4091794"/>
              <a:ext cx="2677883" cy="1430625"/>
              <a:chOff x="0" y="0"/>
              <a:chExt cx="509508" cy="272198"/>
            </a:xfrm>
          </p:grpSpPr>
          <p:sp>
            <p:nvSpPr>
              <p:cNvPr id="27" name="Freeform 27"/>
              <p:cNvSpPr/>
              <p:nvPr/>
            </p:nvSpPr>
            <p:spPr>
              <a:xfrm>
                <a:off x="0" y="0"/>
                <a:ext cx="509508" cy="272198"/>
              </a:xfrm>
              <a:custGeom>
                <a:avLst/>
                <a:gdLst/>
                <a:ahLst/>
                <a:cxnLst/>
                <a:rect l="l" t="t" r="r" b="b"/>
                <a:pathLst>
                  <a:path w="509508" h="272198">
                    <a:moveTo>
                      <a:pt x="0" y="0"/>
                    </a:moveTo>
                    <a:lnTo>
                      <a:pt x="509508" y="0"/>
                    </a:lnTo>
                    <a:lnTo>
                      <a:pt x="509508" y="272198"/>
                    </a:lnTo>
                    <a:lnTo>
                      <a:pt x="0" y="272198"/>
                    </a:lnTo>
                    <a:close/>
                  </a:path>
                </a:pathLst>
              </a:custGeom>
              <a:solidFill>
                <a:srgbClr val="FFFFFF"/>
              </a:solidFill>
              <a:ln w="19050" cap="sq">
                <a:solidFill>
                  <a:srgbClr val="000000"/>
                </a:solidFill>
                <a:prstDash val="solid"/>
                <a:miter/>
              </a:ln>
            </p:spPr>
            <p:txBody>
              <a:bodyPr/>
              <a:lstStyle/>
              <a:p>
                <a:endParaRPr lang="en-US"/>
              </a:p>
            </p:txBody>
          </p:sp>
          <p:sp>
            <p:nvSpPr>
              <p:cNvPr id="28" name="TextBox 28"/>
              <p:cNvSpPr txBox="1"/>
              <p:nvPr/>
            </p:nvSpPr>
            <p:spPr>
              <a:xfrm>
                <a:off x="0" y="-38100"/>
                <a:ext cx="509508" cy="310298"/>
              </a:xfrm>
              <a:prstGeom prst="rect">
                <a:avLst/>
              </a:prstGeom>
            </p:spPr>
            <p:txBody>
              <a:bodyPr lIns="50891" tIns="50891" rIns="50891" bIns="50891" rtlCol="0" anchor="ctr"/>
              <a:lstStyle/>
              <a:p>
                <a:pPr algn="ctr">
                  <a:lnSpc>
                    <a:spcPts val="3079"/>
                  </a:lnSpc>
                </a:pPr>
                <a:r>
                  <a:rPr lang="en-US" sz="2199">
                    <a:solidFill>
                      <a:srgbClr val="000000"/>
                    </a:solidFill>
                    <a:latin typeface="Cabin Bold"/>
                  </a:rPr>
                  <a:t>Lemmatization</a:t>
                </a:r>
              </a:p>
            </p:txBody>
          </p:sp>
        </p:grpSp>
      </p:grpSp>
      <p:grpSp>
        <p:nvGrpSpPr>
          <p:cNvPr id="29" name="Group 29"/>
          <p:cNvGrpSpPr/>
          <p:nvPr/>
        </p:nvGrpSpPr>
        <p:grpSpPr>
          <a:xfrm>
            <a:off x="10950415" y="4244325"/>
            <a:ext cx="3030795" cy="899175"/>
            <a:chOff x="0" y="0"/>
            <a:chExt cx="768873" cy="228109"/>
          </a:xfrm>
        </p:grpSpPr>
        <p:sp>
          <p:nvSpPr>
            <p:cNvPr id="30" name="Freeform 30"/>
            <p:cNvSpPr/>
            <p:nvPr/>
          </p:nvSpPr>
          <p:spPr>
            <a:xfrm>
              <a:off x="0" y="0"/>
              <a:ext cx="768873" cy="228109"/>
            </a:xfrm>
            <a:custGeom>
              <a:avLst/>
              <a:gdLst/>
              <a:ahLst/>
              <a:cxnLst/>
              <a:rect l="l" t="t" r="r" b="b"/>
              <a:pathLst>
                <a:path w="768873" h="228109">
                  <a:moveTo>
                    <a:pt x="0" y="0"/>
                  </a:moveTo>
                  <a:lnTo>
                    <a:pt x="768873" y="0"/>
                  </a:lnTo>
                  <a:lnTo>
                    <a:pt x="768873" y="228109"/>
                  </a:lnTo>
                  <a:lnTo>
                    <a:pt x="0" y="228109"/>
                  </a:lnTo>
                  <a:close/>
                </a:path>
              </a:pathLst>
            </a:custGeom>
            <a:solidFill>
              <a:srgbClr val="FFFFFF"/>
            </a:solidFill>
            <a:ln w="19050" cap="sq">
              <a:solidFill>
                <a:srgbClr val="000000"/>
              </a:solidFill>
              <a:prstDash val="solid"/>
              <a:miter/>
            </a:ln>
          </p:spPr>
          <p:txBody>
            <a:bodyPr/>
            <a:lstStyle/>
            <a:p>
              <a:endParaRPr lang="en-US"/>
            </a:p>
          </p:txBody>
        </p:sp>
        <p:sp>
          <p:nvSpPr>
            <p:cNvPr id="31" name="TextBox 31"/>
            <p:cNvSpPr txBox="1"/>
            <p:nvPr/>
          </p:nvSpPr>
          <p:spPr>
            <a:xfrm>
              <a:off x="0" y="-38100"/>
              <a:ext cx="768873" cy="266209"/>
            </a:xfrm>
            <a:prstGeom prst="rect">
              <a:avLst/>
            </a:prstGeom>
          </p:spPr>
          <p:txBody>
            <a:bodyPr lIns="50891" tIns="50891" rIns="50891" bIns="50891" rtlCol="0" anchor="ctr"/>
            <a:lstStyle/>
            <a:p>
              <a:pPr algn="ctr">
                <a:lnSpc>
                  <a:spcPts val="3079"/>
                </a:lnSpc>
              </a:pPr>
              <a:r>
                <a:rPr lang="en-US" sz="2199">
                  <a:solidFill>
                    <a:srgbClr val="000000"/>
                  </a:solidFill>
                  <a:latin typeface="Cabin Bold"/>
                </a:rPr>
                <a:t>Similarity measures</a:t>
              </a:r>
            </a:p>
          </p:txBody>
        </p:sp>
      </p:grpSp>
      <p:grpSp>
        <p:nvGrpSpPr>
          <p:cNvPr id="32" name="Group 32"/>
          <p:cNvGrpSpPr/>
          <p:nvPr/>
        </p:nvGrpSpPr>
        <p:grpSpPr>
          <a:xfrm>
            <a:off x="11065876" y="7039550"/>
            <a:ext cx="2799875" cy="855838"/>
            <a:chOff x="0" y="0"/>
            <a:chExt cx="807001" cy="246676"/>
          </a:xfrm>
        </p:grpSpPr>
        <p:sp>
          <p:nvSpPr>
            <p:cNvPr id="33" name="Freeform 33"/>
            <p:cNvSpPr/>
            <p:nvPr/>
          </p:nvSpPr>
          <p:spPr>
            <a:xfrm>
              <a:off x="0" y="0"/>
              <a:ext cx="807001" cy="246676"/>
            </a:xfrm>
            <a:custGeom>
              <a:avLst/>
              <a:gdLst/>
              <a:ahLst/>
              <a:cxnLst/>
              <a:rect l="l" t="t" r="r" b="b"/>
              <a:pathLst>
                <a:path w="807001" h="246676">
                  <a:moveTo>
                    <a:pt x="0" y="0"/>
                  </a:moveTo>
                  <a:lnTo>
                    <a:pt x="807001" y="0"/>
                  </a:lnTo>
                  <a:lnTo>
                    <a:pt x="807001" y="246676"/>
                  </a:lnTo>
                  <a:lnTo>
                    <a:pt x="0" y="246676"/>
                  </a:lnTo>
                  <a:close/>
                </a:path>
              </a:pathLst>
            </a:custGeom>
            <a:solidFill>
              <a:srgbClr val="FFFFFF"/>
            </a:solidFill>
            <a:ln w="19050" cap="sq">
              <a:solidFill>
                <a:srgbClr val="000000"/>
              </a:solidFill>
              <a:prstDash val="solid"/>
              <a:miter/>
            </a:ln>
          </p:spPr>
          <p:txBody>
            <a:bodyPr/>
            <a:lstStyle/>
            <a:p>
              <a:endParaRPr lang="en-US"/>
            </a:p>
          </p:txBody>
        </p:sp>
        <p:sp>
          <p:nvSpPr>
            <p:cNvPr id="34" name="TextBox 34"/>
            <p:cNvSpPr txBox="1"/>
            <p:nvPr/>
          </p:nvSpPr>
          <p:spPr>
            <a:xfrm>
              <a:off x="0" y="-38100"/>
              <a:ext cx="807001" cy="284776"/>
            </a:xfrm>
            <a:prstGeom prst="rect">
              <a:avLst/>
            </a:prstGeom>
          </p:spPr>
          <p:txBody>
            <a:bodyPr lIns="50891" tIns="50891" rIns="50891" bIns="50891" rtlCol="0" anchor="ctr"/>
            <a:lstStyle/>
            <a:p>
              <a:pPr algn="ctr">
                <a:lnSpc>
                  <a:spcPts val="3079"/>
                </a:lnSpc>
              </a:pPr>
              <a:r>
                <a:rPr lang="en-US" sz="2199">
                  <a:solidFill>
                    <a:srgbClr val="000000"/>
                  </a:solidFill>
                  <a:latin typeface="Cabin Bold"/>
                </a:rPr>
                <a:t>Fine-tuning</a:t>
              </a:r>
            </a:p>
          </p:txBody>
        </p:sp>
      </p:grpSp>
      <p:grpSp>
        <p:nvGrpSpPr>
          <p:cNvPr id="35" name="Group 35"/>
          <p:cNvGrpSpPr/>
          <p:nvPr/>
        </p:nvGrpSpPr>
        <p:grpSpPr>
          <a:xfrm>
            <a:off x="14517175" y="6041419"/>
            <a:ext cx="2458337" cy="754875"/>
            <a:chOff x="0" y="0"/>
            <a:chExt cx="647463" cy="198815"/>
          </a:xfrm>
        </p:grpSpPr>
        <p:sp>
          <p:nvSpPr>
            <p:cNvPr id="36" name="Freeform 36"/>
            <p:cNvSpPr/>
            <p:nvPr/>
          </p:nvSpPr>
          <p:spPr>
            <a:xfrm>
              <a:off x="0" y="0"/>
              <a:ext cx="647463" cy="198815"/>
            </a:xfrm>
            <a:custGeom>
              <a:avLst/>
              <a:gdLst/>
              <a:ahLst/>
              <a:cxnLst/>
              <a:rect l="l" t="t" r="r" b="b"/>
              <a:pathLst>
                <a:path w="647463" h="198815">
                  <a:moveTo>
                    <a:pt x="0" y="0"/>
                  </a:moveTo>
                  <a:lnTo>
                    <a:pt x="647463" y="0"/>
                  </a:lnTo>
                  <a:lnTo>
                    <a:pt x="647463" y="198815"/>
                  </a:lnTo>
                  <a:lnTo>
                    <a:pt x="0" y="198815"/>
                  </a:lnTo>
                  <a:close/>
                </a:path>
              </a:pathLst>
            </a:custGeom>
            <a:solidFill>
              <a:srgbClr val="FFFFFF"/>
            </a:solidFill>
            <a:ln w="19050" cap="sq">
              <a:solidFill>
                <a:srgbClr val="000000"/>
              </a:solidFill>
              <a:prstDash val="solid"/>
              <a:miter/>
            </a:ln>
          </p:spPr>
          <p:txBody>
            <a:bodyPr/>
            <a:lstStyle/>
            <a:p>
              <a:endParaRPr lang="en-US"/>
            </a:p>
          </p:txBody>
        </p:sp>
        <p:sp>
          <p:nvSpPr>
            <p:cNvPr id="37" name="TextBox 37"/>
            <p:cNvSpPr txBox="1"/>
            <p:nvPr/>
          </p:nvSpPr>
          <p:spPr>
            <a:xfrm>
              <a:off x="0" y="-38100"/>
              <a:ext cx="647463" cy="236915"/>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Visualization</a:t>
              </a:r>
            </a:p>
          </p:txBody>
        </p:sp>
      </p:grpSp>
      <p:sp>
        <p:nvSpPr>
          <p:cNvPr id="38" name="AutoShape 38"/>
          <p:cNvSpPr/>
          <p:nvPr/>
        </p:nvSpPr>
        <p:spPr>
          <a:xfrm flipV="1">
            <a:off x="1934633" y="4143592"/>
            <a:ext cx="1320013" cy="1658858"/>
          </a:xfrm>
          <a:prstGeom prst="line">
            <a:avLst/>
          </a:prstGeom>
          <a:ln w="38100" cap="flat">
            <a:solidFill>
              <a:srgbClr val="000000"/>
            </a:solidFill>
            <a:prstDash val="solid"/>
            <a:headEnd type="none" w="sm" len="sm"/>
            <a:tailEnd type="triangle" w="lg" len="med"/>
          </a:ln>
        </p:spPr>
        <p:txBody>
          <a:bodyPr/>
          <a:lstStyle/>
          <a:p>
            <a:endParaRPr lang="en-US"/>
          </a:p>
        </p:txBody>
      </p:sp>
      <p:sp>
        <p:nvSpPr>
          <p:cNvPr id="39" name="AutoShape 39"/>
          <p:cNvSpPr/>
          <p:nvPr/>
        </p:nvSpPr>
        <p:spPr>
          <a:xfrm>
            <a:off x="4483815" y="4521029"/>
            <a:ext cx="2224081" cy="1557290"/>
          </a:xfrm>
          <a:prstGeom prst="line">
            <a:avLst/>
          </a:prstGeom>
          <a:ln w="38100" cap="flat">
            <a:solidFill>
              <a:srgbClr val="000000"/>
            </a:solidFill>
            <a:prstDash val="solid"/>
            <a:headEnd type="none" w="sm" len="sm"/>
            <a:tailEnd type="triangle" w="lg" len="med"/>
          </a:ln>
        </p:spPr>
        <p:txBody>
          <a:bodyPr/>
          <a:lstStyle/>
          <a:p>
            <a:endParaRPr lang="en-US"/>
          </a:p>
        </p:txBody>
      </p:sp>
      <p:sp>
        <p:nvSpPr>
          <p:cNvPr id="40" name="AutoShape 40"/>
          <p:cNvSpPr/>
          <p:nvPr/>
        </p:nvSpPr>
        <p:spPr>
          <a:xfrm flipV="1">
            <a:off x="4511545" y="7070963"/>
            <a:ext cx="2196351" cy="824425"/>
          </a:xfrm>
          <a:prstGeom prst="line">
            <a:avLst/>
          </a:prstGeom>
          <a:ln w="38100" cap="flat">
            <a:solidFill>
              <a:srgbClr val="000000"/>
            </a:solidFill>
            <a:prstDash val="solid"/>
            <a:headEnd type="none" w="sm" len="sm"/>
            <a:tailEnd type="triangle" w="lg" len="med"/>
          </a:ln>
        </p:spPr>
        <p:txBody>
          <a:bodyPr/>
          <a:lstStyle/>
          <a:p>
            <a:endParaRPr lang="en-US"/>
          </a:p>
        </p:txBody>
      </p:sp>
      <p:sp>
        <p:nvSpPr>
          <p:cNvPr id="41" name="AutoShape 41"/>
          <p:cNvSpPr/>
          <p:nvPr/>
        </p:nvSpPr>
        <p:spPr>
          <a:xfrm>
            <a:off x="9261235" y="6078319"/>
            <a:ext cx="1804640" cy="1389150"/>
          </a:xfrm>
          <a:prstGeom prst="line">
            <a:avLst/>
          </a:prstGeom>
          <a:ln w="38100" cap="flat">
            <a:solidFill>
              <a:srgbClr val="000000"/>
            </a:solidFill>
            <a:prstDash val="solid"/>
            <a:headEnd type="none" w="sm" len="sm"/>
            <a:tailEnd type="triangle" w="lg" len="med"/>
          </a:ln>
        </p:spPr>
        <p:txBody>
          <a:bodyPr/>
          <a:lstStyle/>
          <a:p>
            <a:endParaRPr lang="en-US"/>
          </a:p>
        </p:txBody>
      </p:sp>
      <p:sp>
        <p:nvSpPr>
          <p:cNvPr id="42" name="AutoShape 42"/>
          <p:cNvSpPr/>
          <p:nvPr/>
        </p:nvSpPr>
        <p:spPr>
          <a:xfrm flipV="1">
            <a:off x="12465813" y="5143500"/>
            <a:ext cx="0" cy="1896050"/>
          </a:xfrm>
          <a:prstGeom prst="line">
            <a:avLst/>
          </a:prstGeom>
          <a:ln w="38100" cap="flat">
            <a:solidFill>
              <a:srgbClr val="000000"/>
            </a:solidFill>
            <a:prstDash val="solid"/>
            <a:headEnd type="none" w="sm" len="sm"/>
            <a:tailEnd type="triangle" w="lg" len="med"/>
          </a:ln>
        </p:spPr>
        <p:txBody>
          <a:bodyPr/>
          <a:lstStyle/>
          <a:p>
            <a:endParaRPr lang="en-US"/>
          </a:p>
        </p:txBody>
      </p:sp>
      <p:sp>
        <p:nvSpPr>
          <p:cNvPr id="43" name="AutoShape 43"/>
          <p:cNvSpPr/>
          <p:nvPr/>
        </p:nvSpPr>
        <p:spPr>
          <a:xfrm>
            <a:off x="13981211" y="4693912"/>
            <a:ext cx="1765133" cy="1347507"/>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44" name="Group 44"/>
          <p:cNvGrpSpPr/>
          <p:nvPr/>
        </p:nvGrpSpPr>
        <p:grpSpPr>
          <a:xfrm>
            <a:off x="8907319" y="9799485"/>
            <a:ext cx="473363" cy="468600"/>
            <a:chOff x="0" y="0"/>
            <a:chExt cx="631150" cy="624800"/>
          </a:xfrm>
        </p:grpSpPr>
        <p:grpSp>
          <p:nvGrpSpPr>
            <p:cNvPr id="45" name="Group 45"/>
            <p:cNvGrpSpPr/>
            <p:nvPr/>
          </p:nvGrpSpPr>
          <p:grpSpPr>
            <a:xfrm>
              <a:off x="0" y="0"/>
              <a:ext cx="631150" cy="624800"/>
              <a:chOff x="0" y="0"/>
              <a:chExt cx="812800" cy="804622"/>
            </a:xfrm>
          </p:grpSpPr>
          <p:sp>
            <p:nvSpPr>
              <p:cNvPr id="46" name="Freeform 46"/>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47" name="TextBox 47"/>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48" name="TextBox 48"/>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6</a:t>
              </a:r>
            </a:p>
          </p:txBody>
        </p:sp>
      </p:grpSp>
      <p:grpSp>
        <p:nvGrpSpPr>
          <p:cNvPr id="49" name="Group 49"/>
          <p:cNvGrpSpPr/>
          <p:nvPr/>
        </p:nvGrpSpPr>
        <p:grpSpPr>
          <a:xfrm>
            <a:off x="3282377" y="7895388"/>
            <a:ext cx="2458337" cy="754875"/>
            <a:chOff x="0" y="0"/>
            <a:chExt cx="647463" cy="198815"/>
          </a:xfrm>
        </p:grpSpPr>
        <p:sp>
          <p:nvSpPr>
            <p:cNvPr id="50" name="Freeform 50"/>
            <p:cNvSpPr/>
            <p:nvPr/>
          </p:nvSpPr>
          <p:spPr>
            <a:xfrm>
              <a:off x="0" y="0"/>
              <a:ext cx="647463" cy="198815"/>
            </a:xfrm>
            <a:custGeom>
              <a:avLst/>
              <a:gdLst/>
              <a:ahLst/>
              <a:cxnLst/>
              <a:rect l="l" t="t" r="r" b="b"/>
              <a:pathLst>
                <a:path w="647463" h="198815">
                  <a:moveTo>
                    <a:pt x="0" y="0"/>
                  </a:moveTo>
                  <a:lnTo>
                    <a:pt x="647463" y="0"/>
                  </a:lnTo>
                  <a:lnTo>
                    <a:pt x="647463" y="198815"/>
                  </a:lnTo>
                  <a:lnTo>
                    <a:pt x="0" y="198815"/>
                  </a:lnTo>
                  <a:close/>
                </a:path>
              </a:pathLst>
            </a:custGeom>
            <a:solidFill>
              <a:srgbClr val="FFFFFF"/>
            </a:solidFill>
            <a:ln w="19050" cap="sq">
              <a:solidFill>
                <a:srgbClr val="000000"/>
              </a:solidFill>
              <a:prstDash val="solid"/>
              <a:miter/>
            </a:ln>
          </p:spPr>
          <p:txBody>
            <a:bodyPr/>
            <a:lstStyle/>
            <a:p>
              <a:endParaRPr lang="en-US"/>
            </a:p>
          </p:txBody>
        </p:sp>
        <p:sp>
          <p:nvSpPr>
            <p:cNvPr id="51" name="TextBox 51"/>
            <p:cNvSpPr txBox="1"/>
            <p:nvPr/>
          </p:nvSpPr>
          <p:spPr>
            <a:xfrm>
              <a:off x="0" y="-38100"/>
              <a:ext cx="647463" cy="236915"/>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English</a:t>
              </a:r>
            </a:p>
          </p:txBody>
        </p:sp>
      </p:grpSp>
      <p:sp>
        <p:nvSpPr>
          <p:cNvPr id="52" name="AutoShape 52"/>
          <p:cNvSpPr/>
          <p:nvPr/>
        </p:nvSpPr>
        <p:spPr>
          <a:xfrm>
            <a:off x="1934633" y="7070963"/>
            <a:ext cx="1347744" cy="1201863"/>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8907319" y="9799485"/>
            <a:ext cx="473363" cy="468600"/>
            <a:chOff x="0" y="0"/>
            <a:chExt cx="631150" cy="624800"/>
          </a:xfrm>
        </p:grpSpPr>
        <p:grpSp>
          <p:nvGrpSpPr>
            <p:cNvPr id="6" name="Group 6"/>
            <p:cNvGrpSpPr/>
            <p:nvPr/>
          </p:nvGrpSpPr>
          <p:grpSpPr>
            <a:xfrm>
              <a:off x="0" y="0"/>
              <a:ext cx="631150" cy="624800"/>
              <a:chOff x="0" y="0"/>
              <a:chExt cx="812800" cy="804622"/>
            </a:xfrm>
          </p:grpSpPr>
          <p:sp>
            <p:nvSpPr>
              <p:cNvPr id="7" name="Freeform 7"/>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8" name="TextBox 8"/>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9" name="TextBox 9"/>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7</a:t>
              </a:r>
            </a:p>
          </p:txBody>
        </p:sp>
      </p:grpSp>
      <p:graphicFrame>
        <p:nvGraphicFramePr>
          <p:cNvPr id="10" name="Table 10"/>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1"/>
          <p:cNvGraphicFramePr>
            <a:graphicFrameLocks noGrp="1"/>
          </p:cNvGraphicFramePr>
          <p:nvPr/>
        </p:nvGraphicFramePr>
        <p:xfrm>
          <a:off x="1028700" y="485775"/>
          <a:ext cx="13142588" cy="2291258"/>
        </p:xfrm>
        <a:graphic>
          <a:graphicData uri="http://schemas.openxmlformats.org/drawingml/2006/table">
            <a:tbl>
              <a:tblPr/>
              <a:tblGrid>
                <a:gridCol w="13142588">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Dataset</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 name="Freeform 13"/>
          <p:cNvSpPr/>
          <p:nvPr/>
        </p:nvSpPr>
        <p:spPr>
          <a:xfrm>
            <a:off x="3302395" y="3010403"/>
            <a:ext cx="11683211" cy="5997222"/>
          </a:xfrm>
          <a:custGeom>
            <a:avLst/>
            <a:gdLst/>
            <a:ahLst/>
            <a:cxnLst/>
            <a:rect l="l" t="t" r="r" b="b"/>
            <a:pathLst>
              <a:path w="11683211" h="5997222">
                <a:moveTo>
                  <a:pt x="0" y="0"/>
                </a:moveTo>
                <a:lnTo>
                  <a:pt x="11683210" y="0"/>
                </a:lnTo>
                <a:lnTo>
                  <a:pt x="11683210" y="5997222"/>
                </a:lnTo>
                <a:lnTo>
                  <a:pt x="0" y="5997222"/>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8907319" y="9799485"/>
            <a:ext cx="473363" cy="468600"/>
            <a:chOff x="0" y="0"/>
            <a:chExt cx="631150" cy="624800"/>
          </a:xfrm>
        </p:grpSpPr>
        <p:grpSp>
          <p:nvGrpSpPr>
            <p:cNvPr id="6" name="Group 6"/>
            <p:cNvGrpSpPr/>
            <p:nvPr/>
          </p:nvGrpSpPr>
          <p:grpSpPr>
            <a:xfrm>
              <a:off x="0" y="0"/>
              <a:ext cx="631150" cy="624800"/>
              <a:chOff x="0" y="0"/>
              <a:chExt cx="812800" cy="804622"/>
            </a:xfrm>
          </p:grpSpPr>
          <p:sp>
            <p:nvSpPr>
              <p:cNvPr id="7" name="Freeform 7"/>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8" name="TextBox 8"/>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9" name="TextBox 9"/>
            <p:cNvSpPr txBox="1"/>
            <p:nvPr/>
          </p:nvSpPr>
          <p:spPr>
            <a:xfrm>
              <a:off x="212605" y="84223"/>
              <a:ext cx="170380"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8</a:t>
              </a:r>
            </a:p>
          </p:txBody>
        </p:sp>
      </p:grpSp>
      <p:graphicFrame>
        <p:nvGraphicFramePr>
          <p:cNvPr id="10" name="Table 10"/>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1"/>
          <p:cNvGraphicFramePr>
            <a:graphicFrameLocks noGrp="1"/>
          </p:cNvGraphicFramePr>
          <p:nvPr/>
        </p:nvGraphicFramePr>
        <p:xfrm>
          <a:off x="1028700" y="485775"/>
          <a:ext cx="12647201" cy="2291258"/>
        </p:xfrm>
        <a:graphic>
          <a:graphicData uri="http://schemas.openxmlformats.org/drawingml/2006/table">
            <a:tbl>
              <a:tblPr/>
              <a:tblGrid>
                <a:gridCol w="12647201">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2"/>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Tiền xử lý văn bản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3" name="Group 13"/>
          <p:cNvGrpSpPr/>
          <p:nvPr/>
        </p:nvGrpSpPr>
        <p:grpSpPr>
          <a:xfrm>
            <a:off x="3625624" y="3435983"/>
            <a:ext cx="11510114" cy="1693671"/>
            <a:chOff x="0" y="0"/>
            <a:chExt cx="3031470" cy="446070"/>
          </a:xfrm>
        </p:grpSpPr>
        <p:sp>
          <p:nvSpPr>
            <p:cNvPr id="14" name="Freeform 14"/>
            <p:cNvSpPr/>
            <p:nvPr/>
          </p:nvSpPr>
          <p:spPr>
            <a:xfrm>
              <a:off x="0" y="0"/>
              <a:ext cx="3031470" cy="446070"/>
            </a:xfrm>
            <a:custGeom>
              <a:avLst/>
              <a:gdLst/>
              <a:ahLst/>
              <a:cxnLst/>
              <a:rect l="l" t="t" r="r" b="b"/>
              <a:pathLst>
                <a:path w="3031470" h="446070">
                  <a:moveTo>
                    <a:pt x="34304" y="0"/>
                  </a:moveTo>
                  <a:lnTo>
                    <a:pt x="2997167" y="0"/>
                  </a:lnTo>
                  <a:cubicBezTo>
                    <a:pt x="3006265" y="0"/>
                    <a:pt x="3014990" y="3614"/>
                    <a:pt x="3021423" y="10047"/>
                  </a:cubicBezTo>
                  <a:cubicBezTo>
                    <a:pt x="3027856" y="16480"/>
                    <a:pt x="3031470" y="25206"/>
                    <a:pt x="3031470" y="34304"/>
                  </a:cubicBezTo>
                  <a:lnTo>
                    <a:pt x="3031470" y="411766"/>
                  </a:lnTo>
                  <a:cubicBezTo>
                    <a:pt x="3031470" y="420864"/>
                    <a:pt x="3027856" y="429589"/>
                    <a:pt x="3021423" y="436022"/>
                  </a:cubicBezTo>
                  <a:cubicBezTo>
                    <a:pt x="3014990" y="442456"/>
                    <a:pt x="3006265" y="446070"/>
                    <a:pt x="2997167" y="446070"/>
                  </a:cubicBezTo>
                  <a:lnTo>
                    <a:pt x="34304" y="446070"/>
                  </a:lnTo>
                  <a:cubicBezTo>
                    <a:pt x="15358" y="446070"/>
                    <a:pt x="0" y="430711"/>
                    <a:pt x="0" y="411766"/>
                  </a:cubicBezTo>
                  <a:lnTo>
                    <a:pt x="0" y="34304"/>
                  </a:lnTo>
                  <a:cubicBezTo>
                    <a:pt x="0" y="25206"/>
                    <a:pt x="3614" y="16480"/>
                    <a:pt x="10047" y="10047"/>
                  </a:cubicBezTo>
                  <a:cubicBezTo>
                    <a:pt x="16480" y="3614"/>
                    <a:pt x="25206" y="0"/>
                    <a:pt x="34304" y="0"/>
                  </a:cubicBezTo>
                  <a:close/>
                </a:path>
              </a:pathLst>
            </a:custGeom>
            <a:solidFill>
              <a:srgbClr val="F5E79D"/>
            </a:solidFill>
            <a:ln w="38100" cap="rnd">
              <a:solidFill>
                <a:srgbClr val="000000"/>
              </a:solidFill>
              <a:prstDash val="solid"/>
              <a:round/>
            </a:ln>
          </p:spPr>
          <p:txBody>
            <a:bodyPr/>
            <a:lstStyle/>
            <a:p>
              <a:endParaRPr lang="en-US"/>
            </a:p>
          </p:txBody>
        </p:sp>
        <p:sp>
          <p:nvSpPr>
            <p:cNvPr id="15" name="TextBox 15"/>
            <p:cNvSpPr txBox="1"/>
            <p:nvPr/>
          </p:nvSpPr>
          <p:spPr>
            <a:xfrm>
              <a:off x="0" y="-76200"/>
              <a:ext cx="3031470" cy="522270"/>
            </a:xfrm>
            <a:prstGeom prst="rect">
              <a:avLst/>
            </a:prstGeom>
          </p:spPr>
          <p:txBody>
            <a:bodyPr lIns="50800" tIns="50800" rIns="50800" bIns="50800" rtlCol="0" anchor="ctr"/>
            <a:lstStyle/>
            <a:p>
              <a:pPr algn="just">
                <a:lnSpc>
                  <a:spcPts val="5599"/>
                </a:lnSpc>
              </a:pPr>
              <a:r>
                <a:rPr lang="en-US" sz="3999">
                  <a:solidFill>
                    <a:srgbClr val="000000"/>
                  </a:solidFill>
                  <a:latin typeface="Cabin Bold"/>
                </a:rPr>
                <a:t>Lọc dữ liệu: Loại bỏ dữ liệu không cần thiết trong văn bản như (, ! &amp; * $ # @ . / ":)</a:t>
              </a:r>
            </a:p>
          </p:txBody>
        </p:sp>
      </p:grpSp>
      <p:grpSp>
        <p:nvGrpSpPr>
          <p:cNvPr id="16" name="Group 16"/>
          <p:cNvGrpSpPr/>
          <p:nvPr/>
        </p:nvGrpSpPr>
        <p:grpSpPr>
          <a:xfrm>
            <a:off x="3625624" y="5358253"/>
            <a:ext cx="11510114" cy="1693671"/>
            <a:chOff x="0" y="0"/>
            <a:chExt cx="3031470" cy="446070"/>
          </a:xfrm>
        </p:grpSpPr>
        <p:sp>
          <p:nvSpPr>
            <p:cNvPr id="17" name="Freeform 17"/>
            <p:cNvSpPr/>
            <p:nvPr/>
          </p:nvSpPr>
          <p:spPr>
            <a:xfrm>
              <a:off x="0" y="0"/>
              <a:ext cx="3031470" cy="446070"/>
            </a:xfrm>
            <a:custGeom>
              <a:avLst/>
              <a:gdLst/>
              <a:ahLst/>
              <a:cxnLst/>
              <a:rect l="l" t="t" r="r" b="b"/>
              <a:pathLst>
                <a:path w="3031470" h="446070">
                  <a:moveTo>
                    <a:pt x="34304" y="0"/>
                  </a:moveTo>
                  <a:lnTo>
                    <a:pt x="2997167" y="0"/>
                  </a:lnTo>
                  <a:cubicBezTo>
                    <a:pt x="3006265" y="0"/>
                    <a:pt x="3014990" y="3614"/>
                    <a:pt x="3021423" y="10047"/>
                  </a:cubicBezTo>
                  <a:cubicBezTo>
                    <a:pt x="3027856" y="16480"/>
                    <a:pt x="3031470" y="25206"/>
                    <a:pt x="3031470" y="34304"/>
                  </a:cubicBezTo>
                  <a:lnTo>
                    <a:pt x="3031470" y="411766"/>
                  </a:lnTo>
                  <a:cubicBezTo>
                    <a:pt x="3031470" y="420864"/>
                    <a:pt x="3027856" y="429589"/>
                    <a:pt x="3021423" y="436022"/>
                  </a:cubicBezTo>
                  <a:cubicBezTo>
                    <a:pt x="3014990" y="442456"/>
                    <a:pt x="3006265" y="446070"/>
                    <a:pt x="2997167" y="446070"/>
                  </a:cubicBezTo>
                  <a:lnTo>
                    <a:pt x="34304" y="446070"/>
                  </a:lnTo>
                  <a:cubicBezTo>
                    <a:pt x="15358" y="446070"/>
                    <a:pt x="0" y="430711"/>
                    <a:pt x="0" y="411766"/>
                  </a:cubicBezTo>
                  <a:lnTo>
                    <a:pt x="0" y="34304"/>
                  </a:lnTo>
                  <a:cubicBezTo>
                    <a:pt x="0" y="25206"/>
                    <a:pt x="3614" y="16480"/>
                    <a:pt x="10047" y="10047"/>
                  </a:cubicBezTo>
                  <a:cubicBezTo>
                    <a:pt x="16480" y="3614"/>
                    <a:pt x="25206" y="0"/>
                    <a:pt x="34304" y="0"/>
                  </a:cubicBezTo>
                  <a:close/>
                </a:path>
              </a:pathLst>
            </a:custGeom>
            <a:solidFill>
              <a:srgbClr val="F5E79D"/>
            </a:solidFill>
            <a:ln w="38100" cap="rnd">
              <a:solidFill>
                <a:srgbClr val="000000"/>
              </a:solidFill>
              <a:prstDash val="solid"/>
              <a:round/>
            </a:ln>
          </p:spPr>
          <p:txBody>
            <a:bodyPr/>
            <a:lstStyle/>
            <a:p>
              <a:endParaRPr lang="en-US"/>
            </a:p>
          </p:txBody>
        </p:sp>
        <p:sp>
          <p:nvSpPr>
            <p:cNvPr id="18" name="TextBox 18"/>
            <p:cNvSpPr txBox="1"/>
            <p:nvPr/>
          </p:nvSpPr>
          <p:spPr>
            <a:xfrm>
              <a:off x="0" y="-76200"/>
              <a:ext cx="3031470" cy="522270"/>
            </a:xfrm>
            <a:prstGeom prst="rect">
              <a:avLst/>
            </a:prstGeom>
          </p:spPr>
          <p:txBody>
            <a:bodyPr lIns="50800" tIns="50800" rIns="50800" bIns="50800" rtlCol="0" anchor="ctr"/>
            <a:lstStyle/>
            <a:p>
              <a:pPr algn="just">
                <a:lnSpc>
                  <a:spcPts val="5599"/>
                </a:lnSpc>
              </a:pPr>
              <a:r>
                <a:rPr lang="en-US" sz="3999">
                  <a:solidFill>
                    <a:srgbClr val="000000"/>
                  </a:solidFill>
                  <a:latin typeface="Cabin Bold"/>
                </a:rPr>
                <a:t>Loại bỏ stopwords: Những stopwords trong tiếng Anh “a”, “the”, “is”, “are”,...</a:t>
              </a:r>
            </a:p>
          </p:txBody>
        </p:sp>
      </p:grpSp>
      <p:grpSp>
        <p:nvGrpSpPr>
          <p:cNvPr id="19" name="Group 19"/>
          <p:cNvGrpSpPr/>
          <p:nvPr/>
        </p:nvGrpSpPr>
        <p:grpSpPr>
          <a:xfrm>
            <a:off x="3625624" y="7333800"/>
            <a:ext cx="11510114" cy="1693671"/>
            <a:chOff x="0" y="0"/>
            <a:chExt cx="3031470" cy="446070"/>
          </a:xfrm>
        </p:grpSpPr>
        <p:sp>
          <p:nvSpPr>
            <p:cNvPr id="20" name="Freeform 20"/>
            <p:cNvSpPr/>
            <p:nvPr/>
          </p:nvSpPr>
          <p:spPr>
            <a:xfrm>
              <a:off x="0" y="0"/>
              <a:ext cx="3031470" cy="446070"/>
            </a:xfrm>
            <a:custGeom>
              <a:avLst/>
              <a:gdLst/>
              <a:ahLst/>
              <a:cxnLst/>
              <a:rect l="l" t="t" r="r" b="b"/>
              <a:pathLst>
                <a:path w="3031470" h="446070">
                  <a:moveTo>
                    <a:pt x="34304" y="0"/>
                  </a:moveTo>
                  <a:lnTo>
                    <a:pt x="2997167" y="0"/>
                  </a:lnTo>
                  <a:cubicBezTo>
                    <a:pt x="3006265" y="0"/>
                    <a:pt x="3014990" y="3614"/>
                    <a:pt x="3021423" y="10047"/>
                  </a:cubicBezTo>
                  <a:cubicBezTo>
                    <a:pt x="3027856" y="16480"/>
                    <a:pt x="3031470" y="25206"/>
                    <a:pt x="3031470" y="34304"/>
                  </a:cubicBezTo>
                  <a:lnTo>
                    <a:pt x="3031470" y="411766"/>
                  </a:lnTo>
                  <a:cubicBezTo>
                    <a:pt x="3031470" y="420864"/>
                    <a:pt x="3027856" y="429589"/>
                    <a:pt x="3021423" y="436022"/>
                  </a:cubicBezTo>
                  <a:cubicBezTo>
                    <a:pt x="3014990" y="442456"/>
                    <a:pt x="3006265" y="446070"/>
                    <a:pt x="2997167" y="446070"/>
                  </a:cubicBezTo>
                  <a:lnTo>
                    <a:pt x="34304" y="446070"/>
                  </a:lnTo>
                  <a:cubicBezTo>
                    <a:pt x="15358" y="446070"/>
                    <a:pt x="0" y="430711"/>
                    <a:pt x="0" y="411766"/>
                  </a:cubicBezTo>
                  <a:lnTo>
                    <a:pt x="0" y="34304"/>
                  </a:lnTo>
                  <a:cubicBezTo>
                    <a:pt x="0" y="25206"/>
                    <a:pt x="3614" y="16480"/>
                    <a:pt x="10047" y="10047"/>
                  </a:cubicBezTo>
                  <a:cubicBezTo>
                    <a:pt x="16480" y="3614"/>
                    <a:pt x="25206" y="0"/>
                    <a:pt x="34304" y="0"/>
                  </a:cubicBezTo>
                  <a:close/>
                </a:path>
              </a:pathLst>
            </a:custGeom>
            <a:solidFill>
              <a:srgbClr val="F5E79D"/>
            </a:solidFill>
            <a:ln w="38100" cap="rnd">
              <a:solidFill>
                <a:srgbClr val="000000"/>
              </a:solidFill>
              <a:prstDash val="solid"/>
              <a:round/>
            </a:ln>
          </p:spPr>
          <p:txBody>
            <a:bodyPr/>
            <a:lstStyle/>
            <a:p>
              <a:endParaRPr lang="en-US"/>
            </a:p>
          </p:txBody>
        </p:sp>
        <p:sp>
          <p:nvSpPr>
            <p:cNvPr id="21" name="TextBox 21"/>
            <p:cNvSpPr txBox="1"/>
            <p:nvPr/>
          </p:nvSpPr>
          <p:spPr>
            <a:xfrm>
              <a:off x="0" y="-76200"/>
              <a:ext cx="3031470" cy="522270"/>
            </a:xfrm>
            <a:prstGeom prst="rect">
              <a:avLst/>
            </a:prstGeom>
          </p:spPr>
          <p:txBody>
            <a:bodyPr lIns="50800" tIns="50800" rIns="50800" bIns="50800" rtlCol="0" anchor="ctr"/>
            <a:lstStyle/>
            <a:p>
              <a:pPr algn="just">
                <a:lnSpc>
                  <a:spcPts val="5599"/>
                </a:lnSpc>
              </a:pPr>
              <a:r>
                <a:rPr lang="en-US" sz="3999">
                  <a:solidFill>
                    <a:srgbClr val="000000"/>
                  </a:solidFill>
                  <a:latin typeface="Cabin Bold"/>
                </a:rPr>
                <a:t>Tách câu thành những từ riêng lẻ: [’I’, ‘am’, ‘a’, ‘student’]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6D3FB"/>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D0EEFD"/>
            </a:solidFill>
            <a:ln w="28575" cap="sq">
              <a:solidFill>
                <a:srgbClr val="2B4B82"/>
              </a:solidFill>
              <a:prstDash val="solid"/>
              <a:miter/>
            </a:ln>
          </p:spPr>
          <p:txBody>
            <a:bodyPr/>
            <a:lstStyle/>
            <a:p>
              <a:endParaRPr lang="en-US"/>
            </a:p>
          </p:txBody>
        </p:sp>
        <p:sp>
          <p:nvSpPr>
            <p:cNvPr id="4" name="TextBox 4"/>
            <p:cNvSpPr txBox="1"/>
            <p:nvPr/>
          </p:nvSpPr>
          <p:spPr>
            <a:xfrm>
              <a:off x="0" y="-38100"/>
              <a:ext cx="4545659" cy="2483908"/>
            </a:xfrm>
            <a:prstGeom prst="rect">
              <a:avLst/>
            </a:prstGeom>
          </p:spPr>
          <p:txBody>
            <a:bodyPr lIns="50800" tIns="50800" rIns="50800" bIns="50800" rtlCol="0" anchor="ctr"/>
            <a:lstStyle/>
            <a:p>
              <a:pPr algn="ctr">
                <a:lnSpc>
                  <a:spcPts val="3499"/>
                </a:lnSpc>
              </a:pPr>
              <a:endParaRPr/>
            </a:p>
          </p:txBody>
        </p:sp>
      </p:grpSp>
      <p:graphicFrame>
        <p:nvGraphicFramePr>
          <p:cNvPr id="5" name="Table 5"/>
          <p:cNvGraphicFramePr>
            <a:graphicFrameLocks noGrp="1"/>
          </p:cNvGraphicFramePr>
          <p:nvPr/>
        </p:nvGraphicFramePr>
        <p:xfrm>
          <a:off x="1028700" y="808432"/>
          <a:ext cx="8115300" cy="2375408"/>
        </p:xfrm>
        <a:graphic>
          <a:graphicData uri="http://schemas.openxmlformats.org/drawingml/2006/table">
            <a:tbl>
              <a:tblPr/>
              <a:tblGrid>
                <a:gridCol w="4071988">
                  <a:extLst>
                    <a:ext uri="{9D8B030D-6E8A-4147-A177-3AD203B41FA5}">
                      <a16:colId xmlns:a16="http://schemas.microsoft.com/office/drawing/2014/main" val="20000"/>
                    </a:ext>
                  </a:extLst>
                </a:gridCol>
              </a:tblGrid>
              <a:tr h="1479883">
                <a:tc>
                  <a:txBody>
                    <a:bodyPr/>
                    <a:lstStyle/>
                    <a:p>
                      <a:pPr algn="l">
                        <a:lnSpc>
                          <a:spcPts val="6600"/>
                        </a:lnSpc>
                        <a:defRPr/>
                      </a:pPr>
                      <a:endParaRPr lang="en-US" sz="1100"/>
                    </a:p>
                  </a:txBody>
                  <a:tcPr marL="190500" marR="190500" marT="190500" marB="190500">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nvGraphicFramePr>
        <p:xfrm>
          <a:off x="1028700" y="485775"/>
          <a:ext cx="12647201" cy="2291258"/>
        </p:xfrm>
        <a:graphic>
          <a:graphicData uri="http://schemas.openxmlformats.org/drawingml/2006/table">
            <a:tbl>
              <a:tblPr/>
              <a:tblGrid>
                <a:gridCol w="12647201">
                  <a:extLst>
                    <a:ext uri="{9D8B030D-6E8A-4147-A177-3AD203B41FA5}">
                      <a16:colId xmlns:a16="http://schemas.microsoft.com/office/drawing/2014/main" val="20000"/>
                    </a:ext>
                  </a:extLst>
                </a:gridCol>
              </a:tblGrid>
              <a:tr h="2291258">
                <a:tc>
                  <a:txBody>
                    <a:bodyPr/>
                    <a:lstStyle/>
                    <a:p>
                      <a:pPr algn="l">
                        <a:lnSpc>
                          <a:spcPts val="11340"/>
                        </a:lnSpc>
                        <a:defRPr/>
                      </a:pPr>
                      <a:r>
                        <a:rPr lang="en-US" sz="8100">
                          <a:solidFill>
                            <a:srgbClr val="2E2E2E"/>
                          </a:solidFill>
                          <a:latin typeface="Baloo Bhai"/>
                        </a:rPr>
                        <a:t>2. </a:t>
                      </a:r>
                      <a:r>
                        <a:rPr lang="en-US" sz="8100" u="sng">
                          <a:solidFill>
                            <a:srgbClr val="2E2E2E"/>
                          </a:solidFill>
                          <a:latin typeface="Baloo Bhai"/>
                        </a:rPr>
                        <a:t>Phương pháp thực hiện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nvGraphicFramePr>
        <p:xfrm>
          <a:off x="1477974" y="1911983"/>
          <a:ext cx="8525480" cy="1524000"/>
        </p:xfrm>
        <a:graphic>
          <a:graphicData uri="http://schemas.openxmlformats.org/drawingml/2006/table">
            <a:tbl>
              <a:tblPr/>
              <a:tblGrid>
                <a:gridCol w="8525480">
                  <a:extLst>
                    <a:ext uri="{9D8B030D-6E8A-4147-A177-3AD203B41FA5}">
                      <a16:colId xmlns:a16="http://schemas.microsoft.com/office/drawing/2014/main" val="20000"/>
                    </a:ext>
                  </a:extLst>
                </a:gridCol>
              </a:tblGrid>
              <a:tr h="1524000">
                <a:tc>
                  <a:txBody>
                    <a:bodyPr/>
                    <a:lstStyle/>
                    <a:p>
                      <a:pPr marL="1079501" lvl="1" indent="-539750" algn="l">
                        <a:lnSpc>
                          <a:spcPts val="7000"/>
                        </a:lnSpc>
                        <a:buFont typeface="Arial"/>
                        <a:buChar char="•"/>
                        <a:defRPr/>
                      </a:pPr>
                      <a:r>
                        <a:rPr lang="en-US" sz="5000">
                          <a:solidFill>
                            <a:srgbClr val="2E2E2E"/>
                          </a:solidFill>
                          <a:latin typeface="Baloo Bhai"/>
                        </a:rPr>
                        <a:t>Lemmatization</a:t>
                      </a:r>
                      <a:endParaRPr lang="en-US" sz="1100"/>
                    </a:p>
                  </a:txBody>
                  <a:tcPr marL="190500" marR="190500" marT="190500" marB="190500" anchor="ctr">
                    <a:lnL w="0" cap="flat" cmpd="sng" algn="ctr">
                      <a:solidFill>
                        <a:srgbClr val="76D3FB"/>
                      </a:solidFill>
                      <a:prstDash val="solid"/>
                      <a:round/>
                      <a:headEnd type="none" w="med" len="med"/>
                      <a:tailEnd type="none" w="med" len="med"/>
                    </a:lnL>
                    <a:lnR w="0" cap="flat" cmpd="sng" algn="ctr">
                      <a:solidFill>
                        <a:srgbClr val="76D3FB"/>
                      </a:solidFill>
                      <a:prstDash val="solid"/>
                      <a:round/>
                      <a:headEnd type="none" w="med" len="med"/>
                      <a:tailEnd type="none" w="med" len="med"/>
                    </a:lnR>
                    <a:lnT w="0" cap="flat" cmpd="sng" algn="ctr">
                      <a:solidFill>
                        <a:srgbClr val="76D3FB"/>
                      </a:solidFill>
                      <a:prstDash val="solid"/>
                      <a:round/>
                      <a:headEnd type="none" w="med" len="med"/>
                      <a:tailEnd type="none" w="med" len="med"/>
                    </a:lnT>
                    <a:lnB w="0" cap="flat" cmpd="sng" algn="ctr">
                      <a:solidFill>
                        <a:srgbClr val="76D3FB"/>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8" name="Group 8"/>
          <p:cNvGrpSpPr/>
          <p:nvPr/>
        </p:nvGrpSpPr>
        <p:grpSpPr>
          <a:xfrm>
            <a:off x="4434092" y="3893183"/>
            <a:ext cx="3158594" cy="947524"/>
            <a:chOff x="0" y="0"/>
            <a:chExt cx="831893" cy="249554"/>
          </a:xfrm>
        </p:grpSpPr>
        <p:sp>
          <p:nvSpPr>
            <p:cNvPr id="9" name="Freeform 9"/>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10" name="TextBox 10"/>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Running</a:t>
              </a:r>
            </a:p>
          </p:txBody>
        </p:sp>
      </p:grpSp>
      <p:grpSp>
        <p:nvGrpSpPr>
          <p:cNvPr id="11" name="Group 11"/>
          <p:cNvGrpSpPr/>
          <p:nvPr/>
        </p:nvGrpSpPr>
        <p:grpSpPr>
          <a:xfrm>
            <a:off x="8530902" y="3895177"/>
            <a:ext cx="1068277" cy="945529"/>
            <a:chOff x="0" y="0"/>
            <a:chExt cx="707678" cy="626364"/>
          </a:xfrm>
        </p:grpSpPr>
        <p:sp>
          <p:nvSpPr>
            <p:cNvPr id="12" name="Freeform 12"/>
            <p:cNvSpPr/>
            <p:nvPr/>
          </p:nvSpPr>
          <p:spPr>
            <a:xfrm>
              <a:off x="0" y="0"/>
              <a:ext cx="707678" cy="626364"/>
            </a:xfrm>
            <a:custGeom>
              <a:avLst/>
              <a:gdLst/>
              <a:ahLst/>
              <a:cxnLst/>
              <a:rect l="l" t="t" r="r" b="b"/>
              <a:pathLst>
                <a:path w="707678" h="626364">
                  <a:moveTo>
                    <a:pt x="707678" y="313182"/>
                  </a:moveTo>
                  <a:lnTo>
                    <a:pt x="301278" y="0"/>
                  </a:lnTo>
                  <a:lnTo>
                    <a:pt x="301278" y="203200"/>
                  </a:lnTo>
                  <a:lnTo>
                    <a:pt x="0" y="203200"/>
                  </a:lnTo>
                  <a:lnTo>
                    <a:pt x="0" y="423164"/>
                  </a:lnTo>
                  <a:lnTo>
                    <a:pt x="301278" y="423164"/>
                  </a:lnTo>
                  <a:lnTo>
                    <a:pt x="301278" y="626364"/>
                  </a:lnTo>
                  <a:lnTo>
                    <a:pt x="707678" y="313182"/>
                  </a:lnTo>
                  <a:close/>
                </a:path>
              </a:pathLst>
            </a:custGeom>
            <a:solidFill>
              <a:srgbClr val="FFFFFF"/>
            </a:solidFill>
            <a:ln w="38100" cap="sq">
              <a:solidFill>
                <a:srgbClr val="000000"/>
              </a:solidFill>
              <a:prstDash val="solid"/>
              <a:miter/>
            </a:ln>
          </p:spPr>
          <p:txBody>
            <a:bodyPr/>
            <a:lstStyle/>
            <a:p>
              <a:endParaRPr lang="en-US"/>
            </a:p>
          </p:txBody>
        </p:sp>
        <p:sp>
          <p:nvSpPr>
            <p:cNvPr id="13" name="TextBox 13"/>
            <p:cNvSpPr txBox="1"/>
            <p:nvPr/>
          </p:nvSpPr>
          <p:spPr>
            <a:xfrm>
              <a:off x="0" y="165100"/>
              <a:ext cx="606078" cy="258064"/>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a:off x="10695314" y="3895177"/>
            <a:ext cx="3158594" cy="947524"/>
            <a:chOff x="0" y="0"/>
            <a:chExt cx="831893" cy="249554"/>
          </a:xfrm>
        </p:grpSpPr>
        <p:sp>
          <p:nvSpPr>
            <p:cNvPr id="15" name="Freeform 15"/>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16" name="TextBox 16"/>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Run</a:t>
              </a:r>
            </a:p>
          </p:txBody>
        </p:sp>
      </p:grpSp>
      <p:grpSp>
        <p:nvGrpSpPr>
          <p:cNvPr id="17" name="Group 17"/>
          <p:cNvGrpSpPr/>
          <p:nvPr/>
        </p:nvGrpSpPr>
        <p:grpSpPr>
          <a:xfrm>
            <a:off x="4434092" y="5499926"/>
            <a:ext cx="3158594" cy="947524"/>
            <a:chOff x="0" y="0"/>
            <a:chExt cx="831893" cy="249554"/>
          </a:xfrm>
        </p:grpSpPr>
        <p:sp>
          <p:nvSpPr>
            <p:cNvPr id="18" name="Freeform 18"/>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19" name="TextBox 19"/>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Mice</a:t>
              </a:r>
            </a:p>
          </p:txBody>
        </p:sp>
      </p:grpSp>
      <p:grpSp>
        <p:nvGrpSpPr>
          <p:cNvPr id="20" name="Group 20"/>
          <p:cNvGrpSpPr/>
          <p:nvPr/>
        </p:nvGrpSpPr>
        <p:grpSpPr>
          <a:xfrm>
            <a:off x="8530902" y="5501921"/>
            <a:ext cx="1068277" cy="945529"/>
            <a:chOff x="0" y="0"/>
            <a:chExt cx="707678" cy="626364"/>
          </a:xfrm>
        </p:grpSpPr>
        <p:sp>
          <p:nvSpPr>
            <p:cNvPr id="21" name="Freeform 21"/>
            <p:cNvSpPr/>
            <p:nvPr/>
          </p:nvSpPr>
          <p:spPr>
            <a:xfrm>
              <a:off x="0" y="0"/>
              <a:ext cx="707678" cy="626364"/>
            </a:xfrm>
            <a:custGeom>
              <a:avLst/>
              <a:gdLst/>
              <a:ahLst/>
              <a:cxnLst/>
              <a:rect l="l" t="t" r="r" b="b"/>
              <a:pathLst>
                <a:path w="707678" h="626364">
                  <a:moveTo>
                    <a:pt x="707678" y="313182"/>
                  </a:moveTo>
                  <a:lnTo>
                    <a:pt x="301278" y="0"/>
                  </a:lnTo>
                  <a:lnTo>
                    <a:pt x="301278" y="203200"/>
                  </a:lnTo>
                  <a:lnTo>
                    <a:pt x="0" y="203200"/>
                  </a:lnTo>
                  <a:lnTo>
                    <a:pt x="0" y="423164"/>
                  </a:lnTo>
                  <a:lnTo>
                    <a:pt x="301278" y="423164"/>
                  </a:lnTo>
                  <a:lnTo>
                    <a:pt x="301278" y="626364"/>
                  </a:lnTo>
                  <a:lnTo>
                    <a:pt x="707678" y="313182"/>
                  </a:lnTo>
                  <a:close/>
                </a:path>
              </a:pathLst>
            </a:custGeom>
            <a:solidFill>
              <a:srgbClr val="FFFFFF"/>
            </a:solidFill>
            <a:ln w="38100" cap="sq">
              <a:solidFill>
                <a:srgbClr val="000000"/>
              </a:solidFill>
              <a:prstDash val="solid"/>
              <a:miter/>
            </a:ln>
          </p:spPr>
          <p:txBody>
            <a:bodyPr/>
            <a:lstStyle/>
            <a:p>
              <a:endParaRPr lang="en-US"/>
            </a:p>
          </p:txBody>
        </p:sp>
        <p:sp>
          <p:nvSpPr>
            <p:cNvPr id="22" name="TextBox 22"/>
            <p:cNvSpPr txBox="1"/>
            <p:nvPr/>
          </p:nvSpPr>
          <p:spPr>
            <a:xfrm>
              <a:off x="0" y="165100"/>
              <a:ext cx="606078" cy="258064"/>
            </a:xfrm>
            <a:prstGeom prst="rect">
              <a:avLst/>
            </a:prstGeom>
          </p:spPr>
          <p:txBody>
            <a:bodyPr lIns="50800" tIns="50800" rIns="50800" bIns="50800" rtlCol="0" anchor="ctr"/>
            <a:lstStyle/>
            <a:p>
              <a:pPr algn="ctr">
                <a:lnSpc>
                  <a:spcPts val="3499"/>
                </a:lnSpc>
              </a:pPr>
              <a:endParaRPr/>
            </a:p>
          </p:txBody>
        </p:sp>
      </p:grpSp>
      <p:grpSp>
        <p:nvGrpSpPr>
          <p:cNvPr id="23" name="Group 23"/>
          <p:cNvGrpSpPr/>
          <p:nvPr/>
        </p:nvGrpSpPr>
        <p:grpSpPr>
          <a:xfrm>
            <a:off x="10695314" y="5501921"/>
            <a:ext cx="3158594" cy="947524"/>
            <a:chOff x="0" y="0"/>
            <a:chExt cx="831893" cy="249554"/>
          </a:xfrm>
        </p:grpSpPr>
        <p:sp>
          <p:nvSpPr>
            <p:cNvPr id="24" name="Freeform 24"/>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25" name="TextBox 25"/>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Mouse</a:t>
              </a:r>
            </a:p>
          </p:txBody>
        </p:sp>
      </p:grpSp>
      <p:grpSp>
        <p:nvGrpSpPr>
          <p:cNvPr id="26" name="Group 26"/>
          <p:cNvGrpSpPr/>
          <p:nvPr/>
        </p:nvGrpSpPr>
        <p:grpSpPr>
          <a:xfrm>
            <a:off x="4434092" y="7106669"/>
            <a:ext cx="3158594" cy="947524"/>
            <a:chOff x="0" y="0"/>
            <a:chExt cx="831893" cy="249554"/>
          </a:xfrm>
        </p:grpSpPr>
        <p:sp>
          <p:nvSpPr>
            <p:cNvPr id="27" name="Freeform 27"/>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28" name="TextBox 28"/>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Better</a:t>
              </a:r>
            </a:p>
          </p:txBody>
        </p:sp>
      </p:grpSp>
      <p:grpSp>
        <p:nvGrpSpPr>
          <p:cNvPr id="29" name="Group 29"/>
          <p:cNvGrpSpPr/>
          <p:nvPr/>
        </p:nvGrpSpPr>
        <p:grpSpPr>
          <a:xfrm>
            <a:off x="8530902" y="7108664"/>
            <a:ext cx="1068277" cy="945529"/>
            <a:chOff x="0" y="0"/>
            <a:chExt cx="707678" cy="626364"/>
          </a:xfrm>
        </p:grpSpPr>
        <p:sp>
          <p:nvSpPr>
            <p:cNvPr id="30" name="Freeform 30"/>
            <p:cNvSpPr/>
            <p:nvPr/>
          </p:nvSpPr>
          <p:spPr>
            <a:xfrm>
              <a:off x="0" y="0"/>
              <a:ext cx="707678" cy="626364"/>
            </a:xfrm>
            <a:custGeom>
              <a:avLst/>
              <a:gdLst/>
              <a:ahLst/>
              <a:cxnLst/>
              <a:rect l="l" t="t" r="r" b="b"/>
              <a:pathLst>
                <a:path w="707678" h="626364">
                  <a:moveTo>
                    <a:pt x="707678" y="313182"/>
                  </a:moveTo>
                  <a:lnTo>
                    <a:pt x="301278" y="0"/>
                  </a:lnTo>
                  <a:lnTo>
                    <a:pt x="301278" y="203200"/>
                  </a:lnTo>
                  <a:lnTo>
                    <a:pt x="0" y="203200"/>
                  </a:lnTo>
                  <a:lnTo>
                    <a:pt x="0" y="423164"/>
                  </a:lnTo>
                  <a:lnTo>
                    <a:pt x="301278" y="423164"/>
                  </a:lnTo>
                  <a:lnTo>
                    <a:pt x="301278" y="626364"/>
                  </a:lnTo>
                  <a:lnTo>
                    <a:pt x="707678" y="313182"/>
                  </a:lnTo>
                  <a:close/>
                </a:path>
              </a:pathLst>
            </a:custGeom>
            <a:solidFill>
              <a:srgbClr val="FFFFFF"/>
            </a:solidFill>
            <a:ln w="38100" cap="sq">
              <a:solidFill>
                <a:srgbClr val="000000"/>
              </a:solidFill>
              <a:prstDash val="solid"/>
              <a:miter/>
            </a:ln>
          </p:spPr>
          <p:txBody>
            <a:bodyPr/>
            <a:lstStyle/>
            <a:p>
              <a:endParaRPr lang="en-US"/>
            </a:p>
          </p:txBody>
        </p:sp>
        <p:sp>
          <p:nvSpPr>
            <p:cNvPr id="31" name="TextBox 31"/>
            <p:cNvSpPr txBox="1"/>
            <p:nvPr/>
          </p:nvSpPr>
          <p:spPr>
            <a:xfrm>
              <a:off x="0" y="165100"/>
              <a:ext cx="606078" cy="258064"/>
            </a:xfrm>
            <a:prstGeom prst="rect">
              <a:avLst/>
            </a:prstGeom>
          </p:spPr>
          <p:txBody>
            <a:bodyPr lIns="50800" tIns="50800" rIns="50800" bIns="50800" rtlCol="0" anchor="ctr"/>
            <a:lstStyle/>
            <a:p>
              <a:pPr algn="ctr">
                <a:lnSpc>
                  <a:spcPts val="3499"/>
                </a:lnSpc>
              </a:pPr>
              <a:endParaRPr/>
            </a:p>
          </p:txBody>
        </p:sp>
      </p:grpSp>
      <p:grpSp>
        <p:nvGrpSpPr>
          <p:cNvPr id="32" name="Group 32"/>
          <p:cNvGrpSpPr/>
          <p:nvPr/>
        </p:nvGrpSpPr>
        <p:grpSpPr>
          <a:xfrm>
            <a:off x="10695314" y="7108664"/>
            <a:ext cx="3158594" cy="947524"/>
            <a:chOff x="0" y="0"/>
            <a:chExt cx="831893" cy="249554"/>
          </a:xfrm>
        </p:grpSpPr>
        <p:sp>
          <p:nvSpPr>
            <p:cNvPr id="33" name="Freeform 33"/>
            <p:cNvSpPr/>
            <p:nvPr/>
          </p:nvSpPr>
          <p:spPr>
            <a:xfrm>
              <a:off x="0" y="0"/>
              <a:ext cx="831893" cy="249554"/>
            </a:xfrm>
            <a:custGeom>
              <a:avLst/>
              <a:gdLst/>
              <a:ahLst/>
              <a:cxnLst/>
              <a:rect l="l" t="t" r="r" b="b"/>
              <a:pathLst>
                <a:path w="831893" h="249554">
                  <a:moveTo>
                    <a:pt x="124777" y="0"/>
                  </a:moveTo>
                  <a:lnTo>
                    <a:pt x="707116" y="0"/>
                  </a:lnTo>
                  <a:cubicBezTo>
                    <a:pt x="776029" y="0"/>
                    <a:pt x="831893" y="55864"/>
                    <a:pt x="831893" y="124777"/>
                  </a:cubicBezTo>
                  <a:lnTo>
                    <a:pt x="831893" y="124777"/>
                  </a:lnTo>
                  <a:cubicBezTo>
                    <a:pt x="831893" y="157870"/>
                    <a:pt x="818747" y="189607"/>
                    <a:pt x="795347" y="213007"/>
                  </a:cubicBezTo>
                  <a:cubicBezTo>
                    <a:pt x="771947" y="236407"/>
                    <a:pt x="740209" y="249554"/>
                    <a:pt x="707116" y="249554"/>
                  </a:cubicBezTo>
                  <a:lnTo>
                    <a:pt x="124777" y="249554"/>
                  </a:lnTo>
                  <a:cubicBezTo>
                    <a:pt x="55864" y="249554"/>
                    <a:pt x="0" y="193689"/>
                    <a:pt x="0" y="124777"/>
                  </a:cubicBezTo>
                  <a:lnTo>
                    <a:pt x="0" y="124777"/>
                  </a:lnTo>
                  <a:cubicBezTo>
                    <a:pt x="0" y="55864"/>
                    <a:pt x="55864" y="0"/>
                    <a:pt x="124777" y="0"/>
                  </a:cubicBezTo>
                  <a:close/>
                </a:path>
              </a:pathLst>
            </a:custGeom>
            <a:solidFill>
              <a:srgbClr val="F5E79D"/>
            </a:solidFill>
            <a:ln w="38100" cap="rnd">
              <a:solidFill>
                <a:srgbClr val="000000"/>
              </a:solidFill>
              <a:prstDash val="solid"/>
              <a:round/>
            </a:ln>
          </p:spPr>
          <p:txBody>
            <a:bodyPr/>
            <a:lstStyle/>
            <a:p>
              <a:endParaRPr lang="en-US"/>
            </a:p>
          </p:txBody>
        </p:sp>
        <p:sp>
          <p:nvSpPr>
            <p:cNvPr id="34" name="TextBox 34"/>
            <p:cNvSpPr txBox="1"/>
            <p:nvPr/>
          </p:nvSpPr>
          <p:spPr>
            <a:xfrm>
              <a:off x="0" y="-38100"/>
              <a:ext cx="831893" cy="287654"/>
            </a:xfrm>
            <a:prstGeom prst="rect">
              <a:avLst/>
            </a:prstGeom>
          </p:spPr>
          <p:txBody>
            <a:bodyPr lIns="50800" tIns="50800" rIns="50800" bIns="50800" rtlCol="0" anchor="ctr"/>
            <a:lstStyle/>
            <a:p>
              <a:pPr algn="ctr">
                <a:lnSpc>
                  <a:spcPts val="3499"/>
                </a:lnSpc>
              </a:pPr>
              <a:r>
                <a:rPr lang="en-US" sz="2499">
                  <a:solidFill>
                    <a:srgbClr val="000000"/>
                  </a:solidFill>
                  <a:latin typeface="Cabin Bold"/>
                </a:rPr>
                <a:t>Good</a:t>
              </a:r>
            </a:p>
          </p:txBody>
        </p:sp>
      </p:grpSp>
      <p:grpSp>
        <p:nvGrpSpPr>
          <p:cNvPr id="35" name="Group 35"/>
          <p:cNvGrpSpPr/>
          <p:nvPr/>
        </p:nvGrpSpPr>
        <p:grpSpPr>
          <a:xfrm>
            <a:off x="8907319" y="9818400"/>
            <a:ext cx="473363" cy="468600"/>
            <a:chOff x="0" y="0"/>
            <a:chExt cx="631150" cy="624800"/>
          </a:xfrm>
        </p:grpSpPr>
        <p:grpSp>
          <p:nvGrpSpPr>
            <p:cNvPr id="36" name="Group 36"/>
            <p:cNvGrpSpPr/>
            <p:nvPr/>
          </p:nvGrpSpPr>
          <p:grpSpPr>
            <a:xfrm>
              <a:off x="0" y="0"/>
              <a:ext cx="631150" cy="624800"/>
              <a:chOff x="0" y="0"/>
              <a:chExt cx="812800" cy="804622"/>
            </a:xfrm>
          </p:grpSpPr>
          <p:sp>
            <p:nvSpPr>
              <p:cNvPr id="37" name="Freeform 37"/>
              <p:cNvSpPr/>
              <p:nvPr/>
            </p:nvSpPr>
            <p:spPr>
              <a:xfrm>
                <a:off x="0" y="0"/>
                <a:ext cx="812800" cy="804622"/>
              </a:xfrm>
              <a:custGeom>
                <a:avLst/>
                <a:gdLst/>
                <a:ahLst/>
                <a:cxnLst/>
                <a:rect l="l" t="t" r="r" b="b"/>
                <a:pathLst>
                  <a:path w="812800" h="804622">
                    <a:moveTo>
                      <a:pt x="406400" y="0"/>
                    </a:moveTo>
                    <a:cubicBezTo>
                      <a:pt x="181951" y="0"/>
                      <a:pt x="0" y="180121"/>
                      <a:pt x="0" y="402311"/>
                    </a:cubicBezTo>
                    <a:cubicBezTo>
                      <a:pt x="0" y="624501"/>
                      <a:pt x="181951" y="804622"/>
                      <a:pt x="406400" y="804622"/>
                    </a:cubicBezTo>
                    <a:cubicBezTo>
                      <a:pt x="630849" y="804622"/>
                      <a:pt x="812800" y="624501"/>
                      <a:pt x="812800" y="402311"/>
                    </a:cubicBezTo>
                    <a:cubicBezTo>
                      <a:pt x="812800" y="180121"/>
                      <a:pt x="630849" y="0"/>
                      <a:pt x="406400" y="0"/>
                    </a:cubicBezTo>
                    <a:close/>
                  </a:path>
                </a:pathLst>
              </a:custGeom>
              <a:solidFill>
                <a:srgbClr val="FFFFFF"/>
              </a:solidFill>
            </p:spPr>
            <p:txBody>
              <a:bodyPr/>
              <a:lstStyle/>
              <a:p>
                <a:endParaRPr lang="en-US"/>
              </a:p>
            </p:txBody>
          </p:sp>
          <p:sp>
            <p:nvSpPr>
              <p:cNvPr id="38" name="TextBox 38"/>
              <p:cNvSpPr txBox="1"/>
              <p:nvPr/>
            </p:nvSpPr>
            <p:spPr>
              <a:xfrm>
                <a:off x="76200" y="37333"/>
                <a:ext cx="660400" cy="691855"/>
              </a:xfrm>
              <a:prstGeom prst="rect">
                <a:avLst/>
              </a:prstGeom>
            </p:spPr>
            <p:txBody>
              <a:bodyPr lIns="23787" tIns="23787" rIns="23787" bIns="23787" rtlCol="0" anchor="ctr"/>
              <a:lstStyle/>
              <a:p>
                <a:pPr algn="ctr">
                  <a:lnSpc>
                    <a:spcPts val="2100"/>
                  </a:lnSpc>
                </a:pPr>
                <a:endParaRPr/>
              </a:p>
            </p:txBody>
          </p:sp>
        </p:grpSp>
        <p:sp>
          <p:nvSpPr>
            <p:cNvPr id="39" name="TextBox 39"/>
            <p:cNvSpPr txBox="1"/>
            <p:nvPr/>
          </p:nvSpPr>
          <p:spPr>
            <a:xfrm>
              <a:off x="115193" y="82761"/>
              <a:ext cx="400765" cy="484293"/>
            </a:xfrm>
            <a:prstGeom prst="rect">
              <a:avLst/>
            </a:prstGeom>
          </p:spPr>
          <p:txBody>
            <a:bodyPr lIns="0" tIns="0" rIns="0" bIns="0" rtlCol="0" anchor="t">
              <a:spAutoFit/>
            </a:bodyPr>
            <a:lstStyle/>
            <a:p>
              <a:pPr algn="ctr">
                <a:lnSpc>
                  <a:spcPts val="3079"/>
                </a:lnSpc>
              </a:pPr>
              <a:r>
                <a:rPr lang="en-US" sz="2199">
                  <a:solidFill>
                    <a:srgbClr val="000000"/>
                  </a:solidFill>
                  <a:latin typeface="Baloo Bhai"/>
                </a:rPr>
                <a:t>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Words>
  <Application>Microsoft Office PowerPoint</Application>
  <PresentationFormat>Tùy chỉnh</PresentationFormat>
  <Paragraphs>89</Paragraphs>
  <Slides>17</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17</vt:i4>
      </vt:variant>
    </vt:vector>
  </HeadingPairs>
  <TitlesOfParts>
    <vt:vector size="24" baseType="lpstr">
      <vt:lpstr>Noto Sans Bold</vt:lpstr>
      <vt:lpstr>Baloo Bhai</vt:lpstr>
      <vt:lpstr>Cabin Bold</vt:lpstr>
      <vt:lpstr>Arial</vt:lpstr>
      <vt:lpstr>Montserrat Bold</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Strategy Pattern (Mẫu chiến lược)</dc:title>
  <cp:lastModifiedBy>NGUYỄN THỊ NGỌC CHÂM</cp:lastModifiedBy>
  <cp:revision>3</cp:revision>
  <dcterms:created xsi:type="dcterms:W3CDTF">2006-08-16T00:00:00Z</dcterms:created>
  <dcterms:modified xsi:type="dcterms:W3CDTF">2024-01-12T15:41:29Z</dcterms:modified>
  <dc:identifier>DAF1P20qtSU</dc:identifier>
</cp:coreProperties>
</file>