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Paytone One" charset="1" panose="00000500000000000000"/>
      <p:regular r:id="rId28"/>
    </p:embeddedFont>
    <p:embeddedFont>
      <p:font typeface="Noto Sans Bold" charset="1" panose="020B0802040504020204"/>
      <p:regular r:id="rId29"/>
    </p:embeddedFont>
    <p:embeddedFont>
      <p:font typeface="Noto Sans" charset="1" panose="020B0502040504020204"/>
      <p:regular r:id="rId30"/>
    </p:embeddedFont>
    <p:embeddedFont>
      <p:font typeface="Noto Sans Italics" charset="1" panose="020B050204050409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fit.hcmus.edu.vn/vn/Default.aspx?tabid=62" TargetMode="External" Type="http://schemas.openxmlformats.org/officeDocument/2006/relationships/hyperlink"/><Relationship Id="rId11" Target="https://www.fit.hcmus.edu.vn/vn/Default.aspx?tabid=289" TargetMode="External" Type="http://schemas.openxmlformats.org/officeDocument/2006/relationships/hyperlink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692867" y="8472232"/>
            <a:ext cx="6902266" cy="90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</a:pPr>
            <a:r>
              <a:rPr lang="en-US" sz="3266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GVHD: Lê Thanh Tùng</a:t>
            </a:r>
          </a:p>
          <a:p>
            <a:pPr algn="ctr">
              <a:lnSpc>
                <a:spcPts val="3592"/>
              </a:lnSpc>
            </a:pPr>
            <a:r>
              <a:rPr lang="en-US" sz="3266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Nhóm 5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3321750" y="92868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21750" y="82030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4405559" y="92868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2652250" y="1160009"/>
            <a:ext cx="12983500" cy="5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sz="4001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NHẬP MÔN NGÔN NGỮ HỌC THỐNG KÊ &amp; ỨNG DỤNG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64617" y="3595725"/>
            <a:ext cx="14789813" cy="283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7"/>
              </a:lnSpc>
            </a:pPr>
            <a:r>
              <a:rPr lang="en-US" sz="7327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CHATBOT RAG VỀ CHƯƠNG TRÌNH ĐÀO TẠO FITHCMUS </a:t>
            </a:r>
          </a:p>
          <a:p>
            <a:pPr algn="ctr">
              <a:lnSpc>
                <a:spcPts val="7327"/>
              </a:lnSpc>
            </a:pPr>
            <a:r>
              <a:rPr lang="en-US" sz="7327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CHƯƠNG TRÌNH CHUẨN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465956" y="9337971"/>
            <a:ext cx="253982" cy="725907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634588" y="498437"/>
            <a:ext cx="12983500" cy="53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1"/>
              </a:lnSpc>
            </a:pPr>
            <a:r>
              <a:rPr lang="en-US" sz="4001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BÁO CÁO GIỮA KỲ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51401" y="2268806"/>
            <a:ext cx="6628141" cy="5757499"/>
          </a:xfrm>
          <a:custGeom>
            <a:avLst/>
            <a:gdLst/>
            <a:ahLst/>
            <a:cxnLst/>
            <a:rect r="r" b="b" t="t" l="l"/>
            <a:pathLst>
              <a:path h="5757499" w="6628141">
                <a:moveTo>
                  <a:pt x="0" y="0"/>
                </a:moveTo>
                <a:lnTo>
                  <a:pt x="6628141" y="0"/>
                </a:lnTo>
                <a:lnTo>
                  <a:pt x="6628141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4971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879542" y="2260695"/>
            <a:ext cx="9157056" cy="5757499"/>
          </a:xfrm>
          <a:custGeom>
            <a:avLst/>
            <a:gdLst/>
            <a:ahLst/>
            <a:cxnLst/>
            <a:rect r="r" b="b" t="t" l="l"/>
            <a:pathLst>
              <a:path h="5757499" w="9157056">
                <a:moveTo>
                  <a:pt x="0" y="0"/>
                </a:moveTo>
                <a:lnTo>
                  <a:pt x="9157057" y="0"/>
                </a:lnTo>
                <a:lnTo>
                  <a:pt x="9157057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202779" y="921633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THU THẬP DỮ LIỆU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10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372399" y="8875704"/>
            <a:ext cx="11492726" cy="97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</a:pPr>
            <a:r>
              <a:rPr lang="en-US" sz="2300" i="true">
                <a:solidFill>
                  <a:srgbClr val="227C9D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 Hình 1. Dữ liệu về chương trình đào tạo được tổng hợp từ </a:t>
            </a:r>
          </a:p>
          <a:p>
            <a:pPr algn="ctr">
              <a:lnSpc>
                <a:spcPts val="2553"/>
              </a:lnSpc>
            </a:pPr>
            <a:r>
              <a:rPr lang="en-US" sz="2300" i="true">
                <a:solidFill>
                  <a:srgbClr val="227C9D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trang web chính thức FITHCMUS</a:t>
            </a:r>
          </a:p>
          <a:p>
            <a:pPr algn="ctr">
              <a:lnSpc>
                <a:spcPts val="25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718161" y="2042614"/>
            <a:ext cx="10851678" cy="6673782"/>
          </a:xfrm>
          <a:custGeom>
            <a:avLst/>
            <a:gdLst/>
            <a:ahLst/>
            <a:cxnLst/>
            <a:rect r="r" b="b" t="t" l="l"/>
            <a:pathLst>
              <a:path h="6673782" w="10851678">
                <a:moveTo>
                  <a:pt x="0" y="0"/>
                </a:moveTo>
                <a:lnTo>
                  <a:pt x="10851678" y="0"/>
                </a:lnTo>
                <a:lnTo>
                  <a:pt x="10851678" y="6673782"/>
                </a:lnTo>
                <a:lnTo>
                  <a:pt x="0" y="6673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202779" y="921633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THU THẬP DỮ LIỆU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72399" y="8875704"/>
            <a:ext cx="11492726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227C9D"/>
                </a:solidFill>
                <a:latin typeface="Noto Sans"/>
                <a:ea typeface="Noto Sans"/>
                <a:cs typeface="Noto Sans"/>
                <a:sym typeface="Noto Sans"/>
              </a:rPr>
              <a:t>Hình 2. Các qui định, hướng dẫn chung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175579" y="2237966"/>
            <a:ext cx="7307426" cy="5160870"/>
          </a:xfrm>
          <a:custGeom>
            <a:avLst/>
            <a:gdLst/>
            <a:ahLst/>
            <a:cxnLst/>
            <a:rect r="r" b="b" t="t" l="l"/>
            <a:pathLst>
              <a:path h="5160870" w="7307426">
                <a:moveTo>
                  <a:pt x="0" y="0"/>
                </a:moveTo>
                <a:lnTo>
                  <a:pt x="7307426" y="0"/>
                </a:lnTo>
                <a:lnTo>
                  <a:pt x="7307426" y="5160869"/>
                </a:lnTo>
                <a:lnTo>
                  <a:pt x="0" y="51608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64AFCB"/>
            </a:solidFill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8791489" y="3127397"/>
            <a:ext cx="8320932" cy="5104517"/>
          </a:xfrm>
          <a:custGeom>
            <a:avLst/>
            <a:gdLst/>
            <a:ahLst/>
            <a:cxnLst/>
            <a:rect r="r" b="b" t="t" l="l"/>
            <a:pathLst>
              <a:path h="5104517" w="8320932">
                <a:moveTo>
                  <a:pt x="0" y="0"/>
                </a:moveTo>
                <a:lnTo>
                  <a:pt x="8320932" y="0"/>
                </a:lnTo>
                <a:lnTo>
                  <a:pt x="8320932" y="5104517"/>
                </a:lnTo>
                <a:lnTo>
                  <a:pt x="0" y="510451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5540" b="0"/>
            </a:stretch>
          </a:blipFill>
          <a:ln w="38100" cap="sq">
            <a:solidFill>
              <a:srgbClr val="64AFCB"/>
            </a:solidFill>
            <a:prstDash val="solid"/>
            <a:miter/>
          </a:ln>
        </p:spPr>
      </p:sp>
      <p:sp>
        <p:nvSpPr>
          <p:cNvPr name="TextBox 33" id="33"/>
          <p:cNvSpPr txBox="true"/>
          <p:nvPr/>
        </p:nvSpPr>
        <p:spPr>
          <a:xfrm rot="0">
            <a:off x="2202779" y="921633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THU THẬP DỮ LIỆU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372399" y="8875704"/>
            <a:ext cx="11492726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227C9D"/>
                </a:solidFill>
                <a:latin typeface="Noto Sans"/>
                <a:ea typeface="Noto Sans"/>
                <a:cs typeface="Noto Sans"/>
                <a:sym typeface="Noto Sans"/>
              </a:rPr>
              <a:t>Hình 3. Thu thập câu hỏi - câu trả lời từ web Q&amp;A FIT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772860" y="2376566"/>
            <a:ext cx="7250547" cy="6204592"/>
          </a:xfrm>
          <a:custGeom>
            <a:avLst/>
            <a:gdLst/>
            <a:ahLst/>
            <a:cxnLst/>
            <a:rect r="r" b="b" t="t" l="l"/>
            <a:pathLst>
              <a:path h="6204592" w="7250547">
                <a:moveTo>
                  <a:pt x="0" y="0"/>
                </a:moveTo>
                <a:lnTo>
                  <a:pt x="7250547" y="0"/>
                </a:lnTo>
                <a:lnTo>
                  <a:pt x="7250547" y="6204591"/>
                </a:lnTo>
                <a:lnTo>
                  <a:pt x="0" y="62045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5845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21522" y="2526598"/>
            <a:ext cx="8301619" cy="5904527"/>
          </a:xfrm>
          <a:custGeom>
            <a:avLst/>
            <a:gdLst/>
            <a:ahLst/>
            <a:cxnLst/>
            <a:rect r="r" b="b" t="t" l="l"/>
            <a:pathLst>
              <a:path h="5904527" w="8301619">
                <a:moveTo>
                  <a:pt x="0" y="0"/>
                </a:moveTo>
                <a:lnTo>
                  <a:pt x="8301620" y="0"/>
                </a:lnTo>
                <a:lnTo>
                  <a:pt x="8301620" y="5904527"/>
                </a:lnTo>
                <a:lnTo>
                  <a:pt x="0" y="59045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202779" y="921633"/>
            <a:ext cx="13882441" cy="96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THU THẬP DỮ LIỆU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372399" y="8875704"/>
            <a:ext cx="11492726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i="true">
                <a:solidFill>
                  <a:srgbClr val="227C9D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Hình 4.  Dữ liệu được chuyển sang dạng text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202779" y="679762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THÔNG TIN DỮ LIỆU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14</a:t>
            </a:r>
          </a:p>
        </p:txBody>
      </p:sp>
      <p:graphicFrame>
        <p:nvGraphicFramePr>
          <p:cNvPr name="Table 33" id="33"/>
          <p:cNvGraphicFramePr>
            <a:graphicFrameLocks noGrp="true"/>
          </p:cNvGraphicFramePr>
          <p:nvPr/>
        </p:nvGraphicFramePr>
        <p:xfrm>
          <a:off x="1890513" y="2909240"/>
          <a:ext cx="14506974" cy="4829851"/>
        </p:xfrm>
        <a:graphic>
          <a:graphicData uri="http://schemas.openxmlformats.org/drawingml/2006/table">
            <a:tbl>
              <a:tblPr/>
              <a:tblGrid>
                <a:gridCol w="3675366"/>
                <a:gridCol w="10831608"/>
              </a:tblGrid>
              <a:tr h="8138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b="true" sz="2799" spc="11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Tên file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C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b="true" sz="2799" spc="11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 Nội dung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C9D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HTTT.txt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Chương trình đào tạo Ngành Hệ thống thông tin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KHMT.txt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Chương trình đào tạo Ngành Khoa học máy tính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CNTT.txt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Chương trình đào tạo Ngành Công nghệ thông tin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CNPM.txt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Chương trình đào tạo Ngành Công nghệ phần mềm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TTNT.txt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Chương trình đào tạo Ngành Trí tuệ nhân tạo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202779" y="679762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THÔNG TIN DỮ LIỆU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15</a:t>
            </a:r>
          </a:p>
        </p:txBody>
      </p:sp>
      <p:graphicFrame>
        <p:nvGraphicFramePr>
          <p:cNvPr name="Table 33" id="33"/>
          <p:cNvGraphicFramePr>
            <a:graphicFrameLocks noGrp="true"/>
          </p:cNvGraphicFramePr>
          <p:nvPr/>
        </p:nvGraphicFramePr>
        <p:xfrm>
          <a:off x="1890513" y="2918470"/>
          <a:ext cx="14506974" cy="4829851"/>
        </p:xfrm>
        <a:graphic>
          <a:graphicData uri="http://schemas.openxmlformats.org/drawingml/2006/table">
            <a:tbl>
              <a:tblPr/>
              <a:tblGrid>
                <a:gridCol w="3675366"/>
                <a:gridCol w="10831608"/>
              </a:tblGrid>
              <a:tr h="8138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b="true" sz="2799" spc="11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Tên file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C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b="true" sz="2799" spc="11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 Nội dung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C9D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BSMS.txt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Danh sách môn học liên thông Đại học - Thạc sĩ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DKTN.txt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Điều kiện và quy trình thực hiện đề tài tốt nghiệp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MonHoc.txt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Đề cương môn học các ngành/chuyên ngành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NN.txt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Quy định về Chuẩn đầu ra ngoại ngữ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32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QAdata.xlsx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F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11" b="true">
                          <a:solidFill>
                            <a:srgbClr val="227C9D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- Các cặp câu hỏi - câu trả lời về chương trình đào tạo 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5044880" y="1844905"/>
            <a:ext cx="8198240" cy="7388664"/>
          </a:xfrm>
          <a:custGeom>
            <a:avLst/>
            <a:gdLst/>
            <a:ahLst/>
            <a:cxnLst/>
            <a:rect r="r" b="b" t="t" l="l"/>
            <a:pathLst>
              <a:path h="7388664" w="8198240">
                <a:moveTo>
                  <a:pt x="0" y="0"/>
                </a:moveTo>
                <a:lnTo>
                  <a:pt x="8198240" y="0"/>
                </a:lnTo>
                <a:lnTo>
                  <a:pt x="8198240" y="7388664"/>
                </a:lnTo>
                <a:lnTo>
                  <a:pt x="0" y="738866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276553" y="867192"/>
            <a:ext cx="13734894" cy="85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6442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KHÁM PHÁ TẬP DỮ LIỆU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16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97637" y="9374624"/>
            <a:ext cx="11492726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i="true">
                <a:solidFill>
                  <a:srgbClr val="227C9D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Hình 5. Ma trận tương quan giữa các file dữ liệu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935817" y="2031947"/>
            <a:ext cx="10416365" cy="7226353"/>
          </a:xfrm>
          <a:custGeom>
            <a:avLst/>
            <a:gdLst/>
            <a:ahLst/>
            <a:cxnLst/>
            <a:rect r="r" b="b" t="t" l="l"/>
            <a:pathLst>
              <a:path h="7226353" w="10416365">
                <a:moveTo>
                  <a:pt x="0" y="0"/>
                </a:moveTo>
                <a:lnTo>
                  <a:pt x="10416366" y="0"/>
                </a:lnTo>
                <a:lnTo>
                  <a:pt x="10416366" y="7226353"/>
                </a:lnTo>
                <a:lnTo>
                  <a:pt x="0" y="72263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276553" y="790399"/>
            <a:ext cx="13734894" cy="85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6442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KHÁM PHÁ TẬP DỮ LIỆU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97637" y="9277350"/>
            <a:ext cx="11492726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i="true">
                <a:solidFill>
                  <a:srgbClr val="227C9D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Hình 6. Thống kê số lượng từ trong từng file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351629" y="1911130"/>
            <a:ext cx="11584741" cy="7081173"/>
          </a:xfrm>
          <a:custGeom>
            <a:avLst/>
            <a:gdLst/>
            <a:ahLst/>
            <a:cxnLst/>
            <a:rect r="r" b="b" t="t" l="l"/>
            <a:pathLst>
              <a:path h="7081173" w="11584741">
                <a:moveTo>
                  <a:pt x="0" y="0"/>
                </a:moveTo>
                <a:lnTo>
                  <a:pt x="11584742" y="0"/>
                </a:lnTo>
                <a:lnTo>
                  <a:pt x="11584742" y="7081173"/>
                </a:lnTo>
                <a:lnTo>
                  <a:pt x="0" y="7081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276553" y="867192"/>
            <a:ext cx="13734894" cy="85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6442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KHÁM PHÁ TẬP DỮ LIỆU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72399" y="9199583"/>
            <a:ext cx="11492726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i="true">
                <a:solidFill>
                  <a:srgbClr val="227C9D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Hình 7. Top 10 cặp từ xuất hiện nhiều nhất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245858" y="1920204"/>
            <a:ext cx="11796284" cy="7063025"/>
          </a:xfrm>
          <a:custGeom>
            <a:avLst/>
            <a:gdLst/>
            <a:ahLst/>
            <a:cxnLst/>
            <a:rect r="r" b="b" t="t" l="l"/>
            <a:pathLst>
              <a:path h="7063025" w="11796284">
                <a:moveTo>
                  <a:pt x="0" y="0"/>
                </a:moveTo>
                <a:lnTo>
                  <a:pt x="11796284" y="0"/>
                </a:lnTo>
                <a:lnTo>
                  <a:pt x="11796284" y="7063025"/>
                </a:lnTo>
                <a:lnTo>
                  <a:pt x="0" y="70630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276553" y="867192"/>
            <a:ext cx="13734894" cy="85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6442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KHÁM PHÁ TẬP DỮ LIỆU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19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72399" y="9199583"/>
            <a:ext cx="11492726" cy="331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i="true">
                <a:solidFill>
                  <a:srgbClr val="227C9D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Hình 8. Top 10 bộ ba xuất hiện nhiều nhất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3551601" y="8504452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3125122" y="2955965"/>
          <a:ext cx="12037757" cy="5276850"/>
        </p:xfrm>
        <a:graphic>
          <a:graphicData uri="http://schemas.openxmlformats.org/drawingml/2006/table">
            <a:tbl>
              <a:tblPr/>
              <a:tblGrid>
                <a:gridCol w="3850069"/>
                <a:gridCol w="8187688"/>
              </a:tblGrid>
              <a:tr h="10553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EFEFEF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MSSV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C9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 spc="-57">
                          <a:solidFill>
                            <a:srgbClr val="EFEFEF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Họ và Tên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7C9D"/>
                    </a:solidFill>
                  </a:tcPr>
                </a:tc>
              </a:tr>
              <a:tr h="10553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20120145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Đường Yến Ngọc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3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21120198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Nguyễn Thị Lan Anh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3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21120417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Nguyễn Thị Ngọc Châm</a:t>
                      </a: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3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21120426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32"/>
                        </a:lnSpc>
                        <a:defRPr/>
                      </a:pPr>
                      <a:r>
                        <a:rPr lang="en-US" sz="2600">
                          <a:solidFill>
                            <a:srgbClr val="227C9D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Huỳnh Phát Đạt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A9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0" id="20"/>
          <p:cNvSpPr txBox="true"/>
          <p:nvPr/>
        </p:nvSpPr>
        <p:spPr>
          <a:xfrm rot="0">
            <a:off x="5098811" y="1152525"/>
            <a:ext cx="8090378" cy="858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8"/>
              </a:lnSpc>
            </a:pPr>
            <a:r>
              <a:rPr lang="en-US" sz="6448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THÀNH VIÊN NHÓM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4444220" y="90576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5528029" y="90576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0">
            <a:off x="16012526" y="647785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8"/>
                </a:moveTo>
                <a:lnTo>
                  <a:pt x="0" y="1083808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096335" y="647785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8"/>
                </a:moveTo>
                <a:lnTo>
                  <a:pt x="0" y="1083808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1" id="41"/>
          <p:cNvSpPr txBox="true"/>
          <p:nvPr/>
        </p:nvSpPr>
        <p:spPr>
          <a:xfrm rot="0">
            <a:off x="2045359" y="4116532"/>
            <a:ext cx="14197282" cy="11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1"/>
              </a:lnSpc>
            </a:pPr>
            <a:r>
              <a:rPr lang="en-US" sz="8531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III. KIẾN TRÚC HỆ THỐNG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2336467" y="1844186"/>
            <a:ext cx="13615066" cy="7658475"/>
          </a:xfrm>
          <a:custGeom>
            <a:avLst/>
            <a:gdLst/>
            <a:ahLst/>
            <a:cxnLst/>
            <a:rect r="r" b="b" t="t" l="l"/>
            <a:pathLst>
              <a:path h="7658475" w="13615066">
                <a:moveTo>
                  <a:pt x="0" y="0"/>
                </a:moveTo>
                <a:lnTo>
                  <a:pt x="13615066" y="0"/>
                </a:lnTo>
                <a:lnTo>
                  <a:pt x="13615066" y="7658475"/>
                </a:lnTo>
                <a:lnTo>
                  <a:pt x="0" y="76584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21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76553" y="867192"/>
            <a:ext cx="13734894" cy="855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2"/>
              </a:lnSpc>
            </a:pPr>
            <a:r>
              <a:rPr lang="en-US" sz="6442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RAG PIPELINE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4132" y="4622456"/>
            <a:ext cx="11679737" cy="184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8"/>
              </a:lnSpc>
            </a:pPr>
            <a:r>
              <a:rPr lang="en-US" sz="7138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CẢM ƠN THẦY VÀ CÁC BẠN </a:t>
            </a:r>
          </a:p>
          <a:p>
            <a:pPr algn="ctr">
              <a:lnSpc>
                <a:spcPts val="7138"/>
              </a:lnSpc>
            </a:pPr>
            <a:r>
              <a:rPr lang="en-US" sz="7138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ĐÃ THEO DÕI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46" id="46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2908374" y="98287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908374" y="874497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3992183" y="98287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202779" y="1885818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NỘI DUNG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29191" y="3748375"/>
            <a:ext cx="9378690" cy="299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971"/>
              </a:lnSpc>
            </a:pPr>
            <a:r>
              <a:rPr lang="en-US" sz="5949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I. Giới thiệu đồ án</a:t>
            </a:r>
          </a:p>
          <a:p>
            <a:pPr algn="just">
              <a:lnSpc>
                <a:spcPts val="7971"/>
              </a:lnSpc>
            </a:pPr>
            <a:r>
              <a:rPr lang="en-US" sz="5949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II. Giới thiệu tập dữ liệu</a:t>
            </a:r>
          </a:p>
          <a:p>
            <a:pPr algn="just">
              <a:lnSpc>
                <a:spcPts val="7971"/>
              </a:lnSpc>
            </a:pPr>
            <a:r>
              <a:rPr lang="en-US" sz="5949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III. Kiến trúc hệ thống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4444220" y="90576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5528029" y="90576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0">
            <a:off x="16012526" y="647785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8"/>
                </a:moveTo>
                <a:lnTo>
                  <a:pt x="0" y="1083808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096335" y="647785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8"/>
                </a:moveTo>
                <a:lnTo>
                  <a:pt x="0" y="1083808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1" id="41"/>
          <p:cNvSpPr txBox="true"/>
          <p:nvPr/>
        </p:nvSpPr>
        <p:spPr>
          <a:xfrm rot="0">
            <a:off x="3268674" y="4656803"/>
            <a:ext cx="11750653" cy="1135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1"/>
              </a:lnSpc>
            </a:pPr>
            <a:r>
              <a:rPr lang="en-US" sz="8531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I. GIỚI THIỆU ĐỒ ÁN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2908374" y="98287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908374" y="874497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3992183" y="98287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202779" y="1331208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NỘI DUNG ĐỒ ÁN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30608" y="3906716"/>
            <a:ext cx="14226783" cy="286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11031" indent="-605515" lvl="1">
              <a:lnSpc>
                <a:spcPts val="5609"/>
              </a:lnSpc>
              <a:buFont typeface="Arial"/>
              <a:buChar char="•"/>
            </a:pPr>
            <a:r>
              <a:rPr lang="en-US" b="true" sz="5609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Mục tiêu:</a:t>
            </a:r>
            <a:r>
              <a:rPr lang="en-US" sz="560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Xây dựng một hệ thống chatbot RAG có thể truy xuất thông tin chương trình đào tạo và trả lời các câu hỏi bằng ngôn ngữ tự nhiên.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EFEFEF"/>
                  </a:solidFill>
                  <a:latin typeface="Noto Sans"/>
                  <a:ea typeface="Noto Sans"/>
                  <a:cs typeface="Noto Sans"/>
                  <a:sym typeface="Noto Sans"/>
                </a:rPr>
                <a:t> 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2570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2908374" y="98287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908374" y="874497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3992183" y="98287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false" rot="0">
            <a:off x="9144000" y="3145797"/>
            <a:ext cx="7315200" cy="2739586"/>
          </a:xfrm>
          <a:custGeom>
            <a:avLst/>
            <a:gdLst/>
            <a:ahLst/>
            <a:cxnLst/>
            <a:rect r="r" b="b" t="t" l="l"/>
            <a:pathLst>
              <a:path h="2739586" w="7315200">
                <a:moveTo>
                  <a:pt x="7315200" y="0"/>
                </a:moveTo>
                <a:lnTo>
                  <a:pt x="0" y="0"/>
                </a:lnTo>
                <a:lnTo>
                  <a:pt x="0" y="2739586"/>
                </a:lnTo>
                <a:lnTo>
                  <a:pt x="7315200" y="273958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9191316" y="3795352"/>
            <a:ext cx="6428803" cy="1518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4645" indent="-422322" lvl="1">
              <a:lnSpc>
                <a:spcPts val="3912"/>
              </a:lnSpc>
              <a:buFont typeface="Arial"/>
              <a:buChar char="•"/>
            </a:pPr>
            <a:r>
              <a:rPr lang="en-US" b="true" sz="3912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Input:</a:t>
            </a:r>
            <a:r>
              <a:rPr lang="en-US" sz="391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“Tôi cần tích lũy bao nhiêu tín chỉ bắt buộc chuyên ngành?”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02779" y="1331208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NỘI DUNG ĐỒ ÁN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6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876116" y="5434905"/>
            <a:ext cx="7315200" cy="2739586"/>
          </a:xfrm>
          <a:custGeom>
            <a:avLst/>
            <a:gdLst/>
            <a:ahLst/>
            <a:cxnLst/>
            <a:rect r="r" b="b" t="t" l="l"/>
            <a:pathLst>
              <a:path h="2739586" w="7315200">
                <a:moveTo>
                  <a:pt x="0" y="0"/>
                </a:moveTo>
                <a:lnTo>
                  <a:pt x="7315200" y="0"/>
                </a:lnTo>
                <a:lnTo>
                  <a:pt x="7315200" y="2739586"/>
                </a:lnTo>
                <a:lnTo>
                  <a:pt x="0" y="27395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2521782" y="5870452"/>
            <a:ext cx="5854678" cy="1935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1141" indent="-410571" lvl="1">
              <a:lnSpc>
                <a:spcPts val="3803"/>
              </a:lnSpc>
              <a:buFont typeface="Arial"/>
              <a:buChar char="•"/>
            </a:pPr>
            <a:r>
              <a:rPr lang="en-US" b="true" sz="3803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Output: </a:t>
            </a:r>
            <a:r>
              <a:rPr lang="en-US" sz="3803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“Bạn cần tích lũy tối thiểu 16 tín chỉ cho các học phần bắt buộc chuyên ngành”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2908374" y="98287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908374" y="874497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3992183" y="98287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500124" y="3480419"/>
            <a:ext cx="15457122" cy="1044189"/>
            <a:chOff x="0" y="0"/>
            <a:chExt cx="3713395" cy="25085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713395" cy="250854"/>
            </a:xfrm>
            <a:custGeom>
              <a:avLst/>
              <a:gdLst/>
              <a:ahLst/>
              <a:cxnLst/>
              <a:rect r="r" b="b" t="t" l="l"/>
              <a:pathLst>
                <a:path h="250854" w="3713395">
                  <a:moveTo>
                    <a:pt x="25544" y="0"/>
                  </a:moveTo>
                  <a:lnTo>
                    <a:pt x="3687851" y="0"/>
                  </a:lnTo>
                  <a:cubicBezTo>
                    <a:pt x="3694626" y="0"/>
                    <a:pt x="3701123" y="2691"/>
                    <a:pt x="3705914" y="7482"/>
                  </a:cubicBezTo>
                  <a:cubicBezTo>
                    <a:pt x="3710704" y="12272"/>
                    <a:pt x="3713395" y="18769"/>
                    <a:pt x="3713395" y="25544"/>
                  </a:cubicBezTo>
                  <a:lnTo>
                    <a:pt x="3713395" y="225310"/>
                  </a:lnTo>
                  <a:cubicBezTo>
                    <a:pt x="3713395" y="232085"/>
                    <a:pt x="3710704" y="238582"/>
                    <a:pt x="3705914" y="243373"/>
                  </a:cubicBezTo>
                  <a:cubicBezTo>
                    <a:pt x="3701123" y="248163"/>
                    <a:pt x="3694626" y="250854"/>
                    <a:pt x="3687851" y="250854"/>
                  </a:cubicBezTo>
                  <a:lnTo>
                    <a:pt x="25544" y="250854"/>
                  </a:lnTo>
                  <a:cubicBezTo>
                    <a:pt x="18769" y="250854"/>
                    <a:pt x="12272" y="248163"/>
                    <a:pt x="7482" y="243373"/>
                  </a:cubicBezTo>
                  <a:cubicBezTo>
                    <a:pt x="2691" y="238582"/>
                    <a:pt x="0" y="232085"/>
                    <a:pt x="0" y="225310"/>
                  </a:cubicBezTo>
                  <a:lnTo>
                    <a:pt x="0" y="25544"/>
                  </a:lnTo>
                  <a:cubicBezTo>
                    <a:pt x="0" y="18769"/>
                    <a:pt x="2691" y="12272"/>
                    <a:pt x="7482" y="7482"/>
                  </a:cubicBezTo>
                  <a:cubicBezTo>
                    <a:pt x="12272" y="2691"/>
                    <a:pt x="18769" y="0"/>
                    <a:pt x="2554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227C9D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9050"/>
              <a:ext cx="3713395" cy="231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500124" y="4681242"/>
            <a:ext cx="15457122" cy="1477100"/>
            <a:chOff x="0" y="0"/>
            <a:chExt cx="3713395" cy="35485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713395" cy="354856"/>
            </a:xfrm>
            <a:custGeom>
              <a:avLst/>
              <a:gdLst/>
              <a:ahLst/>
              <a:cxnLst/>
              <a:rect r="r" b="b" t="t" l="l"/>
              <a:pathLst>
                <a:path h="354856" w="3713395">
                  <a:moveTo>
                    <a:pt x="25544" y="0"/>
                  </a:moveTo>
                  <a:lnTo>
                    <a:pt x="3687851" y="0"/>
                  </a:lnTo>
                  <a:cubicBezTo>
                    <a:pt x="3694626" y="0"/>
                    <a:pt x="3701123" y="2691"/>
                    <a:pt x="3705914" y="7482"/>
                  </a:cubicBezTo>
                  <a:cubicBezTo>
                    <a:pt x="3710704" y="12272"/>
                    <a:pt x="3713395" y="18769"/>
                    <a:pt x="3713395" y="25544"/>
                  </a:cubicBezTo>
                  <a:lnTo>
                    <a:pt x="3713395" y="329312"/>
                  </a:lnTo>
                  <a:cubicBezTo>
                    <a:pt x="3713395" y="336087"/>
                    <a:pt x="3710704" y="342584"/>
                    <a:pt x="3705914" y="347374"/>
                  </a:cubicBezTo>
                  <a:cubicBezTo>
                    <a:pt x="3701123" y="352165"/>
                    <a:pt x="3694626" y="354856"/>
                    <a:pt x="3687851" y="354856"/>
                  </a:cubicBezTo>
                  <a:lnTo>
                    <a:pt x="25544" y="354856"/>
                  </a:lnTo>
                  <a:cubicBezTo>
                    <a:pt x="18769" y="354856"/>
                    <a:pt x="12272" y="352165"/>
                    <a:pt x="7482" y="347374"/>
                  </a:cubicBezTo>
                  <a:cubicBezTo>
                    <a:pt x="2691" y="342584"/>
                    <a:pt x="0" y="336087"/>
                    <a:pt x="0" y="329312"/>
                  </a:cubicBezTo>
                  <a:lnTo>
                    <a:pt x="0" y="25544"/>
                  </a:lnTo>
                  <a:cubicBezTo>
                    <a:pt x="0" y="18769"/>
                    <a:pt x="2691" y="12272"/>
                    <a:pt x="7482" y="7482"/>
                  </a:cubicBezTo>
                  <a:cubicBezTo>
                    <a:pt x="12272" y="2691"/>
                    <a:pt x="18769" y="0"/>
                    <a:pt x="2554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227C9D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19050"/>
              <a:ext cx="3713395" cy="335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81675" y="6397438"/>
            <a:ext cx="15457122" cy="905890"/>
            <a:chOff x="0" y="0"/>
            <a:chExt cx="3713395" cy="21763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713395" cy="217630"/>
            </a:xfrm>
            <a:custGeom>
              <a:avLst/>
              <a:gdLst/>
              <a:ahLst/>
              <a:cxnLst/>
              <a:rect r="r" b="b" t="t" l="l"/>
              <a:pathLst>
                <a:path h="217630" w="3713395">
                  <a:moveTo>
                    <a:pt x="25544" y="0"/>
                  </a:moveTo>
                  <a:lnTo>
                    <a:pt x="3687851" y="0"/>
                  </a:lnTo>
                  <a:cubicBezTo>
                    <a:pt x="3694626" y="0"/>
                    <a:pt x="3701123" y="2691"/>
                    <a:pt x="3705914" y="7482"/>
                  </a:cubicBezTo>
                  <a:cubicBezTo>
                    <a:pt x="3710704" y="12272"/>
                    <a:pt x="3713395" y="18769"/>
                    <a:pt x="3713395" y="25544"/>
                  </a:cubicBezTo>
                  <a:lnTo>
                    <a:pt x="3713395" y="192086"/>
                  </a:lnTo>
                  <a:cubicBezTo>
                    <a:pt x="3713395" y="198860"/>
                    <a:pt x="3710704" y="205357"/>
                    <a:pt x="3705914" y="210148"/>
                  </a:cubicBezTo>
                  <a:cubicBezTo>
                    <a:pt x="3701123" y="214938"/>
                    <a:pt x="3694626" y="217630"/>
                    <a:pt x="3687851" y="217630"/>
                  </a:cubicBezTo>
                  <a:lnTo>
                    <a:pt x="25544" y="217630"/>
                  </a:lnTo>
                  <a:cubicBezTo>
                    <a:pt x="18769" y="217630"/>
                    <a:pt x="12272" y="214938"/>
                    <a:pt x="7482" y="210148"/>
                  </a:cubicBezTo>
                  <a:cubicBezTo>
                    <a:pt x="2691" y="205357"/>
                    <a:pt x="0" y="198860"/>
                    <a:pt x="0" y="192086"/>
                  </a:cubicBezTo>
                  <a:lnTo>
                    <a:pt x="0" y="25544"/>
                  </a:lnTo>
                  <a:cubicBezTo>
                    <a:pt x="0" y="18769"/>
                    <a:pt x="2691" y="12272"/>
                    <a:pt x="7482" y="7482"/>
                  </a:cubicBezTo>
                  <a:cubicBezTo>
                    <a:pt x="12272" y="2691"/>
                    <a:pt x="18769" y="0"/>
                    <a:pt x="2554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227C9D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19050"/>
              <a:ext cx="3713395" cy="198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330754" y="3703045"/>
            <a:ext cx="15143535" cy="350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0319" indent="-495159" lvl="1">
              <a:lnSpc>
                <a:spcPts val="4586"/>
              </a:lnSpc>
              <a:buFont typeface="Arial"/>
              <a:buChar char="•"/>
            </a:pPr>
            <a:r>
              <a:rPr lang="en-US" sz="458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Retrieval-based (Dựa trên truy xuất thông tin)</a:t>
            </a:r>
          </a:p>
          <a:p>
            <a:pPr algn="l">
              <a:lnSpc>
                <a:spcPts val="4586"/>
              </a:lnSpc>
            </a:pPr>
          </a:p>
          <a:p>
            <a:pPr algn="l" marL="990319" indent="-495159" lvl="1">
              <a:lnSpc>
                <a:spcPts val="4586"/>
              </a:lnSpc>
              <a:buFont typeface="Arial"/>
              <a:buChar char="•"/>
            </a:pPr>
            <a:r>
              <a:rPr lang="en-US" sz="458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Generation-based (Dựa trên mô hình sinh câu trả lời)</a:t>
            </a:r>
          </a:p>
          <a:p>
            <a:pPr algn="l">
              <a:lnSpc>
                <a:spcPts val="4586"/>
              </a:lnSpc>
            </a:pPr>
          </a:p>
          <a:p>
            <a:pPr algn="l">
              <a:lnSpc>
                <a:spcPts val="4586"/>
              </a:lnSpc>
            </a:pPr>
            <a:r>
              <a:rPr lang="en-US" sz="458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      </a:t>
            </a:r>
            <a:r>
              <a:rPr lang="en-US" sz="458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Retrieval-Augmented Generation (RAG)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202779" y="1302633"/>
            <a:ext cx="13718526" cy="736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3"/>
              </a:lnSpc>
            </a:pPr>
            <a:r>
              <a:rPr lang="en-US" sz="5593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PHƯƠNG PHÁP TIẾP CẬN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7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754242" y="6673683"/>
            <a:ext cx="623285" cy="353399"/>
          </a:xfrm>
          <a:custGeom>
            <a:avLst/>
            <a:gdLst/>
            <a:ahLst/>
            <a:cxnLst/>
            <a:rect r="r" b="b" t="t" l="l"/>
            <a:pathLst>
              <a:path h="353399" w="623285">
                <a:moveTo>
                  <a:pt x="0" y="0"/>
                </a:moveTo>
                <a:lnTo>
                  <a:pt x="623285" y="0"/>
                </a:lnTo>
                <a:lnTo>
                  <a:pt x="623285" y="353399"/>
                </a:lnTo>
                <a:lnTo>
                  <a:pt x="0" y="353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4444220" y="90576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5528029" y="90576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0">
            <a:off x="16012526" y="647785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8"/>
                </a:moveTo>
                <a:lnTo>
                  <a:pt x="0" y="1083808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096335" y="647785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8"/>
                </a:moveTo>
                <a:lnTo>
                  <a:pt x="0" y="1083808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1" id="41"/>
          <p:cNvSpPr txBox="true"/>
          <p:nvPr/>
        </p:nvSpPr>
        <p:spPr>
          <a:xfrm rot="0">
            <a:off x="2045359" y="4448898"/>
            <a:ext cx="14197282" cy="1135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1"/>
              </a:lnSpc>
            </a:pPr>
            <a:r>
              <a:rPr lang="en-US" sz="8531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II. GIỚI THIỆU TẬP DỮ LIỆU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6287570" y="8596626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824957" y="941617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611010" y="972885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5431408" y="1008732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2700000">
            <a:off x="-2486177" y="-4921372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2948790" y="-4101822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162737" y="-37891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342338" y="-34306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468993" y="-30444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612847" y="-2604731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733667" y="-216100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088923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005114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8088923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10800000">
            <a:off x="17005114" y="183466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5400000">
            <a:off x="15921305" y="-3329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true" rot="-10800000">
            <a:off x="15921305" y="7508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-403851" y="760401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70433" y="76325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413376" y="87163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8"/>
                </a:lnTo>
                <a:lnTo>
                  <a:pt x="0" y="1083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-413376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400000">
            <a:off x="670433" y="98002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746685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6685" y="881367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2830494" y="989747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202779" y="921633"/>
            <a:ext cx="13882441" cy="96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295">
                <a:solidFill>
                  <a:srgbClr val="227C9D"/>
                </a:solidFill>
                <a:latin typeface="Paytone One"/>
                <a:ea typeface="Paytone One"/>
                <a:cs typeface="Paytone One"/>
                <a:sym typeface="Paytone One"/>
              </a:rPr>
              <a:t>NGUỒN DỮ LIỆU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465956" y="93379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66954" y="2701026"/>
            <a:ext cx="14754091" cy="596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6347" indent="-428173" lvl="1">
              <a:lnSpc>
                <a:spcPts val="3966"/>
              </a:lnSpc>
              <a:buFont typeface="Arial"/>
              <a:buChar char="•"/>
            </a:pPr>
            <a:r>
              <a:rPr lang="en-US" b="true" sz="3966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Dữ liệu được thu thập và tổng hợp từ các nguồn:</a:t>
            </a:r>
          </a:p>
          <a:p>
            <a:pPr algn="just" marL="1712694" indent="-570898" lvl="2">
              <a:lnSpc>
                <a:spcPts val="3966"/>
              </a:lnSpc>
              <a:buFont typeface="Arial"/>
              <a:buChar char="⚬"/>
            </a:pPr>
            <a:r>
              <a:rPr lang="en-US" b="true" sz="3966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Đề cương môn học: </a:t>
            </a:r>
            <a:r>
              <a:rPr lang="en-US" sz="396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Trang web khoa FITHCMUS &gt; Đào tạo &gt; Chương trình đào tạo &gt; Chương trình Chuẩn  (</a:t>
            </a:r>
            <a:r>
              <a:rPr lang="en-US" sz="3966" u="sng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  <a:hlinkClick r:id="rId10" tooltip="https://www.fit.hcmus.edu.vn/vn/Default.aspx?tabid=62"/>
              </a:rPr>
              <a:t>https://www.fit.hcmus.edu.vn/vn/Default.aspx?tabid=36</a:t>
            </a:r>
            <a:r>
              <a:rPr lang="en-US" sz="396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</a:p>
          <a:p>
            <a:pPr algn="just" marL="1712694" indent="-570898" lvl="2">
              <a:lnSpc>
                <a:spcPts val="3966"/>
              </a:lnSpc>
              <a:buFont typeface="Arial"/>
              <a:buChar char="⚬"/>
            </a:pPr>
            <a:r>
              <a:rPr lang="en-US" b="true" sz="3966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Chương trình đào tạo: </a:t>
            </a:r>
            <a:r>
              <a:rPr lang="en-US" sz="396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Trang web khoa FITHCMUS &gt; Hệ thống sinh viên &gt; CQuy &gt; Chương trình đào tạo &gt; CQuy Khóa tuyển 2023</a:t>
            </a:r>
          </a:p>
          <a:p>
            <a:pPr algn="just" marL="1712694" indent="-570898" lvl="2">
              <a:lnSpc>
                <a:spcPts val="3966"/>
              </a:lnSpc>
              <a:buFont typeface="Arial"/>
              <a:buChar char="⚬"/>
            </a:pPr>
            <a:r>
              <a:rPr lang="en-US" sz="396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3966" u="sng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  <a:hlinkClick r:id="rId11" tooltip="https://www.fit.hcmus.edu.vn/vn/Default.aspx?tabid=289"/>
              </a:rPr>
              <a:t>https://www.fit.hcmus.edu.vn/vn/Default.aspx?tabid=289)</a:t>
            </a:r>
          </a:p>
          <a:p>
            <a:pPr algn="just" marL="1712694" indent="-570898" lvl="2">
              <a:lnSpc>
                <a:spcPts val="3966"/>
              </a:lnSpc>
              <a:buFont typeface="Arial"/>
              <a:buChar char="⚬"/>
            </a:pPr>
            <a:r>
              <a:rPr lang="en-US" b="true" sz="3966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Câu hỏi và trả lời mẫu:</a:t>
            </a:r>
            <a:r>
              <a:rPr lang="en-US" sz="396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Trang Q&amp;A FIT</a:t>
            </a:r>
          </a:p>
          <a:p>
            <a:pPr algn="just">
              <a:lnSpc>
                <a:spcPts val="3966"/>
              </a:lnSpc>
            </a:pPr>
            <a:r>
              <a:rPr lang="en-US" b="true" sz="3966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            </a:t>
            </a:r>
            <a:r>
              <a:rPr lang="en-US" sz="3966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sz="3966" u="sng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https://courses.fit.hcmus.edu.vn/q2a/)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DAGVAgTVJnU</dc:identifier>
  <dcterms:modified xsi:type="dcterms:W3CDTF">2011-08-01T06:04:30Z</dcterms:modified>
  <cp:revision>1</cp:revision>
  <dc:title>NMNNHTK&amp;UD</dc:title>
</cp:coreProperties>
</file>