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57" r:id="rId3"/>
    <p:sldId id="263" r:id="rId4"/>
    <p:sldId id="264" r:id="rId5"/>
    <p:sldId id="266" r:id="rId6"/>
    <p:sldId id="265" r:id="rId7"/>
    <p:sldId id="267" r:id="rId8"/>
    <p:sldId id="258"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3" r:id="rId24"/>
    <p:sldId id="284" r:id="rId25"/>
    <p:sldId id="285" r:id="rId26"/>
    <p:sldId id="286" r:id="rId27"/>
    <p:sldId id="287" r:id="rId28"/>
    <p:sldId id="288" r:id="rId29"/>
    <p:sldId id="289" r:id="rId30"/>
    <p:sldId id="290" r:id="rId31"/>
    <p:sldId id="291" r:id="rId32"/>
    <p:sldId id="29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92"/>
    <p:restoredTop sz="71071"/>
  </p:normalViewPr>
  <p:slideViewPr>
    <p:cSldViewPr snapToGrid="0" snapToObjects="1">
      <p:cViewPr varScale="1">
        <p:scale>
          <a:sx n="68" d="100"/>
          <a:sy n="68" d="100"/>
        </p:scale>
        <p:origin x="160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63F2E0-8C57-A24C-AD97-274F7DF0AC4B}" type="datetimeFigureOut">
              <a:rPr lang="es-ES_tradnl" smtClean="0"/>
              <a:t>3/1/21</a:t>
            </a:fld>
            <a:endParaRPr lang="es-ES_trad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8C9BA9-9B6E-6747-AAC0-613BA8BBCF9B}" type="slidenum">
              <a:rPr lang="es-ES_tradnl" smtClean="0"/>
              <a:t>‹#›</a:t>
            </a:fld>
            <a:endParaRPr lang="es-ES_tradnl"/>
          </a:p>
        </p:txBody>
      </p:sp>
    </p:spTree>
    <p:extLst>
      <p:ext uri="{BB962C8B-B14F-4D97-AF65-F5344CB8AC3E}">
        <p14:creationId xmlns:p14="http://schemas.microsoft.com/office/powerpoint/2010/main" val="169591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Esta sesión está basada en </a:t>
            </a:r>
            <a:br>
              <a:rPr lang="es-ES_tradnl" dirty="0"/>
            </a:br>
            <a:br>
              <a:rPr lang="es-ES_tradnl" dirty="0"/>
            </a:br>
            <a:r>
              <a:rPr lang="es-ES_tradnl" dirty="0"/>
              <a:t>1. El curso Introducción a algoritmos I de </a:t>
            </a:r>
            <a:r>
              <a:rPr lang="es-ES_tradnl" dirty="0" err="1"/>
              <a:t>omegaUp</a:t>
            </a:r>
            <a:r>
              <a:rPr lang="es-ES_tradnl" dirty="0"/>
              <a:t>:</a:t>
            </a:r>
            <a:br>
              <a:rPr lang="es-ES_tradnl" dirty="0"/>
            </a:br>
            <a:r>
              <a:rPr lang="es-ES_tradnl" dirty="0"/>
              <a:t>https://</a:t>
            </a:r>
            <a:r>
              <a:rPr lang="es-ES_tradnl" dirty="0" err="1"/>
              <a:t>omegaup.com</a:t>
            </a:r>
            <a:r>
              <a:rPr lang="es-ES_tradnl" dirty="0"/>
              <a:t>/</a:t>
            </a:r>
            <a:r>
              <a:rPr lang="es-ES_tradnl" dirty="0" err="1"/>
              <a:t>course</a:t>
            </a:r>
            <a:r>
              <a:rPr lang="es-ES_tradnl" dirty="0"/>
              <a:t>/</a:t>
            </a:r>
            <a:r>
              <a:rPr lang="es-ES_tradnl" dirty="0" err="1"/>
              <a:t>introduccion_a_algoritmos</a:t>
            </a:r>
            <a:r>
              <a:rPr lang="es-ES_tradnl" dirty="0"/>
              <a:t>/</a:t>
            </a:r>
            <a:br>
              <a:rPr lang="es-ES_tradnl" dirty="0"/>
            </a:br>
            <a:br>
              <a:rPr lang="es-ES_tradnl" dirty="0"/>
            </a:br>
            <a:r>
              <a:rPr lang="es-ES_tradnl" dirty="0"/>
              <a:t>2. El libro de Luis Vargas que ofrece </a:t>
            </a:r>
            <a:r>
              <a:rPr lang="es-ES_tradnl" dirty="0" err="1"/>
              <a:t>omegaUp</a:t>
            </a:r>
            <a:r>
              <a:rPr lang="es-ES_tradnl" dirty="0"/>
              <a:t>:</a:t>
            </a:r>
            <a:br>
              <a:rPr lang="es-ES_tradnl" dirty="0"/>
            </a:br>
            <a:r>
              <a:rPr lang="es-ES_tradnl" dirty="0"/>
              <a:t>https://</a:t>
            </a:r>
            <a:r>
              <a:rPr lang="es-ES_tradnl" dirty="0" err="1"/>
              <a:t>omegaup.com</a:t>
            </a:r>
            <a:r>
              <a:rPr lang="es-ES_tradnl" dirty="0"/>
              <a:t>/</a:t>
            </a:r>
            <a:r>
              <a:rPr lang="es-ES_tradnl" dirty="0" err="1"/>
              <a:t>img</a:t>
            </a:r>
            <a:r>
              <a:rPr lang="es-ES_tradnl" dirty="0"/>
              <a:t>/libropre3.pdf</a:t>
            </a:r>
          </a:p>
          <a:p>
            <a:endParaRPr lang="es-ES_tradnl" dirty="0"/>
          </a:p>
          <a:p>
            <a:r>
              <a:rPr lang="es-ES_tradnl" dirty="0"/>
              <a:t>3. La introducción del libro de programación competitiva que se dio como premio en la olimpiada.</a:t>
            </a:r>
            <a:br>
              <a:rPr lang="es-ES_tradnl" dirty="0"/>
            </a:br>
            <a:endParaRPr lang="es-ES_tradnl" dirty="0"/>
          </a:p>
        </p:txBody>
      </p:sp>
      <p:sp>
        <p:nvSpPr>
          <p:cNvPr id="4" name="Slide Number Placeholder 3"/>
          <p:cNvSpPr>
            <a:spLocks noGrp="1"/>
          </p:cNvSpPr>
          <p:nvPr>
            <p:ph type="sldNum" sz="quarter" idx="5"/>
          </p:nvPr>
        </p:nvSpPr>
        <p:spPr/>
        <p:txBody>
          <a:bodyPr/>
          <a:lstStyle/>
          <a:p>
            <a:fld id="{048C9BA9-9B6E-6747-AAC0-613BA8BBCF9B}" type="slidenum">
              <a:rPr lang="es-ES_tradnl" smtClean="0"/>
              <a:t>1</a:t>
            </a:fld>
            <a:endParaRPr lang="es-ES_tradnl"/>
          </a:p>
        </p:txBody>
      </p:sp>
    </p:spTree>
    <p:extLst>
      <p:ext uri="{BB962C8B-B14F-4D97-AF65-F5344CB8AC3E}">
        <p14:creationId xmlns:p14="http://schemas.microsoft.com/office/powerpoint/2010/main" val="2038243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kern="1200" dirty="0">
                <a:solidFill>
                  <a:schemeClr val="tx1"/>
                </a:solidFill>
                <a:effectLst/>
                <a:latin typeface="+mn-lt"/>
                <a:ea typeface="+mn-ea"/>
                <a:cs typeface="+mn-cs"/>
              </a:rPr>
              <a:t>Por ejemplo, supongamos que dado un número y un arreglo de números, queremos decidir si el número existe o no en el arreglo. Para lograr dicho objetivo, podemos iterar sobre el arreglo hasta encontrar el número, comparando el número del arreglo con el que deseamos encontrar y terminando la ejecución si lo encontramos. Si llegamos al final y no existe, decimos que el número no existe:</a:t>
            </a:r>
            <a:r>
              <a:rPr lang="en-US" dirty="0">
                <a:effectLst/>
              </a:rPr>
              <a:t> </a:t>
            </a:r>
            <a:br>
              <a:rPr lang="es-ES" sz="1200" kern="1200" dirty="0">
                <a:solidFill>
                  <a:schemeClr val="tx1"/>
                </a:solidFill>
                <a:effectLst/>
                <a:latin typeface="+mn-lt"/>
                <a:ea typeface="+mn-ea"/>
                <a:cs typeface="+mn-cs"/>
              </a:rPr>
            </a:br>
            <a:endParaRPr lang="es-ES_tradnl" dirty="0"/>
          </a:p>
        </p:txBody>
      </p:sp>
      <p:sp>
        <p:nvSpPr>
          <p:cNvPr id="4" name="Slide Number Placeholder 3"/>
          <p:cNvSpPr>
            <a:spLocks noGrp="1"/>
          </p:cNvSpPr>
          <p:nvPr>
            <p:ph type="sldNum" sz="quarter" idx="5"/>
          </p:nvPr>
        </p:nvSpPr>
        <p:spPr/>
        <p:txBody>
          <a:bodyPr/>
          <a:lstStyle/>
          <a:p>
            <a:fld id="{048C9BA9-9B6E-6747-AAC0-613BA8BBCF9B}" type="slidenum">
              <a:rPr lang="es-ES_tradnl" smtClean="0"/>
              <a:t>10</a:t>
            </a:fld>
            <a:endParaRPr lang="es-ES_tradnl"/>
          </a:p>
        </p:txBody>
      </p:sp>
    </p:spTree>
    <p:extLst>
      <p:ext uri="{BB962C8B-B14F-4D97-AF65-F5344CB8AC3E}">
        <p14:creationId xmlns:p14="http://schemas.microsoft.com/office/powerpoint/2010/main" val="2003214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kern="1200" dirty="0">
                <a:solidFill>
                  <a:schemeClr val="tx1"/>
                </a:solidFill>
                <a:effectLst/>
                <a:latin typeface="+mn-lt"/>
                <a:ea typeface="+mn-ea"/>
                <a:cs typeface="+mn-cs"/>
              </a:rPr>
              <a:t>En este caso, qué es una operación? La operación más evidente consiste en comparar ambos números en este algoritmo. Otra operación menos evidente consiste en incrementar el índice del arreglo para avanzar al siguiente número. En general, una operación es un concepto que implica solamente una (o un número constante) de instrucciones para el computador: sumar, comparar, </a:t>
            </a:r>
            <a:r>
              <a:rPr lang="es-ES" sz="1200" kern="1200" dirty="0" err="1">
                <a:solidFill>
                  <a:schemeClr val="tx1"/>
                </a:solidFill>
                <a:effectLst/>
                <a:latin typeface="+mn-lt"/>
                <a:ea typeface="+mn-ea"/>
                <a:cs typeface="+mn-cs"/>
              </a:rPr>
              <a:t>etc</a:t>
            </a:r>
            <a:r>
              <a:rPr lang="es-ES" sz="1200" kern="1200" dirty="0">
                <a:solidFill>
                  <a:schemeClr val="tx1"/>
                </a:solidFill>
                <a:effectLst/>
                <a:latin typeface="+mn-lt"/>
                <a:ea typeface="+mn-ea"/>
                <a:cs typeface="+mn-cs"/>
              </a:rPr>
              <a:t> son operaciones mientras que iterar sobre un arreglo no lo es (es variable y depende del tamaño del arreglo). Supongamos que solamente existen estas dos operaciones en el algoritmo (hay más, pero estas son las más importantes). Cual es la </a:t>
            </a:r>
            <a:r>
              <a:rPr lang="es-ES" sz="1200" b="1" kern="1200" dirty="0">
                <a:solidFill>
                  <a:schemeClr val="tx1"/>
                </a:solidFill>
                <a:effectLst/>
                <a:latin typeface="+mn-lt"/>
                <a:ea typeface="+mn-ea"/>
                <a:cs typeface="+mn-cs"/>
              </a:rPr>
              <a:t>mayor cantidad de operaciones</a:t>
            </a:r>
            <a:r>
              <a:rPr lang="es-ES" sz="1200" kern="1200" dirty="0">
                <a:solidFill>
                  <a:schemeClr val="tx1"/>
                </a:solidFill>
                <a:effectLst/>
                <a:latin typeface="+mn-lt"/>
                <a:ea typeface="+mn-ea"/>
                <a:cs typeface="+mn-cs"/>
              </a:rPr>
              <a:t> que el algoritmo puede ejecutar?</a:t>
            </a:r>
            <a:endParaRPr lang="es-ES_tradnl" dirty="0"/>
          </a:p>
        </p:txBody>
      </p:sp>
      <p:sp>
        <p:nvSpPr>
          <p:cNvPr id="4" name="Slide Number Placeholder 3"/>
          <p:cNvSpPr>
            <a:spLocks noGrp="1"/>
          </p:cNvSpPr>
          <p:nvPr>
            <p:ph type="sldNum" sz="quarter" idx="5"/>
          </p:nvPr>
        </p:nvSpPr>
        <p:spPr/>
        <p:txBody>
          <a:bodyPr/>
          <a:lstStyle/>
          <a:p>
            <a:fld id="{048C9BA9-9B6E-6747-AAC0-613BA8BBCF9B}" type="slidenum">
              <a:rPr lang="es-ES_tradnl" smtClean="0"/>
              <a:t>11</a:t>
            </a:fld>
            <a:endParaRPr lang="es-ES_tradnl"/>
          </a:p>
        </p:txBody>
      </p:sp>
    </p:spTree>
    <p:extLst>
      <p:ext uri="{BB962C8B-B14F-4D97-AF65-F5344CB8AC3E}">
        <p14:creationId xmlns:p14="http://schemas.microsoft.com/office/powerpoint/2010/main" val="1093197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kern="1200" dirty="0">
                <a:solidFill>
                  <a:schemeClr val="tx1"/>
                </a:solidFill>
                <a:effectLst/>
                <a:latin typeface="+mn-lt"/>
                <a:ea typeface="+mn-ea"/>
                <a:cs typeface="+mn-cs"/>
              </a:rPr>
              <a:t>Si la entrada fuese 1, 5, 1 2 3 4 5 =&gt; entonces tuviésemos solamente 1 operación: compara con 1, ya que el número está al inicio.</a:t>
            </a:r>
            <a:br>
              <a:rPr lang="es-ES" sz="1200" kern="1200" dirty="0">
                <a:solidFill>
                  <a:schemeClr val="tx1"/>
                </a:solidFill>
                <a:effectLst/>
                <a:latin typeface="+mn-lt"/>
                <a:ea typeface="+mn-ea"/>
                <a:cs typeface="+mn-cs"/>
              </a:rPr>
            </a:br>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Si la entrada fuese 1, 5, 2 3 1 4 5 =&gt; tuviésemos 5 operaciones: compara con 2 incrementa, compara con 3 incrementa, compara con 1.</a:t>
            </a:r>
            <a:br>
              <a:rPr lang="es-ES" sz="1200" kern="1200" dirty="0">
                <a:solidFill>
                  <a:schemeClr val="tx1"/>
                </a:solidFill>
                <a:effectLst/>
                <a:latin typeface="+mn-lt"/>
                <a:ea typeface="+mn-ea"/>
                <a:cs typeface="+mn-cs"/>
              </a:rPr>
            </a:br>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Si la  entrada fuese 1, 5, 2 3 4 5 6 =&gt; tendríamos 9 operaciones. </a:t>
            </a:r>
            <a:br>
              <a:rPr lang="es-ES" sz="1200" kern="1200" dirty="0">
                <a:solidFill>
                  <a:schemeClr val="tx1"/>
                </a:solidFill>
                <a:effectLst/>
                <a:latin typeface="+mn-lt"/>
                <a:ea typeface="+mn-ea"/>
                <a:cs typeface="+mn-cs"/>
              </a:rPr>
            </a:br>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El peor de los casos ocurre cuando el número no está en el arreglo. En ese caso tenemos que comparar con todos los números y llegar al final para determinar que no existe. Si generalizamos esta idea, para un arreglo de tamaño n, tendríamos que este algoritmo toma </a:t>
            </a:r>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2n – 1 operaciones en el peor de los casos.</a:t>
            </a:r>
            <a:r>
              <a:rPr lang="en-US" dirty="0">
                <a:effectLst/>
              </a:rPr>
              <a:t> </a:t>
            </a:r>
            <a:endParaRPr lang="es-ES_tradnl" dirty="0"/>
          </a:p>
        </p:txBody>
      </p:sp>
      <p:sp>
        <p:nvSpPr>
          <p:cNvPr id="4" name="Slide Number Placeholder 3"/>
          <p:cNvSpPr>
            <a:spLocks noGrp="1"/>
          </p:cNvSpPr>
          <p:nvPr>
            <p:ph type="sldNum" sz="quarter" idx="5"/>
          </p:nvPr>
        </p:nvSpPr>
        <p:spPr/>
        <p:txBody>
          <a:bodyPr/>
          <a:lstStyle/>
          <a:p>
            <a:fld id="{048C9BA9-9B6E-6747-AAC0-613BA8BBCF9B}" type="slidenum">
              <a:rPr lang="es-ES_tradnl" smtClean="0"/>
              <a:t>12</a:t>
            </a:fld>
            <a:endParaRPr lang="es-ES_tradnl"/>
          </a:p>
        </p:txBody>
      </p:sp>
    </p:spTree>
    <p:extLst>
      <p:ext uri="{BB962C8B-B14F-4D97-AF65-F5344CB8AC3E}">
        <p14:creationId xmlns:p14="http://schemas.microsoft.com/office/powerpoint/2010/main" val="3316322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kern="1200" dirty="0">
                <a:solidFill>
                  <a:schemeClr val="tx1"/>
                </a:solidFill>
                <a:effectLst/>
                <a:latin typeface="+mn-lt"/>
                <a:ea typeface="+mn-ea"/>
                <a:cs typeface="+mn-cs"/>
              </a:rPr>
              <a:t>Recordemos que estamos analizando la función que mide el número máximo de operaciones que puede realizar un algoritmo, a dicha función le llamaremos función de tiempo T. Esta función T tiene como dominio el tamaño de la entrada y su salida es un único número natural, que determina el máximo número de operaciones que realiza el algoritmo en cuestión. </a:t>
            </a:r>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Nótese que T puede tomar varios argumentos si existen múltiples entradas con distintos tamaños. En el ejemplo que analizamos solamente hay una entrada, el arreglo en cuestión que es de tamaño n. Por tanto T(n) = 2n-1 para este algoritmo.</a:t>
            </a:r>
            <a:br>
              <a:rPr lang="es-ES" sz="1200" kern="1200" dirty="0">
                <a:solidFill>
                  <a:schemeClr val="tx1"/>
                </a:solidFill>
                <a:effectLst/>
                <a:latin typeface="+mn-lt"/>
                <a:ea typeface="+mn-ea"/>
                <a:cs typeface="+mn-cs"/>
              </a:rPr>
            </a:br>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Reiteramos que el tiempo de ejecución del algoritmo es una </a:t>
            </a:r>
            <a:r>
              <a:rPr lang="es-ES" sz="1200" i="1" kern="1200" dirty="0">
                <a:solidFill>
                  <a:schemeClr val="tx1"/>
                </a:solidFill>
                <a:effectLst/>
                <a:latin typeface="+mn-lt"/>
                <a:ea typeface="+mn-ea"/>
                <a:cs typeface="+mn-cs"/>
              </a:rPr>
              <a:t>función del tamaño de su entrada</a:t>
            </a:r>
            <a:r>
              <a:rPr lang="es-ES" sz="1200" kern="1200" dirty="0">
                <a:solidFill>
                  <a:schemeClr val="tx1"/>
                </a:solidFill>
                <a:effectLst/>
                <a:latin typeface="+mn-lt"/>
                <a:ea typeface="+mn-ea"/>
                <a:cs typeface="+mn-cs"/>
              </a:rPr>
              <a:t>. Esto tiene sentido intuitivamente: a mayor cantidad de entrada, más lento debería ser el algoritmo. No es lo mismo resolver un problema para 10 números que para 1,000,000.</a:t>
            </a:r>
            <a:br>
              <a:rPr lang="es-ES" sz="1200" kern="1200" dirty="0">
                <a:solidFill>
                  <a:schemeClr val="tx1"/>
                </a:solidFill>
                <a:effectLst/>
                <a:latin typeface="+mn-lt"/>
                <a:ea typeface="+mn-ea"/>
                <a:cs typeface="+mn-cs"/>
              </a:rPr>
            </a:br>
            <a:endParaRPr lang="es-ES_tradnl" dirty="0"/>
          </a:p>
        </p:txBody>
      </p:sp>
      <p:sp>
        <p:nvSpPr>
          <p:cNvPr id="4" name="Slide Number Placeholder 3"/>
          <p:cNvSpPr>
            <a:spLocks noGrp="1"/>
          </p:cNvSpPr>
          <p:nvPr>
            <p:ph type="sldNum" sz="quarter" idx="5"/>
          </p:nvPr>
        </p:nvSpPr>
        <p:spPr/>
        <p:txBody>
          <a:bodyPr/>
          <a:lstStyle/>
          <a:p>
            <a:fld id="{048C9BA9-9B6E-6747-AAC0-613BA8BBCF9B}" type="slidenum">
              <a:rPr lang="es-ES_tradnl" smtClean="0"/>
              <a:t>13</a:t>
            </a:fld>
            <a:endParaRPr lang="es-ES_tradnl"/>
          </a:p>
        </p:txBody>
      </p:sp>
    </p:spTree>
    <p:extLst>
      <p:ext uri="{BB962C8B-B14F-4D97-AF65-F5344CB8AC3E}">
        <p14:creationId xmlns:p14="http://schemas.microsoft.com/office/powerpoint/2010/main" val="2060483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kern="1200" dirty="0">
                <a:solidFill>
                  <a:schemeClr val="tx1"/>
                </a:solidFill>
                <a:effectLst/>
                <a:latin typeface="+mn-lt"/>
                <a:ea typeface="+mn-ea"/>
                <a:cs typeface="+mn-cs"/>
              </a:rPr>
              <a:t>Bien, ya definimos una función que nos permite medir la eficiencia de un algoritmo.</a:t>
            </a:r>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Para ello tuvimos que abstraer un montón de detalles importantes referentes a la máquina física en sí y concentrarnos solamente en el tamaño de la entrada y el número de operaciones que realiza. Ya terminamos? </a:t>
            </a:r>
            <a:br>
              <a:rPr lang="es-ES" sz="1200" kern="1200" dirty="0">
                <a:solidFill>
                  <a:schemeClr val="tx1"/>
                </a:solidFill>
                <a:effectLst/>
                <a:latin typeface="+mn-lt"/>
                <a:ea typeface="+mn-ea"/>
                <a:cs typeface="+mn-cs"/>
              </a:rPr>
            </a:br>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Resulta que la función T que tenemos al momento todavía es mucho más detallada de lo que necesitamos. Por ejemplo, supongamos que tenemos un algoritmo que toma 6n^2+100n+300 operaciones en el peor caso. Cuánto realmente aporta los términos 100n+300 al crecimiento de la función? Para valores pequeños de n si importa bastante, pero mientras n crece, el termino dominante va a ser 6n^2 y no 100n + 300:</a:t>
            </a:r>
            <a:r>
              <a:rPr lang="en-US" dirty="0">
                <a:effectLst/>
              </a:rPr>
              <a:t> </a:t>
            </a:r>
            <a:endParaRPr lang="es-ES_tradnl" dirty="0"/>
          </a:p>
        </p:txBody>
      </p:sp>
      <p:sp>
        <p:nvSpPr>
          <p:cNvPr id="4" name="Slide Number Placeholder 3"/>
          <p:cNvSpPr>
            <a:spLocks noGrp="1"/>
          </p:cNvSpPr>
          <p:nvPr>
            <p:ph type="sldNum" sz="quarter" idx="5"/>
          </p:nvPr>
        </p:nvSpPr>
        <p:spPr/>
        <p:txBody>
          <a:bodyPr/>
          <a:lstStyle/>
          <a:p>
            <a:fld id="{048C9BA9-9B6E-6747-AAC0-613BA8BBCF9B}" type="slidenum">
              <a:rPr lang="es-ES_tradnl" smtClean="0"/>
              <a:t>14</a:t>
            </a:fld>
            <a:endParaRPr lang="es-ES_tradnl"/>
          </a:p>
        </p:txBody>
      </p:sp>
    </p:spTree>
    <p:extLst>
      <p:ext uri="{BB962C8B-B14F-4D97-AF65-F5344CB8AC3E}">
        <p14:creationId xmlns:p14="http://schemas.microsoft.com/office/powerpoint/2010/main" val="3708577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kern="1200" dirty="0">
                <a:solidFill>
                  <a:schemeClr val="tx1"/>
                </a:solidFill>
                <a:effectLst/>
                <a:latin typeface="+mn-lt"/>
                <a:ea typeface="+mn-ea"/>
                <a:cs typeface="+mn-cs"/>
              </a:rPr>
              <a:t>Por lo tanto, para entender el crecimiento de esta función es suficiente enfocarnos solamente en el término más dominante. </a:t>
            </a:r>
            <a:br>
              <a:rPr lang="es-ES" sz="1200" kern="1200" dirty="0">
                <a:solidFill>
                  <a:schemeClr val="tx1"/>
                </a:solidFill>
                <a:effectLst/>
                <a:latin typeface="+mn-lt"/>
                <a:ea typeface="+mn-ea"/>
                <a:cs typeface="+mn-cs"/>
              </a:rPr>
            </a:br>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De hecho, incluso si tenemos un algoritmo que toma 0.6n^2 + 1000n+3000 operaciones, el término dominante sigue siendo 0.6n^2:</a:t>
            </a:r>
            <a:br>
              <a:rPr lang="es-ES" sz="1200" kern="1200" dirty="0">
                <a:solidFill>
                  <a:schemeClr val="tx1"/>
                </a:solidFill>
                <a:effectLst/>
                <a:latin typeface="+mn-lt"/>
                <a:ea typeface="+mn-ea"/>
                <a:cs typeface="+mn-cs"/>
              </a:rPr>
            </a:br>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(Insertar figura)</a:t>
            </a:r>
            <a:br>
              <a:rPr lang="es-ES" sz="1200" kern="1200" dirty="0">
                <a:solidFill>
                  <a:schemeClr val="tx1"/>
                </a:solidFill>
                <a:effectLst/>
                <a:latin typeface="+mn-lt"/>
                <a:ea typeface="+mn-ea"/>
                <a:cs typeface="+mn-cs"/>
              </a:rPr>
            </a:br>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Lo que importa aquí es la presencia del término cuadrático en esta función. </a:t>
            </a:r>
            <a:r>
              <a:rPr lang="en-US" sz="1200" kern="1200" dirty="0">
                <a:solidFill>
                  <a:schemeClr val="tx1"/>
                </a:solidFill>
                <a:effectLst/>
                <a:latin typeface="+mn-lt"/>
                <a:ea typeface="+mn-ea"/>
                <a:cs typeface="+mn-cs"/>
              </a:rPr>
              <a:t>Al </a:t>
            </a:r>
            <a:r>
              <a:rPr lang="en-US" sz="1200" kern="1200" dirty="0" err="1">
                <a:solidFill>
                  <a:schemeClr val="tx1"/>
                </a:solidFill>
                <a:effectLst/>
                <a:latin typeface="+mn-lt"/>
                <a:ea typeface="+mn-ea"/>
                <a:cs typeface="+mn-cs"/>
              </a:rPr>
              <a:t>descartar</a:t>
            </a:r>
            <a:r>
              <a:rPr lang="en-US" sz="1200" kern="1200" dirty="0">
                <a:solidFill>
                  <a:schemeClr val="tx1"/>
                </a:solidFill>
                <a:effectLst/>
                <a:latin typeface="+mn-lt"/>
                <a:ea typeface="+mn-ea"/>
                <a:cs typeface="+mn-cs"/>
              </a:rPr>
              <a:t> los </a:t>
            </a:r>
            <a:r>
              <a:rPr lang="en-US" sz="1200" kern="1200" dirty="0" err="1">
                <a:solidFill>
                  <a:schemeClr val="tx1"/>
                </a:solidFill>
                <a:effectLst/>
                <a:latin typeface="+mn-lt"/>
                <a:ea typeface="+mn-ea"/>
                <a:cs typeface="+mn-cs"/>
              </a:rPr>
              <a:t>términos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menos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significativos</a:t>
            </a:r>
            <a:r>
              <a:rPr lang="en-US" sz="1200" kern="1200" dirty="0">
                <a:solidFill>
                  <a:schemeClr val="tx1"/>
                </a:solidFill>
                <a:effectLst/>
                <a:latin typeface="+mn-lt"/>
                <a:ea typeface="+mn-ea"/>
                <a:cs typeface="+mn-cs"/>
              </a:rPr>
              <a:t> y los </a:t>
            </a:r>
            <a:r>
              <a:rPr lang="en-US" sz="1200" kern="1200" dirty="0" err="1">
                <a:solidFill>
                  <a:schemeClr val="tx1"/>
                </a:solidFill>
                <a:effectLst/>
                <a:latin typeface="+mn-lt"/>
                <a:ea typeface="+mn-ea"/>
                <a:cs typeface="+mn-cs"/>
              </a:rPr>
              <a:t>coeficientes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constantes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podemos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enfocarnos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en</a:t>
            </a:r>
            <a:r>
              <a:rPr lang="en-US" sz="1200" kern="1200" dirty="0">
                <a:solidFill>
                  <a:schemeClr val="tx1"/>
                </a:solidFill>
                <a:effectLst/>
                <a:latin typeface="+mn-lt"/>
                <a:ea typeface="+mn-ea"/>
                <a:cs typeface="+mn-cs"/>
              </a:rPr>
              <a:t> la </a:t>
            </a:r>
            <a:r>
              <a:rPr lang="en-US" sz="1200" kern="1200" dirty="0" err="1">
                <a:solidFill>
                  <a:schemeClr val="tx1"/>
                </a:solidFill>
                <a:effectLst/>
                <a:latin typeface="+mn-lt"/>
                <a:ea typeface="+mn-ea"/>
                <a:cs typeface="+mn-cs"/>
              </a:rPr>
              <a:t>parte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importante</a:t>
            </a:r>
            <a:r>
              <a:rPr lang="en-US" sz="1200" kern="1200" dirty="0">
                <a:solidFill>
                  <a:schemeClr val="tx1"/>
                </a:solidFill>
                <a:effectLst/>
                <a:latin typeface="+mn-lt"/>
                <a:ea typeface="+mn-ea"/>
                <a:cs typeface="+mn-cs"/>
              </a:rPr>
              <a:t> del </a:t>
            </a:r>
            <a:r>
              <a:rPr lang="en-US" sz="1200" kern="1200" dirty="0" err="1">
                <a:solidFill>
                  <a:schemeClr val="tx1"/>
                </a:solidFill>
                <a:effectLst/>
                <a:latin typeface="+mn-lt"/>
                <a:ea typeface="+mn-ea"/>
                <a:cs typeface="+mn-cs"/>
              </a:rPr>
              <a:t>tiempo</a:t>
            </a:r>
            <a:r>
              <a:rPr lang="en-US" sz="1200" kern="1200" dirty="0">
                <a:solidFill>
                  <a:schemeClr val="tx1"/>
                </a:solidFill>
                <a:effectLst/>
                <a:latin typeface="+mn-lt"/>
                <a:ea typeface="+mn-ea"/>
                <a:cs typeface="+mn-cs"/>
              </a:rPr>
              <a:t> de </a:t>
            </a:r>
            <a:r>
              <a:rPr lang="en-US" sz="1200" kern="1200" dirty="0" err="1">
                <a:solidFill>
                  <a:schemeClr val="tx1"/>
                </a:solidFill>
                <a:effectLst/>
                <a:latin typeface="+mn-lt"/>
                <a:ea typeface="+mn-ea"/>
                <a:cs typeface="+mn-cs"/>
              </a:rPr>
              <a:t>ejecución</a:t>
            </a:r>
            <a:r>
              <a:rPr lang="en-US" sz="1200" kern="1200" dirty="0">
                <a:solidFill>
                  <a:schemeClr val="tx1"/>
                </a:solidFill>
                <a:effectLst/>
                <a:latin typeface="+mn-lt"/>
                <a:ea typeface="+mn-ea"/>
                <a:cs typeface="+mn-cs"/>
              </a:rPr>
              <a:t> de un </a:t>
            </a:r>
            <a:r>
              <a:rPr lang="en-US" sz="1200" kern="1200" dirty="0" err="1">
                <a:solidFill>
                  <a:schemeClr val="tx1"/>
                </a:solidFill>
                <a:effectLst/>
                <a:latin typeface="+mn-lt"/>
                <a:ea typeface="+mn-ea"/>
                <a:cs typeface="+mn-cs"/>
              </a:rPr>
              <a:t>algoritmo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tasa</a:t>
            </a:r>
            <a:r>
              <a:rPr lang="en-US" sz="1200" kern="1200" dirty="0">
                <a:solidFill>
                  <a:schemeClr val="tx1"/>
                </a:solidFill>
                <a:effectLst/>
                <a:latin typeface="+mn-lt"/>
                <a:ea typeface="+mn-ea"/>
                <a:cs typeface="+mn-cs"/>
              </a:rPr>
              <a:t> de </a:t>
            </a:r>
            <a:r>
              <a:rPr lang="en-US" sz="1200" kern="1200" dirty="0" err="1">
                <a:solidFill>
                  <a:schemeClr val="tx1"/>
                </a:solidFill>
                <a:effectLst/>
                <a:latin typeface="+mn-lt"/>
                <a:ea typeface="+mn-ea"/>
                <a:cs typeface="+mn-cs"/>
              </a:rPr>
              <a:t>crecimiento</a:t>
            </a:r>
            <a:r>
              <a:rPr lang="en-US" sz="1200" kern="1200" dirty="0">
                <a:solidFill>
                  <a:schemeClr val="tx1"/>
                </a:solidFill>
                <a:effectLst/>
                <a:latin typeface="+mn-lt"/>
                <a:ea typeface="+mn-ea"/>
                <a:cs typeface="+mn-cs"/>
              </a:rPr>
              <a:t>) sin </a:t>
            </a:r>
            <a:r>
              <a:rPr lang="en-US" sz="1200" kern="1200" dirty="0" err="1">
                <a:solidFill>
                  <a:schemeClr val="tx1"/>
                </a:solidFill>
                <a:effectLst/>
                <a:latin typeface="+mn-lt"/>
                <a:ea typeface="+mn-ea"/>
                <a:cs typeface="+mn-cs"/>
              </a:rPr>
              <a:t>involucrarnos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detalles</a:t>
            </a:r>
            <a:r>
              <a:rPr lang="en-US" sz="1200" kern="1200" dirty="0">
                <a:solidFill>
                  <a:schemeClr val="tx1"/>
                </a:solidFill>
                <a:effectLst/>
                <a:latin typeface="+mn-lt"/>
                <a:ea typeface="+mn-ea"/>
                <a:cs typeface="+mn-cs"/>
              </a:rPr>
              <a:t> que </a:t>
            </a:r>
            <a:r>
              <a:rPr lang="en-US" sz="1200" kern="1200" dirty="0" err="1">
                <a:solidFill>
                  <a:schemeClr val="tx1"/>
                </a:solidFill>
                <a:effectLst/>
                <a:latin typeface="+mn-lt"/>
                <a:ea typeface="+mn-ea"/>
                <a:cs typeface="+mn-cs"/>
              </a:rPr>
              <a:t>complican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nuestro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entendimiento</a:t>
            </a:r>
            <a:r>
              <a:rPr lang="en-US" sz="1200" kern="1200" dirty="0">
                <a:solidFill>
                  <a:schemeClr val="tx1"/>
                </a:solidFill>
                <a:effectLst/>
                <a:latin typeface="+mn-lt"/>
                <a:ea typeface="+mn-ea"/>
                <a:cs typeface="+mn-cs"/>
              </a:rPr>
              <a:t>. </a:t>
            </a:r>
            <a:r>
              <a:rPr lang="es-ES" sz="1200" kern="1200" dirty="0">
                <a:solidFill>
                  <a:schemeClr val="tx1"/>
                </a:solidFill>
                <a:effectLst/>
                <a:latin typeface="+mn-lt"/>
                <a:ea typeface="+mn-ea"/>
                <a:cs typeface="+mn-cs"/>
              </a:rPr>
              <a:t>Informalmente, vamos a  decir que todas las funciones de tiempo T con término dominante cuadrático, tienen “tiempo cuadrático”. </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Cuando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descartamos</a:t>
            </a:r>
            <a:r>
              <a:rPr lang="en-US" sz="1200" kern="1200" dirty="0">
                <a:solidFill>
                  <a:schemeClr val="tx1"/>
                </a:solidFill>
                <a:effectLst/>
                <a:latin typeface="+mn-lt"/>
                <a:ea typeface="+mn-ea"/>
                <a:cs typeface="+mn-cs"/>
              </a:rPr>
              <a:t> los </a:t>
            </a:r>
            <a:r>
              <a:rPr lang="en-US" sz="1200" kern="1200" dirty="0" err="1">
                <a:solidFill>
                  <a:schemeClr val="tx1"/>
                </a:solidFill>
                <a:effectLst/>
                <a:latin typeface="+mn-lt"/>
                <a:ea typeface="+mn-ea"/>
                <a:cs typeface="+mn-cs"/>
              </a:rPr>
              <a:t>coeficientes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constantes</a:t>
            </a:r>
            <a:r>
              <a:rPr lang="en-US" sz="1200" kern="1200" dirty="0">
                <a:solidFill>
                  <a:schemeClr val="tx1"/>
                </a:solidFill>
                <a:effectLst/>
                <a:latin typeface="+mn-lt"/>
                <a:ea typeface="+mn-ea"/>
                <a:cs typeface="+mn-cs"/>
              </a:rPr>
              <a:t> y los </a:t>
            </a:r>
            <a:r>
              <a:rPr lang="en-US" sz="1200" kern="1200" dirty="0" err="1">
                <a:solidFill>
                  <a:schemeClr val="tx1"/>
                </a:solidFill>
                <a:effectLst/>
                <a:latin typeface="+mn-lt"/>
                <a:ea typeface="+mn-ea"/>
                <a:cs typeface="+mn-cs"/>
              </a:rPr>
              <a:t>términos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menos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significativos</a:t>
            </a:r>
            <a:r>
              <a:rPr lang="en-US" sz="1200" kern="1200" dirty="0">
                <a:solidFill>
                  <a:schemeClr val="tx1"/>
                </a:solidFill>
                <a:effectLst/>
                <a:latin typeface="+mn-lt"/>
                <a:ea typeface="+mn-ea"/>
                <a:cs typeface="+mn-cs"/>
              </a:rPr>
              <a:t>, decimos que </a:t>
            </a:r>
            <a:r>
              <a:rPr lang="en-US" sz="1200" kern="1200" dirty="0" err="1">
                <a:solidFill>
                  <a:schemeClr val="tx1"/>
                </a:solidFill>
                <a:effectLst/>
                <a:latin typeface="+mn-lt"/>
                <a:ea typeface="+mn-ea"/>
                <a:cs typeface="+mn-cs"/>
              </a:rPr>
              <a:t>estamos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usando</a:t>
            </a:r>
            <a:r>
              <a:rPr lang="en-US" sz="1200"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notación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asintótica</a:t>
            </a:r>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048C9BA9-9B6E-6747-AAC0-613BA8BBCF9B}" type="slidenum">
              <a:rPr lang="es-ES_tradnl" smtClean="0"/>
              <a:t>15</a:t>
            </a:fld>
            <a:endParaRPr lang="es-ES_tradnl"/>
          </a:p>
        </p:txBody>
      </p:sp>
    </p:spTree>
    <p:extLst>
      <p:ext uri="{BB962C8B-B14F-4D97-AF65-F5344CB8AC3E}">
        <p14:creationId xmlns:p14="http://schemas.microsoft.com/office/powerpoint/2010/main" val="31246036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kern="1200" dirty="0">
                <a:solidFill>
                  <a:schemeClr val="tx1"/>
                </a:solidFill>
                <a:effectLst/>
                <a:latin typeface="+mn-lt"/>
                <a:ea typeface="+mn-ea"/>
                <a:cs typeface="+mn-cs"/>
              </a:rPr>
              <a:t>Lo que importa en ambos ejemplos es la presencia del término cuadrático en la función. </a:t>
            </a:r>
            <a:r>
              <a:rPr lang="en-US" sz="1200" kern="1200" dirty="0">
                <a:solidFill>
                  <a:schemeClr val="tx1"/>
                </a:solidFill>
                <a:effectLst/>
                <a:latin typeface="+mn-lt"/>
                <a:ea typeface="+mn-ea"/>
                <a:cs typeface="+mn-cs"/>
              </a:rPr>
              <a:t>Al </a:t>
            </a:r>
            <a:r>
              <a:rPr lang="en-US" sz="1200" kern="1200" dirty="0" err="1">
                <a:solidFill>
                  <a:schemeClr val="tx1"/>
                </a:solidFill>
                <a:effectLst/>
                <a:latin typeface="+mn-lt"/>
                <a:ea typeface="+mn-ea"/>
                <a:cs typeface="+mn-cs"/>
              </a:rPr>
              <a:t>descartar</a:t>
            </a:r>
            <a:r>
              <a:rPr lang="en-US" sz="1200" kern="1200" dirty="0">
                <a:solidFill>
                  <a:schemeClr val="tx1"/>
                </a:solidFill>
                <a:effectLst/>
                <a:latin typeface="+mn-lt"/>
                <a:ea typeface="+mn-ea"/>
                <a:cs typeface="+mn-cs"/>
              </a:rPr>
              <a:t> los </a:t>
            </a:r>
            <a:r>
              <a:rPr lang="en-US" sz="1200" kern="1200" dirty="0" err="1">
                <a:solidFill>
                  <a:schemeClr val="tx1"/>
                </a:solidFill>
                <a:effectLst/>
                <a:latin typeface="+mn-lt"/>
                <a:ea typeface="+mn-ea"/>
                <a:cs typeface="+mn-cs"/>
              </a:rPr>
              <a:t>términos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menos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significativos</a:t>
            </a:r>
            <a:r>
              <a:rPr lang="en-US" sz="1200" kern="1200" dirty="0">
                <a:solidFill>
                  <a:schemeClr val="tx1"/>
                </a:solidFill>
                <a:effectLst/>
                <a:latin typeface="+mn-lt"/>
                <a:ea typeface="+mn-ea"/>
                <a:cs typeface="+mn-cs"/>
              </a:rPr>
              <a:t> y los </a:t>
            </a:r>
            <a:r>
              <a:rPr lang="en-US" sz="1200" kern="1200" dirty="0" err="1">
                <a:solidFill>
                  <a:schemeClr val="tx1"/>
                </a:solidFill>
                <a:effectLst/>
                <a:latin typeface="+mn-lt"/>
                <a:ea typeface="+mn-ea"/>
                <a:cs typeface="+mn-cs"/>
              </a:rPr>
              <a:t>coeficientes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constantes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podemos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enfocarnos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en</a:t>
            </a:r>
            <a:r>
              <a:rPr lang="en-US" sz="1200" kern="1200" dirty="0">
                <a:solidFill>
                  <a:schemeClr val="tx1"/>
                </a:solidFill>
                <a:effectLst/>
                <a:latin typeface="+mn-lt"/>
                <a:ea typeface="+mn-ea"/>
                <a:cs typeface="+mn-cs"/>
              </a:rPr>
              <a:t> la </a:t>
            </a:r>
            <a:r>
              <a:rPr lang="en-US" sz="1200" kern="1200" dirty="0" err="1">
                <a:solidFill>
                  <a:schemeClr val="tx1"/>
                </a:solidFill>
                <a:effectLst/>
                <a:latin typeface="+mn-lt"/>
                <a:ea typeface="+mn-ea"/>
                <a:cs typeface="+mn-cs"/>
              </a:rPr>
              <a:t>parte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importante</a:t>
            </a:r>
            <a:r>
              <a:rPr lang="en-US" sz="1200" kern="1200" dirty="0">
                <a:solidFill>
                  <a:schemeClr val="tx1"/>
                </a:solidFill>
                <a:effectLst/>
                <a:latin typeface="+mn-lt"/>
                <a:ea typeface="+mn-ea"/>
                <a:cs typeface="+mn-cs"/>
              </a:rPr>
              <a:t> del </a:t>
            </a:r>
            <a:r>
              <a:rPr lang="en-US" sz="1200" kern="1200" dirty="0" err="1">
                <a:solidFill>
                  <a:schemeClr val="tx1"/>
                </a:solidFill>
                <a:effectLst/>
                <a:latin typeface="+mn-lt"/>
                <a:ea typeface="+mn-ea"/>
                <a:cs typeface="+mn-cs"/>
              </a:rPr>
              <a:t>tiempo</a:t>
            </a:r>
            <a:r>
              <a:rPr lang="en-US" sz="1200" kern="1200" dirty="0">
                <a:solidFill>
                  <a:schemeClr val="tx1"/>
                </a:solidFill>
                <a:effectLst/>
                <a:latin typeface="+mn-lt"/>
                <a:ea typeface="+mn-ea"/>
                <a:cs typeface="+mn-cs"/>
              </a:rPr>
              <a:t> de </a:t>
            </a:r>
            <a:r>
              <a:rPr lang="en-US" sz="1200" kern="1200" dirty="0" err="1">
                <a:solidFill>
                  <a:schemeClr val="tx1"/>
                </a:solidFill>
                <a:effectLst/>
                <a:latin typeface="+mn-lt"/>
                <a:ea typeface="+mn-ea"/>
                <a:cs typeface="+mn-cs"/>
              </a:rPr>
              <a:t>ejecución</a:t>
            </a:r>
            <a:r>
              <a:rPr lang="en-US" sz="1200" kern="1200" dirty="0">
                <a:solidFill>
                  <a:schemeClr val="tx1"/>
                </a:solidFill>
                <a:effectLst/>
                <a:latin typeface="+mn-lt"/>
                <a:ea typeface="+mn-ea"/>
                <a:cs typeface="+mn-cs"/>
              </a:rPr>
              <a:t> de un </a:t>
            </a:r>
            <a:r>
              <a:rPr lang="en-US" sz="1200" kern="1200" dirty="0" err="1">
                <a:solidFill>
                  <a:schemeClr val="tx1"/>
                </a:solidFill>
                <a:effectLst/>
                <a:latin typeface="+mn-lt"/>
                <a:ea typeface="+mn-ea"/>
                <a:cs typeface="+mn-cs"/>
              </a:rPr>
              <a:t>algoritmo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tasa</a:t>
            </a:r>
            <a:r>
              <a:rPr lang="en-US" sz="1200" kern="1200" dirty="0">
                <a:solidFill>
                  <a:schemeClr val="tx1"/>
                </a:solidFill>
                <a:effectLst/>
                <a:latin typeface="+mn-lt"/>
                <a:ea typeface="+mn-ea"/>
                <a:cs typeface="+mn-cs"/>
              </a:rPr>
              <a:t> de </a:t>
            </a:r>
            <a:r>
              <a:rPr lang="en-US" sz="1200" kern="1200" dirty="0" err="1">
                <a:solidFill>
                  <a:schemeClr val="tx1"/>
                </a:solidFill>
                <a:effectLst/>
                <a:latin typeface="+mn-lt"/>
                <a:ea typeface="+mn-ea"/>
                <a:cs typeface="+mn-cs"/>
              </a:rPr>
              <a:t>crecimiento</a:t>
            </a:r>
            <a:r>
              <a:rPr lang="en-US" sz="1200" kern="1200" dirty="0">
                <a:solidFill>
                  <a:schemeClr val="tx1"/>
                </a:solidFill>
                <a:effectLst/>
                <a:latin typeface="+mn-lt"/>
                <a:ea typeface="+mn-ea"/>
                <a:cs typeface="+mn-cs"/>
              </a:rPr>
              <a:t>) sin </a:t>
            </a:r>
            <a:r>
              <a:rPr lang="en-US" sz="1200" kern="1200" dirty="0" err="1">
                <a:solidFill>
                  <a:schemeClr val="tx1"/>
                </a:solidFill>
                <a:effectLst/>
                <a:latin typeface="+mn-lt"/>
                <a:ea typeface="+mn-ea"/>
                <a:cs typeface="+mn-cs"/>
              </a:rPr>
              <a:t>involucrarnos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detalles</a:t>
            </a:r>
            <a:r>
              <a:rPr lang="en-US" sz="1200" kern="1200" dirty="0">
                <a:solidFill>
                  <a:schemeClr val="tx1"/>
                </a:solidFill>
                <a:effectLst/>
                <a:latin typeface="+mn-lt"/>
                <a:ea typeface="+mn-ea"/>
                <a:cs typeface="+mn-cs"/>
              </a:rPr>
              <a:t> que </a:t>
            </a:r>
            <a:r>
              <a:rPr lang="en-US" sz="1200" kern="1200" dirty="0" err="1">
                <a:solidFill>
                  <a:schemeClr val="tx1"/>
                </a:solidFill>
                <a:effectLst/>
                <a:latin typeface="+mn-lt"/>
                <a:ea typeface="+mn-ea"/>
                <a:cs typeface="+mn-cs"/>
              </a:rPr>
              <a:t>complican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nuestro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entendimiento</a:t>
            </a:r>
            <a:r>
              <a:rPr lang="en-US" sz="1200" kern="1200" dirty="0">
                <a:solidFill>
                  <a:schemeClr val="tx1"/>
                </a:solidFill>
                <a:effectLst/>
                <a:latin typeface="+mn-lt"/>
                <a:ea typeface="+mn-ea"/>
                <a:cs typeface="+mn-cs"/>
              </a:rPr>
              <a:t>. </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Informalmente, vamos a  decir que todas las funciones de tiempo T con término dominante cuadrático, tienen “tiempo cuadrático”. </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Cuando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descartamos</a:t>
            </a:r>
            <a:r>
              <a:rPr lang="en-US" sz="1200" kern="1200" dirty="0">
                <a:solidFill>
                  <a:schemeClr val="tx1"/>
                </a:solidFill>
                <a:effectLst/>
                <a:latin typeface="+mn-lt"/>
                <a:ea typeface="+mn-ea"/>
                <a:cs typeface="+mn-cs"/>
              </a:rPr>
              <a:t> los </a:t>
            </a:r>
            <a:r>
              <a:rPr lang="en-US" sz="1200" kern="1200" dirty="0" err="1">
                <a:solidFill>
                  <a:schemeClr val="tx1"/>
                </a:solidFill>
                <a:effectLst/>
                <a:latin typeface="+mn-lt"/>
                <a:ea typeface="+mn-ea"/>
                <a:cs typeface="+mn-cs"/>
              </a:rPr>
              <a:t>coeficientes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constantes</a:t>
            </a:r>
            <a:r>
              <a:rPr lang="en-US" sz="1200" kern="1200" dirty="0">
                <a:solidFill>
                  <a:schemeClr val="tx1"/>
                </a:solidFill>
                <a:effectLst/>
                <a:latin typeface="+mn-lt"/>
                <a:ea typeface="+mn-ea"/>
                <a:cs typeface="+mn-cs"/>
              </a:rPr>
              <a:t> y los </a:t>
            </a:r>
            <a:r>
              <a:rPr lang="en-US" sz="1200" kern="1200" dirty="0" err="1">
                <a:solidFill>
                  <a:schemeClr val="tx1"/>
                </a:solidFill>
                <a:effectLst/>
                <a:latin typeface="+mn-lt"/>
                <a:ea typeface="+mn-ea"/>
                <a:cs typeface="+mn-cs"/>
              </a:rPr>
              <a:t>términos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menos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significativos</a:t>
            </a:r>
            <a:r>
              <a:rPr lang="en-US" sz="1200" kern="1200" dirty="0">
                <a:solidFill>
                  <a:schemeClr val="tx1"/>
                </a:solidFill>
                <a:effectLst/>
                <a:latin typeface="+mn-lt"/>
                <a:ea typeface="+mn-ea"/>
                <a:cs typeface="+mn-cs"/>
              </a:rPr>
              <a:t>, decimos que </a:t>
            </a:r>
            <a:r>
              <a:rPr lang="en-US" sz="1200" kern="1200" dirty="0" err="1">
                <a:solidFill>
                  <a:schemeClr val="tx1"/>
                </a:solidFill>
                <a:effectLst/>
                <a:latin typeface="+mn-lt"/>
                <a:ea typeface="+mn-ea"/>
                <a:cs typeface="+mn-cs"/>
              </a:rPr>
              <a:t>estamos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haciendo</a:t>
            </a:r>
            <a:r>
              <a:rPr lang="en-US" sz="1200"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análisis</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asintótico</a:t>
            </a:r>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048C9BA9-9B6E-6747-AAC0-613BA8BBCF9B}" type="slidenum">
              <a:rPr lang="es-ES_tradnl" smtClean="0"/>
              <a:t>16</a:t>
            </a:fld>
            <a:endParaRPr lang="es-ES_tradnl"/>
          </a:p>
        </p:txBody>
      </p:sp>
    </p:spTree>
    <p:extLst>
      <p:ext uri="{BB962C8B-B14F-4D97-AF65-F5344CB8AC3E}">
        <p14:creationId xmlns:p14="http://schemas.microsoft.com/office/powerpoint/2010/main" val="3420766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kern="1200" dirty="0">
                <a:solidFill>
                  <a:schemeClr val="tx1"/>
                </a:solidFill>
                <a:effectLst/>
                <a:latin typeface="+mn-lt"/>
                <a:ea typeface="+mn-ea"/>
                <a:cs typeface="+mn-cs"/>
              </a:rPr>
              <a:t>Nos vamos a referir al a eficiencia como complejidad de una solución.</a:t>
            </a:r>
            <a:br>
              <a:rPr lang="es-ES" sz="1200" kern="1200" dirty="0">
                <a:solidFill>
                  <a:schemeClr val="tx1"/>
                </a:solidFill>
                <a:effectLst/>
                <a:latin typeface="+mn-lt"/>
                <a:ea typeface="+mn-ea"/>
                <a:cs typeface="+mn-cs"/>
              </a:rPr>
            </a:br>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Ahora, al momento de comparar la eficiencia de distintos algoritmos al mismo problema lo útil realmente es comparar su </a:t>
            </a:r>
            <a:r>
              <a:rPr lang="es-ES" sz="1200" b="1" kern="1200" dirty="0">
                <a:solidFill>
                  <a:schemeClr val="tx1"/>
                </a:solidFill>
                <a:effectLst/>
                <a:latin typeface="+mn-lt"/>
                <a:ea typeface="+mn-ea"/>
                <a:cs typeface="+mn-cs"/>
              </a:rPr>
              <a:t>comportamiento asintótico</a:t>
            </a:r>
            <a:r>
              <a:rPr lang="es-ES" sz="1200" kern="1200" dirty="0">
                <a:solidFill>
                  <a:schemeClr val="tx1"/>
                </a:solidFill>
                <a:effectLst/>
                <a:latin typeface="+mn-lt"/>
                <a:ea typeface="+mn-ea"/>
                <a:cs typeface="+mn-cs"/>
              </a:rPr>
              <a:t> (es decir su término dominante en la función tiempo). </a:t>
            </a:r>
            <a:br>
              <a:rPr lang="es-ES" sz="1200" kern="1200" dirty="0">
                <a:solidFill>
                  <a:schemeClr val="tx1"/>
                </a:solidFill>
                <a:effectLst/>
                <a:latin typeface="+mn-lt"/>
                <a:ea typeface="+mn-ea"/>
                <a:cs typeface="+mn-cs"/>
              </a:rPr>
            </a:br>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Por ejemplo, digamos que existe un problema al cual le damos 2 soluciones que usan ideas distintas. Luego de analizar su complejidad, la primera fue en “tiempo cuadrático” (usando dos bucles anidados por ejemplo) y la segunda fue en “tiempo lineal” (usando solamente un bucle y haciendo cosas más inteligentes para evitar un doble bucle). La consecuencia de nuestro análisis previo respecto a los términos dominantes también nos dice que la solución con complejidad lineal es mucho mejor con respecto a la solución de tiempo cuadrático.</a:t>
            </a:r>
            <a:br>
              <a:rPr lang="es-ES" sz="1200" kern="1200" dirty="0">
                <a:solidFill>
                  <a:schemeClr val="tx1"/>
                </a:solidFill>
                <a:effectLst/>
                <a:latin typeface="+mn-lt"/>
                <a:ea typeface="+mn-ea"/>
                <a:cs typeface="+mn-cs"/>
              </a:rPr>
            </a:br>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La función de tiempo de la solución cuadrática crece mucho más rápido que la de tiempo lineal, pues su tasa de crecimiento es mayor. En otras palabras, la solución cuadrática realiza muchas más operaciones que la solución de tiempo lineal mientras N se vuelve más grande. Dependiendo del rango aceptado los valores de entrada aceptados, una solución cuadrática puede ser demasiado lenta para obtener todo el puntaje en un problema.</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17</a:t>
            </a:fld>
            <a:endParaRPr lang="es-ES_tradnl"/>
          </a:p>
        </p:txBody>
      </p:sp>
    </p:spTree>
    <p:extLst>
      <p:ext uri="{BB962C8B-B14F-4D97-AF65-F5344CB8AC3E}">
        <p14:creationId xmlns:p14="http://schemas.microsoft.com/office/powerpoint/2010/main" val="1242561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kern="1200" dirty="0">
                <a:solidFill>
                  <a:schemeClr val="tx1"/>
                </a:solidFill>
                <a:effectLst/>
                <a:latin typeface="+mn-lt"/>
                <a:ea typeface="+mn-ea"/>
                <a:cs typeface="+mn-cs"/>
              </a:rPr>
              <a:t>Una buena aproximación es que el CPU puede realizar 100 millones de instrucciones en 3s.</a:t>
            </a:r>
            <a:br>
              <a:rPr lang="es-ES" sz="1200" kern="1200" dirty="0">
                <a:solidFill>
                  <a:schemeClr val="tx1"/>
                </a:solidFill>
                <a:effectLst/>
                <a:latin typeface="+mn-lt"/>
                <a:ea typeface="+mn-ea"/>
                <a:cs typeface="+mn-cs"/>
              </a:rPr>
            </a:br>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Por ejemplo, si la entrada tiene como tamaño máximo n = 10,000 y el evaluador tiene como límite 1 segundo, lo más probable es que una solución cuadrática exceda el límite de tiempo:</a:t>
            </a:r>
            <a:endParaRPr lang="en-U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(10,000)^2 = 100,000,000 millones de instrucciones =&gt; al evaluador le tomará 3 segundos y excederá el límite de tiempo.</a:t>
            </a:r>
            <a:br>
              <a:rPr lang="es-ES" sz="1200" kern="1200" dirty="0">
                <a:solidFill>
                  <a:schemeClr val="tx1"/>
                </a:solidFill>
                <a:effectLst/>
                <a:latin typeface="+mn-lt"/>
                <a:ea typeface="+mn-ea"/>
                <a:cs typeface="+mn-cs"/>
              </a:rPr>
            </a:br>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Al final de la clase presentaremos una tabla guía para entender esto mejor.</a:t>
            </a:r>
            <a:br>
              <a:rPr lang="es-ES" sz="1200" kern="1200" dirty="0">
                <a:solidFill>
                  <a:schemeClr val="tx1"/>
                </a:solidFill>
                <a:effectLst/>
                <a:latin typeface="+mn-lt"/>
                <a:ea typeface="+mn-ea"/>
                <a:cs typeface="+mn-cs"/>
              </a:rPr>
            </a:br>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Existen definiciones y símbolos más formales con respecto a la notación asintótica y las pueden revisar en su tiempo libre para mejor referencia (en los cursos de </a:t>
            </a:r>
            <a:r>
              <a:rPr lang="es-ES" sz="1200" kern="1200" dirty="0" err="1">
                <a:solidFill>
                  <a:schemeClr val="tx1"/>
                </a:solidFill>
                <a:effectLst/>
                <a:latin typeface="+mn-lt"/>
                <a:ea typeface="+mn-ea"/>
                <a:cs typeface="+mn-cs"/>
              </a:rPr>
              <a:t>omegaUp</a:t>
            </a:r>
            <a:r>
              <a:rPr lang="es-ES" sz="1200" kern="1200" dirty="0">
                <a:solidFill>
                  <a:schemeClr val="tx1"/>
                </a:solidFill>
                <a:effectLst/>
                <a:latin typeface="+mn-lt"/>
                <a:ea typeface="+mn-ea"/>
                <a:cs typeface="+mn-cs"/>
              </a:rPr>
              <a:t> y en el libro recomendado). Por ahora, mi meta es que entiendan a qué nos referimos cuando hablamos de comportamiento asintótico y complejidad de un algoritmo/solución.</a:t>
            </a:r>
            <a:r>
              <a:rPr lang="en-US" dirty="0">
                <a:effectLst/>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18</a:t>
            </a:fld>
            <a:endParaRPr lang="es-ES_tradnl"/>
          </a:p>
        </p:txBody>
      </p:sp>
    </p:spTree>
    <p:extLst>
      <p:ext uri="{BB962C8B-B14F-4D97-AF65-F5344CB8AC3E}">
        <p14:creationId xmlns:p14="http://schemas.microsoft.com/office/powerpoint/2010/main" val="344713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kern="1200" dirty="0">
                <a:solidFill>
                  <a:schemeClr val="tx1"/>
                </a:solidFill>
                <a:effectLst/>
                <a:latin typeface="+mn-lt"/>
                <a:ea typeface="+mn-ea"/>
                <a:cs typeface="+mn-cs"/>
              </a:rPr>
              <a:t>Ahora vamos a dejar de lado las definiciones y vamos a aplicar los conceptos aprendidos a uno de los algoritmos básicos más usados en problemas de programación competitiva.</a:t>
            </a:r>
            <a:br>
              <a:rPr lang="es-ES" sz="1200" kern="1200" dirty="0">
                <a:solidFill>
                  <a:schemeClr val="tx1"/>
                </a:solidFill>
                <a:effectLst/>
                <a:latin typeface="+mn-lt"/>
                <a:ea typeface="+mn-ea"/>
                <a:cs typeface="+mn-cs"/>
              </a:rPr>
            </a:br>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Volvemos al mismo problema anterior:</a:t>
            </a:r>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Decidir si un número existe o no en un arreglo de números. </a:t>
            </a:r>
            <a:br>
              <a:rPr lang="es-ES" sz="1200" kern="1200" dirty="0">
                <a:solidFill>
                  <a:schemeClr val="tx1"/>
                </a:solidFill>
                <a:effectLst/>
                <a:latin typeface="+mn-lt"/>
                <a:ea typeface="+mn-ea"/>
                <a:cs typeface="+mn-cs"/>
              </a:rPr>
            </a:br>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Podemos regresar su índice en el arreglo, y -1 si no existe. O True </a:t>
            </a:r>
            <a:r>
              <a:rPr lang="es-ES" sz="1200" kern="1200" dirty="0" err="1">
                <a:solidFill>
                  <a:schemeClr val="tx1"/>
                </a:solidFill>
                <a:effectLst/>
                <a:latin typeface="+mn-lt"/>
                <a:ea typeface="+mn-ea"/>
                <a:cs typeface="+mn-cs"/>
              </a:rPr>
              <a:t>or</a:t>
            </a:r>
            <a:r>
              <a:rPr lang="es-ES" sz="1200" kern="1200" dirty="0">
                <a:solidFill>
                  <a:schemeClr val="tx1"/>
                </a:solidFill>
                <a:effectLst/>
                <a:latin typeface="+mn-lt"/>
                <a:ea typeface="+mn-ea"/>
                <a:cs typeface="+mn-cs"/>
              </a:rPr>
              <a:t> False, como se quiera redactar el problema es el mismo y las distintas redacciones son equivalentes.</a:t>
            </a:r>
            <a:br>
              <a:rPr lang="es-ES" sz="1200" kern="1200" dirty="0">
                <a:solidFill>
                  <a:schemeClr val="tx1"/>
                </a:solidFill>
                <a:effectLst/>
                <a:latin typeface="+mn-lt"/>
                <a:ea typeface="+mn-ea"/>
                <a:cs typeface="+mn-cs"/>
              </a:rPr>
            </a:br>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Ya vimos una forma de resolver este problema previamente: iterando sobre todos los elementos. A ese algoritmo le llamaremos “búsqueda lineal”, debido a su comportamiento asintótico lineal.</a:t>
            </a:r>
            <a:endParaRPr lang="en-U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19</a:t>
            </a:fld>
            <a:endParaRPr lang="es-ES_tradnl"/>
          </a:p>
        </p:txBody>
      </p:sp>
    </p:spTree>
    <p:extLst>
      <p:ext uri="{BB962C8B-B14F-4D97-AF65-F5344CB8AC3E}">
        <p14:creationId xmlns:p14="http://schemas.microsoft.com/office/powerpoint/2010/main" val="3135867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Como toda destreza, </a:t>
            </a:r>
            <a:r>
              <a:rPr lang="es-ES" sz="1200" kern="1200" dirty="0">
                <a:solidFill>
                  <a:schemeClr val="tx1"/>
                </a:solidFill>
                <a:effectLst/>
                <a:latin typeface="+mn-lt"/>
                <a:ea typeface="+mn-ea"/>
                <a:cs typeface="+mn-cs"/>
              </a:rPr>
              <a:t>es una actividad que requiere entrenamiento continuo. Mientras más y mejor se entrena, mejores resultados se tendrá. Puede existir el “talento” innato, pero el entrenamiento se interpone en el más alto nivel.</a:t>
            </a:r>
            <a:br>
              <a:rPr lang="es-ES" sz="1200" kern="1200" dirty="0">
                <a:solidFill>
                  <a:schemeClr val="tx1"/>
                </a:solidFill>
                <a:effectLst/>
                <a:latin typeface="+mn-lt"/>
                <a:ea typeface="+mn-ea"/>
                <a:cs typeface="+mn-cs"/>
              </a:rPr>
            </a:br>
            <a:endParaRPr lang="es-ES_tradnl" dirty="0"/>
          </a:p>
        </p:txBody>
      </p:sp>
      <p:sp>
        <p:nvSpPr>
          <p:cNvPr id="4" name="Slide Number Placeholder 3"/>
          <p:cNvSpPr>
            <a:spLocks noGrp="1"/>
          </p:cNvSpPr>
          <p:nvPr>
            <p:ph type="sldNum" sz="quarter" idx="5"/>
          </p:nvPr>
        </p:nvSpPr>
        <p:spPr/>
        <p:txBody>
          <a:bodyPr/>
          <a:lstStyle/>
          <a:p>
            <a:fld id="{048C9BA9-9B6E-6747-AAC0-613BA8BBCF9B}" type="slidenum">
              <a:rPr lang="es-ES_tradnl" smtClean="0"/>
              <a:t>2</a:t>
            </a:fld>
            <a:endParaRPr lang="es-ES_tradnl"/>
          </a:p>
        </p:txBody>
      </p:sp>
    </p:spTree>
    <p:extLst>
      <p:ext uri="{BB962C8B-B14F-4D97-AF65-F5344CB8AC3E}">
        <p14:creationId xmlns:p14="http://schemas.microsoft.com/office/powerpoint/2010/main" val="40013570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kern="1200" dirty="0">
                <a:solidFill>
                  <a:schemeClr val="tx1"/>
                </a:solidFill>
                <a:effectLst/>
                <a:latin typeface="+mn-lt"/>
                <a:ea typeface="+mn-ea"/>
                <a:cs typeface="+mn-cs"/>
              </a:rPr>
              <a:t>Podríamos mejorar la eficiencia si el arreglo está ordenado?</a:t>
            </a:r>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Supongamos que buscamos el número 48 y los valores mínimos y máximos del arreglo son 26 y 80 respectivamente. Los demás elementos son desconocidos para nosotros al inicio.</a:t>
            </a:r>
            <a:br>
              <a:rPr lang="es-ES" sz="1200" kern="1200" dirty="0">
                <a:solidFill>
                  <a:schemeClr val="tx1"/>
                </a:solidFill>
                <a:effectLst/>
                <a:latin typeface="+mn-lt"/>
                <a:ea typeface="+mn-ea"/>
                <a:cs typeface="+mn-cs"/>
              </a:rPr>
            </a:br>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INSERTAR FIGURA</a:t>
            </a:r>
            <a:br>
              <a:rPr lang="es-ES" sz="1200" kern="1200" dirty="0">
                <a:solidFill>
                  <a:schemeClr val="tx1"/>
                </a:solidFill>
                <a:effectLst/>
                <a:latin typeface="+mn-lt"/>
                <a:ea typeface="+mn-ea"/>
                <a:cs typeface="+mn-cs"/>
              </a:rPr>
            </a:br>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Qué deberíamos hacer? Podríamos iterar sobre todos los elementos desconocidos buscando al 48, pero esto sería una búsqueda lineal</a:t>
            </a:r>
            <a:endParaRPr lang="en-U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Podemos hacer algo más eficiente que evite que iteremos sobre todos los elementos? </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20</a:t>
            </a:fld>
            <a:endParaRPr lang="es-ES_tradnl"/>
          </a:p>
        </p:txBody>
      </p:sp>
    </p:spTree>
    <p:extLst>
      <p:ext uri="{BB962C8B-B14F-4D97-AF65-F5344CB8AC3E}">
        <p14:creationId xmlns:p14="http://schemas.microsoft.com/office/powerpoint/2010/main" val="250933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sz="1200" kern="1200" dirty="0">
                <a:solidFill>
                  <a:schemeClr val="tx1"/>
                </a:solidFill>
                <a:effectLst/>
                <a:latin typeface="+mn-lt"/>
                <a:ea typeface="+mn-ea"/>
                <a:cs typeface="+mn-cs"/>
              </a:rPr>
              <a:t>Si comparamos el número que buscamos con cualquier número a[x] del arreglo, sabremos lo siguiente:</a:t>
            </a:r>
            <a:endParaRPr lang="en-US" sz="1200" kern="1200" dirty="0">
              <a:solidFill>
                <a:schemeClr val="tx1"/>
              </a:solidFill>
              <a:effectLst/>
              <a:latin typeface="+mn-lt"/>
              <a:ea typeface="+mn-ea"/>
              <a:cs typeface="+mn-cs"/>
            </a:endParaRPr>
          </a:p>
          <a:p>
            <a:r>
              <a:rPr lang="es-ES_tradnl"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s-ES_tradnl" sz="1200" kern="1200" dirty="0">
                <a:solidFill>
                  <a:schemeClr val="tx1"/>
                </a:solidFill>
                <a:effectLst/>
                <a:latin typeface="+mn-lt"/>
                <a:ea typeface="+mn-ea"/>
                <a:cs typeface="+mn-cs"/>
              </a:rPr>
              <a:t>Si a[x] es igual a 48 terminamos.</a:t>
            </a:r>
            <a:endParaRPr lang="en-US" sz="1200" kern="1200" dirty="0">
              <a:solidFill>
                <a:schemeClr val="tx1"/>
              </a:solidFill>
              <a:effectLst/>
              <a:latin typeface="+mn-lt"/>
              <a:ea typeface="+mn-ea"/>
              <a:cs typeface="+mn-cs"/>
            </a:endParaRPr>
          </a:p>
          <a:p>
            <a:br>
              <a:rPr lang="es-ES_tradnl" sz="1200" kern="1200" dirty="0">
                <a:solidFill>
                  <a:schemeClr val="tx1"/>
                </a:solidFill>
                <a:effectLst/>
                <a:latin typeface="+mn-lt"/>
                <a:ea typeface="+mn-ea"/>
                <a:cs typeface="+mn-cs"/>
              </a:rPr>
            </a:br>
            <a:r>
              <a:rPr lang="es-ES_tradnl" sz="1200" kern="1200" dirty="0">
                <a:solidFill>
                  <a:schemeClr val="tx1"/>
                </a:solidFill>
                <a:effectLst/>
                <a:latin typeface="+mn-lt"/>
                <a:ea typeface="+mn-ea"/>
                <a:cs typeface="+mn-cs"/>
              </a:rPr>
              <a:t>Si el número a[x] es mayor a 48, podemos descartar todos los números a la derecha (mayores o iguales) que a[x] y quedarnos con los números del arreglo en el rango [26, a[x-1]].</a:t>
            </a:r>
            <a:br>
              <a:rPr lang="es-ES_tradnl" sz="1200" kern="1200" dirty="0">
                <a:solidFill>
                  <a:schemeClr val="tx1"/>
                </a:solidFill>
                <a:effectLst/>
                <a:latin typeface="+mn-lt"/>
                <a:ea typeface="+mn-ea"/>
                <a:cs typeface="+mn-cs"/>
              </a:rPr>
            </a:br>
            <a:br>
              <a:rPr lang="es-ES_tradnl" sz="1200" kern="1200" dirty="0">
                <a:solidFill>
                  <a:schemeClr val="tx1"/>
                </a:solidFill>
                <a:effectLst/>
                <a:latin typeface="+mn-lt"/>
                <a:ea typeface="+mn-ea"/>
                <a:cs typeface="+mn-cs"/>
              </a:rPr>
            </a:br>
            <a:r>
              <a:rPr lang="es-ES_tradnl" sz="1200" kern="1200" dirty="0">
                <a:solidFill>
                  <a:schemeClr val="tx1"/>
                </a:solidFill>
                <a:effectLst/>
                <a:latin typeface="+mn-lt"/>
                <a:ea typeface="+mn-ea"/>
                <a:cs typeface="+mn-cs"/>
              </a:rPr>
              <a:t>Si el número a[x] es menor a 48, podemos descartar todos los números menores o iguales a a[x] y quedarnos con el rango [a[x+1], 80].</a:t>
            </a:r>
            <a:endParaRPr lang="en-US" sz="1200" kern="1200" dirty="0">
              <a:solidFill>
                <a:schemeClr val="tx1"/>
              </a:solidFill>
              <a:effectLst/>
              <a:latin typeface="+mn-lt"/>
              <a:ea typeface="+mn-ea"/>
              <a:cs typeface="+mn-cs"/>
            </a:endParaRPr>
          </a:p>
          <a:p>
            <a:r>
              <a:rPr lang="es-ES_tradnl" sz="1200" kern="1200" dirty="0">
                <a:solidFill>
                  <a:schemeClr val="tx1"/>
                </a:solidFill>
                <a:effectLst/>
                <a:latin typeface="+mn-lt"/>
                <a:ea typeface="+mn-ea"/>
                <a:cs typeface="+mn-cs"/>
              </a:rPr>
              <a:t> </a:t>
            </a:r>
            <a:r>
              <a:rPr lang="es-E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21</a:t>
            </a:fld>
            <a:endParaRPr lang="es-ES_tradnl"/>
          </a:p>
        </p:txBody>
      </p:sp>
    </p:spTree>
    <p:extLst>
      <p:ext uri="{BB962C8B-B14F-4D97-AF65-F5344CB8AC3E}">
        <p14:creationId xmlns:p14="http://schemas.microsoft.com/office/powerpoint/2010/main" val="23437640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sz="1200" kern="1200" dirty="0">
                <a:solidFill>
                  <a:schemeClr val="tx1"/>
                </a:solidFill>
                <a:effectLst/>
                <a:latin typeface="+mn-lt"/>
                <a:ea typeface="+mn-ea"/>
                <a:cs typeface="+mn-cs"/>
              </a:rPr>
              <a:t> ¿Cómo podemos maximizar la cantidad de números descartados? </a:t>
            </a:r>
          </a:p>
          <a:p>
            <a:endParaRPr lang="es-ES_tradnl" sz="1200" kern="1200" dirty="0">
              <a:solidFill>
                <a:schemeClr val="tx1"/>
              </a:solidFill>
              <a:effectLst/>
              <a:latin typeface="+mn-lt"/>
              <a:ea typeface="+mn-ea"/>
              <a:cs typeface="+mn-cs"/>
            </a:endParaRPr>
          </a:p>
          <a:p>
            <a:r>
              <a:rPr lang="es-ES_tradnl" sz="1200" kern="1200" dirty="0">
                <a:solidFill>
                  <a:schemeClr val="tx1"/>
                </a:solidFill>
                <a:effectLst/>
                <a:latin typeface="+mn-lt"/>
                <a:ea typeface="+mn-ea"/>
                <a:cs typeface="+mn-cs"/>
              </a:rPr>
              <a:t>Si comparamos con el número en el medio del arreglo, o bien terminamos el proceso o bien descartamos exactamente la mitad de elementos. Comparar con otros elementos (por ejemplo el elemento a 2/3 del arreglo) podría descartar más elementos, pero también podría descartar muchos menos. Comparando con el número de la mitad nos aseguramos siempre descartar la mitad, y esto termina siendo lo más eficiente.</a:t>
            </a:r>
            <a:br>
              <a:rPr lang="es-ES_tradnl"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22</a:t>
            </a:fld>
            <a:endParaRPr lang="es-ES_tradnl"/>
          </a:p>
        </p:txBody>
      </p:sp>
    </p:spTree>
    <p:extLst>
      <p:ext uri="{BB962C8B-B14F-4D97-AF65-F5344CB8AC3E}">
        <p14:creationId xmlns:p14="http://schemas.microsoft.com/office/powerpoint/2010/main" val="8095034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sz="1200" kern="1200" dirty="0">
                <a:solidFill>
                  <a:schemeClr val="tx1"/>
                </a:solidFill>
                <a:effectLst/>
                <a:latin typeface="+mn-lt"/>
                <a:ea typeface="+mn-ea"/>
                <a:cs typeface="+mn-cs"/>
              </a:rPr>
              <a:t>La clave es realizar esta idea iterativamente hasta encontrar el número, o determinar que no existe en el arreglo.</a:t>
            </a:r>
            <a:br>
              <a:rPr lang="es-ES_tradnl" sz="1200" kern="1200" dirty="0">
                <a:solidFill>
                  <a:schemeClr val="tx1"/>
                </a:solidFill>
                <a:effectLst/>
                <a:latin typeface="+mn-lt"/>
                <a:ea typeface="+mn-ea"/>
                <a:cs typeface="+mn-cs"/>
              </a:rPr>
            </a:br>
            <a:br>
              <a:rPr lang="es-ES_tradnl" sz="1200" kern="1200" dirty="0">
                <a:solidFill>
                  <a:schemeClr val="tx1"/>
                </a:solidFill>
                <a:effectLst/>
                <a:latin typeface="+mn-lt"/>
                <a:ea typeface="+mn-ea"/>
                <a:cs typeface="+mn-cs"/>
              </a:rPr>
            </a:br>
            <a:r>
              <a:rPr lang="es-ES_tradnl" sz="1200" kern="1200" dirty="0">
                <a:solidFill>
                  <a:schemeClr val="tx1"/>
                </a:solidFill>
                <a:effectLst/>
                <a:latin typeface="+mn-lt"/>
                <a:ea typeface="+mn-ea"/>
                <a:cs typeface="+mn-cs"/>
              </a:rPr>
              <a:t>Insertar </a:t>
            </a:r>
            <a:r>
              <a:rPr lang="es-ES_tradnl" sz="1200" kern="1200" dirty="0" err="1">
                <a:solidFill>
                  <a:schemeClr val="tx1"/>
                </a:solidFill>
                <a:effectLst/>
                <a:latin typeface="+mn-lt"/>
                <a:ea typeface="+mn-ea"/>
                <a:cs typeface="+mn-cs"/>
              </a:rPr>
              <a:t>PseudoCódigo</a:t>
            </a:r>
            <a:r>
              <a:rPr lang="es-ES_tradnl" sz="1200" kern="1200" dirty="0">
                <a:solidFill>
                  <a:schemeClr val="tx1"/>
                </a:solidFill>
                <a:effectLst/>
                <a:latin typeface="+mn-lt"/>
                <a:ea typeface="+mn-ea"/>
                <a:cs typeface="+mn-cs"/>
              </a:rPr>
              <a:t>.</a:t>
            </a:r>
            <a:r>
              <a:rPr lang="en-US" dirty="0">
                <a:effectLst/>
              </a:rPr>
              <a:t> </a:t>
            </a:r>
            <a:br>
              <a:rPr lang="en-US" dirty="0">
                <a:effectLst/>
              </a:rPr>
            </a:br>
            <a:br>
              <a:rPr lang="en-US" dirty="0">
                <a:effectLst/>
              </a:rPr>
            </a:br>
            <a:r>
              <a:rPr lang="en-US" dirty="0" err="1">
                <a:effectLst/>
              </a:rPr>
              <a:t>Describir</a:t>
            </a:r>
            <a:r>
              <a:rPr lang="en-US" dirty="0">
                <a:effectLst/>
              </a:rPr>
              <a:t> </a:t>
            </a:r>
            <a:r>
              <a:rPr lang="en-US" dirty="0" err="1">
                <a:effectLst/>
              </a:rPr>
              <a:t>pseudocódigo</a:t>
            </a:r>
            <a:r>
              <a:rPr lang="en-US" dirty="0">
                <a:effectLst/>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23</a:t>
            </a:fld>
            <a:endParaRPr lang="es-ES_tradnl"/>
          </a:p>
        </p:txBody>
      </p:sp>
    </p:spTree>
    <p:extLst>
      <p:ext uri="{BB962C8B-B14F-4D97-AF65-F5344CB8AC3E}">
        <p14:creationId xmlns:p14="http://schemas.microsoft.com/office/powerpoint/2010/main" val="4206907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kern="1200" dirty="0">
                <a:solidFill>
                  <a:schemeClr val="tx1"/>
                </a:solidFill>
                <a:effectLst/>
                <a:latin typeface="+mn-lt"/>
                <a:ea typeface="+mn-ea"/>
                <a:cs typeface="+mn-cs"/>
              </a:rPr>
              <a:t> </a:t>
            </a:r>
            <a:endParaRPr lang="es-ES_tradnl" sz="1200" kern="1200" noProof="0" dirty="0">
              <a:solidFill>
                <a:schemeClr val="tx1"/>
              </a:solidFill>
              <a:effectLst/>
              <a:latin typeface="+mn-lt"/>
              <a:ea typeface="+mn-ea"/>
              <a:cs typeface="+mn-cs"/>
            </a:endParaRPr>
          </a:p>
          <a:p>
            <a:r>
              <a:rPr lang="es-ES_tradnl" sz="1200" kern="1200" noProof="0" dirty="0">
                <a:solidFill>
                  <a:schemeClr val="tx1"/>
                </a:solidFill>
                <a:effectLst/>
                <a:latin typeface="+mn-lt"/>
                <a:ea typeface="+mn-ea"/>
                <a:cs typeface="+mn-cs"/>
              </a:rPr>
              <a:t>¿Cuál es la mayor cantidad de operaciones que pueden realizarse?</a:t>
            </a:r>
            <a:br>
              <a:rPr lang="es-ES_tradnl" sz="1200" kern="1200" noProof="0" dirty="0">
                <a:solidFill>
                  <a:schemeClr val="tx1"/>
                </a:solidFill>
                <a:effectLst/>
                <a:latin typeface="+mn-lt"/>
                <a:ea typeface="+mn-ea"/>
                <a:cs typeface="+mn-cs"/>
              </a:rPr>
            </a:br>
            <a:br>
              <a:rPr lang="es-ES_tradnl" sz="1200" kern="1200" noProof="0" dirty="0">
                <a:solidFill>
                  <a:schemeClr val="tx1"/>
                </a:solidFill>
                <a:effectLst/>
                <a:latin typeface="+mn-lt"/>
                <a:ea typeface="+mn-ea"/>
                <a:cs typeface="+mn-cs"/>
              </a:rPr>
            </a:br>
            <a:r>
              <a:rPr lang="es-ES_tradnl" sz="1200" kern="1200" noProof="0" dirty="0">
                <a:solidFill>
                  <a:schemeClr val="tx1"/>
                </a:solidFill>
                <a:effectLst/>
                <a:latin typeface="+mn-lt"/>
                <a:ea typeface="+mn-ea"/>
                <a:cs typeface="+mn-cs"/>
              </a:rPr>
              <a:t>Queremos analizar el peor de los casos. Qué debería suceder para que el algoritmo realice la mayor cantidad de operaciones? Para empezar, debe existir un caso de entrada que cause que el algoritmo haga el máximo de operaciones. Para crear este caso de entrada, es útil pensar como un adversario al algoritmo.</a:t>
            </a:r>
            <a:br>
              <a:rPr lang="es-ES_tradnl" sz="1200" kern="1200" noProof="0" dirty="0">
                <a:solidFill>
                  <a:schemeClr val="tx1"/>
                </a:solidFill>
                <a:effectLst/>
                <a:latin typeface="+mn-lt"/>
                <a:ea typeface="+mn-ea"/>
                <a:cs typeface="+mn-cs"/>
              </a:rPr>
            </a:br>
            <a:r>
              <a:rPr lang="es-ES_tradnl" sz="1200" kern="1200" noProof="0" dirty="0">
                <a:solidFill>
                  <a:schemeClr val="tx1"/>
                </a:solidFill>
                <a:effectLst/>
                <a:latin typeface="+mn-lt"/>
                <a:ea typeface="+mn-ea"/>
                <a:cs typeface="+mn-cs"/>
              </a:rPr>
              <a:t>¿Qué causa que el algoritmo haga más comparaciones? Si la comparación con el número del medio del rango válido no es concluyente, debemos hacer una iteración más del algoritmo.</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24</a:t>
            </a:fld>
            <a:endParaRPr lang="es-ES_tradnl"/>
          </a:p>
        </p:txBody>
      </p:sp>
    </p:spTree>
    <p:extLst>
      <p:ext uri="{BB962C8B-B14F-4D97-AF65-F5344CB8AC3E}">
        <p14:creationId xmlns:p14="http://schemas.microsoft.com/office/powerpoint/2010/main" val="42285019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sz="1200" kern="1200" noProof="0" dirty="0">
                <a:solidFill>
                  <a:schemeClr val="tx1"/>
                </a:solidFill>
                <a:effectLst/>
                <a:latin typeface="+mn-lt"/>
                <a:ea typeface="+mn-ea"/>
                <a:cs typeface="+mn-cs"/>
              </a:rPr>
              <a:t>Un caso de entrada “malo” SIEMPRE va a causar que hagamos una iteración más. Cuando se detiene esto? Se detendrá cuando </a:t>
            </a:r>
            <a:r>
              <a:rPr lang="es-ES_tradnl" sz="1200" kern="1200" noProof="0" dirty="0" err="1">
                <a:solidFill>
                  <a:schemeClr val="tx1"/>
                </a:solidFill>
                <a:effectLst/>
                <a:latin typeface="+mn-lt"/>
                <a:ea typeface="+mn-ea"/>
                <a:cs typeface="+mn-cs"/>
              </a:rPr>
              <a:t>max</a:t>
            </a:r>
            <a:r>
              <a:rPr lang="es-ES_tradnl" sz="1200" kern="1200" noProof="0" dirty="0">
                <a:solidFill>
                  <a:schemeClr val="tx1"/>
                </a:solidFill>
                <a:effectLst/>
                <a:latin typeface="+mn-lt"/>
                <a:ea typeface="+mn-ea"/>
                <a:cs typeface="+mn-cs"/>
              </a:rPr>
              <a:t> &lt; min (se de vuelta los índices) porque no encontramos el número. ¿Cuántas iteraciones se realiza hasta llegar a este estado?</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Ya vimos que cuando el algoritmo hace un intento incorrecto, la porción del arreglo que contiene los intentos razonables se reduce por lo menos a la mitad.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25</a:t>
            </a:fld>
            <a:endParaRPr lang="es-ES_tradnl"/>
          </a:p>
        </p:txBody>
      </p:sp>
    </p:spTree>
    <p:extLst>
      <p:ext uri="{BB962C8B-B14F-4D97-AF65-F5344CB8AC3E}">
        <p14:creationId xmlns:p14="http://schemas.microsoft.com/office/powerpoint/2010/main" val="41328383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kern="1200" dirty="0">
                <a:solidFill>
                  <a:schemeClr val="tx1"/>
                </a:solidFill>
                <a:effectLst/>
                <a:latin typeface="+mn-lt"/>
                <a:ea typeface="+mn-ea"/>
                <a:cs typeface="+mn-cs"/>
              </a:rPr>
              <a:t>Si empezamos con un arreglo de longitud 8, los intentos incorrectos reducen el tamaño de la porción razonable a 4, luego a 2 y luego a 1. Una vez que la porción razonable contiene solo un elemento, no ocurren más intentos; el intento para la porción de 1 elemento es correcta o incorrecta, y ya terminamos. Así que con un arreglo de longitud 8, la búsqueda binaria necesita a lo mucho 4 intentos.</a:t>
            </a:r>
            <a:endParaRPr lang="en-U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¿Qué crees que pasaría con un arreglo de 16 elementos? Si dijiste que el primer intento eliminaría al menos 8 elementos, de modo que a lo más quedarán 8, le estás entendiendo. Así que con 16 elementos, necesitamos a lo mucho 5 intentos.</a:t>
            </a:r>
            <a:endParaRPr lang="en-U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A estas alturas probablemente ya estás viendo el patrón. Cada vez que duplicamos el tamaño del arreglo, necesitamos a lo más un intento más.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26</a:t>
            </a:fld>
            <a:endParaRPr lang="es-ES_tradnl"/>
          </a:p>
        </p:txBody>
      </p:sp>
    </p:spTree>
    <p:extLst>
      <p:ext uri="{BB962C8B-B14F-4D97-AF65-F5344CB8AC3E}">
        <p14:creationId xmlns:p14="http://schemas.microsoft.com/office/powerpoint/2010/main" val="3039521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kern="1200" dirty="0">
                <a:solidFill>
                  <a:schemeClr val="tx1"/>
                </a:solidFill>
                <a:effectLst/>
                <a:latin typeface="+mn-lt"/>
                <a:ea typeface="+mn-ea"/>
                <a:cs typeface="+mn-cs"/>
              </a:rPr>
              <a:t>Supón que necesitamos a lo más m intentos para un arreglo de longitud n. Entonces, para un arreglo de longitud 2n, el primer intento corta la porción razonable del arreglo a un tamaño n, y a lo más en m intentos terminamos, dándonos un total de a lo más m+1 intentos.</a:t>
            </a:r>
            <a:endParaRPr lang="en-US" sz="1200" kern="1200" dirty="0">
              <a:solidFill>
                <a:schemeClr val="tx1"/>
              </a:solidFill>
              <a:effectLst/>
              <a:latin typeface="+mn-lt"/>
              <a:ea typeface="+mn-ea"/>
              <a:cs typeface="+mn-cs"/>
            </a:endParaRPr>
          </a:p>
          <a:p>
            <a:br>
              <a:rPr lang="en-U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En caso de que n no sea una potencia de 2, podemos fijarnos en la menor potencia de 2 mayor a n. Supongamos que esta potencia es m. Es fácil ver que en el peor de los casos, T(n) &lt;= T(m), ya que n &lt;= m, no vamos a exceder el máximo número de operaciones que ocurren en un arreglo más grande. T(n) &lt;= T(m) = techo(log(n)) + 1. </a:t>
            </a:r>
            <a:br>
              <a:rPr lang="es-ES" sz="1200" kern="1200" dirty="0">
                <a:solidFill>
                  <a:schemeClr val="tx1"/>
                </a:solidFill>
                <a:effectLst/>
                <a:latin typeface="+mn-lt"/>
                <a:ea typeface="+mn-ea"/>
                <a:cs typeface="+mn-cs"/>
              </a:rPr>
            </a:br>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Este análisis es suficiente para concluir que el algoritmo de búsqueda binaria tiene “tiempo logarítmico”, O “complejidad logarítmica”.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27</a:t>
            </a:fld>
            <a:endParaRPr lang="es-ES_tradnl"/>
          </a:p>
        </p:txBody>
      </p:sp>
    </p:spTree>
    <p:extLst>
      <p:ext uri="{BB962C8B-B14F-4D97-AF65-F5344CB8AC3E}">
        <p14:creationId xmlns:p14="http://schemas.microsoft.com/office/powerpoint/2010/main" val="6628904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kern="1200" dirty="0">
                <a:solidFill>
                  <a:schemeClr val="tx1"/>
                </a:solidFill>
                <a:effectLst/>
                <a:latin typeface="+mn-lt"/>
                <a:ea typeface="+mn-ea"/>
                <a:cs typeface="+mn-cs"/>
              </a:rPr>
              <a:t>Como ya dijimos, existen notaciones formales para el comportamiento asintótico de la función tiempo. Por ahora, nos basta entender la notación O informalmente. Se dice que el algoritmo tiene complejidad O(f(n)) si la tasa de crecimiento de T(n) (la función tiempo = máximo número de intentos) es f(n). Por ejemplo, la búsqueda lineal tiene complejidad O(n), mientras la búsqueda binaria tiene complejidad O(log(n)).</a:t>
            </a:r>
            <a:br>
              <a:rPr lang="es-ES" sz="1200" kern="1200" dirty="0">
                <a:solidFill>
                  <a:schemeClr val="tx1"/>
                </a:solidFill>
                <a:effectLst/>
                <a:latin typeface="+mn-lt"/>
                <a:ea typeface="+mn-ea"/>
                <a:cs typeface="+mn-cs"/>
              </a:rPr>
            </a:br>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Podemos agrupar algoritmos en base a su complejidad. Llamamos “clase de complejidad” al conjunto de algoritmos que tienen la misma complejidad. Intuitivamente esto indica que todos estos algoritmos son igual de eficientes al correr en un computador. </a:t>
            </a:r>
            <a:br>
              <a:rPr lang="es-ES" sz="1200" kern="1200" dirty="0">
                <a:solidFill>
                  <a:schemeClr val="tx1"/>
                </a:solidFill>
                <a:effectLst/>
                <a:latin typeface="+mn-lt"/>
                <a:ea typeface="+mn-ea"/>
                <a:cs typeface="+mn-cs"/>
              </a:rPr>
            </a:br>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Con esto podemos clasificar y distinguir distintos algoritmos en base a su eficiencia/complejidad.</a:t>
            </a:r>
            <a:br>
              <a:rPr lang="es-E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28</a:t>
            </a:fld>
            <a:endParaRPr lang="es-ES_tradnl"/>
          </a:p>
        </p:txBody>
      </p:sp>
    </p:spTree>
    <p:extLst>
      <p:ext uri="{BB962C8B-B14F-4D97-AF65-F5344CB8AC3E}">
        <p14:creationId xmlns:p14="http://schemas.microsoft.com/office/powerpoint/2010/main" val="17001450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kern="1200" dirty="0">
                <a:solidFill>
                  <a:schemeClr val="tx1"/>
                </a:solidFill>
                <a:effectLst/>
                <a:latin typeface="+mn-lt"/>
                <a:ea typeface="+mn-ea"/>
                <a:cs typeface="+mn-cs"/>
              </a:rPr>
              <a:t>Ya vimos un ejemplo que nos dice que una solución cuadrática O(n^2) excedería el límite de tiempo típico en un concurso de programación. Aquí presentamos una tabla útil que indica los valores máximos de n para los cuales una solución de esa complejidad no excede el límite de tiempo.</a:t>
            </a:r>
            <a:br>
              <a:rPr lang="es-ES" sz="1200" kern="1200" dirty="0">
                <a:solidFill>
                  <a:schemeClr val="tx1"/>
                </a:solidFill>
                <a:effectLst/>
                <a:latin typeface="+mn-lt"/>
                <a:ea typeface="+mn-ea"/>
                <a:cs typeface="+mn-cs"/>
              </a:rPr>
            </a:br>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INSERTAR TABLA.</a:t>
            </a:r>
            <a:br>
              <a:rPr lang="es-ES" sz="1200" kern="1200" dirty="0">
                <a:solidFill>
                  <a:schemeClr val="tx1"/>
                </a:solidFill>
                <a:effectLst/>
                <a:latin typeface="+mn-lt"/>
                <a:ea typeface="+mn-ea"/>
                <a:cs typeface="+mn-cs"/>
              </a:rPr>
            </a:br>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Explicación de que significa la tabla. Empezar por la complejidad O(1) y n = infinito.</a:t>
            </a:r>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Explicar que en concursos, las soluciones suelen ser lineales como mínimo, ya que este es el tiempo que toma leer toda la entrada (cuellos </a:t>
            </a:r>
            <a:r>
              <a:rPr lang="es-ES" sz="1200" kern="1200">
                <a:solidFill>
                  <a:schemeClr val="tx1"/>
                </a:solidFill>
                <a:effectLst/>
                <a:latin typeface="+mn-lt"/>
                <a:ea typeface="+mn-ea"/>
                <a:cs typeface="+mn-cs"/>
              </a:rPr>
              <a:t>de botella).</a:t>
            </a:r>
            <a:endParaRPr lang="es-ES" sz="1200" kern="1200" dirty="0">
              <a:solidFill>
                <a:schemeClr val="tx1"/>
              </a:solidFill>
              <a:effectLst/>
              <a:latin typeface="+mn-lt"/>
              <a:ea typeface="+mn-ea"/>
              <a:cs typeface="+mn-cs"/>
            </a:endParaRP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Esta tabla debemos memorizarla pues es recontra útil.</a:t>
            </a:r>
          </a:p>
        </p:txBody>
      </p:sp>
      <p:sp>
        <p:nvSpPr>
          <p:cNvPr id="4" name="Slide Number Placeholder 3"/>
          <p:cNvSpPr>
            <a:spLocks noGrp="1"/>
          </p:cNvSpPr>
          <p:nvPr>
            <p:ph type="sldNum" sz="quarter" idx="5"/>
          </p:nvPr>
        </p:nvSpPr>
        <p:spPr/>
        <p:txBody>
          <a:bodyPr/>
          <a:lstStyle/>
          <a:p>
            <a:fld id="{048C9BA9-9B6E-6747-AAC0-613BA8BBCF9B}" type="slidenum">
              <a:rPr lang="es-ES_tradnl" smtClean="0"/>
              <a:t>29</a:t>
            </a:fld>
            <a:endParaRPr lang="es-ES_tradnl"/>
          </a:p>
        </p:txBody>
      </p:sp>
    </p:spTree>
    <p:extLst>
      <p:ext uri="{BB962C8B-B14F-4D97-AF65-F5344CB8AC3E}">
        <p14:creationId xmlns:p14="http://schemas.microsoft.com/office/powerpoint/2010/main" val="519490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kern="1200" dirty="0">
                <a:solidFill>
                  <a:schemeClr val="tx1"/>
                </a:solidFill>
                <a:effectLst/>
                <a:latin typeface="+mn-lt"/>
                <a:ea typeface="+mn-ea"/>
                <a:cs typeface="+mn-cs"/>
              </a:rPr>
              <a:t>La meta es resolver problemas. Los problemas a los que nos enfrentamos en estas competencias ya tienen una solución y nuestra meta es encontrarla en unas cuantas horas. No se trata de una actividad exploratoria, como puede ser la investigación académica/científica, donde muchas veces no sabemos si los problemas a los que nos enfrentamos tienen solución y aproximaciones/experimentación son suficientes para tener un resultado satisfactorio. </a:t>
            </a:r>
            <a:br>
              <a:rPr lang="es-ES" sz="1200" kern="1200" dirty="0">
                <a:solidFill>
                  <a:schemeClr val="tx1"/>
                </a:solidFill>
                <a:effectLst/>
                <a:latin typeface="+mn-lt"/>
                <a:ea typeface="+mn-ea"/>
                <a:cs typeface="+mn-cs"/>
              </a:rPr>
            </a:br>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Muchas de las técnicas de resolución de problemas en otras ramas (como matemáticas) aplican perfectamente. También hay técnicas de resolución específicas a la informática.</a:t>
            </a:r>
            <a:r>
              <a:rPr lang="en-US" dirty="0">
                <a:effectLst/>
              </a:rPr>
              <a:t> </a:t>
            </a:r>
            <a:endParaRPr lang="es-ES_tradnl" dirty="0"/>
          </a:p>
        </p:txBody>
      </p:sp>
      <p:sp>
        <p:nvSpPr>
          <p:cNvPr id="4" name="Slide Number Placeholder 3"/>
          <p:cNvSpPr>
            <a:spLocks noGrp="1"/>
          </p:cNvSpPr>
          <p:nvPr>
            <p:ph type="sldNum" sz="quarter" idx="5"/>
          </p:nvPr>
        </p:nvSpPr>
        <p:spPr/>
        <p:txBody>
          <a:bodyPr/>
          <a:lstStyle/>
          <a:p>
            <a:fld id="{048C9BA9-9B6E-6747-AAC0-613BA8BBCF9B}" type="slidenum">
              <a:rPr lang="es-ES_tradnl" smtClean="0"/>
              <a:t>3</a:t>
            </a:fld>
            <a:endParaRPr lang="es-ES_tradnl"/>
          </a:p>
        </p:txBody>
      </p:sp>
    </p:spTree>
    <p:extLst>
      <p:ext uri="{BB962C8B-B14F-4D97-AF65-F5344CB8AC3E}">
        <p14:creationId xmlns:p14="http://schemas.microsoft.com/office/powerpoint/2010/main" val="3365928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Esta tabla debemos memorizarla pues es recontra útil.</a:t>
            </a:r>
          </a:p>
          <a:p>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Para empezar, sirve para analizar qué tipo de complejidad busca el problema en cada </a:t>
            </a:r>
            <a:r>
              <a:rPr lang="es-ES" sz="1200" kern="1200" dirty="0" err="1">
                <a:solidFill>
                  <a:schemeClr val="tx1"/>
                </a:solidFill>
                <a:effectLst/>
                <a:latin typeface="+mn-lt"/>
                <a:ea typeface="+mn-ea"/>
                <a:cs typeface="+mn-cs"/>
              </a:rPr>
              <a:t>subtarea</a:t>
            </a:r>
            <a:r>
              <a:rPr lang="es-ES" sz="1200" kern="1200" dirty="0">
                <a:solidFill>
                  <a:schemeClr val="tx1"/>
                </a:solidFill>
                <a:effectLst/>
                <a:latin typeface="+mn-lt"/>
                <a:ea typeface="+mn-ea"/>
                <a:cs typeface="+mn-cs"/>
              </a:rPr>
              <a:t> al momento de leer el problema por primera vez (ANTES DE INTENTAR EL PROBLEMA INCLUSO). Con esto ya podemos saber que tipo de complejidad de solución se busca para obtener todos los puntos, y en cada </a:t>
            </a:r>
            <a:r>
              <a:rPr lang="es-ES" sz="1200" kern="1200" dirty="0" err="1">
                <a:solidFill>
                  <a:schemeClr val="tx1"/>
                </a:solidFill>
                <a:effectLst/>
                <a:latin typeface="+mn-lt"/>
                <a:ea typeface="+mn-ea"/>
                <a:cs typeface="+mn-cs"/>
              </a:rPr>
              <a:t>subtarea</a:t>
            </a:r>
            <a:r>
              <a:rPr lang="es-ES" sz="1200" kern="1200" dirty="0">
                <a:solidFill>
                  <a:schemeClr val="tx1"/>
                </a:solidFill>
                <a:effectLst/>
                <a:latin typeface="+mn-lt"/>
                <a:ea typeface="+mn-ea"/>
                <a:cs typeface="+mn-cs"/>
              </a:rPr>
              <a:t>.</a:t>
            </a:r>
            <a:r>
              <a:rPr lang="en-US" dirty="0">
                <a:effectLst/>
              </a:rPr>
              <a:t> </a:t>
            </a:r>
          </a:p>
          <a:p>
            <a:endParaRPr lang="en-U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INSERTAR SCREENSHOT DE PROBLEMA: P3 Selectivo CCC.</a:t>
            </a:r>
            <a:br>
              <a:rPr lang="es-ES" sz="1200" kern="1200" dirty="0">
                <a:solidFill>
                  <a:schemeClr val="tx1"/>
                </a:solidFill>
                <a:effectLst/>
                <a:latin typeface="+mn-lt"/>
                <a:ea typeface="+mn-ea"/>
                <a:cs typeface="+mn-cs"/>
              </a:rPr>
            </a:br>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Analizar el problema aquí:</a:t>
            </a:r>
            <a:br>
              <a:rPr lang="es-ES" sz="1200" kern="1200" dirty="0">
                <a:solidFill>
                  <a:schemeClr val="tx1"/>
                </a:solidFill>
                <a:effectLst/>
                <a:latin typeface="+mn-lt"/>
                <a:ea typeface="+mn-ea"/>
                <a:cs typeface="+mn-cs"/>
              </a:rPr>
            </a:br>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La primera </a:t>
            </a:r>
            <a:r>
              <a:rPr lang="es-ES" sz="1200" kern="1200" dirty="0" err="1">
                <a:solidFill>
                  <a:schemeClr val="tx1"/>
                </a:solidFill>
                <a:effectLst/>
                <a:latin typeface="+mn-lt"/>
                <a:ea typeface="+mn-ea"/>
                <a:cs typeface="+mn-cs"/>
              </a:rPr>
              <a:t>subtarea</a:t>
            </a:r>
            <a:r>
              <a:rPr lang="es-ES" sz="1200" kern="1200" dirty="0">
                <a:solidFill>
                  <a:schemeClr val="tx1"/>
                </a:solidFill>
                <a:effectLst/>
                <a:latin typeface="+mn-lt"/>
                <a:ea typeface="+mn-ea"/>
                <a:cs typeface="+mn-cs"/>
              </a:rPr>
              <a:t>, como n &lt;= 100, una solución con complejidad O(n^3) o mejor es suficiente.</a:t>
            </a:r>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Pero por ejemplo una solución O(n^4) o exponencial no funcionaría.</a:t>
            </a:r>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De hecho el análisis que nos dice que una solución O(n^3) es suficiente, ya nos guía a la solución para esta </a:t>
            </a:r>
            <a:r>
              <a:rPr lang="es-ES" sz="1200" kern="1200" dirty="0" err="1">
                <a:solidFill>
                  <a:schemeClr val="tx1"/>
                </a:solidFill>
                <a:effectLst/>
                <a:latin typeface="+mn-lt"/>
                <a:ea typeface="+mn-ea"/>
                <a:cs typeface="+mn-cs"/>
              </a:rPr>
              <a:t>subtarea</a:t>
            </a:r>
            <a:r>
              <a:rPr lang="es-ES" sz="1200" kern="1200" dirty="0">
                <a:solidFill>
                  <a:schemeClr val="tx1"/>
                </a:solidFill>
                <a:effectLst/>
                <a:latin typeface="+mn-lt"/>
                <a:ea typeface="+mn-ea"/>
                <a:cs typeface="+mn-cs"/>
              </a:rPr>
              <a:t>, pues la idea inicial es probar todas las tripletas posibles, y hay n^3 tripletas.</a:t>
            </a:r>
            <a:br>
              <a:rPr lang="es-ES" sz="1200" kern="1200" dirty="0">
                <a:solidFill>
                  <a:schemeClr val="tx1"/>
                </a:solidFill>
                <a:effectLst/>
                <a:latin typeface="+mn-lt"/>
                <a:ea typeface="+mn-ea"/>
                <a:cs typeface="+mn-cs"/>
              </a:rPr>
            </a:br>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Para la segunda </a:t>
            </a:r>
            <a:r>
              <a:rPr lang="es-ES" sz="1200" kern="1200" dirty="0" err="1">
                <a:solidFill>
                  <a:schemeClr val="tx1"/>
                </a:solidFill>
                <a:effectLst/>
                <a:latin typeface="+mn-lt"/>
                <a:ea typeface="+mn-ea"/>
                <a:cs typeface="+mn-cs"/>
              </a:rPr>
              <a:t>subtarea</a:t>
            </a:r>
            <a:r>
              <a:rPr lang="es-ES" sz="1200" kern="1200" dirty="0">
                <a:solidFill>
                  <a:schemeClr val="tx1"/>
                </a:solidFill>
                <a:effectLst/>
                <a:latin typeface="+mn-lt"/>
                <a:ea typeface="+mn-ea"/>
                <a:cs typeface="+mn-cs"/>
              </a:rPr>
              <a:t>, una solución O(n^3) ya no es suficiente. N = 2500 ya excedería el límite de tiempo. Una solución O(n^2) sería suficiente, sin embargo podría ser una complejidad un poco peor. Es decir, algo en medio de O(n^2) y O(n^3)… esto es bastante información y nos ayuda a intuir qué tipo de algoritmo podría funcionar. Algo como O(n^2 * log n) podría funcionar. De aquí, podemos confeccionar una solución apuntando a esta complejidad, en lugar de hacer la solución desde 0, analizarla y luego decidir si excede el límite de tiempo o no.</a:t>
            </a:r>
            <a:br>
              <a:rPr lang="es-ES" sz="1200" kern="1200" dirty="0">
                <a:solidFill>
                  <a:schemeClr val="tx1"/>
                </a:solidFill>
                <a:effectLst/>
                <a:latin typeface="+mn-lt"/>
                <a:ea typeface="+mn-ea"/>
                <a:cs typeface="+mn-cs"/>
              </a:rPr>
            </a:br>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La conclusión es que es posible obtener información útil simplemente analizando los límites del tamaño de entrada. Este análisis es lo primero que se debe hacer. Antes incluso de intentar resolver el problema.</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30</a:t>
            </a:fld>
            <a:endParaRPr lang="es-ES_tradnl"/>
          </a:p>
        </p:txBody>
      </p:sp>
    </p:spTree>
    <p:extLst>
      <p:ext uri="{BB962C8B-B14F-4D97-AF65-F5344CB8AC3E}">
        <p14:creationId xmlns:p14="http://schemas.microsoft.com/office/powerpoint/2010/main" val="13507473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kern="1200" dirty="0">
                <a:solidFill>
                  <a:schemeClr val="tx1"/>
                </a:solidFill>
                <a:effectLst/>
                <a:latin typeface="+mn-lt"/>
                <a:ea typeface="+mn-ea"/>
                <a:cs typeface="+mn-cs"/>
              </a:rPr>
              <a:t>Una vez que tengamos una solución al problema (no en código), hacemos un análisis para determinar la complejidad de nuestra solución (como hicimos para la búsqueda binaria), O(n^2), O(n), O(</a:t>
            </a:r>
            <a:r>
              <a:rPr lang="es-ES" sz="1200" kern="1200" dirty="0" err="1">
                <a:solidFill>
                  <a:schemeClr val="tx1"/>
                </a:solidFill>
                <a:effectLst/>
                <a:latin typeface="+mn-lt"/>
                <a:ea typeface="+mn-ea"/>
                <a:cs typeface="+mn-cs"/>
              </a:rPr>
              <a:t>nlogn</a:t>
            </a:r>
            <a:r>
              <a:rPr lang="es-ES" sz="1200" kern="1200" dirty="0">
                <a:solidFill>
                  <a:schemeClr val="tx1"/>
                </a:solidFill>
                <a:effectLst/>
                <a:latin typeface="+mn-lt"/>
                <a:ea typeface="+mn-ea"/>
                <a:cs typeface="+mn-cs"/>
              </a:rPr>
              <a:t>), etc. Con esta complejidad podemos consultar la tabla (en nuestra memoria) y comparar con los límites del problema y podremos saber cuántas </a:t>
            </a:r>
            <a:r>
              <a:rPr lang="es-ES" sz="1200" kern="1200" dirty="0" err="1">
                <a:solidFill>
                  <a:schemeClr val="tx1"/>
                </a:solidFill>
                <a:effectLst/>
                <a:latin typeface="+mn-lt"/>
                <a:ea typeface="+mn-ea"/>
                <a:cs typeface="+mn-cs"/>
              </a:rPr>
              <a:t>subtareas</a:t>
            </a:r>
            <a:r>
              <a:rPr lang="es-ES" sz="1200" kern="1200" dirty="0">
                <a:solidFill>
                  <a:schemeClr val="tx1"/>
                </a:solidFill>
                <a:effectLst/>
                <a:latin typeface="+mn-lt"/>
                <a:ea typeface="+mn-ea"/>
                <a:cs typeface="+mn-cs"/>
              </a:rPr>
              <a:t> resolverá nuestra solución si la implementamos (ANTES DE ESCRIBIR EL CÓDIGO).</a:t>
            </a:r>
            <a:br>
              <a:rPr lang="es-ES" sz="1200" kern="1200" dirty="0">
                <a:solidFill>
                  <a:schemeClr val="tx1"/>
                </a:solidFill>
                <a:effectLst/>
                <a:latin typeface="+mn-lt"/>
                <a:ea typeface="+mn-ea"/>
                <a:cs typeface="+mn-cs"/>
              </a:rPr>
            </a:br>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De aquí pueden ocurrir 3 cosas:</a:t>
            </a:r>
            <a:endParaRPr lang="en-US" sz="1200" kern="1200" dirty="0">
              <a:solidFill>
                <a:schemeClr val="tx1"/>
              </a:solidFill>
              <a:effectLst/>
              <a:latin typeface="+mn-lt"/>
              <a:ea typeface="+mn-ea"/>
              <a:cs typeface="+mn-cs"/>
            </a:endParaRPr>
          </a:p>
          <a:p>
            <a:pPr lvl="0"/>
            <a:r>
              <a:rPr lang="es-ES" sz="1200" kern="1200" dirty="0">
                <a:solidFill>
                  <a:schemeClr val="tx1"/>
                </a:solidFill>
                <a:effectLst/>
                <a:latin typeface="+mn-lt"/>
                <a:ea typeface="+mn-ea"/>
                <a:cs typeface="+mn-cs"/>
              </a:rPr>
              <a:t>1. La complejidad de nuestra solución resolverá todas las </a:t>
            </a:r>
            <a:r>
              <a:rPr lang="es-ES" sz="1200" kern="1200" dirty="0" err="1">
                <a:solidFill>
                  <a:schemeClr val="tx1"/>
                </a:solidFill>
                <a:effectLst/>
                <a:latin typeface="+mn-lt"/>
                <a:ea typeface="+mn-ea"/>
                <a:cs typeface="+mn-cs"/>
              </a:rPr>
              <a:t>subtareas</a:t>
            </a:r>
            <a:r>
              <a:rPr lang="es-ES" sz="1200" kern="1200" dirty="0">
                <a:solidFill>
                  <a:schemeClr val="tx1"/>
                </a:solidFill>
                <a:effectLst/>
                <a:latin typeface="+mn-lt"/>
                <a:ea typeface="+mn-ea"/>
                <a:cs typeface="+mn-cs"/>
              </a:rPr>
              <a:t>.</a:t>
            </a:r>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=&gt; Implementamos el código y enviamos la solución (ya mucho más confiados que obtendremos TODOS los puntos).</a:t>
            </a:r>
            <a:endParaRPr lang="en-US" sz="1200" kern="1200" dirty="0">
              <a:solidFill>
                <a:schemeClr val="tx1"/>
              </a:solidFill>
              <a:effectLst/>
              <a:latin typeface="+mn-lt"/>
              <a:ea typeface="+mn-ea"/>
              <a:cs typeface="+mn-cs"/>
            </a:endParaRPr>
          </a:p>
          <a:p>
            <a:pPr lvl="0"/>
            <a:r>
              <a:rPr lang="es-ES" sz="1200" kern="1200" dirty="0">
                <a:solidFill>
                  <a:schemeClr val="tx1"/>
                </a:solidFill>
                <a:effectLst/>
                <a:latin typeface="+mn-lt"/>
                <a:ea typeface="+mn-ea"/>
                <a:cs typeface="+mn-cs"/>
              </a:rPr>
              <a:t>2. La complejidad de nuestra solución no resolverá ninguna </a:t>
            </a:r>
            <a:r>
              <a:rPr lang="es-ES" sz="1200" kern="1200" dirty="0" err="1">
                <a:solidFill>
                  <a:schemeClr val="tx1"/>
                </a:solidFill>
                <a:effectLst/>
                <a:latin typeface="+mn-lt"/>
                <a:ea typeface="+mn-ea"/>
                <a:cs typeface="+mn-cs"/>
              </a:rPr>
              <a:t>subtarea</a:t>
            </a:r>
            <a:r>
              <a:rPr lang="es-ES" sz="1200" kern="1200" dirty="0">
                <a:solidFill>
                  <a:schemeClr val="tx1"/>
                </a:solidFill>
                <a:effectLst/>
                <a:latin typeface="+mn-lt"/>
                <a:ea typeface="+mn-ea"/>
                <a:cs typeface="+mn-cs"/>
              </a:rPr>
              <a:t>.</a:t>
            </a:r>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=&gt; Si queremos obtener al menos puntos parciales, necesitamos una solución con mejor complejidad, implementar esta solución que tenemos será inútil.</a:t>
            </a:r>
            <a:endParaRPr lang="en-US" sz="1200" kern="1200" dirty="0">
              <a:solidFill>
                <a:schemeClr val="tx1"/>
              </a:solidFill>
              <a:effectLst/>
              <a:latin typeface="+mn-lt"/>
              <a:ea typeface="+mn-ea"/>
              <a:cs typeface="+mn-cs"/>
            </a:endParaRPr>
          </a:p>
          <a:p>
            <a:pPr lvl="0"/>
            <a:r>
              <a:rPr lang="es-ES" sz="1200" kern="1200" dirty="0">
                <a:solidFill>
                  <a:schemeClr val="tx1"/>
                </a:solidFill>
                <a:effectLst/>
                <a:latin typeface="+mn-lt"/>
                <a:ea typeface="+mn-ea"/>
                <a:cs typeface="+mn-cs"/>
              </a:rPr>
              <a:t>3. La complejidad de nuestra solución resolverá algunas </a:t>
            </a:r>
            <a:r>
              <a:rPr lang="es-ES" sz="1200" kern="1200" dirty="0" err="1">
                <a:solidFill>
                  <a:schemeClr val="tx1"/>
                </a:solidFill>
                <a:effectLst/>
                <a:latin typeface="+mn-lt"/>
                <a:ea typeface="+mn-ea"/>
                <a:cs typeface="+mn-cs"/>
              </a:rPr>
              <a:t>subtareas</a:t>
            </a:r>
            <a:r>
              <a:rPr lang="es-ES" sz="1200" kern="1200" dirty="0">
                <a:solidFill>
                  <a:schemeClr val="tx1"/>
                </a:solidFill>
                <a:effectLst/>
                <a:latin typeface="+mn-lt"/>
                <a:ea typeface="+mn-ea"/>
                <a:cs typeface="+mn-cs"/>
              </a:rPr>
              <a:t>, pero excederá el límite de tiempo en al menos una </a:t>
            </a:r>
            <a:r>
              <a:rPr lang="es-ES" sz="1200" kern="1200" dirty="0" err="1">
                <a:solidFill>
                  <a:schemeClr val="tx1"/>
                </a:solidFill>
                <a:effectLst/>
                <a:latin typeface="+mn-lt"/>
                <a:ea typeface="+mn-ea"/>
                <a:cs typeface="+mn-cs"/>
              </a:rPr>
              <a:t>subtarea</a:t>
            </a:r>
            <a:r>
              <a:rPr lang="es-ES" sz="1200" kern="1200" dirty="0">
                <a:solidFill>
                  <a:schemeClr val="tx1"/>
                </a:solidFill>
                <a:effectLst/>
                <a:latin typeface="+mn-lt"/>
                <a:ea typeface="+mn-ea"/>
                <a:cs typeface="+mn-cs"/>
              </a:rPr>
              <a:t> (no obtendremos todos los puntos, pero si puntos parciales).</a:t>
            </a:r>
            <a:endParaRPr lang="en-US" sz="1200" kern="1200" dirty="0">
              <a:solidFill>
                <a:schemeClr val="tx1"/>
              </a:solidFill>
              <a:effectLst/>
              <a:latin typeface="+mn-lt"/>
              <a:ea typeface="+mn-ea"/>
              <a:cs typeface="+mn-cs"/>
            </a:endParaRPr>
          </a:p>
          <a:p>
            <a:pPr lvl="0"/>
            <a:r>
              <a:rPr lang="es-ES" sz="1200" kern="1200" dirty="0">
                <a:solidFill>
                  <a:schemeClr val="tx1"/>
                </a:solidFill>
                <a:effectLst/>
                <a:latin typeface="+mn-lt"/>
                <a:ea typeface="+mn-ea"/>
                <a:cs typeface="+mn-cs"/>
              </a:rPr>
              <a:t>De aquí tenemos dos opciones:</a:t>
            </a:r>
            <a:endParaRPr lang="en-U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 Si aún tenemos tiempo de resolución en la prueba, podemos intentar pensar en una solución con mejor complejidad que pueda resolver más </a:t>
            </a:r>
            <a:r>
              <a:rPr lang="es-ES" sz="1200" kern="1200" dirty="0" err="1">
                <a:solidFill>
                  <a:schemeClr val="tx1"/>
                </a:solidFill>
                <a:effectLst/>
                <a:latin typeface="+mn-lt"/>
                <a:ea typeface="+mn-ea"/>
                <a:cs typeface="+mn-cs"/>
              </a:rPr>
              <a:t>subtareas</a:t>
            </a:r>
            <a:r>
              <a:rPr lang="es-ES" sz="1200" kern="1200" dirty="0">
                <a:solidFill>
                  <a:schemeClr val="tx1"/>
                </a:solidFill>
                <a:effectLst/>
                <a:latin typeface="+mn-lt"/>
                <a:ea typeface="+mn-ea"/>
                <a:cs typeface="+mn-cs"/>
              </a:rPr>
              <a:t> y obtener más puntos (incluso todos los puntos).</a:t>
            </a:r>
            <a:endParaRPr lang="en-U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 Si casi no tenemos tiempo en la prueba, o consideramos que obtener una solución más óptima es muy difícil (el problema es muy complejo), podemos parar de buscar soluciones más óptimas e implementar la solución que tenemos, anticipando ya que vamos a obtener puntos parciales.</a:t>
            </a:r>
            <a:r>
              <a:rPr lang="en-US" dirty="0">
                <a:effectLst/>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31</a:t>
            </a:fld>
            <a:endParaRPr lang="es-ES_tradnl"/>
          </a:p>
        </p:txBody>
      </p:sp>
    </p:spTree>
    <p:extLst>
      <p:ext uri="{BB962C8B-B14F-4D97-AF65-F5344CB8AC3E}">
        <p14:creationId xmlns:p14="http://schemas.microsoft.com/office/powerpoint/2010/main" val="15925105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sz="1200" kern="1200" noProof="0" dirty="0">
                <a:solidFill>
                  <a:schemeClr val="tx1"/>
                </a:solidFill>
                <a:effectLst/>
                <a:latin typeface="+mn-lt"/>
                <a:ea typeface="+mn-ea"/>
                <a:cs typeface="+mn-cs"/>
              </a:rPr>
              <a:t>Se usará el editor de código y la pizarra.</a:t>
            </a:r>
          </a:p>
        </p:txBody>
      </p:sp>
      <p:sp>
        <p:nvSpPr>
          <p:cNvPr id="4" name="Slide Number Placeholder 3"/>
          <p:cNvSpPr>
            <a:spLocks noGrp="1"/>
          </p:cNvSpPr>
          <p:nvPr>
            <p:ph type="sldNum" sz="quarter" idx="5"/>
          </p:nvPr>
        </p:nvSpPr>
        <p:spPr/>
        <p:txBody>
          <a:bodyPr/>
          <a:lstStyle/>
          <a:p>
            <a:fld id="{048C9BA9-9B6E-6747-AAC0-613BA8BBCF9B}" type="slidenum">
              <a:rPr lang="es-ES_tradnl" smtClean="0"/>
              <a:t>32</a:t>
            </a:fld>
            <a:endParaRPr lang="es-ES_tradnl"/>
          </a:p>
        </p:txBody>
      </p:sp>
    </p:spTree>
    <p:extLst>
      <p:ext uri="{BB962C8B-B14F-4D97-AF65-F5344CB8AC3E}">
        <p14:creationId xmlns:p14="http://schemas.microsoft.com/office/powerpoint/2010/main" val="4033811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kern="1200" dirty="0">
                <a:solidFill>
                  <a:schemeClr val="tx1"/>
                </a:solidFill>
                <a:effectLst/>
                <a:latin typeface="+mn-lt"/>
                <a:ea typeface="+mn-ea"/>
                <a:cs typeface="+mn-cs"/>
              </a:rPr>
              <a:t>El método utilizado para expresar nuestras soluciones a los problemas es mediante código en algún lenguaje de programación (C++ es el que usamos por defecto). En esto la informática olímpica difiere fuertemente de las matemáticas olímpicas.</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La propiedad determinística (reproducibilidad) del código en una computadora implica la existencia de un método automático para determinar la validez de las soluciones que demos a los problemas (evaluadores).</a:t>
            </a:r>
            <a:br>
              <a:rPr lang="es-ES" sz="1200" kern="1200" dirty="0">
                <a:solidFill>
                  <a:schemeClr val="tx1"/>
                </a:solidFill>
                <a:effectLst/>
                <a:latin typeface="+mn-lt"/>
                <a:ea typeface="+mn-ea"/>
                <a:cs typeface="+mn-cs"/>
              </a:rPr>
            </a:br>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Un evaluador corre nuestro código y compara nuestras salidas (output) con las salidas esperadas dado distintas entradas (input). Si nuestro código produce las mismas salidas que se esperan para todos los valores de entrada, nuestro código es correcto. Además un evaluador también se asegura de verificar que nuestro código cumpla con ciertos límites impuestos por el problema: siendo los límite de tiempo y espacio los más importantes.</a:t>
            </a:r>
          </a:p>
          <a:p>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El hecho de que nuestro código pase todos los casos de prueba NO es lo mismo que nuestra solución resuelva el problema dado correctamente. Para estar totalmente seguros, se necesitaría una demostración.</a:t>
            </a:r>
            <a:endParaRPr lang="es-ES_tradnl" dirty="0"/>
          </a:p>
        </p:txBody>
      </p:sp>
      <p:sp>
        <p:nvSpPr>
          <p:cNvPr id="4" name="Slide Number Placeholder 3"/>
          <p:cNvSpPr>
            <a:spLocks noGrp="1"/>
          </p:cNvSpPr>
          <p:nvPr>
            <p:ph type="sldNum" sz="quarter" idx="5"/>
          </p:nvPr>
        </p:nvSpPr>
        <p:spPr/>
        <p:txBody>
          <a:bodyPr/>
          <a:lstStyle/>
          <a:p>
            <a:fld id="{048C9BA9-9B6E-6747-AAC0-613BA8BBCF9B}" type="slidenum">
              <a:rPr lang="es-ES_tradnl" smtClean="0"/>
              <a:t>4</a:t>
            </a:fld>
            <a:endParaRPr lang="es-ES_tradnl"/>
          </a:p>
        </p:txBody>
      </p:sp>
    </p:spTree>
    <p:extLst>
      <p:ext uri="{BB962C8B-B14F-4D97-AF65-F5344CB8AC3E}">
        <p14:creationId xmlns:p14="http://schemas.microsoft.com/office/powerpoint/2010/main" val="3730370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kern="1200" dirty="0">
                <a:solidFill>
                  <a:schemeClr val="tx1"/>
                </a:solidFill>
                <a:effectLst/>
                <a:latin typeface="+mn-lt"/>
                <a:ea typeface="+mn-ea"/>
                <a:cs typeface="+mn-cs"/>
              </a:rPr>
              <a:t>Para resolver el problema, tenemos que producir una solución mental, traducirla a código y enviarla al evaluador contra un conjunto finito de casos de prueba. Es posible que en cualquier punto de esta cadena exista un error, lo cual cause que nuestra solución en realidad NO resuelva el problema.</a:t>
            </a:r>
            <a:br>
              <a:rPr lang="es-ES" sz="1200" kern="1200" dirty="0">
                <a:solidFill>
                  <a:schemeClr val="tx1"/>
                </a:solidFill>
                <a:effectLst/>
                <a:latin typeface="+mn-lt"/>
                <a:ea typeface="+mn-ea"/>
                <a:cs typeface="+mn-cs"/>
              </a:rPr>
            </a:br>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1. Puede que estés convencido que tu solución es correcta, pero termines encontrando un caso de prueba que te demuestre lo contrario.</a:t>
            </a:r>
            <a:br>
              <a:rPr lang="es-ES" sz="1200" kern="1200" dirty="0">
                <a:solidFill>
                  <a:schemeClr val="tx1"/>
                </a:solidFill>
                <a:effectLst/>
                <a:latin typeface="+mn-lt"/>
                <a:ea typeface="+mn-ea"/>
                <a:cs typeface="+mn-cs"/>
              </a:rPr>
            </a:br>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2. Puede ser que tu solución sea 100% correcta, pero al escribirla en código cometas un error. Estos errores se conocen como un BUG. El menor error de </a:t>
            </a:r>
            <a:r>
              <a:rPr lang="es-ES" sz="1200" kern="1200" dirty="0" err="1">
                <a:solidFill>
                  <a:schemeClr val="tx1"/>
                </a:solidFill>
                <a:effectLst/>
                <a:latin typeface="+mn-lt"/>
                <a:ea typeface="+mn-ea"/>
                <a:cs typeface="+mn-cs"/>
              </a:rPr>
              <a:t>syntax</a:t>
            </a:r>
            <a:r>
              <a:rPr lang="es-ES" sz="1200" kern="1200" dirty="0">
                <a:solidFill>
                  <a:schemeClr val="tx1"/>
                </a:solidFill>
                <a:effectLst/>
                <a:latin typeface="+mn-lt"/>
                <a:ea typeface="+mn-ea"/>
                <a:cs typeface="+mn-cs"/>
              </a:rPr>
              <a:t> en el lenguaje de programación usado puede causar una solución incorrecta, aunque en tu mente hayas resuelto el problema correctamente.</a:t>
            </a:r>
            <a:br>
              <a:rPr lang="es-ES" sz="1200" kern="1200" dirty="0">
                <a:solidFill>
                  <a:schemeClr val="tx1"/>
                </a:solidFill>
                <a:effectLst/>
                <a:latin typeface="+mn-lt"/>
                <a:ea typeface="+mn-ea"/>
                <a:cs typeface="+mn-cs"/>
              </a:rPr>
            </a:br>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3. Por último, también es posible que los casos de prueba estén mal y no representen todos las posibles salidas que se deben evaluar en una solución correcta al problema. Esto no debería pasar en una olimpiada, pues los casos de prueba se analizan muchas horas para evitar que esto ocurra. Sin embargo, es necesario entender que esto puede suceder y que las ”capas” implicadas en resolver un problema de informática.</a:t>
            </a:r>
            <a:r>
              <a:rPr lang="en-US" dirty="0">
                <a:effectLst/>
              </a:rPr>
              <a:t> </a:t>
            </a:r>
            <a:endParaRPr lang="es-ES_tradnl" dirty="0"/>
          </a:p>
        </p:txBody>
      </p:sp>
      <p:sp>
        <p:nvSpPr>
          <p:cNvPr id="4" name="Slide Number Placeholder 3"/>
          <p:cNvSpPr>
            <a:spLocks noGrp="1"/>
          </p:cNvSpPr>
          <p:nvPr>
            <p:ph type="sldNum" sz="quarter" idx="5"/>
          </p:nvPr>
        </p:nvSpPr>
        <p:spPr/>
        <p:txBody>
          <a:bodyPr/>
          <a:lstStyle/>
          <a:p>
            <a:fld id="{048C9BA9-9B6E-6747-AAC0-613BA8BBCF9B}" type="slidenum">
              <a:rPr lang="es-ES_tradnl" smtClean="0"/>
              <a:t>5</a:t>
            </a:fld>
            <a:endParaRPr lang="es-ES_tradnl"/>
          </a:p>
        </p:txBody>
      </p:sp>
    </p:spTree>
    <p:extLst>
      <p:ext uri="{BB962C8B-B14F-4D97-AF65-F5344CB8AC3E}">
        <p14:creationId xmlns:p14="http://schemas.microsoft.com/office/powerpoint/2010/main" val="99171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kern="1200" dirty="0">
                <a:solidFill>
                  <a:schemeClr val="tx1"/>
                </a:solidFill>
                <a:effectLst/>
                <a:latin typeface="+mn-lt"/>
                <a:ea typeface="+mn-ea"/>
                <a:cs typeface="+mn-cs"/>
              </a:rPr>
              <a:t>En la informática no solamente se trata de resolver el problema en cuestión. Existe un nivel más de complejidad en los problemas de programación donde se busca resolver el problema de la manera más eficiente posible. Este es un punto donde esta rama difiere fuertemente de matemáticas, donde una solución correcta basta para obtener puntaje perfecto. Además se dan puntos parciales en base a qué tanto se haya avanzado hacia una solución. En informática se dan puntos parciales en base a la eficiencia de la solución… soluciones a medias no obtienen puntos.</a:t>
            </a:r>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 </a:t>
            </a:r>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Este requerimiento de eficiencia tiene varias motivaciones. Una de ellas es simplemente para poder comparar las soluciones de distintos concursantes. Mientras más eficiente sea el código que resuelva el problema, mejor le va al estudiante en la competencia. </a:t>
            </a:r>
            <a:br>
              <a:rPr lang="es-ES" sz="1200" kern="1200" dirty="0">
                <a:solidFill>
                  <a:schemeClr val="tx1"/>
                </a:solidFill>
                <a:effectLst/>
                <a:latin typeface="+mn-lt"/>
                <a:ea typeface="+mn-ea"/>
                <a:cs typeface="+mn-cs"/>
              </a:rPr>
            </a:br>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El motivo real es meramente pragmático: se busca que el código que corre en los sistemas del mundo real consuman la menor cantidad de recursos posibles. El incluir este aspecto en las competencias de programación elementales, ayuda a cimentar la idea que código y eficiencia van de la mano.</a:t>
            </a:r>
            <a:br>
              <a:rPr lang="es-ES" sz="1200" kern="1200" dirty="0">
                <a:solidFill>
                  <a:schemeClr val="tx1"/>
                </a:solidFill>
                <a:effectLst/>
                <a:latin typeface="+mn-lt"/>
                <a:ea typeface="+mn-ea"/>
                <a:cs typeface="+mn-cs"/>
              </a:rPr>
            </a:br>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En esta sesión nos enfocaremos en definir a qué nos referimos con eficiencia. Daremos una definición matemática precisa que nos ayudará a medir la eficiencia de nuestras soluciones ANTES de empezar a escribir código inclusive. De esta forma nos ahorramos el tiempo de traducir nuestras ideas a código, arreglar bugs y enviar nuestras soluciones, solamente para enterarnos de que excedimos el límite de tiempo establecido para el problema.</a:t>
            </a:r>
            <a:r>
              <a:rPr lang="en-US" dirty="0">
                <a:effectLst/>
              </a:rPr>
              <a:t> </a:t>
            </a:r>
            <a:endParaRPr lang="es-ES_tradnl" dirty="0"/>
          </a:p>
        </p:txBody>
      </p:sp>
      <p:sp>
        <p:nvSpPr>
          <p:cNvPr id="4" name="Slide Number Placeholder 3"/>
          <p:cNvSpPr>
            <a:spLocks noGrp="1"/>
          </p:cNvSpPr>
          <p:nvPr>
            <p:ph type="sldNum" sz="quarter" idx="5"/>
          </p:nvPr>
        </p:nvSpPr>
        <p:spPr/>
        <p:txBody>
          <a:bodyPr/>
          <a:lstStyle/>
          <a:p>
            <a:fld id="{048C9BA9-9B6E-6747-AAC0-613BA8BBCF9B}" type="slidenum">
              <a:rPr lang="es-ES_tradnl" smtClean="0"/>
              <a:t>6</a:t>
            </a:fld>
            <a:endParaRPr lang="es-ES_tradnl"/>
          </a:p>
        </p:txBody>
      </p:sp>
    </p:spTree>
    <p:extLst>
      <p:ext uri="{BB962C8B-B14F-4D97-AF65-F5344CB8AC3E}">
        <p14:creationId xmlns:p14="http://schemas.microsoft.com/office/powerpoint/2010/main" val="2534219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sz="1200" kern="1200" dirty="0">
                <a:solidFill>
                  <a:schemeClr val="tx1"/>
                </a:solidFill>
                <a:effectLst/>
                <a:latin typeface="+mn-lt"/>
                <a:ea typeface="+mn-ea"/>
                <a:cs typeface="+mn-cs"/>
              </a:rPr>
              <a:t>Ejemplo al resolver P5 de la Olimpiada Nacional de México 2020 por algunas horas, solo para obtener 20%.</a:t>
            </a:r>
          </a:p>
          <a:p>
            <a:endParaRPr lang="es-ES_tradnl" sz="1200" kern="1200" noProof="0" dirty="0">
              <a:solidFill>
                <a:schemeClr val="tx1"/>
              </a:solidFill>
              <a:effectLst/>
              <a:latin typeface="+mn-lt"/>
              <a:ea typeface="+mn-ea"/>
              <a:cs typeface="+mn-cs"/>
            </a:endParaRPr>
          </a:p>
          <a:p>
            <a:r>
              <a:rPr lang="es-ES_tradnl" sz="1200" kern="1200" dirty="0">
                <a:solidFill>
                  <a:schemeClr val="tx1"/>
                </a:solidFill>
                <a:effectLst/>
                <a:latin typeface="+mn-lt"/>
                <a:ea typeface="+mn-ea"/>
                <a:cs typeface="+mn-cs"/>
              </a:rPr>
              <a:t>Esto no malo necesariamente. Lo recomendado es que empecemos resolviendo el problema de cualquier forma, sea ineficiente o no (mentalmente, NO en código todavía). Una vez que tengamos una solución (mental), debemos medir su eficiencia correctamente. Si nuestro análisis determina que nuestra solución no es 100% eficiente (no obtendrá 100% de los puntos), tenemos que intentar optimizar la eficiencia de nuestra solución. Existen dos formas:</a:t>
            </a:r>
            <a:br>
              <a:rPr lang="es-ES_tradnl" sz="1200" kern="1200" dirty="0">
                <a:solidFill>
                  <a:schemeClr val="tx1"/>
                </a:solidFill>
                <a:effectLst/>
                <a:latin typeface="+mn-lt"/>
                <a:ea typeface="+mn-ea"/>
                <a:cs typeface="+mn-cs"/>
              </a:rPr>
            </a:br>
            <a:br>
              <a:rPr lang="es-ES_tradnl" sz="1200" kern="1200" dirty="0">
                <a:solidFill>
                  <a:schemeClr val="tx1"/>
                </a:solidFill>
                <a:effectLst/>
                <a:latin typeface="+mn-lt"/>
                <a:ea typeface="+mn-ea"/>
                <a:cs typeface="+mn-cs"/>
              </a:rPr>
            </a:br>
            <a:r>
              <a:rPr lang="es-ES_tradnl" sz="1200" kern="1200" dirty="0">
                <a:solidFill>
                  <a:schemeClr val="tx1"/>
                </a:solidFill>
                <a:effectLst/>
                <a:latin typeface="+mn-lt"/>
                <a:ea typeface="+mn-ea"/>
                <a:cs typeface="+mn-cs"/>
              </a:rPr>
              <a:t>- Optimizar la eficiencia de ciertas porciones de nuestra solución.</a:t>
            </a:r>
            <a:br>
              <a:rPr lang="es-ES_tradnl" sz="1200" kern="1200" dirty="0">
                <a:solidFill>
                  <a:schemeClr val="tx1"/>
                </a:solidFill>
                <a:effectLst/>
                <a:latin typeface="+mn-lt"/>
                <a:ea typeface="+mn-ea"/>
                <a:cs typeface="+mn-cs"/>
              </a:rPr>
            </a:br>
            <a:r>
              <a:rPr lang="es-ES_tradnl" sz="1200" kern="1200" dirty="0">
                <a:solidFill>
                  <a:schemeClr val="tx1"/>
                </a:solidFill>
                <a:effectLst/>
                <a:latin typeface="+mn-lt"/>
                <a:ea typeface="+mn-ea"/>
                <a:cs typeface="+mn-cs"/>
              </a:rPr>
              <a:t>- Resolver el problema de una forma totalmente distinta, pero más eficiente.</a:t>
            </a:r>
            <a:br>
              <a:rPr lang="es-ES_tradnl" sz="1200" kern="1200" dirty="0">
                <a:solidFill>
                  <a:schemeClr val="tx1"/>
                </a:solidFill>
                <a:effectLst/>
                <a:latin typeface="+mn-lt"/>
                <a:ea typeface="+mn-ea"/>
                <a:cs typeface="+mn-cs"/>
              </a:rPr>
            </a:br>
            <a:br>
              <a:rPr lang="es-ES_tradnl" sz="1200" kern="1200" dirty="0">
                <a:solidFill>
                  <a:schemeClr val="tx1"/>
                </a:solidFill>
                <a:effectLst/>
                <a:latin typeface="+mn-lt"/>
                <a:ea typeface="+mn-ea"/>
                <a:cs typeface="+mn-cs"/>
              </a:rPr>
            </a:br>
            <a:r>
              <a:rPr lang="es-ES_tradnl" sz="1200" kern="1200" dirty="0">
                <a:solidFill>
                  <a:schemeClr val="tx1"/>
                </a:solidFill>
                <a:effectLst/>
                <a:latin typeface="+mn-lt"/>
                <a:ea typeface="+mn-ea"/>
                <a:cs typeface="+mn-cs"/>
              </a:rPr>
              <a:t>Si mejoramos la eficiencia de nuestra solución al problema, perfecto. Podemos iterar este proceso hasta que creamos que la eficiencia sea óptima. Sin embargo, nuestro tiempo en una olimpiada es limitado y muchas veces tenemos que decidir cuándo detenernos y pasar al siguiente problema si aún no encontramos la solución 100% óptima. Solamente en este momento debemos implementar el código para la solución que tengamos, eficiente o no totalmente (debemos reservar tiempo adecuado para implementar el código y arreglar bugs). Soluciones no óptimas pueden darnos un montón de puntos parciales en distintos problemas y pueden ser cruciales en determinar el resultado final.</a:t>
            </a:r>
            <a:endParaRPr lang="es-ES_tradnl" dirty="0"/>
          </a:p>
        </p:txBody>
      </p:sp>
      <p:sp>
        <p:nvSpPr>
          <p:cNvPr id="4" name="Slide Number Placeholder 3"/>
          <p:cNvSpPr>
            <a:spLocks noGrp="1"/>
          </p:cNvSpPr>
          <p:nvPr>
            <p:ph type="sldNum" sz="quarter" idx="5"/>
          </p:nvPr>
        </p:nvSpPr>
        <p:spPr/>
        <p:txBody>
          <a:bodyPr/>
          <a:lstStyle/>
          <a:p>
            <a:fld id="{048C9BA9-9B6E-6747-AAC0-613BA8BBCF9B}" type="slidenum">
              <a:rPr lang="es-ES_tradnl" smtClean="0"/>
              <a:t>7</a:t>
            </a:fld>
            <a:endParaRPr lang="es-ES_tradnl"/>
          </a:p>
        </p:txBody>
      </p:sp>
    </p:spTree>
    <p:extLst>
      <p:ext uri="{BB962C8B-B14F-4D97-AF65-F5344CB8AC3E}">
        <p14:creationId xmlns:p14="http://schemas.microsoft.com/office/powerpoint/2010/main" val="3022518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Método matemático para medir/analizar la eficiencia de nuestras soluciones. De aquí en adelante nos referiremos a una solución a un problema como un algoritmo.</a:t>
            </a:r>
            <a:br>
              <a:rPr lang="es-ES" sz="1200" kern="1200" dirty="0">
                <a:solidFill>
                  <a:schemeClr val="tx1"/>
                </a:solidFill>
                <a:effectLst/>
                <a:latin typeface="+mn-lt"/>
                <a:ea typeface="+mn-ea"/>
                <a:cs typeface="+mn-cs"/>
              </a:rPr>
            </a:br>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Eficiencia en base a qué? Nos enfocaremos en TIEMPO, pero las ideas generales aplican a espacio (Memoria usada).</a:t>
            </a:r>
            <a:endParaRPr lang="en-U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El tiempo de ejecución de un algoritmo depende de cuánto tiempo le tome a una computadora ejecutar las líneas de código del algoritmo, y eso depende de la velocidad de la computadora, el lenguaje de programación y el compilador que traduce el programa del lenguaje de programación al código que se ejecuta directamente en la computadora, entre otros factores.</a:t>
            </a:r>
            <a:br>
              <a:rPr lang="es-E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Si tomásemos en cuenta todos estos factores, el análisis de un algoritmos sería muy complejo de realizar y variaría dependiendo de todos estos factores. Para simplificar el análisis, podemos abstraernos de todos estos detalles y simplemente medir el tiempo de ejecución en base al máximo número de operaciones que PUEDE realizar el algoritmo. Es decir, damos un límite pesimista analizando el peor de los casos, es decir el caso de entrada que produce la mayor cantidad de operaciones.</a:t>
            </a:r>
            <a:br>
              <a:rPr lang="es-ES" sz="1200" kern="1200" dirty="0">
                <a:solidFill>
                  <a:schemeClr val="tx1"/>
                </a:solidFill>
                <a:effectLst/>
                <a:latin typeface="+mn-lt"/>
                <a:ea typeface="+mn-ea"/>
                <a:cs typeface="+mn-cs"/>
              </a:rPr>
            </a:br>
            <a:endParaRPr lang="es-ES_tradnl" dirty="0"/>
          </a:p>
        </p:txBody>
      </p:sp>
      <p:sp>
        <p:nvSpPr>
          <p:cNvPr id="4" name="Slide Number Placeholder 3"/>
          <p:cNvSpPr>
            <a:spLocks noGrp="1"/>
          </p:cNvSpPr>
          <p:nvPr>
            <p:ph type="sldNum" sz="quarter" idx="5"/>
          </p:nvPr>
        </p:nvSpPr>
        <p:spPr/>
        <p:txBody>
          <a:bodyPr/>
          <a:lstStyle/>
          <a:p>
            <a:fld id="{048C9BA9-9B6E-6747-AAC0-613BA8BBCF9B}" type="slidenum">
              <a:rPr lang="es-ES_tradnl" smtClean="0"/>
              <a:t>8</a:t>
            </a:fld>
            <a:endParaRPr lang="es-ES_tradnl"/>
          </a:p>
        </p:txBody>
      </p:sp>
    </p:spTree>
    <p:extLst>
      <p:ext uri="{BB962C8B-B14F-4D97-AF65-F5344CB8AC3E}">
        <p14:creationId xmlns:p14="http://schemas.microsoft.com/office/powerpoint/2010/main" val="2210605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kern="1200" dirty="0">
                <a:solidFill>
                  <a:schemeClr val="tx1"/>
                </a:solidFill>
                <a:effectLst/>
                <a:latin typeface="+mn-lt"/>
                <a:ea typeface="+mn-ea"/>
                <a:cs typeface="+mn-cs"/>
              </a:rPr>
              <a:t>Si tomásemos en cuenta todos estos factores, el análisis de un algoritmos sería muy complejo de realizar y variaría dependiendo de todos estos factores. Para simplificar el análisis, podemos abstraernos de todos estos detalles y simplemente medir el tiempo de ejecución en base al máximo número de operaciones que PUEDE realizar el algoritmo. Es decir, damos un límite pesimista analizando el peor de los casos, es decir el caso de entrada que produce la mayor cantidad de operaciones.</a:t>
            </a:r>
            <a:br>
              <a:rPr lang="es-ES" sz="1200" kern="1200" dirty="0">
                <a:solidFill>
                  <a:schemeClr val="tx1"/>
                </a:solidFill>
                <a:effectLst/>
                <a:latin typeface="+mn-lt"/>
                <a:ea typeface="+mn-ea"/>
                <a:cs typeface="+mn-cs"/>
              </a:rPr>
            </a:br>
            <a:endParaRPr lang="es-ES_tradnl" dirty="0"/>
          </a:p>
        </p:txBody>
      </p:sp>
      <p:sp>
        <p:nvSpPr>
          <p:cNvPr id="4" name="Slide Number Placeholder 3"/>
          <p:cNvSpPr>
            <a:spLocks noGrp="1"/>
          </p:cNvSpPr>
          <p:nvPr>
            <p:ph type="sldNum" sz="quarter" idx="5"/>
          </p:nvPr>
        </p:nvSpPr>
        <p:spPr/>
        <p:txBody>
          <a:bodyPr/>
          <a:lstStyle/>
          <a:p>
            <a:fld id="{048C9BA9-9B6E-6747-AAC0-613BA8BBCF9B}" type="slidenum">
              <a:rPr lang="es-ES_tradnl" smtClean="0"/>
              <a:t>9</a:t>
            </a:fld>
            <a:endParaRPr lang="es-ES_tradnl"/>
          </a:p>
        </p:txBody>
      </p:sp>
    </p:spTree>
    <p:extLst>
      <p:ext uri="{BB962C8B-B14F-4D97-AF65-F5344CB8AC3E}">
        <p14:creationId xmlns:p14="http://schemas.microsoft.com/office/powerpoint/2010/main" val="3314485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75FC0-6146-864C-920D-07B497432A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782678-ECB0-6E40-92D4-65101BACCE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CC1042-9698-6B40-8CFB-23D2B9BDF038}"/>
              </a:ext>
            </a:extLst>
          </p:cNvPr>
          <p:cNvSpPr>
            <a:spLocks noGrp="1"/>
          </p:cNvSpPr>
          <p:nvPr>
            <p:ph type="dt" sz="half" idx="10"/>
          </p:nvPr>
        </p:nvSpPr>
        <p:spPr/>
        <p:txBody>
          <a:bodyPr/>
          <a:lstStyle/>
          <a:p>
            <a:fld id="{26DCD5E2-76C9-B042-8233-5647974266C0}" type="datetimeFigureOut">
              <a:rPr lang="en-US" smtClean="0"/>
              <a:t>1/3/21</a:t>
            </a:fld>
            <a:endParaRPr lang="en-US"/>
          </a:p>
        </p:txBody>
      </p:sp>
      <p:sp>
        <p:nvSpPr>
          <p:cNvPr id="5" name="Footer Placeholder 4">
            <a:extLst>
              <a:ext uri="{FF2B5EF4-FFF2-40B4-BE49-F238E27FC236}">
                <a16:creationId xmlns:a16="http://schemas.microsoft.com/office/drawing/2014/main" id="{CBC6ECB8-CA47-B645-B3FE-3B112FFBEF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88F72E-07E6-014E-90D0-39BBAC02EE5A}"/>
              </a:ext>
            </a:extLst>
          </p:cNvPr>
          <p:cNvSpPr>
            <a:spLocks noGrp="1"/>
          </p:cNvSpPr>
          <p:nvPr>
            <p:ph type="sldNum" sz="quarter" idx="12"/>
          </p:nvPr>
        </p:nvSpPr>
        <p:spPr/>
        <p:txBody>
          <a:bodyPr/>
          <a:lstStyle/>
          <a:p>
            <a:fld id="{37CA7C4A-D4EE-8A42-ACC9-3DCBEC9D14DC}" type="slidenum">
              <a:rPr lang="en-US" smtClean="0"/>
              <a:t>‹#›</a:t>
            </a:fld>
            <a:endParaRPr lang="en-US"/>
          </a:p>
        </p:txBody>
      </p:sp>
    </p:spTree>
    <p:extLst>
      <p:ext uri="{BB962C8B-B14F-4D97-AF65-F5344CB8AC3E}">
        <p14:creationId xmlns:p14="http://schemas.microsoft.com/office/powerpoint/2010/main" val="1576835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17532-CB7C-3040-9F34-C84B46F1DC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8D7B26-1D22-9242-981F-178E65A539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F70210-BA1A-154E-A427-0F28D9CCE93A}"/>
              </a:ext>
            </a:extLst>
          </p:cNvPr>
          <p:cNvSpPr>
            <a:spLocks noGrp="1"/>
          </p:cNvSpPr>
          <p:nvPr>
            <p:ph type="dt" sz="half" idx="10"/>
          </p:nvPr>
        </p:nvSpPr>
        <p:spPr/>
        <p:txBody>
          <a:bodyPr/>
          <a:lstStyle/>
          <a:p>
            <a:fld id="{26DCD5E2-76C9-B042-8233-5647974266C0}" type="datetimeFigureOut">
              <a:rPr lang="en-US" smtClean="0"/>
              <a:t>1/3/21</a:t>
            </a:fld>
            <a:endParaRPr lang="en-US"/>
          </a:p>
        </p:txBody>
      </p:sp>
      <p:sp>
        <p:nvSpPr>
          <p:cNvPr id="5" name="Footer Placeholder 4">
            <a:extLst>
              <a:ext uri="{FF2B5EF4-FFF2-40B4-BE49-F238E27FC236}">
                <a16:creationId xmlns:a16="http://schemas.microsoft.com/office/drawing/2014/main" id="{3463319C-4CB3-7142-ADF7-9AD82B627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129D06-6531-4F4C-912B-78FBDC1866EB}"/>
              </a:ext>
            </a:extLst>
          </p:cNvPr>
          <p:cNvSpPr>
            <a:spLocks noGrp="1"/>
          </p:cNvSpPr>
          <p:nvPr>
            <p:ph type="sldNum" sz="quarter" idx="12"/>
          </p:nvPr>
        </p:nvSpPr>
        <p:spPr/>
        <p:txBody>
          <a:bodyPr/>
          <a:lstStyle/>
          <a:p>
            <a:fld id="{37CA7C4A-D4EE-8A42-ACC9-3DCBEC9D14DC}" type="slidenum">
              <a:rPr lang="en-US" smtClean="0"/>
              <a:t>‹#›</a:t>
            </a:fld>
            <a:endParaRPr lang="en-US"/>
          </a:p>
        </p:txBody>
      </p:sp>
    </p:spTree>
    <p:extLst>
      <p:ext uri="{BB962C8B-B14F-4D97-AF65-F5344CB8AC3E}">
        <p14:creationId xmlns:p14="http://schemas.microsoft.com/office/powerpoint/2010/main" val="2751773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B8AA4F-C7E6-1C4F-8AB4-7363D7D59B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ADE425-1FF8-3842-A732-5DFBBD3EA2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B51DBF-F7C9-9243-833D-0F7ACB5F2923}"/>
              </a:ext>
            </a:extLst>
          </p:cNvPr>
          <p:cNvSpPr>
            <a:spLocks noGrp="1"/>
          </p:cNvSpPr>
          <p:nvPr>
            <p:ph type="dt" sz="half" idx="10"/>
          </p:nvPr>
        </p:nvSpPr>
        <p:spPr/>
        <p:txBody>
          <a:bodyPr/>
          <a:lstStyle/>
          <a:p>
            <a:fld id="{26DCD5E2-76C9-B042-8233-5647974266C0}" type="datetimeFigureOut">
              <a:rPr lang="en-US" smtClean="0"/>
              <a:t>1/3/21</a:t>
            </a:fld>
            <a:endParaRPr lang="en-US"/>
          </a:p>
        </p:txBody>
      </p:sp>
      <p:sp>
        <p:nvSpPr>
          <p:cNvPr id="5" name="Footer Placeholder 4">
            <a:extLst>
              <a:ext uri="{FF2B5EF4-FFF2-40B4-BE49-F238E27FC236}">
                <a16:creationId xmlns:a16="http://schemas.microsoft.com/office/drawing/2014/main" id="{825DD10E-F50B-A146-9B49-D6ACF7EAF3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E54FE-83C3-3140-88F8-E668EC0D65AD}"/>
              </a:ext>
            </a:extLst>
          </p:cNvPr>
          <p:cNvSpPr>
            <a:spLocks noGrp="1"/>
          </p:cNvSpPr>
          <p:nvPr>
            <p:ph type="sldNum" sz="quarter" idx="12"/>
          </p:nvPr>
        </p:nvSpPr>
        <p:spPr/>
        <p:txBody>
          <a:bodyPr/>
          <a:lstStyle/>
          <a:p>
            <a:fld id="{37CA7C4A-D4EE-8A42-ACC9-3DCBEC9D14DC}" type="slidenum">
              <a:rPr lang="en-US" smtClean="0"/>
              <a:t>‹#›</a:t>
            </a:fld>
            <a:endParaRPr lang="en-US"/>
          </a:p>
        </p:txBody>
      </p:sp>
    </p:spTree>
    <p:extLst>
      <p:ext uri="{BB962C8B-B14F-4D97-AF65-F5344CB8AC3E}">
        <p14:creationId xmlns:p14="http://schemas.microsoft.com/office/powerpoint/2010/main" val="3042740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DDEA5-B3EC-D14F-B88F-08918E47FE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F70C09-B964-1346-8B3F-C53389F620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F8A601-9C3B-5847-B9F2-E2536F4E4D85}"/>
              </a:ext>
            </a:extLst>
          </p:cNvPr>
          <p:cNvSpPr>
            <a:spLocks noGrp="1"/>
          </p:cNvSpPr>
          <p:nvPr>
            <p:ph type="dt" sz="half" idx="10"/>
          </p:nvPr>
        </p:nvSpPr>
        <p:spPr/>
        <p:txBody>
          <a:bodyPr/>
          <a:lstStyle/>
          <a:p>
            <a:fld id="{26DCD5E2-76C9-B042-8233-5647974266C0}" type="datetimeFigureOut">
              <a:rPr lang="en-US" smtClean="0"/>
              <a:t>1/3/21</a:t>
            </a:fld>
            <a:endParaRPr lang="en-US"/>
          </a:p>
        </p:txBody>
      </p:sp>
      <p:sp>
        <p:nvSpPr>
          <p:cNvPr id="5" name="Footer Placeholder 4">
            <a:extLst>
              <a:ext uri="{FF2B5EF4-FFF2-40B4-BE49-F238E27FC236}">
                <a16:creationId xmlns:a16="http://schemas.microsoft.com/office/drawing/2014/main" id="{C3AFBA42-ECB4-2C44-859D-CA1B190F67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A1DCC-16C4-C346-9C31-CD61752EE26E}"/>
              </a:ext>
            </a:extLst>
          </p:cNvPr>
          <p:cNvSpPr>
            <a:spLocks noGrp="1"/>
          </p:cNvSpPr>
          <p:nvPr>
            <p:ph type="sldNum" sz="quarter" idx="12"/>
          </p:nvPr>
        </p:nvSpPr>
        <p:spPr/>
        <p:txBody>
          <a:bodyPr/>
          <a:lstStyle/>
          <a:p>
            <a:fld id="{37CA7C4A-D4EE-8A42-ACC9-3DCBEC9D14DC}" type="slidenum">
              <a:rPr lang="en-US" smtClean="0"/>
              <a:t>‹#›</a:t>
            </a:fld>
            <a:endParaRPr lang="en-US"/>
          </a:p>
        </p:txBody>
      </p:sp>
    </p:spTree>
    <p:extLst>
      <p:ext uri="{BB962C8B-B14F-4D97-AF65-F5344CB8AC3E}">
        <p14:creationId xmlns:p14="http://schemas.microsoft.com/office/powerpoint/2010/main" val="2846930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4307B-C248-CB4A-8E8A-2FF1DF6B98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D96C4A-2A90-DD46-9565-DCA20DAADF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65E39F-97B7-B049-AF24-63F6B89D4A2B}"/>
              </a:ext>
            </a:extLst>
          </p:cNvPr>
          <p:cNvSpPr>
            <a:spLocks noGrp="1"/>
          </p:cNvSpPr>
          <p:nvPr>
            <p:ph type="dt" sz="half" idx="10"/>
          </p:nvPr>
        </p:nvSpPr>
        <p:spPr/>
        <p:txBody>
          <a:bodyPr/>
          <a:lstStyle/>
          <a:p>
            <a:fld id="{26DCD5E2-76C9-B042-8233-5647974266C0}" type="datetimeFigureOut">
              <a:rPr lang="en-US" smtClean="0"/>
              <a:t>1/3/21</a:t>
            </a:fld>
            <a:endParaRPr lang="en-US"/>
          </a:p>
        </p:txBody>
      </p:sp>
      <p:sp>
        <p:nvSpPr>
          <p:cNvPr id="5" name="Footer Placeholder 4">
            <a:extLst>
              <a:ext uri="{FF2B5EF4-FFF2-40B4-BE49-F238E27FC236}">
                <a16:creationId xmlns:a16="http://schemas.microsoft.com/office/drawing/2014/main" id="{9E8389A1-2300-854B-B33F-218DAFE163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0F84F5-5F95-8B4C-AEF5-0D26ADE5576C}"/>
              </a:ext>
            </a:extLst>
          </p:cNvPr>
          <p:cNvSpPr>
            <a:spLocks noGrp="1"/>
          </p:cNvSpPr>
          <p:nvPr>
            <p:ph type="sldNum" sz="quarter" idx="12"/>
          </p:nvPr>
        </p:nvSpPr>
        <p:spPr/>
        <p:txBody>
          <a:bodyPr/>
          <a:lstStyle/>
          <a:p>
            <a:fld id="{37CA7C4A-D4EE-8A42-ACC9-3DCBEC9D14DC}" type="slidenum">
              <a:rPr lang="en-US" smtClean="0"/>
              <a:t>‹#›</a:t>
            </a:fld>
            <a:endParaRPr lang="en-US"/>
          </a:p>
        </p:txBody>
      </p:sp>
    </p:spTree>
    <p:extLst>
      <p:ext uri="{BB962C8B-B14F-4D97-AF65-F5344CB8AC3E}">
        <p14:creationId xmlns:p14="http://schemas.microsoft.com/office/powerpoint/2010/main" val="4020872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3769C-B2F3-724E-96B1-3C29AE6641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2BDE17-F518-8A44-BE76-C6359220C6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F62DED-25E2-8C4B-B0E6-8BD98990A1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061713-89AD-B048-93F6-E5DA9C00CA6F}"/>
              </a:ext>
            </a:extLst>
          </p:cNvPr>
          <p:cNvSpPr>
            <a:spLocks noGrp="1"/>
          </p:cNvSpPr>
          <p:nvPr>
            <p:ph type="dt" sz="half" idx="10"/>
          </p:nvPr>
        </p:nvSpPr>
        <p:spPr/>
        <p:txBody>
          <a:bodyPr/>
          <a:lstStyle/>
          <a:p>
            <a:fld id="{26DCD5E2-76C9-B042-8233-5647974266C0}" type="datetimeFigureOut">
              <a:rPr lang="en-US" smtClean="0"/>
              <a:t>1/3/21</a:t>
            </a:fld>
            <a:endParaRPr lang="en-US"/>
          </a:p>
        </p:txBody>
      </p:sp>
      <p:sp>
        <p:nvSpPr>
          <p:cNvPr id="6" name="Footer Placeholder 5">
            <a:extLst>
              <a:ext uri="{FF2B5EF4-FFF2-40B4-BE49-F238E27FC236}">
                <a16:creationId xmlns:a16="http://schemas.microsoft.com/office/drawing/2014/main" id="{6BBCC56A-EBA4-C541-8759-BBB0490258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2934C4-74AA-1142-B47E-EAD1C65DCAAF}"/>
              </a:ext>
            </a:extLst>
          </p:cNvPr>
          <p:cNvSpPr>
            <a:spLocks noGrp="1"/>
          </p:cNvSpPr>
          <p:nvPr>
            <p:ph type="sldNum" sz="quarter" idx="12"/>
          </p:nvPr>
        </p:nvSpPr>
        <p:spPr/>
        <p:txBody>
          <a:bodyPr/>
          <a:lstStyle/>
          <a:p>
            <a:fld id="{37CA7C4A-D4EE-8A42-ACC9-3DCBEC9D14DC}" type="slidenum">
              <a:rPr lang="en-US" smtClean="0"/>
              <a:t>‹#›</a:t>
            </a:fld>
            <a:endParaRPr lang="en-US"/>
          </a:p>
        </p:txBody>
      </p:sp>
    </p:spTree>
    <p:extLst>
      <p:ext uri="{BB962C8B-B14F-4D97-AF65-F5344CB8AC3E}">
        <p14:creationId xmlns:p14="http://schemas.microsoft.com/office/powerpoint/2010/main" val="3923677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AE69E-10C0-6642-8A6A-6D61689C99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CF71AE-F6DD-6D42-9F1F-A35DE459E3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268EB5-3CE2-9544-B539-3A527E9A4D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200477-6148-DC46-A71B-B33AF63869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3CE690-AD56-BA4F-8865-F3B2D7E82E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8D0A8A-6362-DC4C-B3F0-C94ED0B85CB7}"/>
              </a:ext>
            </a:extLst>
          </p:cNvPr>
          <p:cNvSpPr>
            <a:spLocks noGrp="1"/>
          </p:cNvSpPr>
          <p:nvPr>
            <p:ph type="dt" sz="half" idx="10"/>
          </p:nvPr>
        </p:nvSpPr>
        <p:spPr/>
        <p:txBody>
          <a:bodyPr/>
          <a:lstStyle/>
          <a:p>
            <a:fld id="{26DCD5E2-76C9-B042-8233-5647974266C0}" type="datetimeFigureOut">
              <a:rPr lang="en-US" smtClean="0"/>
              <a:t>1/3/21</a:t>
            </a:fld>
            <a:endParaRPr lang="en-US"/>
          </a:p>
        </p:txBody>
      </p:sp>
      <p:sp>
        <p:nvSpPr>
          <p:cNvPr id="8" name="Footer Placeholder 7">
            <a:extLst>
              <a:ext uri="{FF2B5EF4-FFF2-40B4-BE49-F238E27FC236}">
                <a16:creationId xmlns:a16="http://schemas.microsoft.com/office/drawing/2014/main" id="{7D0EA377-E589-0245-9E53-8F06E3EE7A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5D57DD-A406-6D4D-91FD-768391CAECC2}"/>
              </a:ext>
            </a:extLst>
          </p:cNvPr>
          <p:cNvSpPr>
            <a:spLocks noGrp="1"/>
          </p:cNvSpPr>
          <p:nvPr>
            <p:ph type="sldNum" sz="quarter" idx="12"/>
          </p:nvPr>
        </p:nvSpPr>
        <p:spPr/>
        <p:txBody>
          <a:bodyPr/>
          <a:lstStyle/>
          <a:p>
            <a:fld id="{37CA7C4A-D4EE-8A42-ACC9-3DCBEC9D14DC}" type="slidenum">
              <a:rPr lang="en-US" smtClean="0"/>
              <a:t>‹#›</a:t>
            </a:fld>
            <a:endParaRPr lang="en-US"/>
          </a:p>
        </p:txBody>
      </p:sp>
    </p:spTree>
    <p:extLst>
      <p:ext uri="{BB962C8B-B14F-4D97-AF65-F5344CB8AC3E}">
        <p14:creationId xmlns:p14="http://schemas.microsoft.com/office/powerpoint/2010/main" val="1495144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196D8-582C-674B-A436-5EA399477D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0F20F8-C473-8D49-9800-9A0541F5688B}"/>
              </a:ext>
            </a:extLst>
          </p:cNvPr>
          <p:cNvSpPr>
            <a:spLocks noGrp="1"/>
          </p:cNvSpPr>
          <p:nvPr>
            <p:ph type="dt" sz="half" idx="10"/>
          </p:nvPr>
        </p:nvSpPr>
        <p:spPr/>
        <p:txBody>
          <a:bodyPr/>
          <a:lstStyle/>
          <a:p>
            <a:fld id="{26DCD5E2-76C9-B042-8233-5647974266C0}" type="datetimeFigureOut">
              <a:rPr lang="en-US" smtClean="0"/>
              <a:t>1/3/21</a:t>
            </a:fld>
            <a:endParaRPr lang="en-US"/>
          </a:p>
        </p:txBody>
      </p:sp>
      <p:sp>
        <p:nvSpPr>
          <p:cNvPr id="4" name="Footer Placeholder 3">
            <a:extLst>
              <a:ext uri="{FF2B5EF4-FFF2-40B4-BE49-F238E27FC236}">
                <a16:creationId xmlns:a16="http://schemas.microsoft.com/office/drawing/2014/main" id="{E0FAAFBB-AC71-EA4C-B8F9-FA88725540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B92A49-D7C2-634F-AA5A-FA5F83C13A70}"/>
              </a:ext>
            </a:extLst>
          </p:cNvPr>
          <p:cNvSpPr>
            <a:spLocks noGrp="1"/>
          </p:cNvSpPr>
          <p:nvPr>
            <p:ph type="sldNum" sz="quarter" idx="12"/>
          </p:nvPr>
        </p:nvSpPr>
        <p:spPr/>
        <p:txBody>
          <a:bodyPr/>
          <a:lstStyle/>
          <a:p>
            <a:fld id="{37CA7C4A-D4EE-8A42-ACC9-3DCBEC9D14DC}" type="slidenum">
              <a:rPr lang="en-US" smtClean="0"/>
              <a:t>‹#›</a:t>
            </a:fld>
            <a:endParaRPr lang="en-US"/>
          </a:p>
        </p:txBody>
      </p:sp>
    </p:spTree>
    <p:extLst>
      <p:ext uri="{BB962C8B-B14F-4D97-AF65-F5344CB8AC3E}">
        <p14:creationId xmlns:p14="http://schemas.microsoft.com/office/powerpoint/2010/main" val="37743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E55E51-AF81-7740-9FDF-D191F811DBCA}"/>
              </a:ext>
            </a:extLst>
          </p:cNvPr>
          <p:cNvSpPr>
            <a:spLocks noGrp="1"/>
          </p:cNvSpPr>
          <p:nvPr>
            <p:ph type="dt" sz="half" idx="10"/>
          </p:nvPr>
        </p:nvSpPr>
        <p:spPr/>
        <p:txBody>
          <a:bodyPr/>
          <a:lstStyle/>
          <a:p>
            <a:fld id="{26DCD5E2-76C9-B042-8233-5647974266C0}" type="datetimeFigureOut">
              <a:rPr lang="en-US" smtClean="0"/>
              <a:t>1/3/21</a:t>
            </a:fld>
            <a:endParaRPr lang="en-US"/>
          </a:p>
        </p:txBody>
      </p:sp>
      <p:sp>
        <p:nvSpPr>
          <p:cNvPr id="3" name="Footer Placeholder 2">
            <a:extLst>
              <a:ext uri="{FF2B5EF4-FFF2-40B4-BE49-F238E27FC236}">
                <a16:creationId xmlns:a16="http://schemas.microsoft.com/office/drawing/2014/main" id="{48CBD2ED-0173-404C-B0D2-5C54FBEEA4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D86DC3-D3AC-6642-B28B-77ED1DFBFB36}"/>
              </a:ext>
            </a:extLst>
          </p:cNvPr>
          <p:cNvSpPr>
            <a:spLocks noGrp="1"/>
          </p:cNvSpPr>
          <p:nvPr>
            <p:ph type="sldNum" sz="quarter" idx="12"/>
          </p:nvPr>
        </p:nvSpPr>
        <p:spPr/>
        <p:txBody>
          <a:bodyPr/>
          <a:lstStyle/>
          <a:p>
            <a:fld id="{37CA7C4A-D4EE-8A42-ACC9-3DCBEC9D14DC}" type="slidenum">
              <a:rPr lang="en-US" smtClean="0"/>
              <a:t>‹#›</a:t>
            </a:fld>
            <a:endParaRPr lang="en-US"/>
          </a:p>
        </p:txBody>
      </p:sp>
    </p:spTree>
    <p:extLst>
      <p:ext uri="{BB962C8B-B14F-4D97-AF65-F5344CB8AC3E}">
        <p14:creationId xmlns:p14="http://schemas.microsoft.com/office/powerpoint/2010/main" val="4046623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5C8AD-D872-D34B-8F7E-A5B8A86487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37BB84-06BC-264C-8A42-640152C6BF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B7A225-2ADE-1147-836F-82F7C2B7B1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8C5342-C2A8-6F42-B59E-0A7C7ACD10ED}"/>
              </a:ext>
            </a:extLst>
          </p:cNvPr>
          <p:cNvSpPr>
            <a:spLocks noGrp="1"/>
          </p:cNvSpPr>
          <p:nvPr>
            <p:ph type="dt" sz="half" idx="10"/>
          </p:nvPr>
        </p:nvSpPr>
        <p:spPr/>
        <p:txBody>
          <a:bodyPr/>
          <a:lstStyle/>
          <a:p>
            <a:fld id="{26DCD5E2-76C9-B042-8233-5647974266C0}" type="datetimeFigureOut">
              <a:rPr lang="en-US" smtClean="0"/>
              <a:t>1/3/21</a:t>
            </a:fld>
            <a:endParaRPr lang="en-US"/>
          </a:p>
        </p:txBody>
      </p:sp>
      <p:sp>
        <p:nvSpPr>
          <p:cNvPr id="6" name="Footer Placeholder 5">
            <a:extLst>
              <a:ext uri="{FF2B5EF4-FFF2-40B4-BE49-F238E27FC236}">
                <a16:creationId xmlns:a16="http://schemas.microsoft.com/office/drawing/2014/main" id="{2514457D-47E3-4F48-8689-F476965347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C907CE-67FF-1448-840A-6390E5A6D866}"/>
              </a:ext>
            </a:extLst>
          </p:cNvPr>
          <p:cNvSpPr>
            <a:spLocks noGrp="1"/>
          </p:cNvSpPr>
          <p:nvPr>
            <p:ph type="sldNum" sz="quarter" idx="12"/>
          </p:nvPr>
        </p:nvSpPr>
        <p:spPr/>
        <p:txBody>
          <a:bodyPr/>
          <a:lstStyle/>
          <a:p>
            <a:fld id="{37CA7C4A-D4EE-8A42-ACC9-3DCBEC9D14DC}" type="slidenum">
              <a:rPr lang="en-US" smtClean="0"/>
              <a:t>‹#›</a:t>
            </a:fld>
            <a:endParaRPr lang="en-US"/>
          </a:p>
        </p:txBody>
      </p:sp>
    </p:spTree>
    <p:extLst>
      <p:ext uri="{BB962C8B-B14F-4D97-AF65-F5344CB8AC3E}">
        <p14:creationId xmlns:p14="http://schemas.microsoft.com/office/powerpoint/2010/main" val="3876653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FAC4C-10BE-E441-BEB3-97497B939D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CB1548-A585-134B-B788-CC5FB0C2AF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6C5AFF-1E13-FE4E-A0A0-269570EBBF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37B82E-9106-5747-8FC4-7968E1862FDF}"/>
              </a:ext>
            </a:extLst>
          </p:cNvPr>
          <p:cNvSpPr>
            <a:spLocks noGrp="1"/>
          </p:cNvSpPr>
          <p:nvPr>
            <p:ph type="dt" sz="half" idx="10"/>
          </p:nvPr>
        </p:nvSpPr>
        <p:spPr/>
        <p:txBody>
          <a:bodyPr/>
          <a:lstStyle/>
          <a:p>
            <a:fld id="{26DCD5E2-76C9-B042-8233-5647974266C0}" type="datetimeFigureOut">
              <a:rPr lang="en-US" smtClean="0"/>
              <a:t>1/3/21</a:t>
            </a:fld>
            <a:endParaRPr lang="en-US"/>
          </a:p>
        </p:txBody>
      </p:sp>
      <p:sp>
        <p:nvSpPr>
          <p:cNvPr id="6" name="Footer Placeholder 5">
            <a:extLst>
              <a:ext uri="{FF2B5EF4-FFF2-40B4-BE49-F238E27FC236}">
                <a16:creationId xmlns:a16="http://schemas.microsoft.com/office/drawing/2014/main" id="{7FA54AE1-2657-D644-9BBB-1D80CACD2E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8B3690-C0A2-0C4B-B7B7-0220A994133A}"/>
              </a:ext>
            </a:extLst>
          </p:cNvPr>
          <p:cNvSpPr>
            <a:spLocks noGrp="1"/>
          </p:cNvSpPr>
          <p:nvPr>
            <p:ph type="sldNum" sz="quarter" idx="12"/>
          </p:nvPr>
        </p:nvSpPr>
        <p:spPr/>
        <p:txBody>
          <a:bodyPr/>
          <a:lstStyle/>
          <a:p>
            <a:fld id="{37CA7C4A-D4EE-8A42-ACC9-3DCBEC9D14DC}" type="slidenum">
              <a:rPr lang="en-US" smtClean="0"/>
              <a:t>‹#›</a:t>
            </a:fld>
            <a:endParaRPr lang="en-US"/>
          </a:p>
        </p:txBody>
      </p:sp>
    </p:spTree>
    <p:extLst>
      <p:ext uri="{BB962C8B-B14F-4D97-AF65-F5344CB8AC3E}">
        <p14:creationId xmlns:p14="http://schemas.microsoft.com/office/powerpoint/2010/main" val="253040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5C641C-D437-784D-83F2-0D15FE2D4C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205FE6-FF2E-3648-B590-9A54644A3C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368746-D8C9-7242-9462-49F3A255D8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DCD5E2-76C9-B042-8233-5647974266C0}" type="datetimeFigureOut">
              <a:rPr lang="en-US" smtClean="0"/>
              <a:t>1/3/21</a:t>
            </a:fld>
            <a:endParaRPr lang="en-US"/>
          </a:p>
        </p:txBody>
      </p:sp>
      <p:sp>
        <p:nvSpPr>
          <p:cNvPr id="5" name="Footer Placeholder 4">
            <a:extLst>
              <a:ext uri="{FF2B5EF4-FFF2-40B4-BE49-F238E27FC236}">
                <a16:creationId xmlns:a16="http://schemas.microsoft.com/office/drawing/2014/main" id="{449E5A1E-884F-734A-9B34-3E72B94219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73D5E6-567B-EF4B-8C1F-BF9D993677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CA7C4A-D4EE-8A42-ACC9-3DCBEC9D14DC}" type="slidenum">
              <a:rPr lang="en-US" smtClean="0"/>
              <a:t>‹#›</a:t>
            </a:fld>
            <a:endParaRPr lang="en-US"/>
          </a:p>
        </p:txBody>
      </p:sp>
    </p:spTree>
    <p:extLst>
      <p:ext uri="{BB962C8B-B14F-4D97-AF65-F5344CB8AC3E}">
        <p14:creationId xmlns:p14="http://schemas.microsoft.com/office/powerpoint/2010/main" val="1055015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BB419E-ACF7-7D41-9DFB-7ECCB978C6E3}"/>
              </a:ext>
            </a:extLst>
          </p:cNvPr>
          <p:cNvSpPr>
            <a:spLocks noGrp="1"/>
          </p:cNvSpPr>
          <p:nvPr>
            <p:ph type="ctrTitle"/>
          </p:nvPr>
        </p:nvSpPr>
        <p:spPr>
          <a:xfrm>
            <a:off x="795342" y="637953"/>
            <a:ext cx="8272458" cy="3189507"/>
          </a:xfrm>
        </p:spPr>
        <p:txBody>
          <a:bodyPr>
            <a:normAutofit/>
          </a:bodyPr>
          <a:lstStyle/>
          <a:p>
            <a:r>
              <a:rPr lang="es-ES_tradnl" sz="8000" b="1" dirty="0">
                <a:solidFill>
                  <a:srgbClr val="FFFFFF"/>
                </a:solidFill>
              </a:rPr>
              <a:t>Entrenamiento CCC</a:t>
            </a:r>
          </a:p>
        </p:txBody>
      </p:sp>
      <p:sp>
        <p:nvSpPr>
          <p:cNvPr id="12"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AAD1407F-76C8-3140-9276-166685153843}"/>
              </a:ext>
            </a:extLst>
          </p:cNvPr>
          <p:cNvSpPr>
            <a:spLocks noGrp="1"/>
          </p:cNvSpPr>
          <p:nvPr>
            <p:ph type="subTitle" idx="1"/>
          </p:nvPr>
        </p:nvSpPr>
        <p:spPr>
          <a:xfrm>
            <a:off x="795342" y="4377268"/>
            <a:ext cx="7970903" cy="1280582"/>
          </a:xfrm>
        </p:spPr>
        <p:txBody>
          <a:bodyPr anchor="t">
            <a:normAutofit/>
          </a:bodyPr>
          <a:lstStyle/>
          <a:p>
            <a:pPr algn="l"/>
            <a:r>
              <a:rPr lang="es-ES_tradnl" sz="3200">
                <a:solidFill>
                  <a:srgbClr val="FEFFFF"/>
                </a:solidFill>
              </a:rPr>
              <a:t>Sesión #3</a:t>
            </a:r>
          </a:p>
          <a:p>
            <a:pPr algn="l"/>
            <a:r>
              <a:rPr lang="es-ES_tradnl" sz="3200">
                <a:solidFill>
                  <a:srgbClr val="FEFFFF"/>
                </a:solidFill>
              </a:rPr>
              <a:t>Omar Paladines</a:t>
            </a:r>
          </a:p>
        </p:txBody>
      </p:sp>
      <p:sp>
        <p:nvSpPr>
          <p:cNvPr id="18"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36539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0B07-1B40-E14D-BC13-B6E2EA5471C1}"/>
              </a:ext>
            </a:extLst>
          </p:cNvPr>
          <p:cNvSpPr>
            <a:spLocks noGrp="1"/>
          </p:cNvSpPr>
          <p:nvPr>
            <p:ph type="title"/>
          </p:nvPr>
        </p:nvSpPr>
        <p:spPr/>
        <p:txBody>
          <a:bodyPr/>
          <a:lstStyle/>
          <a:p>
            <a:pPr algn="ctr"/>
            <a:r>
              <a:rPr lang="es-ES_tradnl" b="1" dirty="0">
                <a:solidFill>
                  <a:schemeClr val="bg1"/>
                </a:solidFill>
              </a:rPr>
              <a:t>Análisis Asintótico</a:t>
            </a:r>
          </a:p>
        </p:txBody>
      </p:sp>
      <p:sp>
        <p:nvSpPr>
          <p:cNvPr id="3" name="Content Placeholder 2">
            <a:extLst>
              <a:ext uri="{FF2B5EF4-FFF2-40B4-BE49-F238E27FC236}">
                <a16:creationId xmlns:a16="http://schemas.microsoft.com/office/drawing/2014/main" id="{307057BA-5134-B142-9558-0A5D96E59BCF}"/>
              </a:ext>
            </a:extLst>
          </p:cNvPr>
          <p:cNvSpPr>
            <a:spLocks noGrp="1"/>
          </p:cNvSpPr>
          <p:nvPr>
            <p:ph idx="1"/>
          </p:nvPr>
        </p:nvSpPr>
        <p:spPr>
          <a:xfrm>
            <a:off x="838200" y="1825624"/>
            <a:ext cx="10515600" cy="4899026"/>
          </a:xfrm>
        </p:spPr>
        <p:txBody>
          <a:bodyPr>
            <a:normAutofit fontScale="25000" lnSpcReduction="20000"/>
          </a:bodyPr>
          <a:lstStyle/>
          <a:p>
            <a:pPr marL="0" indent="0">
              <a:buNone/>
            </a:pPr>
            <a:r>
              <a:rPr lang="es-ES" sz="9600" dirty="0">
                <a:solidFill>
                  <a:schemeClr val="bg1"/>
                </a:solidFill>
              </a:rPr>
              <a:t>Problema: Decidir si un número existe o no en un arreglo.</a:t>
            </a:r>
            <a:endParaRPr lang="es-ES_tradnl" sz="9600" dirty="0">
              <a:solidFill>
                <a:schemeClr val="bg1"/>
              </a:solidFill>
            </a:endParaRPr>
          </a:p>
          <a:p>
            <a:pPr marL="0" indent="0">
              <a:buNone/>
            </a:pPr>
            <a:r>
              <a:rPr lang="es-ES_tradnl" sz="9600" dirty="0">
                <a:solidFill>
                  <a:schemeClr val="bg1"/>
                </a:solidFill>
              </a:rPr>
              <a:t>Solución: Basta iterar sobre el arreglo y comparar con el número dado.</a:t>
            </a:r>
            <a:br>
              <a:rPr lang="es-ES_tradnl" sz="9600" dirty="0">
                <a:solidFill>
                  <a:schemeClr val="bg1"/>
                </a:solidFill>
              </a:rPr>
            </a:br>
            <a:br>
              <a:rPr lang="es-ES_tradnl" sz="9600" dirty="0">
                <a:solidFill>
                  <a:schemeClr val="bg1"/>
                </a:solidFill>
              </a:rPr>
            </a:br>
            <a:r>
              <a:rPr lang="es-ES_tradnl" sz="8800" dirty="0" err="1">
                <a:solidFill>
                  <a:schemeClr val="bg1"/>
                </a:solidFill>
              </a:rPr>
              <a:t>bool</a:t>
            </a:r>
            <a:r>
              <a:rPr lang="es-ES_tradnl" sz="8800" dirty="0">
                <a:solidFill>
                  <a:schemeClr val="bg1"/>
                </a:solidFill>
              </a:rPr>
              <a:t> </a:t>
            </a:r>
            <a:r>
              <a:rPr lang="es-ES_tradnl" sz="8800" dirty="0" err="1">
                <a:solidFill>
                  <a:schemeClr val="bg1"/>
                </a:solidFill>
              </a:rPr>
              <a:t>BuscarElemento</a:t>
            </a:r>
            <a:r>
              <a:rPr lang="es-ES_tradnl" sz="8800" dirty="0">
                <a:solidFill>
                  <a:schemeClr val="bg1"/>
                </a:solidFill>
              </a:rPr>
              <a:t> (</a:t>
            </a:r>
            <a:r>
              <a:rPr lang="es-ES_tradnl" sz="8800" dirty="0" err="1">
                <a:solidFill>
                  <a:schemeClr val="bg1"/>
                </a:solidFill>
              </a:rPr>
              <a:t>int</a:t>
            </a:r>
            <a:r>
              <a:rPr lang="es-ES_tradnl" sz="8800" dirty="0">
                <a:solidFill>
                  <a:schemeClr val="bg1"/>
                </a:solidFill>
              </a:rPr>
              <a:t> </a:t>
            </a:r>
            <a:r>
              <a:rPr lang="es-ES_tradnl" sz="8800" dirty="0" err="1">
                <a:solidFill>
                  <a:schemeClr val="bg1"/>
                </a:solidFill>
              </a:rPr>
              <a:t>num</a:t>
            </a:r>
            <a:r>
              <a:rPr lang="es-ES_tradnl" sz="8800" dirty="0">
                <a:solidFill>
                  <a:schemeClr val="bg1"/>
                </a:solidFill>
              </a:rPr>
              <a:t>, </a:t>
            </a:r>
            <a:r>
              <a:rPr lang="es-ES_tradnl" sz="8800" dirty="0" err="1">
                <a:solidFill>
                  <a:schemeClr val="bg1"/>
                </a:solidFill>
              </a:rPr>
              <a:t>int</a:t>
            </a:r>
            <a:r>
              <a:rPr lang="es-ES_tradnl" sz="8800" dirty="0">
                <a:solidFill>
                  <a:schemeClr val="bg1"/>
                </a:solidFill>
              </a:rPr>
              <a:t> </a:t>
            </a:r>
            <a:r>
              <a:rPr lang="es-ES_tradnl" sz="8800" dirty="0" err="1">
                <a:solidFill>
                  <a:schemeClr val="bg1"/>
                </a:solidFill>
              </a:rPr>
              <a:t>numElts</a:t>
            </a:r>
            <a:r>
              <a:rPr lang="es-ES_tradnl" sz="8800" dirty="0">
                <a:solidFill>
                  <a:schemeClr val="bg1"/>
                </a:solidFill>
              </a:rPr>
              <a:t>, </a:t>
            </a:r>
            <a:r>
              <a:rPr lang="es-ES_tradnl" sz="8800" dirty="0" err="1">
                <a:solidFill>
                  <a:schemeClr val="bg1"/>
                </a:solidFill>
              </a:rPr>
              <a:t>int</a:t>
            </a:r>
            <a:r>
              <a:rPr lang="es-ES_tradnl" sz="8800" dirty="0">
                <a:solidFill>
                  <a:schemeClr val="bg1"/>
                </a:solidFill>
              </a:rPr>
              <a:t> </a:t>
            </a:r>
            <a:r>
              <a:rPr lang="es-ES_tradnl" sz="8800" dirty="0" err="1">
                <a:solidFill>
                  <a:schemeClr val="bg1"/>
                </a:solidFill>
              </a:rPr>
              <a:t>arr</a:t>
            </a:r>
            <a:r>
              <a:rPr lang="es-ES_tradnl" sz="8800" dirty="0">
                <a:solidFill>
                  <a:schemeClr val="bg1"/>
                </a:solidFill>
              </a:rPr>
              <a:t>[])</a:t>
            </a:r>
          </a:p>
          <a:p>
            <a:pPr marL="0" indent="0">
              <a:buNone/>
            </a:pPr>
            <a:r>
              <a:rPr lang="es-ES_tradnl" sz="8800" dirty="0">
                <a:solidFill>
                  <a:schemeClr val="bg1"/>
                </a:solidFill>
              </a:rPr>
              <a:t>{</a:t>
            </a:r>
          </a:p>
          <a:p>
            <a:pPr marL="0" indent="0">
              <a:buNone/>
            </a:pPr>
            <a:r>
              <a:rPr lang="es-ES_tradnl" sz="8800" dirty="0">
                <a:solidFill>
                  <a:schemeClr val="bg1"/>
                </a:solidFill>
              </a:rPr>
              <a:t>	</a:t>
            </a:r>
            <a:r>
              <a:rPr lang="es-ES_tradnl" sz="8800" dirty="0" err="1">
                <a:solidFill>
                  <a:schemeClr val="bg1"/>
                </a:solidFill>
              </a:rPr>
              <a:t>for</a:t>
            </a:r>
            <a:r>
              <a:rPr lang="es-ES_tradnl" sz="8800" dirty="0">
                <a:solidFill>
                  <a:schemeClr val="bg1"/>
                </a:solidFill>
              </a:rPr>
              <a:t> (</a:t>
            </a:r>
            <a:r>
              <a:rPr lang="es-ES_tradnl" sz="8800" dirty="0" err="1">
                <a:solidFill>
                  <a:schemeClr val="bg1"/>
                </a:solidFill>
              </a:rPr>
              <a:t>int</a:t>
            </a:r>
            <a:r>
              <a:rPr lang="es-ES_tradnl" sz="8800" dirty="0">
                <a:solidFill>
                  <a:schemeClr val="bg1"/>
                </a:solidFill>
              </a:rPr>
              <a:t> i = 0; i &lt; </a:t>
            </a:r>
            <a:r>
              <a:rPr lang="es-ES_tradnl" sz="8800" dirty="0" err="1">
                <a:solidFill>
                  <a:schemeClr val="bg1"/>
                </a:solidFill>
              </a:rPr>
              <a:t>numElts</a:t>
            </a:r>
            <a:r>
              <a:rPr lang="es-ES_tradnl" sz="8800" dirty="0">
                <a:solidFill>
                  <a:schemeClr val="bg1"/>
                </a:solidFill>
              </a:rPr>
              <a:t>; i++)</a:t>
            </a:r>
          </a:p>
          <a:p>
            <a:pPr marL="0" indent="0">
              <a:buNone/>
            </a:pPr>
            <a:r>
              <a:rPr lang="es-ES_tradnl" sz="8800" dirty="0">
                <a:solidFill>
                  <a:schemeClr val="bg1"/>
                </a:solidFill>
              </a:rPr>
              <a:t>	{</a:t>
            </a:r>
          </a:p>
          <a:p>
            <a:pPr marL="0" indent="0">
              <a:buNone/>
            </a:pPr>
            <a:r>
              <a:rPr lang="es-ES_tradnl" sz="8800" dirty="0">
                <a:solidFill>
                  <a:schemeClr val="bg1"/>
                </a:solidFill>
              </a:rPr>
              <a:t>		</a:t>
            </a:r>
            <a:r>
              <a:rPr lang="es-ES_tradnl" sz="8800" dirty="0" err="1">
                <a:solidFill>
                  <a:schemeClr val="bg1"/>
                </a:solidFill>
              </a:rPr>
              <a:t>if</a:t>
            </a:r>
            <a:r>
              <a:rPr lang="es-ES_tradnl" sz="8800" dirty="0">
                <a:solidFill>
                  <a:schemeClr val="bg1"/>
                </a:solidFill>
              </a:rPr>
              <a:t> (</a:t>
            </a:r>
            <a:r>
              <a:rPr lang="es-ES_tradnl" sz="8800" dirty="0" err="1">
                <a:solidFill>
                  <a:schemeClr val="bg1"/>
                </a:solidFill>
              </a:rPr>
              <a:t>arr</a:t>
            </a:r>
            <a:r>
              <a:rPr lang="es-ES_tradnl" sz="8800" dirty="0">
                <a:solidFill>
                  <a:schemeClr val="bg1"/>
                </a:solidFill>
              </a:rPr>
              <a:t>[i] == </a:t>
            </a:r>
            <a:r>
              <a:rPr lang="es-ES_tradnl" sz="8800" dirty="0" err="1">
                <a:solidFill>
                  <a:schemeClr val="bg1"/>
                </a:solidFill>
              </a:rPr>
              <a:t>num</a:t>
            </a:r>
            <a:r>
              <a:rPr lang="es-ES_tradnl" sz="8800" dirty="0">
                <a:solidFill>
                  <a:schemeClr val="bg1"/>
                </a:solidFill>
              </a:rPr>
              <a:t>)</a:t>
            </a:r>
          </a:p>
          <a:p>
            <a:pPr marL="0" indent="0">
              <a:buNone/>
            </a:pPr>
            <a:r>
              <a:rPr lang="es-ES_tradnl" sz="8800" dirty="0">
                <a:solidFill>
                  <a:schemeClr val="bg1"/>
                </a:solidFill>
              </a:rPr>
              <a:t>		{</a:t>
            </a:r>
          </a:p>
          <a:p>
            <a:pPr marL="0" indent="0">
              <a:buNone/>
            </a:pPr>
            <a:r>
              <a:rPr lang="es-ES_tradnl" sz="8800" dirty="0">
                <a:solidFill>
                  <a:schemeClr val="bg1"/>
                </a:solidFill>
              </a:rPr>
              <a:t>			</a:t>
            </a:r>
            <a:r>
              <a:rPr lang="es-ES_tradnl" sz="8800" dirty="0" err="1">
                <a:solidFill>
                  <a:schemeClr val="bg1"/>
                </a:solidFill>
              </a:rPr>
              <a:t>return</a:t>
            </a:r>
            <a:r>
              <a:rPr lang="es-ES_tradnl" sz="8800" dirty="0">
                <a:solidFill>
                  <a:schemeClr val="bg1"/>
                </a:solidFill>
              </a:rPr>
              <a:t> true;</a:t>
            </a:r>
          </a:p>
          <a:p>
            <a:pPr marL="0" indent="0">
              <a:buNone/>
            </a:pPr>
            <a:r>
              <a:rPr lang="es-ES_tradnl" sz="8800" dirty="0">
                <a:solidFill>
                  <a:schemeClr val="bg1"/>
                </a:solidFill>
              </a:rPr>
              <a:t>		}</a:t>
            </a:r>
          </a:p>
          <a:p>
            <a:pPr marL="0" indent="0">
              <a:buNone/>
            </a:pPr>
            <a:r>
              <a:rPr lang="es-ES_tradnl" sz="8800" dirty="0">
                <a:solidFill>
                  <a:schemeClr val="bg1"/>
                </a:solidFill>
              </a:rPr>
              <a:t>	}</a:t>
            </a:r>
          </a:p>
          <a:p>
            <a:pPr marL="0" indent="0">
              <a:buNone/>
            </a:pPr>
            <a:r>
              <a:rPr lang="es-ES_tradnl" sz="8800" dirty="0">
                <a:solidFill>
                  <a:schemeClr val="bg1"/>
                </a:solidFill>
              </a:rPr>
              <a:t>	</a:t>
            </a:r>
            <a:r>
              <a:rPr lang="es-ES_tradnl" sz="8800" dirty="0" err="1">
                <a:solidFill>
                  <a:schemeClr val="bg1"/>
                </a:solidFill>
              </a:rPr>
              <a:t>return</a:t>
            </a:r>
            <a:r>
              <a:rPr lang="es-ES_tradnl" sz="8800" dirty="0">
                <a:solidFill>
                  <a:schemeClr val="bg1"/>
                </a:solidFill>
              </a:rPr>
              <a:t> false;</a:t>
            </a:r>
          </a:p>
          <a:p>
            <a:pPr marL="0" indent="0">
              <a:buNone/>
            </a:pPr>
            <a:r>
              <a:rPr lang="es-ES_tradnl" sz="8800" dirty="0">
                <a:solidFill>
                  <a:schemeClr val="bg1"/>
                </a:solidFill>
              </a:rPr>
              <a:t>}</a:t>
            </a:r>
            <a:br>
              <a:rPr lang="es-ES_tradnl" dirty="0">
                <a:solidFill>
                  <a:schemeClr val="bg1"/>
                </a:solidFill>
              </a:rPr>
            </a:br>
            <a:endParaRPr lang="es-ES_tradnl" dirty="0">
              <a:solidFill>
                <a:schemeClr val="bg1"/>
              </a:solidFill>
            </a:endParaRPr>
          </a:p>
        </p:txBody>
      </p:sp>
    </p:spTree>
    <p:extLst>
      <p:ext uri="{BB962C8B-B14F-4D97-AF65-F5344CB8AC3E}">
        <p14:creationId xmlns:p14="http://schemas.microsoft.com/office/powerpoint/2010/main" val="2331736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0B07-1B40-E14D-BC13-B6E2EA5471C1}"/>
              </a:ext>
            </a:extLst>
          </p:cNvPr>
          <p:cNvSpPr>
            <a:spLocks noGrp="1"/>
          </p:cNvSpPr>
          <p:nvPr>
            <p:ph type="title"/>
          </p:nvPr>
        </p:nvSpPr>
        <p:spPr/>
        <p:txBody>
          <a:bodyPr/>
          <a:lstStyle/>
          <a:p>
            <a:pPr algn="ctr"/>
            <a:r>
              <a:rPr lang="es-ES_tradnl" b="1" dirty="0">
                <a:solidFill>
                  <a:schemeClr val="bg1"/>
                </a:solidFill>
              </a:rPr>
              <a:t>Análisis Asintótico</a:t>
            </a:r>
          </a:p>
        </p:txBody>
      </p:sp>
      <p:sp>
        <p:nvSpPr>
          <p:cNvPr id="3" name="Content Placeholder 2">
            <a:extLst>
              <a:ext uri="{FF2B5EF4-FFF2-40B4-BE49-F238E27FC236}">
                <a16:creationId xmlns:a16="http://schemas.microsoft.com/office/drawing/2014/main" id="{307057BA-5134-B142-9558-0A5D96E59BCF}"/>
              </a:ext>
            </a:extLst>
          </p:cNvPr>
          <p:cNvSpPr>
            <a:spLocks noGrp="1"/>
          </p:cNvSpPr>
          <p:nvPr>
            <p:ph idx="1"/>
          </p:nvPr>
        </p:nvSpPr>
        <p:spPr/>
        <p:txBody>
          <a:bodyPr>
            <a:normAutofit fontScale="92500" lnSpcReduction="10000"/>
          </a:bodyPr>
          <a:lstStyle/>
          <a:p>
            <a:pPr marL="0" indent="0">
              <a:buNone/>
            </a:pPr>
            <a:r>
              <a:rPr lang="es-ES_tradnl" sz="3000" dirty="0">
                <a:solidFill>
                  <a:schemeClr val="bg1"/>
                </a:solidFill>
              </a:rPr>
              <a:t>En este ejemplo, ¿qué es una operación?</a:t>
            </a:r>
            <a:br>
              <a:rPr lang="es-ES_tradnl" sz="3000" dirty="0">
                <a:solidFill>
                  <a:schemeClr val="bg1"/>
                </a:solidFill>
              </a:rPr>
            </a:br>
            <a:endParaRPr lang="es-ES_tradnl" sz="3000" dirty="0">
              <a:solidFill>
                <a:schemeClr val="bg1"/>
              </a:solidFill>
            </a:endParaRPr>
          </a:p>
          <a:p>
            <a:pPr marL="514350" indent="-514350">
              <a:buFont typeface="+mj-lt"/>
              <a:buAutoNum type="arabicPeriod"/>
            </a:pPr>
            <a:r>
              <a:rPr lang="es-ES_tradnl" sz="3000" dirty="0">
                <a:solidFill>
                  <a:schemeClr val="bg1"/>
                </a:solidFill>
              </a:rPr>
              <a:t>La más evidente es la comparación: </a:t>
            </a:r>
            <a:r>
              <a:rPr lang="es-ES_tradnl" dirty="0" err="1">
                <a:solidFill>
                  <a:schemeClr val="bg1"/>
                </a:solidFill>
              </a:rPr>
              <a:t>if</a:t>
            </a:r>
            <a:r>
              <a:rPr lang="es-ES_tradnl" dirty="0">
                <a:solidFill>
                  <a:schemeClr val="bg1"/>
                </a:solidFill>
              </a:rPr>
              <a:t> (</a:t>
            </a:r>
            <a:r>
              <a:rPr lang="es-ES_tradnl" dirty="0" err="1">
                <a:solidFill>
                  <a:schemeClr val="bg1"/>
                </a:solidFill>
              </a:rPr>
              <a:t>arr</a:t>
            </a:r>
            <a:r>
              <a:rPr lang="es-ES_tradnl" dirty="0">
                <a:solidFill>
                  <a:schemeClr val="bg1"/>
                </a:solidFill>
              </a:rPr>
              <a:t>[i] == </a:t>
            </a:r>
            <a:r>
              <a:rPr lang="es-ES_tradnl" dirty="0" err="1">
                <a:solidFill>
                  <a:schemeClr val="bg1"/>
                </a:solidFill>
              </a:rPr>
              <a:t>num</a:t>
            </a:r>
            <a:r>
              <a:rPr lang="es-ES_tradnl" dirty="0">
                <a:solidFill>
                  <a:schemeClr val="bg1"/>
                </a:solidFill>
              </a:rPr>
              <a:t>)</a:t>
            </a:r>
          </a:p>
          <a:p>
            <a:pPr marL="514350" indent="-514350">
              <a:buFont typeface="+mj-lt"/>
              <a:buAutoNum type="arabicPeriod"/>
            </a:pPr>
            <a:r>
              <a:rPr lang="es-ES_tradnl" dirty="0">
                <a:solidFill>
                  <a:schemeClr val="bg1"/>
                </a:solidFill>
              </a:rPr>
              <a:t>Otra es el incremento del índice: </a:t>
            </a:r>
            <a:r>
              <a:rPr lang="es-ES_tradnl" dirty="0" err="1">
                <a:solidFill>
                  <a:schemeClr val="bg1"/>
                </a:solidFill>
              </a:rPr>
              <a:t>for</a:t>
            </a:r>
            <a:r>
              <a:rPr lang="es-ES_tradnl" dirty="0">
                <a:solidFill>
                  <a:schemeClr val="bg1"/>
                </a:solidFill>
              </a:rPr>
              <a:t> (</a:t>
            </a:r>
            <a:r>
              <a:rPr lang="es-ES_tradnl" dirty="0" err="1">
                <a:solidFill>
                  <a:schemeClr val="bg1"/>
                </a:solidFill>
              </a:rPr>
              <a:t>int</a:t>
            </a:r>
            <a:r>
              <a:rPr lang="es-ES_tradnl" dirty="0">
                <a:solidFill>
                  <a:schemeClr val="bg1"/>
                </a:solidFill>
              </a:rPr>
              <a:t> i = 0; i &lt; </a:t>
            </a:r>
            <a:r>
              <a:rPr lang="es-ES_tradnl" dirty="0" err="1">
                <a:solidFill>
                  <a:schemeClr val="bg1"/>
                </a:solidFill>
              </a:rPr>
              <a:t>numElts</a:t>
            </a:r>
            <a:r>
              <a:rPr lang="es-ES_tradnl" dirty="0">
                <a:solidFill>
                  <a:schemeClr val="bg1"/>
                </a:solidFill>
              </a:rPr>
              <a:t>; i++)</a:t>
            </a:r>
          </a:p>
          <a:p>
            <a:pPr marL="514350" indent="-514350">
              <a:buFont typeface="+mj-lt"/>
              <a:buAutoNum type="arabicPeriod"/>
            </a:pPr>
            <a:r>
              <a:rPr lang="es-ES_tradnl" dirty="0">
                <a:solidFill>
                  <a:schemeClr val="bg1"/>
                </a:solidFill>
              </a:rPr>
              <a:t>Existen otras operaciones implícitas.</a:t>
            </a:r>
          </a:p>
          <a:p>
            <a:pPr marL="0" indent="0">
              <a:buNone/>
            </a:pPr>
            <a:br>
              <a:rPr lang="es-ES_tradnl" dirty="0">
                <a:solidFill>
                  <a:schemeClr val="bg1"/>
                </a:solidFill>
              </a:rPr>
            </a:br>
            <a:r>
              <a:rPr lang="es-ES_tradnl" dirty="0">
                <a:solidFill>
                  <a:schemeClr val="bg1"/>
                </a:solidFill>
              </a:rPr>
              <a:t>Informalmente, una operación es una instrucción en el computador.</a:t>
            </a:r>
            <a:br>
              <a:rPr lang="es-ES_tradnl" dirty="0">
                <a:solidFill>
                  <a:schemeClr val="bg1"/>
                </a:solidFill>
              </a:rPr>
            </a:br>
            <a:br>
              <a:rPr lang="es-ES_tradnl" dirty="0">
                <a:solidFill>
                  <a:schemeClr val="bg1"/>
                </a:solidFill>
              </a:rPr>
            </a:br>
            <a:r>
              <a:rPr lang="es-ES_tradnl" dirty="0">
                <a:solidFill>
                  <a:schemeClr val="bg1"/>
                </a:solidFill>
              </a:rPr>
              <a:t>¿</a:t>
            </a:r>
            <a:r>
              <a:rPr lang="es-ES" dirty="0">
                <a:solidFill>
                  <a:schemeClr val="bg1"/>
                </a:solidFill>
              </a:rPr>
              <a:t>Cuál es la </a:t>
            </a:r>
            <a:r>
              <a:rPr lang="es-ES" b="1" dirty="0">
                <a:solidFill>
                  <a:schemeClr val="bg1"/>
                </a:solidFill>
              </a:rPr>
              <a:t>mayor cantidad de operaciones</a:t>
            </a:r>
            <a:r>
              <a:rPr lang="es-ES" dirty="0">
                <a:solidFill>
                  <a:schemeClr val="bg1"/>
                </a:solidFill>
              </a:rPr>
              <a:t> que este algoritmo puede llegar a ejecutar?</a:t>
            </a:r>
            <a:br>
              <a:rPr lang="es-ES_tradnl" dirty="0">
                <a:solidFill>
                  <a:schemeClr val="bg1"/>
                </a:solidFill>
              </a:rPr>
            </a:br>
            <a:endParaRPr lang="es-ES_tradnl" dirty="0">
              <a:solidFill>
                <a:schemeClr val="bg1"/>
              </a:solidFill>
            </a:endParaRPr>
          </a:p>
        </p:txBody>
      </p:sp>
    </p:spTree>
    <p:extLst>
      <p:ext uri="{BB962C8B-B14F-4D97-AF65-F5344CB8AC3E}">
        <p14:creationId xmlns:p14="http://schemas.microsoft.com/office/powerpoint/2010/main" val="3214649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0B07-1B40-E14D-BC13-B6E2EA5471C1}"/>
              </a:ext>
            </a:extLst>
          </p:cNvPr>
          <p:cNvSpPr>
            <a:spLocks noGrp="1"/>
          </p:cNvSpPr>
          <p:nvPr>
            <p:ph type="title"/>
          </p:nvPr>
        </p:nvSpPr>
        <p:spPr/>
        <p:txBody>
          <a:bodyPr/>
          <a:lstStyle/>
          <a:p>
            <a:pPr algn="ctr"/>
            <a:r>
              <a:rPr lang="es-ES_tradnl" b="1" dirty="0">
                <a:solidFill>
                  <a:schemeClr val="bg1"/>
                </a:solidFill>
              </a:rPr>
              <a:t>Análisis Asintótico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7057BA-5134-B142-9558-0A5D96E59BCF}"/>
                  </a:ext>
                </a:extLst>
              </p:cNvPr>
              <p:cNvSpPr>
                <a:spLocks noGrp="1"/>
              </p:cNvSpPr>
              <p:nvPr>
                <p:ph idx="1"/>
              </p:nvPr>
            </p:nvSpPr>
            <p:spPr/>
            <p:txBody>
              <a:bodyPr>
                <a:normAutofit/>
              </a:bodyPr>
              <a:lstStyle/>
              <a:p>
                <a:r>
                  <a:rPr lang="es-ES_tradnl" dirty="0">
                    <a:solidFill>
                      <a:schemeClr val="bg1"/>
                    </a:solidFill>
                  </a:rPr>
                  <a:t>Si la entrada fuese (1, 5, [1,2,3,4,5]) =&gt; 1 operación.</a:t>
                </a:r>
              </a:p>
              <a:p>
                <a:r>
                  <a:rPr lang="es-ES_tradnl" dirty="0">
                    <a:solidFill>
                      <a:schemeClr val="bg1"/>
                    </a:solidFill>
                  </a:rPr>
                  <a:t>Si la entrada fuese (1, 5, [2,3,1,4,5]) =&gt; 5 operaciones.</a:t>
                </a:r>
              </a:p>
              <a:p>
                <a:r>
                  <a:rPr lang="es-ES_tradnl" dirty="0">
                    <a:solidFill>
                      <a:schemeClr val="bg1"/>
                    </a:solidFill>
                  </a:rPr>
                  <a:t>Si la entrada fuese (1, 5, [2,3,4,5,6]) =&gt; 9 operaciones.</a:t>
                </a:r>
                <a:br>
                  <a:rPr lang="es-ES_tradnl" dirty="0">
                    <a:solidFill>
                      <a:schemeClr val="bg1"/>
                    </a:solidFill>
                  </a:rPr>
                </a:br>
                <a:br>
                  <a:rPr lang="es-ES_tradnl" dirty="0">
                    <a:solidFill>
                      <a:schemeClr val="bg1"/>
                    </a:solidFill>
                  </a:rPr>
                </a:br>
                <a:r>
                  <a:rPr lang="es-ES_tradnl" dirty="0">
                    <a:solidFill>
                      <a:schemeClr val="bg1"/>
                    </a:solidFill>
                  </a:rPr>
                  <a:t>El peor de los casos ocurre cuando el número no existe en el arreglo.</a:t>
                </a:r>
                <a:br>
                  <a:rPr lang="es-ES_tradnl" dirty="0">
                    <a:solidFill>
                      <a:schemeClr val="bg1"/>
                    </a:solidFill>
                  </a:rPr>
                </a:br>
                <a:br>
                  <a:rPr lang="es-ES_tradnl" dirty="0">
                    <a:solidFill>
                      <a:schemeClr val="bg1"/>
                    </a:solidFill>
                  </a:rPr>
                </a:br>
                <a:r>
                  <a:rPr lang="es-ES_tradnl" dirty="0">
                    <a:solidFill>
                      <a:schemeClr val="bg1"/>
                    </a:solidFill>
                  </a:rPr>
                  <a:t>=&gt; Si el arreglo tiene n números, este algoritmo hace </a:t>
                </a:r>
                <a:br>
                  <a:rPr lang="en-US" i="1" dirty="0">
                    <a:solidFill>
                      <a:schemeClr val="bg1"/>
                    </a:solidFill>
                    <a:latin typeface="Cambria Math" panose="02040503050406030204" pitchFamily="18" charset="0"/>
                  </a:rPr>
                </a:br>
                <a14:m>
                  <m:oMath xmlns:m="http://schemas.openxmlformats.org/officeDocument/2006/math">
                    <m:r>
                      <a:rPr lang="es-ES_tradnl" i="1" dirty="0" smtClean="0">
                        <a:solidFill>
                          <a:schemeClr val="bg1"/>
                        </a:solidFill>
                        <a:latin typeface="Cambria Math" panose="02040503050406030204" pitchFamily="18" charset="0"/>
                      </a:rPr>
                      <m:t>2</m:t>
                    </m:r>
                    <m:r>
                      <a:rPr lang="es-ES_tradnl" i="1" dirty="0" smtClean="0">
                        <a:solidFill>
                          <a:schemeClr val="bg1"/>
                        </a:solidFill>
                        <a:latin typeface="Cambria Math" panose="02040503050406030204" pitchFamily="18" charset="0"/>
                      </a:rPr>
                      <m:t>𝑛</m:t>
                    </m:r>
                    <m:r>
                      <a:rPr lang="es-ES_tradnl" i="1" dirty="0" smtClean="0">
                        <a:solidFill>
                          <a:schemeClr val="bg1"/>
                        </a:solidFill>
                        <a:latin typeface="Cambria Math" panose="02040503050406030204" pitchFamily="18" charset="0"/>
                      </a:rPr>
                      <m:t>−1 </m:t>
                    </m:r>
                  </m:oMath>
                </a14:m>
                <a:r>
                  <a:rPr lang="es-ES_tradnl" dirty="0">
                    <a:solidFill>
                      <a:schemeClr val="bg1"/>
                    </a:solidFill>
                  </a:rPr>
                  <a:t>operaciones en el peor de los casos.</a:t>
                </a:r>
                <a:br>
                  <a:rPr lang="es-ES_tradnl" dirty="0">
                    <a:solidFill>
                      <a:schemeClr val="bg1"/>
                    </a:solidFill>
                  </a:rPr>
                </a:br>
                <a:endParaRPr lang="es-ES_tradnl" dirty="0">
                  <a:solidFill>
                    <a:schemeClr val="bg1"/>
                  </a:solidFill>
                </a:endParaRPr>
              </a:p>
            </p:txBody>
          </p:sp>
        </mc:Choice>
        <mc:Fallback xmlns="">
          <p:sp>
            <p:nvSpPr>
              <p:cNvPr id="3" name="Content Placeholder 2">
                <a:extLst>
                  <a:ext uri="{FF2B5EF4-FFF2-40B4-BE49-F238E27FC236}">
                    <a16:creationId xmlns:a16="http://schemas.microsoft.com/office/drawing/2014/main" id="{307057BA-5134-B142-9558-0A5D96E59BCF}"/>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s-ES_tradnl">
                    <a:noFill/>
                  </a:rPr>
                  <a:t> </a:t>
                </a:r>
              </a:p>
            </p:txBody>
          </p:sp>
        </mc:Fallback>
      </mc:AlternateContent>
    </p:spTree>
    <p:extLst>
      <p:ext uri="{BB962C8B-B14F-4D97-AF65-F5344CB8AC3E}">
        <p14:creationId xmlns:p14="http://schemas.microsoft.com/office/powerpoint/2010/main" val="4038196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0B07-1B40-E14D-BC13-B6E2EA5471C1}"/>
              </a:ext>
            </a:extLst>
          </p:cNvPr>
          <p:cNvSpPr>
            <a:spLocks noGrp="1"/>
          </p:cNvSpPr>
          <p:nvPr>
            <p:ph type="title"/>
          </p:nvPr>
        </p:nvSpPr>
        <p:spPr/>
        <p:txBody>
          <a:bodyPr/>
          <a:lstStyle/>
          <a:p>
            <a:pPr algn="ctr"/>
            <a:r>
              <a:rPr lang="es-ES_tradnl" b="1" dirty="0">
                <a:solidFill>
                  <a:schemeClr val="bg1"/>
                </a:solidFill>
              </a:rPr>
              <a:t>Análisis Asintótico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7057BA-5134-B142-9558-0A5D96E59BCF}"/>
                  </a:ext>
                </a:extLst>
              </p:cNvPr>
              <p:cNvSpPr>
                <a:spLocks noGrp="1"/>
              </p:cNvSpPr>
              <p:nvPr>
                <p:ph idx="1"/>
              </p:nvPr>
            </p:nvSpPr>
            <p:spPr/>
            <p:txBody>
              <a:bodyPr>
                <a:normAutofit/>
              </a:bodyPr>
              <a:lstStyle/>
              <a:p>
                <a:pPr marL="0" indent="0">
                  <a:buNone/>
                </a:pPr>
                <a:r>
                  <a:rPr lang="es-ES_tradnl" dirty="0">
                    <a:solidFill>
                      <a:schemeClr val="bg1"/>
                    </a:solidFill>
                  </a:rPr>
                  <a:t>Definimos la función de tiempo</a:t>
                </a:r>
                <a14:m>
                  <m:oMath xmlns:m="http://schemas.openxmlformats.org/officeDocument/2006/math">
                    <m:r>
                      <a:rPr lang="es-ES_tradnl" i="1" dirty="0" smtClean="0">
                        <a:solidFill>
                          <a:schemeClr val="bg1"/>
                        </a:solidFill>
                        <a:latin typeface="Cambria Math" panose="02040503050406030204" pitchFamily="18" charset="0"/>
                      </a:rPr>
                      <m:t> </m:t>
                    </m:r>
                    <m:r>
                      <a:rPr lang="es-ES_tradnl" i="1" dirty="0" smtClean="0">
                        <a:solidFill>
                          <a:schemeClr val="bg1"/>
                        </a:solidFill>
                        <a:latin typeface="Cambria Math" panose="02040503050406030204" pitchFamily="18" charset="0"/>
                      </a:rPr>
                      <m:t>𝑇</m:t>
                    </m:r>
                    <m:r>
                      <a:rPr lang="es-ES_tradnl" i="1" dirty="0" smtClean="0">
                        <a:solidFill>
                          <a:schemeClr val="bg1"/>
                        </a:solidFill>
                        <a:latin typeface="Cambria Math" panose="02040503050406030204" pitchFamily="18" charset="0"/>
                      </a:rPr>
                      <m:t> </m:t>
                    </m:r>
                  </m:oMath>
                </a14:m>
                <a:r>
                  <a:rPr lang="es-ES_tradnl" dirty="0">
                    <a:solidFill>
                      <a:schemeClr val="bg1"/>
                    </a:solidFill>
                  </a:rPr>
                  <a:t>como el máximo número de operaciones:</a:t>
                </a:r>
                <a:br>
                  <a:rPr lang="es-ES_tradnl" dirty="0">
                    <a:solidFill>
                      <a:schemeClr val="bg1"/>
                    </a:solidFill>
                  </a:rPr>
                </a:br>
                <a:endParaRPr lang="es-ES_tradnl" dirty="0">
                  <a:solidFill>
                    <a:schemeClr val="bg1"/>
                  </a:solidFill>
                </a:endParaRPr>
              </a:p>
              <a:p>
                <a:r>
                  <a:rPr lang="es-ES_tradnl" dirty="0">
                    <a:solidFill>
                      <a:schemeClr val="bg1"/>
                    </a:solidFill>
                  </a:rPr>
                  <a:t>El dominio es el </a:t>
                </a:r>
                <a:r>
                  <a:rPr lang="es-ES_tradnl" b="1" i="1" dirty="0">
                    <a:solidFill>
                      <a:schemeClr val="bg1"/>
                    </a:solidFill>
                  </a:rPr>
                  <a:t>tamaño </a:t>
                </a:r>
                <a:r>
                  <a:rPr lang="es-ES_tradnl" dirty="0">
                    <a:solidFill>
                      <a:schemeClr val="bg1"/>
                    </a:solidFill>
                  </a:rPr>
                  <a:t>de la entrada.</a:t>
                </a:r>
              </a:p>
              <a:p>
                <a:r>
                  <a:rPr lang="es-ES_tradnl" dirty="0">
                    <a:solidFill>
                      <a:schemeClr val="bg1"/>
                    </a:solidFill>
                  </a:rPr>
                  <a:t>El </a:t>
                </a:r>
                <a:r>
                  <a:rPr lang="es-ES_tradnl" dirty="0" err="1">
                    <a:solidFill>
                      <a:schemeClr val="bg1"/>
                    </a:solidFill>
                  </a:rPr>
                  <a:t>codominio</a:t>
                </a:r>
                <a:r>
                  <a:rPr lang="es-ES_tradnl" dirty="0">
                    <a:solidFill>
                      <a:schemeClr val="bg1"/>
                    </a:solidFill>
                  </a:rPr>
                  <a:t> es el máximo número de operaciones del algoritmo.</a:t>
                </a:r>
                <a:br>
                  <a:rPr lang="es-ES_tradnl" dirty="0">
                    <a:solidFill>
                      <a:schemeClr val="bg1"/>
                    </a:solidFill>
                  </a:rPr>
                </a:br>
                <a:endParaRPr lang="es-ES_tradnl" dirty="0">
                  <a:solidFill>
                    <a:schemeClr val="bg1"/>
                  </a:solidFill>
                </a:endParaRPr>
              </a:p>
              <a:p>
                <a:pPr marL="0" indent="0">
                  <a:buNone/>
                </a:pPr>
                <a:r>
                  <a:rPr lang="es-ES_tradnl" dirty="0">
                    <a:solidFill>
                      <a:schemeClr val="bg1"/>
                    </a:solidFill>
                  </a:rPr>
                  <a:t>A mayor cantidad de entrada, más lento debería correr el algoritmo.</a:t>
                </a:r>
                <a:br>
                  <a:rPr lang="es-ES_tradnl" dirty="0">
                    <a:solidFill>
                      <a:schemeClr val="bg1"/>
                    </a:solidFill>
                  </a:rPr>
                </a:br>
                <a:br>
                  <a:rPr lang="es-ES_tradnl" dirty="0">
                    <a:solidFill>
                      <a:schemeClr val="bg1"/>
                    </a:solidFill>
                  </a:rPr>
                </a:br>
                <a:r>
                  <a:rPr lang="es-ES_tradnl" dirty="0">
                    <a:solidFill>
                      <a:schemeClr val="bg1"/>
                    </a:solidFill>
                  </a:rPr>
                  <a:t>En el ejemplo, </a:t>
                </a:r>
                <a14:m>
                  <m:oMath xmlns:m="http://schemas.openxmlformats.org/officeDocument/2006/math">
                    <m:r>
                      <a:rPr lang="es-ES_tradnl" i="1" dirty="0" smtClean="0">
                        <a:solidFill>
                          <a:schemeClr val="bg1"/>
                        </a:solidFill>
                        <a:latin typeface="Cambria Math" panose="02040503050406030204" pitchFamily="18" charset="0"/>
                      </a:rPr>
                      <m:t>𝑇</m:t>
                    </m:r>
                    <m:r>
                      <a:rPr lang="es-ES_tradnl" i="1" dirty="0" smtClean="0">
                        <a:solidFill>
                          <a:schemeClr val="bg1"/>
                        </a:solidFill>
                        <a:latin typeface="Cambria Math" panose="02040503050406030204" pitchFamily="18" charset="0"/>
                      </a:rPr>
                      <m:t>(</m:t>
                    </m:r>
                    <m:r>
                      <a:rPr lang="es-ES_tradnl" i="1" dirty="0" smtClean="0">
                        <a:solidFill>
                          <a:schemeClr val="bg1"/>
                        </a:solidFill>
                        <a:latin typeface="Cambria Math" panose="02040503050406030204" pitchFamily="18" charset="0"/>
                      </a:rPr>
                      <m:t>𝑛</m:t>
                    </m:r>
                    <m:r>
                      <a:rPr lang="es-ES_tradnl" i="1" dirty="0" smtClean="0">
                        <a:solidFill>
                          <a:schemeClr val="bg1"/>
                        </a:solidFill>
                        <a:latin typeface="Cambria Math" panose="02040503050406030204" pitchFamily="18" charset="0"/>
                      </a:rPr>
                      <m:t>) = 2</m:t>
                    </m:r>
                    <m:r>
                      <a:rPr lang="es-ES_tradnl" i="1" dirty="0" smtClean="0">
                        <a:solidFill>
                          <a:schemeClr val="bg1"/>
                        </a:solidFill>
                        <a:latin typeface="Cambria Math" panose="02040503050406030204" pitchFamily="18" charset="0"/>
                      </a:rPr>
                      <m:t>𝑛</m:t>
                    </m:r>
                    <m:r>
                      <a:rPr lang="es-ES_tradnl" i="1" dirty="0" smtClean="0">
                        <a:solidFill>
                          <a:schemeClr val="bg1"/>
                        </a:solidFill>
                        <a:latin typeface="Cambria Math" panose="02040503050406030204" pitchFamily="18" charset="0"/>
                      </a:rPr>
                      <m:t>−1.</m:t>
                    </m:r>
                  </m:oMath>
                </a14:m>
                <a:br>
                  <a:rPr lang="es-ES_tradnl" dirty="0">
                    <a:solidFill>
                      <a:schemeClr val="bg1"/>
                    </a:solidFill>
                  </a:rPr>
                </a:br>
                <a:endParaRPr lang="es-ES_tradnl" dirty="0">
                  <a:solidFill>
                    <a:schemeClr val="bg1"/>
                  </a:solidFill>
                </a:endParaRPr>
              </a:p>
            </p:txBody>
          </p:sp>
        </mc:Choice>
        <mc:Fallback xmlns="">
          <p:sp>
            <p:nvSpPr>
              <p:cNvPr id="3" name="Content Placeholder 2">
                <a:extLst>
                  <a:ext uri="{FF2B5EF4-FFF2-40B4-BE49-F238E27FC236}">
                    <a16:creationId xmlns:a16="http://schemas.microsoft.com/office/drawing/2014/main" id="{307057BA-5134-B142-9558-0A5D96E59BCF}"/>
                  </a:ext>
                </a:extLst>
              </p:cNvPr>
              <p:cNvSpPr>
                <a:spLocks noGrp="1" noRot="1" noChangeAspect="1" noMove="1" noResize="1" noEditPoints="1" noAdjustHandles="1" noChangeArrowheads="1" noChangeShapeType="1" noTextEdit="1"/>
              </p:cNvSpPr>
              <p:nvPr>
                <p:ph idx="1"/>
              </p:nvPr>
            </p:nvSpPr>
            <p:spPr>
              <a:blipFill>
                <a:blip r:embed="rId3"/>
                <a:stretch>
                  <a:fillRect l="-1206" t="-2326"/>
                </a:stretch>
              </a:blipFill>
            </p:spPr>
            <p:txBody>
              <a:bodyPr/>
              <a:lstStyle/>
              <a:p>
                <a:r>
                  <a:rPr lang="es-ES_tradnl">
                    <a:noFill/>
                  </a:rPr>
                  <a:t> </a:t>
                </a:r>
              </a:p>
            </p:txBody>
          </p:sp>
        </mc:Fallback>
      </mc:AlternateContent>
    </p:spTree>
    <p:extLst>
      <p:ext uri="{BB962C8B-B14F-4D97-AF65-F5344CB8AC3E}">
        <p14:creationId xmlns:p14="http://schemas.microsoft.com/office/powerpoint/2010/main" val="1995753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0B07-1B40-E14D-BC13-B6E2EA5471C1}"/>
              </a:ext>
            </a:extLst>
          </p:cNvPr>
          <p:cNvSpPr>
            <a:spLocks noGrp="1"/>
          </p:cNvSpPr>
          <p:nvPr>
            <p:ph type="title"/>
          </p:nvPr>
        </p:nvSpPr>
        <p:spPr/>
        <p:txBody>
          <a:bodyPr/>
          <a:lstStyle/>
          <a:p>
            <a:pPr algn="ctr"/>
            <a:r>
              <a:rPr lang="es-ES_tradnl" b="1" dirty="0">
                <a:solidFill>
                  <a:schemeClr val="bg1"/>
                </a:solidFill>
              </a:rPr>
              <a:t>Análisis Asintótico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7057BA-5134-B142-9558-0A5D96E59BCF}"/>
                  </a:ext>
                </a:extLst>
              </p:cNvPr>
              <p:cNvSpPr>
                <a:spLocks noGrp="1"/>
              </p:cNvSpPr>
              <p:nvPr>
                <p:ph idx="1"/>
              </p:nvPr>
            </p:nvSpPr>
            <p:spPr>
              <a:xfrm>
                <a:off x="838200" y="1825626"/>
                <a:ext cx="10267950" cy="2136774"/>
              </a:xfrm>
            </p:spPr>
            <p:txBody>
              <a:bodyPr>
                <a:normAutofit fontScale="77500" lnSpcReduction="20000"/>
              </a:bodyPr>
              <a:lstStyle/>
              <a:p>
                <a:pPr marL="0" indent="0">
                  <a:buNone/>
                </a:pPr>
                <a:r>
                  <a:rPr lang="es-ES_tradnl" dirty="0">
                    <a:solidFill>
                      <a:schemeClr val="bg1"/>
                    </a:solidFill>
                  </a:rPr>
                  <a:t>La función de tiempo </a:t>
                </a:r>
                <a14:m>
                  <m:oMath xmlns:m="http://schemas.openxmlformats.org/officeDocument/2006/math">
                    <m:r>
                      <a:rPr lang="es-ES_tradnl" i="1" dirty="0" smtClean="0">
                        <a:solidFill>
                          <a:schemeClr val="bg1"/>
                        </a:solidFill>
                        <a:latin typeface="Cambria Math" panose="02040503050406030204" pitchFamily="18" charset="0"/>
                      </a:rPr>
                      <m:t>𝑇</m:t>
                    </m:r>
                  </m:oMath>
                </a14:m>
                <a:r>
                  <a:rPr lang="es-ES_tradnl" dirty="0">
                    <a:solidFill>
                      <a:schemeClr val="bg1"/>
                    </a:solidFill>
                  </a:rPr>
                  <a:t> aún sigue siendo demasiado específica.</a:t>
                </a:r>
                <a:br>
                  <a:rPr lang="es-ES_tradnl" dirty="0">
                    <a:solidFill>
                      <a:schemeClr val="bg1"/>
                    </a:solidFill>
                  </a:rPr>
                </a:br>
                <a:br>
                  <a:rPr lang="es-ES_tradnl" dirty="0">
                    <a:solidFill>
                      <a:schemeClr val="bg1"/>
                    </a:solidFill>
                  </a:rPr>
                </a:br>
                <a:r>
                  <a:rPr lang="es-ES_tradnl" dirty="0">
                    <a:solidFill>
                      <a:schemeClr val="bg1"/>
                    </a:solidFill>
                  </a:rPr>
                  <a:t>Supongamos que </a:t>
                </a:r>
                <a14:m>
                  <m:oMath xmlns:m="http://schemas.openxmlformats.org/officeDocument/2006/math">
                    <m:r>
                      <a:rPr lang="es-ES_tradnl" i="1" dirty="0" smtClean="0">
                        <a:solidFill>
                          <a:schemeClr val="bg1"/>
                        </a:solidFill>
                        <a:latin typeface="Cambria Math" panose="02040503050406030204" pitchFamily="18" charset="0"/>
                      </a:rPr>
                      <m:t>𝑇</m:t>
                    </m:r>
                    <m:r>
                      <a:rPr lang="es-ES_tradnl" i="1" dirty="0" smtClean="0">
                        <a:solidFill>
                          <a:schemeClr val="bg1"/>
                        </a:solidFill>
                        <a:latin typeface="Cambria Math" panose="02040503050406030204" pitchFamily="18" charset="0"/>
                      </a:rPr>
                      <m:t>(</m:t>
                    </m:r>
                    <m:r>
                      <a:rPr lang="es-ES_tradnl" i="1" dirty="0" smtClean="0">
                        <a:solidFill>
                          <a:schemeClr val="bg1"/>
                        </a:solidFill>
                        <a:latin typeface="Cambria Math" panose="02040503050406030204" pitchFamily="18" charset="0"/>
                      </a:rPr>
                      <m:t>𝑛</m:t>
                    </m:r>
                    <m:r>
                      <a:rPr lang="es-ES_tradnl" i="1" dirty="0" smtClean="0">
                        <a:solidFill>
                          <a:schemeClr val="bg1"/>
                        </a:solidFill>
                        <a:latin typeface="Cambria Math" panose="02040503050406030204" pitchFamily="18" charset="0"/>
                      </a:rPr>
                      <m:t>) = 6</m:t>
                    </m:r>
                    <m:sSup>
                      <m:sSupPr>
                        <m:ctrlPr>
                          <a:rPr lang="es-ES_tradnl" i="1" dirty="0" smtClean="0">
                            <a:solidFill>
                              <a:schemeClr val="bg1"/>
                            </a:solidFill>
                            <a:latin typeface="Cambria Math" panose="02040503050406030204" pitchFamily="18" charset="0"/>
                          </a:rPr>
                        </m:ctrlPr>
                      </m:sSupPr>
                      <m:e>
                        <m:r>
                          <a:rPr lang="en-US" b="0" i="1" dirty="0" smtClean="0">
                            <a:solidFill>
                              <a:schemeClr val="bg1"/>
                            </a:solidFill>
                            <a:latin typeface="Cambria Math" panose="02040503050406030204" pitchFamily="18" charset="0"/>
                          </a:rPr>
                          <m:t>𝑛</m:t>
                        </m:r>
                      </m:e>
                      <m:sup>
                        <m:r>
                          <a:rPr lang="es-ES_tradnl" i="1" dirty="0" smtClean="0">
                            <a:solidFill>
                              <a:schemeClr val="bg1"/>
                            </a:solidFill>
                            <a:latin typeface="Cambria Math" panose="02040503050406030204" pitchFamily="18" charset="0"/>
                          </a:rPr>
                          <m:t>2</m:t>
                        </m:r>
                      </m:sup>
                    </m:sSup>
                    <m:r>
                      <a:rPr lang="es-ES_tradnl" i="1" dirty="0" smtClean="0">
                        <a:solidFill>
                          <a:schemeClr val="bg1"/>
                        </a:solidFill>
                        <a:latin typeface="Cambria Math" panose="02040503050406030204" pitchFamily="18" charset="0"/>
                      </a:rPr>
                      <m:t> + 100</m:t>
                    </m:r>
                    <m:r>
                      <a:rPr lang="es-ES_tradnl" i="1" dirty="0" smtClean="0">
                        <a:solidFill>
                          <a:schemeClr val="bg1"/>
                        </a:solidFill>
                        <a:latin typeface="Cambria Math" panose="02040503050406030204" pitchFamily="18" charset="0"/>
                      </a:rPr>
                      <m:t>𝑛</m:t>
                    </m:r>
                    <m:r>
                      <a:rPr lang="es-ES_tradnl" i="1" dirty="0" smtClean="0">
                        <a:solidFill>
                          <a:schemeClr val="bg1"/>
                        </a:solidFill>
                        <a:latin typeface="Cambria Math" panose="02040503050406030204" pitchFamily="18" charset="0"/>
                      </a:rPr>
                      <m:t> + 300.</m:t>
                    </m:r>
                  </m:oMath>
                </a14:m>
                <a:br>
                  <a:rPr lang="es-ES_tradnl" dirty="0">
                    <a:solidFill>
                      <a:schemeClr val="bg1"/>
                    </a:solidFill>
                  </a:rPr>
                </a:br>
                <a:endParaRPr lang="es-ES_tradnl" dirty="0">
                  <a:solidFill>
                    <a:schemeClr val="bg1"/>
                  </a:solidFill>
                </a:endParaRPr>
              </a:p>
              <a:p>
                <a:pPr marL="0" indent="0">
                  <a:buNone/>
                </a:pPr>
                <a:r>
                  <a:rPr lang="es-ES_tradnl" dirty="0">
                    <a:solidFill>
                      <a:schemeClr val="bg1"/>
                    </a:solidFill>
                  </a:rPr>
                  <a:t>¿Cuánto realmente aportan los términos </a:t>
                </a:r>
                <a14:m>
                  <m:oMath xmlns:m="http://schemas.openxmlformats.org/officeDocument/2006/math">
                    <m:r>
                      <a:rPr lang="es-ES_tradnl" i="1" dirty="0" smtClean="0">
                        <a:solidFill>
                          <a:schemeClr val="bg1"/>
                        </a:solidFill>
                        <a:latin typeface="Cambria Math" panose="02040503050406030204" pitchFamily="18" charset="0"/>
                      </a:rPr>
                      <m:t>100</m:t>
                    </m:r>
                    <m:r>
                      <a:rPr lang="es-ES_tradnl" i="1" dirty="0" smtClean="0">
                        <a:solidFill>
                          <a:schemeClr val="bg1"/>
                        </a:solidFill>
                        <a:latin typeface="Cambria Math" panose="02040503050406030204" pitchFamily="18" charset="0"/>
                      </a:rPr>
                      <m:t>𝑛</m:t>
                    </m:r>
                    <m:r>
                      <a:rPr lang="es-ES_tradnl" i="1" dirty="0" smtClean="0">
                        <a:solidFill>
                          <a:schemeClr val="bg1"/>
                        </a:solidFill>
                        <a:latin typeface="Cambria Math" panose="02040503050406030204" pitchFamily="18" charset="0"/>
                      </a:rPr>
                      <m:t>+300</m:t>
                    </m:r>
                  </m:oMath>
                </a14:m>
                <a:r>
                  <a:rPr lang="es-ES_tradnl" dirty="0">
                    <a:solidFill>
                      <a:schemeClr val="bg1"/>
                    </a:solidFill>
                  </a:rPr>
                  <a:t> al crecimiento de la función en comparación al término </a:t>
                </a:r>
                <a14:m>
                  <m:oMath xmlns:m="http://schemas.openxmlformats.org/officeDocument/2006/math">
                    <m:r>
                      <a:rPr lang="es-ES_tradnl" i="1" dirty="0" smtClean="0">
                        <a:solidFill>
                          <a:schemeClr val="bg1"/>
                        </a:solidFill>
                        <a:latin typeface="Cambria Math" panose="02040503050406030204" pitchFamily="18" charset="0"/>
                      </a:rPr>
                      <m:t>6</m:t>
                    </m:r>
                    <m:sSup>
                      <m:sSupPr>
                        <m:ctrlPr>
                          <a:rPr lang="es-ES_tradnl" i="1" dirty="0" smtClean="0">
                            <a:solidFill>
                              <a:schemeClr val="bg1"/>
                            </a:solidFill>
                            <a:latin typeface="Cambria Math" panose="02040503050406030204" pitchFamily="18" charset="0"/>
                          </a:rPr>
                        </m:ctrlPr>
                      </m:sSupPr>
                      <m:e>
                        <m:r>
                          <a:rPr lang="en-US" b="0" i="1" dirty="0" smtClean="0">
                            <a:solidFill>
                              <a:schemeClr val="bg1"/>
                            </a:solidFill>
                            <a:latin typeface="Cambria Math" panose="02040503050406030204" pitchFamily="18" charset="0"/>
                          </a:rPr>
                          <m:t>𝑛</m:t>
                        </m:r>
                      </m:e>
                      <m:sup>
                        <m:r>
                          <a:rPr lang="es-ES_tradnl" i="1" dirty="0" smtClean="0">
                            <a:solidFill>
                              <a:schemeClr val="bg1"/>
                            </a:solidFill>
                            <a:latin typeface="Cambria Math" panose="02040503050406030204" pitchFamily="18" charset="0"/>
                          </a:rPr>
                          <m:t>2</m:t>
                        </m:r>
                      </m:sup>
                    </m:sSup>
                  </m:oMath>
                </a14:m>
                <a:r>
                  <a:rPr lang="es-ES_tradnl" dirty="0">
                    <a:solidFill>
                      <a:schemeClr val="bg1"/>
                    </a:solidFill>
                  </a:rPr>
                  <a:t>?</a:t>
                </a:r>
                <a:br>
                  <a:rPr lang="es-ES_tradnl" dirty="0">
                    <a:solidFill>
                      <a:schemeClr val="bg1"/>
                    </a:solidFill>
                  </a:rPr>
                </a:br>
                <a:br>
                  <a:rPr lang="es-ES_tradnl" dirty="0">
                    <a:solidFill>
                      <a:schemeClr val="bg1"/>
                    </a:solidFill>
                  </a:rPr>
                </a:br>
                <a:endParaRPr lang="es-ES_tradnl" dirty="0">
                  <a:solidFill>
                    <a:schemeClr val="bg1"/>
                  </a:solidFill>
                </a:endParaRPr>
              </a:p>
            </p:txBody>
          </p:sp>
        </mc:Choice>
        <mc:Fallback xmlns="">
          <p:sp>
            <p:nvSpPr>
              <p:cNvPr id="3" name="Content Placeholder 2">
                <a:extLst>
                  <a:ext uri="{FF2B5EF4-FFF2-40B4-BE49-F238E27FC236}">
                    <a16:creationId xmlns:a16="http://schemas.microsoft.com/office/drawing/2014/main" id="{307057BA-5134-B142-9558-0A5D96E59BCF}"/>
                  </a:ext>
                </a:extLst>
              </p:cNvPr>
              <p:cNvSpPr>
                <a:spLocks noGrp="1" noRot="1" noChangeAspect="1" noMove="1" noResize="1" noEditPoints="1" noAdjustHandles="1" noChangeArrowheads="1" noChangeShapeType="1" noTextEdit="1"/>
              </p:cNvSpPr>
              <p:nvPr>
                <p:ph idx="1"/>
              </p:nvPr>
            </p:nvSpPr>
            <p:spPr>
              <a:xfrm>
                <a:off x="838200" y="1825626"/>
                <a:ext cx="10267950" cy="2136774"/>
              </a:xfrm>
              <a:blipFill>
                <a:blip r:embed="rId3"/>
                <a:stretch>
                  <a:fillRect l="-742" t="-5917"/>
                </a:stretch>
              </a:blipFill>
            </p:spPr>
            <p:txBody>
              <a:bodyPr/>
              <a:lstStyle/>
              <a:p>
                <a:r>
                  <a:rPr lang="es-ES_tradnl">
                    <a:noFill/>
                  </a:rPr>
                  <a:t> </a:t>
                </a:r>
              </a:p>
            </p:txBody>
          </p:sp>
        </mc:Fallback>
      </mc:AlternateContent>
      <p:pic>
        <p:nvPicPr>
          <p:cNvPr id="1030" name="Picture 6">
            <a:extLst>
              <a:ext uri="{FF2B5EF4-FFF2-40B4-BE49-F238E27FC236}">
                <a16:creationId xmlns:a16="http://schemas.microsoft.com/office/drawing/2014/main" id="{AFAC0FFF-0A63-554F-9BF4-3AE1DE3B74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0865" y="3652837"/>
            <a:ext cx="4290270" cy="2840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349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0B07-1B40-E14D-BC13-B6E2EA5471C1}"/>
              </a:ext>
            </a:extLst>
          </p:cNvPr>
          <p:cNvSpPr>
            <a:spLocks noGrp="1"/>
          </p:cNvSpPr>
          <p:nvPr>
            <p:ph type="title"/>
          </p:nvPr>
        </p:nvSpPr>
        <p:spPr/>
        <p:txBody>
          <a:bodyPr/>
          <a:lstStyle/>
          <a:p>
            <a:pPr algn="ctr"/>
            <a:r>
              <a:rPr lang="es-ES_tradnl" b="1" dirty="0">
                <a:solidFill>
                  <a:schemeClr val="bg1"/>
                </a:solidFill>
              </a:rPr>
              <a:t>Análisis Asintótico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7057BA-5134-B142-9558-0A5D96E59BCF}"/>
                  </a:ext>
                </a:extLst>
              </p:cNvPr>
              <p:cNvSpPr>
                <a:spLocks noGrp="1"/>
              </p:cNvSpPr>
              <p:nvPr>
                <p:ph idx="1"/>
              </p:nvPr>
            </p:nvSpPr>
            <p:spPr>
              <a:xfrm>
                <a:off x="838200" y="1825626"/>
                <a:ext cx="10267950" cy="2136774"/>
              </a:xfrm>
            </p:spPr>
            <p:txBody>
              <a:bodyPr>
                <a:normAutofit fontScale="85000" lnSpcReduction="20000"/>
              </a:bodyPr>
              <a:lstStyle/>
              <a:p>
                <a:pPr marL="0" indent="0">
                  <a:buNone/>
                </a:pPr>
                <a:r>
                  <a:rPr lang="es-ES_tradnl" sz="2600" dirty="0">
                    <a:solidFill>
                      <a:schemeClr val="bg1"/>
                    </a:solidFill>
                  </a:rPr>
                  <a:t>Basta considerar en el término más dominante.</a:t>
                </a:r>
                <a:br>
                  <a:rPr lang="es-ES_tradnl" sz="2600" dirty="0">
                    <a:solidFill>
                      <a:schemeClr val="bg1"/>
                    </a:solidFill>
                  </a:rPr>
                </a:br>
                <a:br>
                  <a:rPr lang="es-ES_tradnl" sz="2600" dirty="0">
                    <a:solidFill>
                      <a:schemeClr val="bg1"/>
                    </a:solidFill>
                  </a:rPr>
                </a:br>
                <a:r>
                  <a:rPr lang="es-ES_tradnl" sz="2600" dirty="0">
                    <a:solidFill>
                      <a:schemeClr val="bg1"/>
                    </a:solidFill>
                  </a:rPr>
                  <a:t>S</a:t>
                </a:r>
                <a14:m>
                  <m:oMath xmlns:m="http://schemas.openxmlformats.org/officeDocument/2006/math">
                    <m:r>
                      <m:rPr>
                        <m:sty m:val="p"/>
                      </m:rPr>
                      <a:rPr lang="en-US" sz="2600" b="0" i="0" dirty="0" smtClean="0">
                        <a:solidFill>
                          <a:schemeClr val="bg1"/>
                        </a:solidFill>
                        <a:latin typeface="Cambria Math" panose="02040503050406030204" pitchFamily="18" charset="0"/>
                      </a:rPr>
                      <m:t>i</m:t>
                    </m:r>
                    <m:r>
                      <a:rPr lang="en-US" sz="2600" b="0" i="0" dirty="0" smtClean="0">
                        <a:solidFill>
                          <a:schemeClr val="bg1"/>
                        </a:solidFill>
                        <a:latin typeface="Cambria Math" panose="02040503050406030204" pitchFamily="18" charset="0"/>
                      </a:rPr>
                      <m:t> </m:t>
                    </m:r>
                    <m:r>
                      <a:rPr lang="es-ES_tradnl" sz="2600" i="1" dirty="0" smtClean="0">
                        <a:solidFill>
                          <a:schemeClr val="bg1"/>
                        </a:solidFill>
                        <a:latin typeface="Cambria Math" panose="02040503050406030204" pitchFamily="18" charset="0"/>
                      </a:rPr>
                      <m:t>𝑇</m:t>
                    </m:r>
                    <m:d>
                      <m:dPr>
                        <m:ctrlPr>
                          <a:rPr lang="es-ES_tradnl" sz="2600" i="1" dirty="0" smtClean="0">
                            <a:solidFill>
                              <a:schemeClr val="bg1"/>
                            </a:solidFill>
                            <a:latin typeface="Cambria Math" panose="02040503050406030204" pitchFamily="18" charset="0"/>
                          </a:rPr>
                        </m:ctrlPr>
                      </m:dPr>
                      <m:e>
                        <m:r>
                          <a:rPr lang="es-ES_tradnl" sz="2600" i="1" dirty="0" smtClean="0">
                            <a:solidFill>
                              <a:schemeClr val="bg1"/>
                            </a:solidFill>
                            <a:latin typeface="Cambria Math" panose="02040503050406030204" pitchFamily="18" charset="0"/>
                          </a:rPr>
                          <m:t>𝑛</m:t>
                        </m:r>
                      </m:e>
                    </m:d>
                    <m:r>
                      <a:rPr lang="es-ES_tradnl" sz="2600" i="1" dirty="0" smtClean="0">
                        <a:solidFill>
                          <a:schemeClr val="bg1"/>
                        </a:solidFill>
                        <a:latin typeface="Cambria Math" panose="02040503050406030204" pitchFamily="18" charset="0"/>
                      </a:rPr>
                      <m:t>=</m:t>
                    </m:r>
                    <m:r>
                      <a:rPr lang="en-US" sz="2600" b="0" i="1" dirty="0" smtClean="0">
                        <a:solidFill>
                          <a:schemeClr val="bg1"/>
                        </a:solidFill>
                        <a:latin typeface="Cambria Math" panose="02040503050406030204" pitchFamily="18" charset="0"/>
                      </a:rPr>
                      <m:t>0.</m:t>
                    </m:r>
                    <m:r>
                      <a:rPr lang="es-ES_tradnl" sz="2600" i="1" dirty="0" smtClean="0">
                        <a:solidFill>
                          <a:schemeClr val="bg1"/>
                        </a:solidFill>
                        <a:latin typeface="Cambria Math" panose="02040503050406030204" pitchFamily="18" charset="0"/>
                      </a:rPr>
                      <m:t>6</m:t>
                    </m:r>
                    <m:sSup>
                      <m:sSupPr>
                        <m:ctrlPr>
                          <a:rPr lang="es-ES_tradnl" sz="2600" i="1" dirty="0" smtClean="0">
                            <a:solidFill>
                              <a:schemeClr val="bg1"/>
                            </a:solidFill>
                            <a:latin typeface="Cambria Math" panose="02040503050406030204" pitchFamily="18" charset="0"/>
                          </a:rPr>
                        </m:ctrlPr>
                      </m:sSupPr>
                      <m:e>
                        <m:r>
                          <a:rPr lang="en-US" sz="2600" b="0" i="1" dirty="0" smtClean="0">
                            <a:solidFill>
                              <a:schemeClr val="bg1"/>
                            </a:solidFill>
                            <a:latin typeface="Cambria Math" panose="02040503050406030204" pitchFamily="18" charset="0"/>
                          </a:rPr>
                          <m:t>𝑛</m:t>
                        </m:r>
                      </m:e>
                      <m:sup>
                        <m:r>
                          <a:rPr lang="es-ES_tradnl" sz="2600" i="1" dirty="0" smtClean="0">
                            <a:solidFill>
                              <a:schemeClr val="bg1"/>
                            </a:solidFill>
                            <a:latin typeface="Cambria Math" panose="02040503050406030204" pitchFamily="18" charset="0"/>
                          </a:rPr>
                          <m:t>2</m:t>
                        </m:r>
                      </m:sup>
                    </m:sSup>
                    <m:r>
                      <a:rPr lang="es-ES_tradnl" sz="2600" i="1" dirty="0" smtClean="0">
                        <a:solidFill>
                          <a:schemeClr val="bg1"/>
                        </a:solidFill>
                        <a:latin typeface="Cambria Math" panose="02040503050406030204" pitchFamily="18" charset="0"/>
                      </a:rPr>
                      <m:t> + 100</m:t>
                    </m:r>
                    <m:r>
                      <a:rPr lang="en-US" sz="2600" b="0" i="1" dirty="0" smtClean="0">
                        <a:solidFill>
                          <a:schemeClr val="bg1"/>
                        </a:solidFill>
                        <a:latin typeface="Cambria Math" panose="02040503050406030204" pitchFamily="18" charset="0"/>
                      </a:rPr>
                      <m:t>0</m:t>
                    </m:r>
                    <m:r>
                      <a:rPr lang="es-ES_tradnl" sz="2600" i="1" dirty="0" smtClean="0">
                        <a:solidFill>
                          <a:schemeClr val="bg1"/>
                        </a:solidFill>
                        <a:latin typeface="Cambria Math" panose="02040503050406030204" pitchFamily="18" charset="0"/>
                      </a:rPr>
                      <m:t>𝑛</m:t>
                    </m:r>
                    <m:r>
                      <a:rPr lang="es-ES_tradnl" sz="2600" i="1" dirty="0" smtClean="0">
                        <a:solidFill>
                          <a:schemeClr val="bg1"/>
                        </a:solidFill>
                        <a:latin typeface="Cambria Math" panose="02040503050406030204" pitchFamily="18" charset="0"/>
                      </a:rPr>
                      <m:t> + 3000</m:t>
                    </m:r>
                    <m:r>
                      <a:rPr lang="en-US" sz="2600" b="0" i="0" dirty="0" smtClean="0">
                        <a:solidFill>
                          <a:schemeClr val="bg1"/>
                        </a:solidFill>
                        <a:latin typeface="Cambria Math" panose="02040503050406030204" pitchFamily="18" charset="0"/>
                      </a:rPr>
                      <m:t>:</m:t>
                    </m:r>
                  </m:oMath>
                </a14:m>
                <a:br>
                  <a:rPr lang="es-ES_tradnl" sz="2600" dirty="0">
                    <a:solidFill>
                      <a:schemeClr val="bg1"/>
                    </a:solidFill>
                  </a:rPr>
                </a:br>
                <a:br>
                  <a:rPr lang="es-ES_tradnl" sz="2600" dirty="0">
                    <a:solidFill>
                      <a:schemeClr val="bg1"/>
                    </a:solidFill>
                  </a:rPr>
                </a:br>
                <a:r>
                  <a:rPr lang="es-ES_tradnl" sz="2600" dirty="0">
                    <a:solidFill>
                      <a:schemeClr val="bg1"/>
                    </a:solidFill>
                  </a:rPr>
                  <a:t>El término dominante sigue siendo </a:t>
                </a:r>
                <a14:m>
                  <m:oMath xmlns:m="http://schemas.openxmlformats.org/officeDocument/2006/math">
                    <m:r>
                      <a:rPr lang="en-US" sz="2600" b="0" i="1" dirty="0" smtClean="0">
                        <a:solidFill>
                          <a:schemeClr val="bg1"/>
                        </a:solidFill>
                        <a:latin typeface="Cambria Math" panose="02040503050406030204" pitchFamily="18" charset="0"/>
                      </a:rPr>
                      <m:t>0.</m:t>
                    </m:r>
                    <m:r>
                      <a:rPr lang="es-ES_tradnl" sz="2600" i="1" dirty="0" smtClean="0">
                        <a:solidFill>
                          <a:schemeClr val="bg1"/>
                        </a:solidFill>
                        <a:latin typeface="Cambria Math" panose="02040503050406030204" pitchFamily="18" charset="0"/>
                      </a:rPr>
                      <m:t>6</m:t>
                    </m:r>
                    <m:sSup>
                      <m:sSupPr>
                        <m:ctrlPr>
                          <a:rPr lang="es-ES_tradnl" sz="2600" i="1" dirty="0" smtClean="0">
                            <a:solidFill>
                              <a:schemeClr val="bg1"/>
                            </a:solidFill>
                            <a:latin typeface="Cambria Math" panose="02040503050406030204" pitchFamily="18" charset="0"/>
                          </a:rPr>
                        </m:ctrlPr>
                      </m:sSupPr>
                      <m:e>
                        <m:r>
                          <a:rPr lang="en-US" sz="2600" b="0" i="1" dirty="0" smtClean="0">
                            <a:solidFill>
                              <a:schemeClr val="bg1"/>
                            </a:solidFill>
                            <a:latin typeface="Cambria Math" panose="02040503050406030204" pitchFamily="18" charset="0"/>
                          </a:rPr>
                          <m:t>𝑛</m:t>
                        </m:r>
                      </m:e>
                      <m:sup>
                        <m:r>
                          <a:rPr lang="es-ES_tradnl" sz="2600" i="1" dirty="0" smtClean="0">
                            <a:solidFill>
                              <a:schemeClr val="bg1"/>
                            </a:solidFill>
                            <a:latin typeface="Cambria Math" panose="02040503050406030204" pitchFamily="18" charset="0"/>
                          </a:rPr>
                          <m:t>2</m:t>
                        </m:r>
                      </m:sup>
                    </m:sSup>
                    <m:r>
                      <a:rPr lang="en-US" sz="2600" b="0" i="1" dirty="0" smtClean="0">
                        <a:solidFill>
                          <a:schemeClr val="bg1"/>
                        </a:solidFill>
                        <a:latin typeface="Cambria Math" panose="02040503050406030204" pitchFamily="18" charset="0"/>
                      </a:rPr>
                      <m:t>.</m:t>
                    </m:r>
                  </m:oMath>
                </a14:m>
                <a:br>
                  <a:rPr lang="es-ES_tradnl" dirty="0">
                    <a:solidFill>
                      <a:schemeClr val="bg1"/>
                    </a:solidFill>
                  </a:rPr>
                </a:br>
                <a:br>
                  <a:rPr lang="es-ES_tradnl" dirty="0">
                    <a:solidFill>
                      <a:schemeClr val="bg1"/>
                    </a:solidFill>
                  </a:rPr>
                </a:br>
                <a:br>
                  <a:rPr lang="es-ES_tradnl" dirty="0">
                    <a:solidFill>
                      <a:schemeClr val="bg1"/>
                    </a:solidFill>
                  </a:rPr>
                </a:br>
                <a:endParaRPr lang="es-ES_tradnl" dirty="0">
                  <a:solidFill>
                    <a:schemeClr val="bg1"/>
                  </a:solidFill>
                </a:endParaRPr>
              </a:p>
            </p:txBody>
          </p:sp>
        </mc:Choice>
        <mc:Fallback xmlns="">
          <p:sp>
            <p:nvSpPr>
              <p:cNvPr id="3" name="Content Placeholder 2">
                <a:extLst>
                  <a:ext uri="{FF2B5EF4-FFF2-40B4-BE49-F238E27FC236}">
                    <a16:creationId xmlns:a16="http://schemas.microsoft.com/office/drawing/2014/main" id="{307057BA-5134-B142-9558-0A5D96E59BCF}"/>
                  </a:ext>
                </a:extLst>
              </p:cNvPr>
              <p:cNvSpPr>
                <a:spLocks noGrp="1" noRot="1" noChangeAspect="1" noMove="1" noResize="1" noEditPoints="1" noAdjustHandles="1" noChangeArrowheads="1" noChangeShapeType="1" noTextEdit="1"/>
              </p:cNvSpPr>
              <p:nvPr>
                <p:ph idx="1"/>
              </p:nvPr>
            </p:nvSpPr>
            <p:spPr>
              <a:xfrm>
                <a:off x="838200" y="1825626"/>
                <a:ext cx="10267950" cy="2136774"/>
              </a:xfrm>
              <a:blipFill>
                <a:blip r:embed="rId3"/>
                <a:stretch>
                  <a:fillRect l="-742" t="-5917"/>
                </a:stretch>
              </a:blipFill>
            </p:spPr>
            <p:txBody>
              <a:bodyPr/>
              <a:lstStyle/>
              <a:p>
                <a:r>
                  <a:rPr lang="es-ES_tradnl">
                    <a:noFill/>
                  </a:rPr>
                  <a:t> </a:t>
                </a:r>
              </a:p>
            </p:txBody>
          </p:sp>
        </mc:Fallback>
      </mc:AlternateContent>
      <p:pic>
        <p:nvPicPr>
          <p:cNvPr id="2050" name="Picture 2">
            <a:extLst>
              <a:ext uri="{FF2B5EF4-FFF2-40B4-BE49-F238E27FC236}">
                <a16:creationId xmlns:a16="http://schemas.microsoft.com/office/drawing/2014/main" id="{16FF6442-77ED-844C-A214-7585F5E99C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1080" y="3538695"/>
            <a:ext cx="4669839" cy="2954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6236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0B07-1B40-E14D-BC13-B6E2EA5471C1}"/>
              </a:ext>
            </a:extLst>
          </p:cNvPr>
          <p:cNvSpPr>
            <a:spLocks noGrp="1"/>
          </p:cNvSpPr>
          <p:nvPr>
            <p:ph type="title"/>
          </p:nvPr>
        </p:nvSpPr>
        <p:spPr/>
        <p:txBody>
          <a:bodyPr/>
          <a:lstStyle/>
          <a:p>
            <a:pPr algn="ctr"/>
            <a:r>
              <a:rPr lang="es-ES_tradnl" b="1" dirty="0">
                <a:solidFill>
                  <a:schemeClr val="bg1"/>
                </a:solidFill>
              </a:rPr>
              <a:t>Análisis Asintótico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7057BA-5134-B142-9558-0A5D96E59BCF}"/>
                  </a:ext>
                </a:extLst>
              </p:cNvPr>
              <p:cNvSpPr>
                <a:spLocks noGrp="1"/>
              </p:cNvSpPr>
              <p:nvPr>
                <p:ph idx="1"/>
              </p:nvPr>
            </p:nvSpPr>
            <p:spPr>
              <a:xfrm>
                <a:off x="838200" y="1825625"/>
                <a:ext cx="10267950" cy="4667249"/>
              </a:xfrm>
            </p:spPr>
            <p:txBody>
              <a:bodyPr>
                <a:normAutofit fontScale="92500" lnSpcReduction="10000"/>
              </a:bodyPr>
              <a:lstStyle/>
              <a:p>
                <a:r>
                  <a:rPr lang="es-ES_tradnl" dirty="0">
                    <a:solidFill>
                      <a:schemeClr val="bg1"/>
                    </a:solidFill>
                  </a:rPr>
                  <a:t>Lo que realmente influye en estos ejemplos es el término cuadrático.</a:t>
                </a:r>
                <a:br>
                  <a:rPr lang="es-ES_tradnl" dirty="0">
                    <a:solidFill>
                      <a:schemeClr val="bg1"/>
                    </a:solidFill>
                  </a:rPr>
                </a:br>
                <a:endParaRPr lang="es-ES_tradnl" dirty="0">
                  <a:solidFill>
                    <a:schemeClr val="bg1"/>
                  </a:solidFill>
                </a:endParaRPr>
              </a:p>
              <a:p>
                <a:r>
                  <a:rPr lang="es-ES_tradnl" dirty="0">
                    <a:solidFill>
                      <a:schemeClr val="bg1"/>
                    </a:solidFill>
                  </a:rPr>
                  <a:t>Podemos descartar términos menos significativos y coeficientes constantes.</a:t>
                </a:r>
                <a:br>
                  <a:rPr lang="es-ES_tradnl" dirty="0">
                    <a:solidFill>
                      <a:schemeClr val="bg1"/>
                    </a:solidFill>
                  </a:rPr>
                </a:br>
                <a:endParaRPr lang="es-ES_tradnl" dirty="0">
                  <a:solidFill>
                    <a:schemeClr val="bg1"/>
                  </a:solidFill>
                </a:endParaRPr>
              </a:p>
              <a:p>
                <a:r>
                  <a:rPr lang="es-ES_tradnl" dirty="0">
                    <a:solidFill>
                      <a:schemeClr val="bg1"/>
                    </a:solidFill>
                  </a:rPr>
                  <a:t>Nos enfocaremos en la </a:t>
                </a:r>
                <a:r>
                  <a:rPr lang="es-ES_tradnl" b="1" i="1" dirty="0">
                    <a:solidFill>
                      <a:schemeClr val="bg1"/>
                    </a:solidFill>
                  </a:rPr>
                  <a:t>tasa de crecimiento </a:t>
                </a:r>
                <a:r>
                  <a:rPr lang="es-ES_tradnl" dirty="0">
                    <a:solidFill>
                      <a:schemeClr val="bg1"/>
                    </a:solidFill>
                  </a:rPr>
                  <a:t>de la función </a:t>
                </a:r>
                <a14:m>
                  <m:oMath xmlns:m="http://schemas.openxmlformats.org/officeDocument/2006/math">
                    <m:r>
                      <a:rPr lang="es-ES_tradnl" i="1" dirty="0" smtClean="0">
                        <a:solidFill>
                          <a:schemeClr val="bg1"/>
                        </a:solidFill>
                        <a:latin typeface="Cambria Math" panose="02040503050406030204" pitchFamily="18" charset="0"/>
                      </a:rPr>
                      <m:t>𝑇</m:t>
                    </m:r>
                    <m:r>
                      <a:rPr lang="es-ES_tradnl" i="1" dirty="0" smtClean="0">
                        <a:solidFill>
                          <a:schemeClr val="bg1"/>
                        </a:solidFill>
                        <a:latin typeface="Cambria Math" panose="02040503050406030204" pitchFamily="18" charset="0"/>
                      </a:rPr>
                      <m:t>. </m:t>
                    </m:r>
                  </m:oMath>
                </a14:m>
                <a:br>
                  <a:rPr lang="es-ES_tradnl" dirty="0">
                    <a:solidFill>
                      <a:schemeClr val="bg1"/>
                    </a:solidFill>
                  </a:rPr>
                </a:br>
                <a:endParaRPr lang="es-ES_tradnl" dirty="0">
                  <a:solidFill>
                    <a:schemeClr val="bg1"/>
                  </a:solidFill>
                </a:endParaRPr>
              </a:p>
              <a:p>
                <a:r>
                  <a:rPr lang="es-ES_tradnl" dirty="0">
                    <a:solidFill>
                      <a:schemeClr val="bg1"/>
                    </a:solidFill>
                  </a:rPr>
                  <a:t>Funciones de tiempo </a:t>
                </a:r>
                <a14:m>
                  <m:oMath xmlns:m="http://schemas.openxmlformats.org/officeDocument/2006/math">
                    <m:r>
                      <a:rPr lang="es-ES_tradnl" i="1" dirty="0" smtClean="0">
                        <a:solidFill>
                          <a:schemeClr val="bg1"/>
                        </a:solidFill>
                        <a:latin typeface="Cambria Math" panose="02040503050406030204" pitchFamily="18" charset="0"/>
                      </a:rPr>
                      <m:t>𝑇</m:t>
                    </m:r>
                  </m:oMath>
                </a14:m>
                <a:r>
                  <a:rPr lang="es-ES_tradnl" dirty="0">
                    <a:solidFill>
                      <a:schemeClr val="bg1"/>
                    </a:solidFill>
                  </a:rPr>
                  <a:t> con término dominante cuadrático representan “tiempo cuadrático”.</a:t>
                </a:r>
                <a:br>
                  <a:rPr lang="es-ES_tradnl" dirty="0">
                    <a:solidFill>
                      <a:schemeClr val="bg1"/>
                    </a:solidFill>
                  </a:rPr>
                </a:br>
                <a:br>
                  <a:rPr lang="es-ES_tradnl" dirty="0">
                    <a:solidFill>
                      <a:schemeClr val="bg1"/>
                    </a:solidFill>
                  </a:rPr>
                </a:br>
                <a:br>
                  <a:rPr lang="es-ES_tradnl" dirty="0">
                    <a:solidFill>
                      <a:schemeClr val="bg1"/>
                    </a:solidFill>
                  </a:rPr>
                </a:br>
                <a:endParaRPr lang="es-ES_tradnl" dirty="0">
                  <a:solidFill>
                    <a:schemeClr val="bg1"/>
                  </a:solidFill>
                </a:endParaRPr>
              </a:p>
            </p:txBody>
          </p:sp>
        </mc:Choice>
        <mc:Fallback xmlns="">
          <p:sp>
            <p:nvSpPr>
              <p:cNvPr id="3" name="Content Placeholder 2">
                <a:extLst>
                  <a:ext uri="{FF2B5EF4-FFF2-40B4-BE49-F238E27FC236}">
                    <a16:creationId xmlns:a16="http://schemas.microsoft.com/office/drawing/2014/main" id="{307057BA-5134-B142-9558-0A5D96E59BCF}"/>
                  </a:ext>
                </a:extLst>
              </p:cNvPr>
              <p:cNvSpPr>
                <a:spLocks noGrp="1" noRot="1" noChangeAspect="1" noMove="1" noResize="1" noEditPoints="1" noAdjustHandles="1" noChangeArrowheads="1" noChangeShapeType="1" noTextEdit="1"/>
              </p:cNvSpPr>
              <p:nvPr>
                <p:ph idx="1"/>
              </p:nvPr>
            </p:nvSpPr>
            <p:spPr>
              <a:xfrm>
                <a:off x="838200" y="1825625"/>
                <a:ext cx="10267950" cy="4667249"/>
              </a:xfrm>
              <a:blipFill>
                <a:blip r:embed="rId3"/>
                <a:stretch>
                  <a:fillRect l="-989" t="-2439"/>
                </a:stretch>
              </a:blipFill>
            </p:spPr>
            <p:txBody>
              <a:bodyPr/>
              <a:lstStyle/>
              <a:p>
                <a:r>
                  <a:rPr lang="es-ES_tradnl">
                    <a:noFill/>
                  </a:rPr>
                  <a:t> </a:t>
                </a:r>
              </a:p>
            </p:txBody>
          </p:sp>
        </mc:Fallback>
      </mc:AlternateContent>
    </p:spTree>
    <p:extLst>
      <p:ext uri="{BB962C8B-B14F-4D97-AF65-F5344CB8AC3E}">
        <p14:creationId xmlns:p14="http://schemas.microsoft.com/office/powerpoint/2010/main" val="3189297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0B07-1B40-E14D-BC13-B6E2EA5471C1}"/>
              </a:ext>
            </a:extLst>
          </p:cNvPr>
          <p:cNvSpPr>
            <a:spLocks noGrp="1"/>
          </p:cNvSpPr>
          <p:nvPr>
            <p:ph type="title"/>
          </p:nvPr>
        </p:nvSpPr>
        <p:spPr/>
        <p:txBody>
          <a:bodyPr/>
          <a:lstStyle/>
          <a:p>
            <a:pPr algn="ctr"/>
            <a:r>
              <a:rPr lang="es-ES_tradnl" b="1" dirty="0">
                <a:solidFill>
                  <a:schemeClr val="bg1"/>
                </a:solidFill>
              </a:rPr>
              <a:t>Análisis Asintótico</a:t>
            </a:r>
          </a:p>
        </p:txBody>
      </p:sp>
      <p:sp>
        <p:nvSpPr>
          <p:cNvPr id="3" name="Content Placeholder 2">
            <a:extLst>
              <a:ext uri="{FF2B5EF4-FFF2-40B4-BE49-F238E27FC236}">
                <a16:creationId xmlns:a16="http://schemas.microsoft.com/office/drawing/2014/main" id="{307057BA-5134-B142-9558-0A5D96E59BCF}"/>
              </a:ext>
            </a:extLst>
          </p:cNvPr>
          <p:cNvSpPr>
            <a:spLocks noGrp="1"/>
          </p:cNvSpPr>
          <p:nvPr>
            <p:ph idx="1"/>
          </p:nvPr>
        </p:nvSpPr>
        <p:spPr>
          <a:xfrm>
            <a:off x="838200" y="1825625"/>
            <a:ext cx="10267950" cy="4667249"/>
          </a:xfrm>
        </p:spPr>
        <p:txBody>
          <a:bodyPr>
            <a:normAutofit/>
          </a:bodyPr>
          <a:lstStyle/>
          <a:p>
            <a:pPr marL="0" indent="0">
              <a:buNone/>
            </a:pPr>
            <a:r>
              <a:rPr lang="es-ES_tradnl" dirty="0">
                <a:solidFill>
                  <a:schemeClr val="bg1"/>
                </a:solidFill>
              </a:rPr>
              <a:t>Podemos usar análisis asintótico para comparar la complejidad de distintos algoritmos al mismo problema.</a:t>
            </a:r>
            <a:br>
              <a:rPr lang="es-ES_tradnl" dirty="0">
                <a:solidFill>
                  <a:schemeClr val="bg1"/>
                </a:solidFill>
              </a:rPr>
            </a:br>
            <a:br>
              <a:rPr lang="es-ES_tradnl" dirty="0">
                <a:solidFill>
                  <a:schemeClr val="bg1"/>
                </a:solidFill>
              </a:rPr>
            </a:br>
            <a:r>
              <a:rPr lang="es-ES_tradnl" dirty="0">
                <a:solidFill>
                  <a:schemeClr val="bg1"/>
                </a:solidFill>
              </a:rPr>
              <a:t>Tiempo cuadrático vs tiempo lineal:</a:t>
            </a:r>
            <a:br>
              <a:rPr lang="es-ES_tradnl" dirty="0">
                <a:solidFill>
                  <a:schemeClr val="bg1"/>
                </a:solidFill>
              </a:rPr>
            </a:br>
            <a:endParaRPr lang="es-ES_tradnl" dirty="0">
              <a:solidFill>
                <a:schemeClr val="bg1"/>
              </a:solidFill>
            </a:endParaRPr>
          </a:p>
        </p:txBody>
      </p:sp>
      <p:pic>
        <p:nvPicPr>
          <p:cNvPr id="5" name="Picture 4" descr="Chart, line chart&#10;&#10;Description automatically generated">
            <a:extLst>
              <a:ext uri="{FF2B5EF4-FFF2-40B4-BE49-F238E27FC236}">
                <a16:creationId xmlns:a16="http://schemas.microsoft.com/office/drawing/2014/main" id="{1997A7FC-4739-2145-BD33-DA8570E300F3}"/>
              </a:ext>
            </a:extLst>
          </p:cNvPr>
          <p:cNvPicPr>
            <a:picLocks noChangeAspect="1"/>
          </p:cNvPicPr>
          <p:nvPr/>
        </p:nvPicPr>
        <p:blipFill>
          <a:blip r:embed="rId3"/>
          <a:stretch>
            <a:fillRect/>
          </a:stretch>
        </p:blipFill>
        <p:spPr>
          <a:xfrm>
            <a:off x="4692550" y="3702365"/>
            <a:ext cx="2806900" cy="2790509"/>
          </a:xfrm>
          <a:prstGeom prst="rect">
            <a:avLst/>
          </a:prstGeom>
        </p:spPr>
      </p:pic>
    </p:spTree>
    <p:extLst>
      <p:ext uri="{BB962C8B-B14F-4D97-AF65-F5344CB8AC3E}">
        <p14:creationId xmlns:p14="http://schemas.microsoft.com/office/powerpoint/2010/main" val="1364401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0B07-1B40-E14D-BC13-B6E2EA5471C1}"/>
              </a:ext>
            </a:extLst>
          </p:cNvPr>
          <p:cNvSpPr>
            <a:spLocks noGrp="1"/>
          </p:cNvSpPr>
          <p:nvPr>
            <p:ph type="title"/>
          </p:nvPr>
        </p:nvSpPr>
        <p:spPr/>
        <p:txBody>
          <a:bodyPr/>
          <a:lstStyle/>
          <a:p>
            <a:pPr algn="ctr"/>
            <a:r>
              <a:rPr lang="es-ES_tradnl" b="1" dirty="0">
                <a:solidFill>
                  <a:schemeClr val="bg1"/>
                </a:solidFill>
              </a:rPr>
              <a:t>Análisis Asintótico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7057BA-5134-B142-9558-0A5D96E59BCF}"/>
                  </a:ext>
                </a:extLst>
              </p:cNvPr>
              <p:cNvSpPr>
                <a:spLocks noGrp="1"/>
              </p:cNvSpPr>
              <p:nvPr>
                <p:ph idx="1"/>
              </p:nvPr>
            </p:nvSpPr>
            <p:spPr>
              <a:xfrm>
                <a:off x="838200" y="1825625"/>
                <a:ext cx="10267950" cy="4667249"/>
              </a:xfrm>
            </p:spPr>
            <p:txBody>
              <a:bodyPr>
                <a:normAutofit/>
              </a:bodyPr>
              <a:lstStyle/>
              <a:p>
                <a:pPr marL="0" indent="0">
                  <a:buNone/>
                </a:pPr>
                <a:r>
                  <a:rPr lang="es-ES_tradnl" dirty="0">
                    <a:solidFill>
                      <a:schemeClr val="bg1"/>
                    </a:solidFill>
                  </a:rPr>
                  <a:t>Típicamente un CPU puede realizar </a:t>
                </a:r>
                <a14:m>
                  <m:oMath xmlns:m="http://schemas.openxmlformats.org/officeDocument/2006/math">
                    <m:r>
                      <a:rPr lang="es-ES_tradnl" i="1" dirty="0" smtClean="0">
                        <a:solidFill>
                          <a:schemeClr val="bg1"/>
                        </a:solidFill>
                        <a:latin typeface="Cambria Math" panose="02040503050406030204" pitchFamily="18" charset="0"/>
                      </a:rPr>
                      <m:t>100</m:t>
                    </m:r>
                    <m:r>
                      <a:rPr lang="es-ES_tradnl" i="1" dirty="0" smtClean="0">
                        <a:solidFill>
                          <a:schemeClr val="bg1"/>
                        </a:solidFill>
                        <a:latin typeface="Cambria Math" panose="02040503050406030204" pitchFamily="18" charset="0"/>
                      </a:rPr>
                      <m:t>𝑀</m:t>
                    </m:r>
                  </m:oMath>
                </a14:m>
                <a:r>
                  <a:rPr lang="es-ES_tradnl" dirty="0">
                    <a:solidFill>
                      <a:schemeClr val="bg1"/>
                    </a:solidFill>
                  </a:rPr>
                  <a:t> de operaciones en 3s.</a:t>
                </a:r>
                <a:br>
                  <a:rPr lang="es-ES_tradnl" dirty="0">
                    <a:solidFill>
                      <a:schemeClr val="bg1"/>
                    </a:solidFill>
                  </a:rPr>
                </a:br>
                <a:br>
                  <a:rPr lang="es-ES_tradnl" dirty="0">
                    <a:solidFill>
                      <a:schemeClr val="bg1"/>
                    </a:solidFill>
                  </a:rPr>
                </a:br>
                <a:r>
                  <a:rPr lang="es-ES_tradnl" dirty="0">
                    <a:solidFill>
                      <a:schemeClr val="bg1"/>
                    </a:solidFill>
                  </a:rPr>
                  <a:t>Supongamos que </a:t>
                </a:r>
                <a14:m>
                  <m:oMath xmlns:m="http://schemas.openxmlformats.org/officeDocument/2006/math">
                    <m:r>
                      <a:rPr lang="es-ES_tradnl" i="1" dirty="0" smtClean="0">
                        <a:solidFill>
                          <a:schemeClr val="bg1"/>
                        </a:solidFill>
                        <a:latin typeface="Cambria Math" panose="02040503050406030204" pitchFamily="18" charset="0"/>
                      </a:rPr>
                      <m:t>𝑛</m:t>
                    </m:r>
                    <m:r>
                      <a:rPr lang="es-ES_tradnl" i="1" dirty="0" smtClean="0">
                        <a:solidFill>
                          <a:schemeClr val="bg1"/>
                        </a:solidFill>
                        <a:latin typeface="Cambria Math" panose="02040503050406030204" pitchFamily="18" charset="0"/>
                      </a:rPr>
                      <m:t> = 10,000 </m:t>
                    </m:r>
                  </m:oMath>
                </a14:m>
                <a:r>
                  <a:rPr lang="es-ES_tradnl" dirty="0">
                    <a:solidFill>
                      <a:schemeClr val="bg1"/>
                    </a:solidFill>
                  </a:rPr>
                  <a:t>y el límite de tiempo 1s.</a:t>
                </a:r>
                <a:br>
                  <a:rPr lang="es-ES_tradnl" dirty="0">
                    <a:solidFill>
                      <a:schemeClr val="bg1"/>
                    </a:solidFill>
                  </a:rPr>
                </a:br>
                <a:br>
                  <a:rPr lang="es-ES_tradnl" dirty="0">
                    <a:solidFill>
                      <a:schemeClr val="bg1"/>
                    </a:solidFill>
                  </a:rPr>
                </a:br>
                <a:r>
                  <a:rPr lang="es-ES_tradnl" dirty="0">
                    <a:solidFill>
                      <a:schemeClr val="bg1"/>
                    </a:solidFill>
                  </a:rPr>
                  <a:t>Una solución cuadrática realizaría alrededor de </a:t>
                </a:r>
              </a:p>
              <a:p>
                <a:pPr marL="0" indent="0">
                  <a:buNone/>
                </a:pPr>
                <a14:m>
                  <m:oMath xmlns:m="http://schemas.openxmlformats.org/officeDocument/2006/math">
                    <m:r>
                      <a:rPr lang="es-ES_tradnl" i="1" dirty="0" smtClean="0">
                        <a:solidFill>
                          <a:schemeClr val="bg1"/>
                        </a:solidFill>
                        <a:latin typeface="Cambria Math" panose="02040503050406030204" pitchFamily="18" charset="0"/>
                      </a:rPr>
                      <m:t>(10,000)^2 = 100</m:t>
                    </m:r>
                    <m:r>
                      <a:rPr lang="es-ES_tradnl" i="1" dirty="0" smtClean="0">
                        <a:solidFill>
                          <a:schemeClr val="bg1"/>
                        </a:solidFill>
                        <a:latin typeface="Cambria Math" panose="02040503050406030204" pitchFamily="18" charset="0"/>
                      </a:rPr>
                      <m:t>𝑀</m:t>
                    </m:r>
                    <m:r>
                      <a:rPr lang="es-ES_tradnl" i="1" dirty="0" smtClean="0">
                        <a:solidFill>
                          <a:schemeClr val="bg1"/>
                        </a:solidFill>
                        <a:latin typeface="Cambria Math" panose="02040503050406030204" pitchFamily="18" charset="0"/>
                      </a:rPr>
                      <m:t> </m:t>
                    </m:r>
                  </m:oMath>
                </a14:m>
                <a:r>
                  <a:rPr lang="es-ES_tradnl" dirty="0">
                    <a:solidFill>
                      <a:schemeClr val="bg1"/>
                    </a:solidFill>
                  </a:rPr>
                  <a:t>operaciones, y tomaría alrededor de 3s.</a:t>
                </a:r>
                <a:br>
                  <a:rPr lang="es-ES_tradnl" dirty="0">
                    <a:solidFill>
                      <a:schemeClr val="bg1"/>
                    </a:solidFill>
                  </a:rPr>
                </a:br>
                <a:endParaRPr lang="es-ES_tradnl" dirty="0">
                  <a:solidFill>
                    <a:schemeClr val="bg1"/>
                  </a:solidFill>
                </a:endParaRPr>
              </a:p>
              <a:p>
                <a:r>
                  <a:rPr lang="es-ES_tradnl" dirty="0">
                    <a:solidFill>
                      <a:schemeClr val="bg1"/>
                    </a:solidFill>
                  </a:rPr>
                  <a:t>Existen definiciones formales respecto al análisis asintótico.</a:t>
                </a:r>
              </a:p>
              <a:p>
                <a:r>
                  <a:rPr lang="es-ES_tradnl" dirty="0">
                    <a:solidFill>
                      <a:schemeClr val="bg1"/>
                    </a:solidFill>
                  </a:rPr>
                  <a:t>Por ahora, una análisis informal es suficiente.</a:t>
                </a:r>
                <a:br>
                  <a:rPr lang="es-ES_tradnl" dirty="0">
                    <a:solidFill>
                      <a:schemeClr val="bg1"/>
                    </a:solidFill>
                  </a:rPr>
                </a:br>
                <a:endParaRPr lang="es-ES_tradnl" dirty="0">
                  <a:solidFill>
                    <a:schemeClr val="bg1"/>
                  </a:solidFill>
                </a:endParaRPr>
              </a:p>
            </p:txBody>
          </p:sp>
        </mc:Choice>
        <mc:Fallback xmlns="">
          <p:sp>
            <p:nvSpPr>
              <p:cNvPr id="3" name="Content Placeholder 2">
                <a:extLst>
                  <a:ext uri="{FF2B5EF4-FFF2-40B4-BE49-F238E27FC236}">
                    <a16:creationId xmlns:a16="http://schemas.microsoft.com/office/drawing/2014/main" id="{307057BA-5134-B142-9558-0A5D96E59BCF}"/>
                  </a:ext>
                </a:extLst>
              </p:cNvPr>
              <p:cNvSpPr>
                <a:spLocks noGrp="1" noRot="1" noChangeAspect="1" noMove="1" noResize="1" noEditPoints="1" noAdjustHandles="1" noChangeArrowheads="1" noChangeShapeType="1" noTextEdit="1"/>
              </p:cNvSpPr>
              <p:nvPr>
                <p:ph idx="1"/>
              </p:nvPr>
            </p:nvSpPr>
            <p:spPr>
              <a:xfrm>
                <a:off x="838200" y="1825625"/>
                <a:ext cx="10267950" cy="4667249"/>
              </a:xfrm>
              <a:blipFill>
                <a:blip r:embed="rId3"/>
                <a:stretch>
                  <a:fillRect l="-1236" t="-2168"/>
                </a:stretch>
              </a:blipFill>
            </p:spPr>
            <p:txBody>
              <a:bodyPr/>
              <a:lstStyle/>
              <a:p>
                <a:r>
                  <a:rPr lang="es-ES_tradnl">
                    <a:noFill/>
                  </a:rPr>
                  <a:t> </a:t>
                </a:r>
              </a:p>
            </p:txBody>
          </p:sp>
        </mc:Fallback>
      </mc:AlternateContent>
    </p:spTree>
    <p:extLst>
      <p:ext uri="{BB962C8B-B14F-4D97-AF65-F5344CB8AC3E}">
        <p14:creationId xmlns:p14="http://schemas.microsoft.com/office/powerpoint/2010/main" val="4270310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0B07-1B40-E14D-BC13-B6E2EA5471C1}"/>
              </a:ext>
            </a:extLst>
          </p:cNvPr>
          <p:cNvSpPr>
            <a:spLocks noGrp="1"/>
          </p:cNvSpPr>
          <p:nvPr>
            <p:ph type="title"/>
          </p:nvPr>
        </p:nvSpPr>
        <p:spPr/>
        <p:txBody>
          <a:bodyPr/>
          <a:lstStyle/>
          <a:p>
            <a:pPr algn="ctr"/>
            <a:r>
              <a:rPr lang="es-ES_tradnl" b="1" dirty="0">
                <a:solidFill>
                  <a:schemeClr val="bg1"/>
                </a:solidFill>
              </a:rPr>
              <a:t>Búsqueda Binaria</a:t>
            </a:r>
          </a:p>
        </p:txBody>
      </p:sp>
      <p:sp>
        <p:nvSpPr>
          <p:cNvPr id="3" name="Content Placeholder 2">
            <a:extLst>
              <a:ext uri="{FF2B5EF4-FFF2-40B4-BE49-F238E27FC236}">
                <a16:creationId xmlns:a16="http://schemas.microsoft.com/office/drawing/2014/main" id="{307057BA-5134-B142-9558-0A5D96E59BCF}"/>
              </a:ext>
            </a:extLst>
          </p:cNvPr>
          <p:cNvSpPr>
            <a:spLocks noGrp="1"/>
          </p:cNvSpPr>
          <p:nvPr>
            <p:ph idx="1"/>
          </p:nvPr>
        </p:nvSpPr>
        <p:spPr>
          <a:xfrm>
            <a:off x="838200" y="1825625"/>
            <a:ext cx="10267950" cy="4667249"/>
          </a:xfrm>
        </p:spPr>
        <p:txBody>
          <a:bodyPr>
            <a:normAutofit/>
          </a:bodyPr>
          <a:lstStyle/>
          <a:p>
            <a:pPr marL="0" indent="0">
              <a:buNone/>
            </a:pPr>
            <a:r>
              <a:rPr lang="es-ES_tradnl" dirty="0">
                <a:solidFill>
                  <a:schemeClr val="bg1"/>
                </a:solidFill>
              </a:rPr>
              <a:t>Problema: Decidir si un número existe o no en un arreglo.</a:t>
            </a:r>
            <a:br>
              <a:rPr lang="es-ES_tradnl" dirty="0">
                <a:solidFill>
                  <a:schemeClr val="bg1"/>
                </a:solidFill>
              </a:rPr>
            </a:br>
            <a:endParaRPr lang="es-ES_tradnl" dirty="0">
              <a:solidFill>
                <a:schemeClr val="bg1"/>
              </a:solidFill>
            </a:endParaRPr>
          </a:p>
          <a:p>
            <a:r>
              <a:rPr lang="es-ES_tradnl" dirty="0">
                <a:solidFill>
                  <a:schemeClr val="bg1"/>
                </a:solidFill>
              </a:rPr>
              <a:t>Podemos regresar su índice o -1 si no existe. </a:t>
            </a:r>
          </a:p>
          <a:p>
            <a:r>
              <a:rPr lang="es-ES_tradnl" dirty="0">
                <a:solidFill>
                  <a:schemeClr val="bg1"/>
                </a:solidFill>
              </a:rPr>
              <a:t>También podemos regresar true/false.</a:t>
            </a:r>
          </a:p>
          <a:p>
            <a:r>
              <a:rPr lang="es-ES_tradnl" dirty="0">
                <a:solidFill>
                  <a:schemeClr val="bg1"/>
                </a:solidFill>
              </a:rPr>
              <a:t>Todas estas variantes son equivalentes.</a:t>
            </a:r>
            <a:br>
              <a:rPr lang="es-ES_tradnl" dirty="0">
                <a:solidFill>
                  <a:schemeClr val="bg1"/>
                </a:solidFill>
              </a:rPr>
            </a:br>
            <a:endParaRPr lang="es-ES_tradnl" dirty="0">
              <a:solidFill>
                <a:schemeClr val="bg1"/>
              </a:solidFill>
            </a:endParaRPr>
          </a:p>
          <a:p>
            <a:pPr marL="0" indent="0">
              <a:buNone/>
            </a:pPr>
            <a:r>
              <a:rPr lang="es-ES_tradnl" dirty="0">
                <a:solidFill>
                  <a:schemeClr val="bg1"/>
                </a:solidFill>
              </a:rPr>
              <a:t>Solución 1: Búsqueda lineal.</a:t>
            </a:r>
          </a:p>
        </p:txBody>
      </p:sp>
    </p:spTree>
    <p:extLst>
      <p:ext uri="{BB962C8B-B14F-4D97-AF65-F5344CB8AC3E}">
        <p14:creationId xmlns:p14="http://schemas.microsoft.com/office/powerpoint/2010/main" val="2126492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p:txBody>
          <a:bodyPr/>
          <a:lstStyle/>
          <a:p>
            <a:pPr marL="0" indent="0" algn="ctr">
              <a:buNone/>
            </a:pPr>
            <a:r>
              <a:rPr lang="es-ES" dirty="0">
                <a:solidFill>
                  <a:schemeClr val="bg1"/>
                </a:solidFill>
              </a:rPr>
              <a:t>La </a:t>
            </a:r>
            <a:r>
              <a:rPr lang="es-ES" b="1" i="1" dirty="0">
                <a:solidFill>
                  <a:schemeClr val="bg1"/>
                </a:solidFill>
              </a:rPr>
              <a:t>destreza</a:t>
            </a:r>
            <a:r>
              <a:rPr lang="es-ES" b="1" dirty="0">
                <a:solidFill>
                  <a:schemeClr val="bg1"/>
                </a:solidFill>
              </a:rPr>
              <a:t> </a:t>
            </a:r>
            <a:r>
              <a:rPr lang="es-ES" dirty="0">
                <a:solidFill>
                  <a:schemeClr val="bg1"/>
                </a:solidFill>
              </a:rPr>
              <a:t>de resolver problemas usando código de forma eficiente.</a:t>
            </a:r>
            <a:endParaRPr lang="en-US" dirty="0">
              <a:solidFill>
                <a:schemeClr val="bg1"/>
              </a:solidFill>
            </a:endParaRPr>
          </a:p>
        </p:txBody>
      </p:sp>
      <p:sp>
        <p:nvSpPr>
          <p:cNvPr id="5" name="TextBox 4">
            <a:extLst>
              <a:ext uri="{FF2B5EF4-FFF2-40B4-BE49-F238E27FC236}">
                <a16:creationId xmlns:a16="http://schemas.microsoft.com/office/drawing/2014/main" id="{F848FDFC-279D-EE48-B292-163029538974}"/>
              </a:ext>
            </a:extLst>
          </p:cNvPr>
          <p:cNvSpPr txBox="1"/>
          <p:nvPr/>
        </p:nvSpPr>
        <p:spPr>
          <a:xfrm>
            <a:off x="1108364" y="2507672"/>
            <a:ext cx="10016835" cy="1384995"/>
          </a:xfrm>
          <a:prstGeom prst="rect">
            <a:avLst/>
          </a:prstGeom>
          <a:noFill/>
        </p:spPr>
        <p:txBody>
          <a:bodyPr wrap="square" rtlCol="0">
            <a:spAutoFit/>
          </a:bodyPr>
          <a:lstStyle/>
          <a:p>
            <a:pPr marL="285750" indent="-285750">
              <a:buFont typeface="Arial" panose="020B0604020202020204" pitchFamily="34" charset="0"/>
              <a:buChar char="•"/>
            </a:pPr>
            <a:r>
              <a:rPr lang="es-ES_tradnl" sz="2800" dirty="0">
                <a:solidFill>
                  <a:schemeClr val="bg1"/>
                </a:solidFill>
              </a:rPr>
              <a:t>Requiere entrenamiento.</a:t>
            </a:r>
            <a:br>
              <a:rPr lang="es-ES_tradnl" sz="2800" dirty="0">
                <a:solidFill>
                  <a:schemeClr val="bg1"/>
                </a:solidFill>
              </a:rPr>
            </a:br>
            <a:endParaRPr lang="es-ES_tradnl" sz="2800" dirty="0">
              <a:solidFill>
                <a:schemeClr val="bg1"/>
              </a:solidFill>
            </a:endParaRPr>
          </a:p>
          <a:p>
            <a:pPr marL="285750" indent="-285750">
              <a:buFont typeface="Arial" panose="020B0604020202020204" pitchFamily="34" charset="0"/>
              <a:buChar char="•"/>
            </a:pPr>
            <a:r>
              <a:rPr lang="es-ES_tradnl" sz="2800" dirty="0">
                <a:solidFill>
                  <a:schemeClr val="bg1"/>
                </a:solidFill>
              </a:rPr>
              <a:t>Se mejora en base a la </a:t>
            </a:r>
            <a:r>
              <a:rPr lang="es-ES_tradnl" sz="2800" u="sng" dirty="0">
                <a:solidFill>
                  <a:schemeClr val="bg1"/>
                </a:solidFill>
              </a:rPr>
              <a:t>cantidad </a:t>
            </a:r>
            <a:r>
              <a:rPr lang="es-ES_tradnl" sz="2800" dirty="0">
                <a:solidFill>
                  <a:schemeClr val="bg1"/>
                </a:solidFill>
              </a:rPr>
              <a:t>y </a:t>
            </a:r>
            <a:r>
              <a:rPr lang="es-ES_tradnl" sz="2800" u="sng" dirty="0">
                <a:solidFill>
                  <a:schemeClr val="bg1"/>
                </a:solidFill>
              </a:rPr>
              <a:t>calidad</a:t>
            </a:r>
            <a:r>
              <a:rPr lang="es-ES_tradnl" sz="2800" dirty="0">
                <a:solidFill>
                  <a:schemeClr val="bg1"/>
                </a:solidFill>
              </a:rPr>
              <a:t> del entrenamiento.</a:t>
            </a:r>
            <a:endParaRPr lang="es-ES_tradnl"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Programación Competitiva</a:t>
            </a:r>
          </a:p>
        </p:txBody>
      </p:sp>
    </p:spTree>
    <p:extLst>
      <p:ext uri="{BB962C8B-B14F-4D97-AF65-F5344CB8AC3E}">
        <p14:creationId xmlns:p14="http://schemas.microsoft.com/office/powerpoint/2010/main" val="889377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0B07-1B40-E14D-BC13-B6E2EA5471C1}"/>
              </a:ext>
            </a:extLst>
          </p:cNvPr>
          <p:cNvSpPr>
            <a:spLocks noGrp="1"/>
          </p:cNvSpPr>
          <p:nvPr>
            <p:ph type="title"/>
          </p:nvPr>
        </p:nvSpPr>
        <p:spPr/>
        <p:txBody>
          <a:bodyPr/>
          <a:lstStyle/>
          <a:p>
            <a:pPr algn="ctr"/>
            <a:r>
              <a:rPr lang="es-ES_tradnl" b="1" dirty="0">
                <a:solidFill>
                  <a:schemeClr val="bg1"/>
                </a:solidFill>
              </a:rPr>
              <a:t>Búsqueda Binaria</a:t>
            </a:r>
          </a:p>
        </p:txBody>
      </p:sp>
      <p:sp>
        <p:nvSpPr>
          <p:cNvPr id="3" name="Content Placeholder 2">
            <a:extLst>
              <a:ext uri="{FF2B5EF4-FFF2-40B4-BE49-F238E27FC236}">
                <a16:creationId xmlns:a16="http://schemas.microsoft.com/office/drawing/2014/main" id="{307057BA-5134-B142-9558-0A5D96E59BCF}"/>
              </a:ext>
            </a:extLst>
          </p:cNvPr>
          <p:cNvSpPr>
            <a:spLocks noGrp="1"/>
          </p:cNvSpPr>
          <p:nvPr>
            <p:ph idx="1"/>
          </p:nvPr>
        </p:nvSpPr>
        <p:spPr>
          <a:xfrm>
            <a:off x="838200" y="1825625"/>
            <a:ext cx="10267950" cy="4667249"/>
          </a:xfrm>
        </p:spPr>
        <p:txBody>
          <a:bodyPr>
            <a:normAutofit/>
          </a:bodyPr>
          <a:lstStyle/>
          <a:p>
            <a:pPr marL="0" indent="0">
              <a:buNone/>
            </a:pPr>
            <a:r>
              <a:rPr lang="es-ES_tradnl" dirty="0">
                <a:solidFill>
                  <a:schemeClr val="bg1"/>
                </a:solidFill>
              </a:rPr>
              <a:t>¿Podríamos mejorar la eficiencia si el arreglo está ordenado?</a:t>
            </a:r>
          </a:p>
          <a:p>
            <a:pPr marL="0" indent="0">
              <a:buNone/>
            </a:pPr>
            <a:r>
              <a:rPr lang="es-ES_tradnl" dirty="0">
                <a:solidFill>
                  <a:schemeClr val="bg1"/>
                </a:solidFill>
              </a:rPr>
              <a:t>Supongamos que buscamos el valor de 48 en un arreglo [26, … ,80]</a:t>
            </a:r>
            <a:br>
              <a:rPr lang="es-ES_tradnl" dirty="0">
                <a:solidFill>
                  <a:schemeClr val="bg1"/>
                </a:solidFill>
              </a:rPr>
            </a:br>
            <a:br>
              <a:rPr lang="es-ES_tradnl" dirty="0">
                <a:solidFill>
                  <a:schemeClr val="bg1"/>
                </a:solidFill>
              </a:rPr>
            </a:br>
            <a:br>
              <a:rPr lang="es-ES_tradnl" dirty="0">
                <a:solidFill>
                  <a:schemeClr val="bg1"/>
                </a:solidFill>
              </a:rPr>
            </a:br>
            <a:br>
              <a:rPr lang="es-ES_tradnl" dirty="0">
                <a:solidFill>
                  <a:schemeClr val="bg1"/>
                </a:solidFill>
              </a:rPr>
            </a:br>
            <a:r>
              <a:rPr lang="es-ES_tradnl" dirty="0">
                <a:solidFill>
                  <a:schemeClr val="bg1"/>
                </a:solidFill>
              </a:rPr>
              <a:t>Podríamos iterar sobre todo el rango de elementos.</a:t>
            </a:r>
            <a:br>
              <a:rPr lang="es-ES_tradnl" dirty="0">
                <a:solidFill>
                  <a:schemeClr val="bg1"/>
                </a:solidFill>
              </a:rPr>
            </a:br>
            <a:br>
              <a:rPr lang="es-ES_tradnl" dirty="0">
                <a:solidFill>
                  <a:schemeClr val="bg1"/>
                </a:solidFill>
              </a:rPr>
            </a:br>
            <a:r>
              <a:rPr lang="es-ES_tradnl" dirty="0">
                <a:solidFill>
                  <a:schemeClr val="bg1"/>
                </a:solidFill>
              </a:rPr>
              <a:t>¿Podemos hacer algo más inteligente que nos permita iterar menos?</a:t>
            </a:r>
          </a:p>
        </p:txBody>
      </p:sp>
      <p:pic>
        <p:nvPicPr>
          <p:cNvPr id="7172" name="Picture 4">
            <a:extLst>
              <a:ext uri="{FF2B5EF4-FFF2-40B4-BE49-F238E27FC236}">
                <a16:creationId xmlns:a16="http://schemas.microsoft.com/office/drawing/2014/main" id="{67333412-D3DC-F345-9475-E5D04053AB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9450" y="3168650"/>
            <a:ext cx="5753100" cy="52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1563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0B07-1B40-E14D-BC13-B6E2EA5471C1}"/>
              </a:ext>
            </a:extLst>
          </p:cNvPr>
          <p:cNvSpPr>
            <a:spLocks noGrp="1"/>
          </p:cNvSpPr>
          <p:nvPr>
            <p:ph type="title"/>
          </p:nvPr>
        </p:nvSpPr>
        <p:spPr/>
        <p:txBody>
          <a:bodyPr/>
          <a:lstStyle/>
          <a:p>
            <a:pPr algn="ctr"/>
            <a:r>
              <a:rPr lang="es-ES_tradnl" b="1" dirty="0">
                <a:solidFill>
                  <a:schemeClr val="bg1"/>
                </a:solidFill>
              </a:rPr>
              <a:t>Búsqueda Binaria</a:t>
            </a:r>
          </a:p>
        </p:txBody>
      </p:sp>
      <p:sp>
        <p:nvSpPr>
          <p:cNvPr id="3" name="Content Placeholder 2">
            <a:extLst>
              <a:ext uri="{FF2B5EF4-FFF2-40B4-BE49-F238E27FC236}">
                <a16:creationId xmlns:a16="http://schemas.microsoft.com/office/drawing/2014/main" id="{307057BA-5134-B142-9558-0A5D96E59BCF}"/>
              </a:ext>
            </a:extLst>
          </p:cNvPr>
          <p:cNvSpPr>
            <a:spLocks noGrp="1"/>
          </p:cNvSpPr>
          <p:nvPr>
            <p:ph idx="1"/>
          </p:nvPr>
        </p:nvSpPr>
        <p:spPr>
          <a:xfrm>
            <a:off x="838200" y="1825625"/>
            <a:ext cx="10267950" cy="4667249"/>
          </a:xfrm>
        </p:spPr>
        <p:txBody>
          <a:bodyPr>
            <a:normAutofit/>
          </a:bodyPr>
          <a:lstStyle/>
          <a:p>
            <a:pPr marL="0" indent="0">
              <a:buNone/>
            </a:pPr>
            <a:r>
              <a:rPr lang="es-ES_tradnl" dirty="0">
                <a:solidFill>
                  <a:schemeClr val="bg1"/>
                </a:solidFill>
              </a:rPr>
              <a:t>Idea: Sería útil descartar elementos SIN compararlos directamente.</a:t>
            </a:r>
            <a:br>
              <a:rPr lang="es-ES_tradnl" dirty="0">
                <a:solidFill>
                  <a:schemeClr val="bg1"/>
                </a:solidFill>
              </a:rPr>
            </a:br>
            <a:br>
              <a:rPr lang="es-ES_tradnl" dirty="0">
                <a:solidFill>
                  <a:schemeClr val="bg1"/>
                </a:solidFill>
              </a:rPr>
            </a:br>
            <a:r>
              <a:rPr lang="es-ES_tradnl" dirty="0">
                <a:solidFill>
                  <a:schemeClr val="bg1"/>
                </a:solidFill>
              </a:rPr>
              <a:t>Al comparar con a[x], podemos concluir lo siguiente:</a:t>
            </a:r>
          </a:p>
          <a:p>
            <a:r>
              <a:rPr lang="es-ES_tradnl" dirty="0">
                <a:solidFill>
                  <a:schemeClr val="bg1"/>
                </a:solidFill>
              </a:rPr>
              <a:t>Si a[x] == 48, terminamos.</a:t>
            </a:r>
          </a:p>
          <a:p>
            <a:r>
              <a:rPr lang="es-ES_tradnl" dirty="0">
                <a:solidFill>
                  <a:schemeClr val="bg1"/>
                </a:solidFill>
              </a:rPr>
              <a:t>Si a[x] &gt; 48, el rango válido se reduce a [26, a[x-1]].</a:t>
            </a:r>
          </a:p>
          <a:p>
            <a:r>
              <a:rPr lang="es-ES_tradnl" dirty="0">
                <a:solidFill>
                  <a:schemeClr val="bg1"/>
                </a:solidFill>
              </a:rPr>
              <a:t>Si a[x] &lt; 48, el rango válido se reduce a [a[x+1], 80].</a:t>
            </a:r>
          </a:p>
        </p:txBody>
      </p:sp>
    </p:spTree>
    <p:extLst>
      <p:ext uri="{BB962C8B-B14F-4D97-AF65-F5344CB8AC3E}">
        <p14:creationId xmlns:p14="http://schemas.microsoft.com/office/powerpoint/2010/main" val="1789597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0B07-1B40-E14D-BC13-B6E2EA5471C1}"/>
              </a:ext>
            </a:extLst>
          </p:cNvPr>
          <p:cNvSpPr>
            <a:spLocks noGrp="1"/>
          </p:cNvSpPr>
          <p:nvPr>
            <p:ph type="title"/>
          </p:nvPr>
        </p:nvSpPr>
        <p:spPr/>
        <p:txBody>
          <a:bodyPr/>
          <a:lstStyle/>
          <a:p>
            <a:pPr algn="ctr"/>
            <a:r>
              <a:rPr lang="es-ES_tradnl" b="1" dirty="0">
                <a:solidFill>
                  <a:schemeClr val="bg1"/>
                </a:solidFill>
              </a:rPr>
              <a:t>Búsqueda Binaria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7057BA-5134-B142-9558-0A5D96E59BCF}"/>
                  </a:ext>
                </a:extLst>
              </p:cNvPr>
              <p:cNvSpPr>
                <a:spLocks noGrp="1"/>
              </p:cNvSpPr>
              <p:nvPr>
                <p:ph idx="1"/>
              </p:nvPr>
            </p:nvSpPr>
            <p:spPr>
              <a:xfrm>
                <a:off x="838200" y="1825625"/>
                <a:ext cx="10267950" cy="4667249"/>
              </a:xfrm>
            </p:spPr>
            <p:txBody>
              <a:bodyPr>
                <a:normAutofit/>
              </a:bodyPr>
              <a:lstStyle/>
              <a:p>
                <a:pPr marL="0" indent="0">
                  <a:buNone/>
                </a:pPr>
                <a:r>
                  <a:rPr lang="es-ES_tradnl" dirty="0">
                    <a:solidFill>
                      <a:schemeClr val="bg1"/>
                    </a:solidFill>
                  </a:rPr>
                  <a:t>¿Cómo maximizaríamos la cantidad de números descartados?</a:t>
                </a:r>
                <a:br>
                  <a:rPr lang="es-ES_tradnl" dirty="0">
                    <a:solidFill>
                      <a:schemeClr val="bg1"/>
                    </a:solidFill>
                  </a:rPr>
                </a:br>
                <a:endParaRPr lang="es-ES_tradnl" dirty="0">
                  <a:solidFill>
                    <a:schemeClr val="bg1"/>
                  </a:solidFill>
                </a:endParaRPr>
              </a:p>
              <a:p>
                <a:pPr marL="0" indent="0">
                  <a:buNone/>
                </a:pPr>
                <a:r>
                  <a:rPr lang="es-ES_tradnl" dirty="0">
                    <a:solidFill>
                      <a:schemeClr val="bg1"/>
                    </a:solidFill>
                  </a:rPr>
                  <a:t>Si comparamos con el número a </a:t>
                </a:r>
                <a14:m>
                  <m:oMath xmlns:m="http://schemas.openxmlformats.org/officeDocument/2006/math">
                    <m:r>
                      <a:rPr lang="es-ES_tradnl" i="1" dirty="0" smtClean="0">
                        <a:solidFill>
                          <a:schemeClr val="bg1"/>
                        </a:solidFill>
                        <a:latin typeface="Cambria Math" panose="02040503050406030204" pitchFamily="18" charset="0"/>
                      </a:rPr>
                      <m:t>2/3</m:t>
                    </m:r>
                  </m:oMath>
                </a14:m>
                <a:r>
                  <a:rPr lang="es-ES_tradnl" dirty="0">
                    <a:solidFill>
                      <a:schemeClr val="bg1"/>
                    </a:solidFill>
                  </a:rPr>
                  <a:t> del arreglo:</a:t>
                </a:r>
              </a:p>
              <a:p>
                <a:r>
                  <a:rPr lang="es-ES_tradnl" dirty="0">
                    <a:solidFill>
                      <a:schemeClr val="bg1"/>
                    </a:solidFill>
                  </a:rPr>
                  <a:t>Podríamos descartar</a:t>
                </a:r>
                <a14:m>
                  <m:oMath xmlns:m="http://schemas.openxmlformats.org/officeDocument/2006/math">
                    <m:r>
                      <a:rPr lang="es-ES_tradnl" i="1" dirty="0" smtClean="0">
                        <a:solidFill>
                          <a:schemeClr val="bg1"/>
                        </a:solidFill>
                        <a:latin typeface="Cambria Math" panose="02040503050406030204" pitchFamily="18" charset="0"/>
                      </a:rPr>
                      <m:t> 2/3 </m:t>
                    </m:r>
                  </m:oMath>
                </a14:m>
                <a:r>
                  <a:rPr lang="es-ES_tradnl" dirty="0">
                    <a:solidFill>
                      <a:schemeClr val="bg1"/>
                    </a:solidFill>
                  </a:rPr>
                  <a:t>del arreglo con dicha comparación.</a:t>
                </a:r>
              </a:p>
              <a:p>
                <a:r>
                  <a:rPr lang="es-ES_tradnl" dirty="0">
                    <a:solidFill>
                      <a:schemeClr val="bg1"/>
                    </a:solidFill>
                  </a:rPr>
                  <a:t>Pero también es posible solamente descartar </a:t>
                </a:r>
                <a14:m>
                  <m:oMath xmlns:m="http://schemas.openxmlformats.org/officeDocument/2006/math">
                    <m:r>
                      <a:rPr lang="es-ES_tradnl" i="1" dirty="0" smtClean="0">
                        <a:solidFill>
                          <a:schemeClr val="bg1"/>
                        </a:solidFill>
                        <a:latin typeface="Cambria Math" panose="02040503050406030204" pitchFamily="18" charset="0"/>
                      </a:rPr>
                      <m:t>1/3</m:t>
                    </m:r>
                  </m:oMath>
                </a14:m>
                <a:r>
                  <a:rPr lang="es-ES_tradnl" dirty="0">
                    <a:solidFill>
                      <a:schemeClr val="bg1"/>
                    </a:solidFill>
                  </a:rPr>
                  <a:t>.</a:t>
                </a:r>
              </a:p>
              <a:p>
                <a:pPr marL="0" indent="0">
                  <a:buNone/>
                </a:pPr>
                <a:br>
                  <a:rPr lang="es-ES_tradnl" dirty="0">
                    <a:solidFill>
                      <a:schemeClr val="bg1"/>
                    </a:solidFill>
                  </a:rPr>
                </a:br>
                <a:r>
                  <a:rPr lang="es-ES_tradnl" dirty="0">
                    <a:solidFill>
                      <a:schemeClr val="bg1"/>
                    </a:solidFill>
                  </a:rPr>
                  <a:t>Informalmente, conviene asegurarnos descartar la mitad, escogiendo el elemento de la mitad del arreglo.</a:t>
                </a:r>
              </a:p>
            </p:txBody>
          </p:sp>
        </mc:Choice>
        <mc:Fallback xmlns="">
          <p:sp>
            <p:nvSpPr>
              <p:cNvPr id="3" name="Content Placeholder 2">
                <a:extLst>
                  <a:ext uri="{FF2B5EF4-FFF2-40B4-BE49-F238E27FC236}">
                    <a16:creationId xmlns:a16="http://schemas.microsoft.com/office/drawing/2014/main" id="{307057BA-5134-B142-9558-0A5D96E59BCF}"/>
                  </a:ext>
                </a:extLst>
              </p:cNvPr>
              <p:cNvSpPr>
                <a:spLocks noGrp="1" noRot="1" noChangeAspect="1" noMove="1" noResize="1" noEditPoints="1" noAdjustHandles="1" noChangeArrowheads="1" noChangeShapeType="1" noTextEdit="1"/>
              </p:cNvSpPr>
              <p:nvPr>
                <p:ph idx="1"/>
              </p:nvPr>
            </p:nvSpPr>
            <p:spPr>
              <a:xfrm>
                <a:off x="838200" y="1825625"/>
                <a:ext cx="10267950" cy="4667249"/>
              </a:xfrm>
              <a:blipFill>
                <a:blip r:embed="rId3"/>
                <a:stretch>
                  <a:fillRect l="-1236" t="-2168" r="-865"/>
                </a:stretch>
              </a:blipFill>
            </p:spPr>
            <p:txBody>
              <a:bodyPr/>
              <a:lstStyle/>
              <a:p>
                <a:r>
                  <a:rPr lang="es-ES_tradnl">
                    <a:noFill/>
                  </a:rPr>
                  <a:t> </a:t>
                </a:r>
              </a:p>
            </p:txBody>
          </p:sp>
        </mc:Fallback>
      </mc:AlternateContent>
    </p:spTree>
    <p:extLst>
      <p:ext uri="{BB962C8B-B14F-4D97-AF65-F5344CB8AC3E}">
        <p14:creationId xmlns:p14="http://schemas.microsoft.com/office/powerpoint/2010/main" val="4193850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0B07-1B40-E14D-BC13-B6E2EA5471C1}"/>
              </a:ext>
            </a:extLst>
          </p:cNvPr>
          <p:cNvSpPr>
            <a:spLocks noGrp="1"/>
          </p:cNvSpPr>
          <p:nvPr>
            <p:ph type="title"/>
          </p:nvPr>
        </p:nvSpPr>
        <p:spPr/>
        <p:txBody>
          <a:bodyPr/>
          <a:lstStyle/>
          <a:p>
            <a:pPr algn="ctr"/>
            <a:r>
              <a:rPr lang="es-ES_tradnl" b="1" dirty="0">
                <a:solidFill>
                  <a:schemeClr val="bg1"/>
                </a:solidFill>
              </a:rPr>
              <a:t>Búsqueda Binaria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7057BA-5134-B142-9558-0A5D96E59BCF}"/>
                  </a:ext>
                </a:extLst>
              </p:cNvPr>
              <p:cNvSpPr>
                <a:spLocks noGrp="1"/>
              </p:cNvSpPr>
              <p:nvPr>
                <p:ph idx="1"/>
              </p:nvPr>
            </p:nvSpPr>
            <p:spPr>
              <a:xfrm>
                <a:off x="838200" y="1825625"/>
                <a:ext cx="10267950" cy="4506595"/>
              </a:xfrm>
            </p:spPr>
            <p:txBody>
              <a:bodyPr>
                <a:normAutofit/>
              </a:bodyPr>
              <a:lstStyle/>
              <a:p>
                <a:pPr marL="0" indent="0">
                  <a:buNone/>
                </a:pPr>
                <a:r>
                  <a:rPr lang="es-ES_tradnl" sz="2600" dirty="0">
                    <a:solidFill>
                      <a:schemeClr val="bg1"/>
                    </a:solidFill>
                  </a:rPr>
                  <a:t>Para obtener un algoritmo, repetimos esta idea iterativamente:</a:t>
                </a:r>
                <a:br>
                  <a:rPr lang="es-ES_tradnl" sz="2600" dirty="0">
                    <a:solidFill>
                      <a:schemeClr val="bg1"/>
                    </a:solidFill>
                  </a:rPr>
                </a:br>
                <a:endParaRPr lang="es-ES_tradnl" sz="2600" dirty="0">
                  <a:solidFill>
                    <a:schemeClr val="bg1"/>
                  </a:solidFill>
                </a:endParaRPr>
              </a:p>
              <a:p>
                <a:pPr marL="514350" indent="-514350">
                  <a:buFont typeface="+mj-lt"/>
                  <a:buAutoNum type="arabicPeriod"/>
                </a:pPr>
                <a:r>
                  <a:rPr lang="es-ES_tradnl" sz="2600" dirty="0">
                    <a:solidFill>
                      <a:schemeClr val="bg1"/>
                    </a:solidFill>
                  </a:rPr>
                  <a:t>Sea </a:t>
                </a:r>
                <a14:m>
                  <m:oMath xmlns:m="http://schemas.openxmlformats.org/officeDocument/2006/math">
                    <m:r>
                      <m:rPr>
                        <m:sty m:val="p"/>
                      </m:rPr>
                      <a:rPr lang="es-ES_tradnl" sz="2600" i="1" dirty="0" smtClean="0">
                        <a:solidFill>
                          <a:schemeClr val="bg1"/>
                        </a:solidFill>
                        <a:latin typeface="Cambria Math" panose="02040503050406030204" pitchFamily="18" charset="0"/>
                      </a:rPr>
                      <m:t>min</m:t>
                    </m:r>
                    <m:r>
                      <a:rPr lang="es-ES_tradnl" sz="2600" i="1" dirty="0" smtClean="0">
                        <a:solidFill>
                          <a:schemeClr val="bg1"/>
                        </a:solidFill>
                        <a:latin typeface="Cambria Math" panose="02040503050406030204" pitchFamily="18" charset="0"/>
                      </a:rPr>
                      <m:t>⁡= 0 </m:t>
                    </m:r>
                  </m:oMath>
                </a14:m>
                <a:r>
                  <a:rPr lang="es-ES_tradnl" sz="2600" dirty="0">
                    <a:solidFill>
                      <a:schemeClr val="bg1"/>
                    </a:solidFill>
                  </a:rPr>
                  <a:t>y </a:t>
                </a:r>
                <a14:m>
                  <m:oMath xmlns:m="http://schemas.openxmlformats.org/officeDocument/2006/math">
                    <m:r>
                      <m:rPr>
                        <m:sty m:val="p"/>
                      </m:rPr>
                      <a:rPr lang="es-ES_tradnl" sz="2600" i="1" dirty="0" smtClean="0">
                        <a:solidFill>
                          <a:schemeClr val="bg1"/>
                        </a:solidFill>
                        <a:latin typeface="Cambria Math" panose="02040503050406030204" pitchFamily="18" charset="0"/>
                      </a:rPr>
                      <m:t>max</m:t>
                    </m:r>
                    <m:r>
                      <a:rPr lang="es-ES_tradnl" sz="2600" i="1" dirty="0" smtClean="0">
                        <a:solidFill>
                          <a:schemeClr val="bg1"/>
                        </a:solidFill>
                        <a:latin typeface="Cambria Math" panose="02040503050406030204" pitchFamily="18" charset="0"/>
                      </a:rPr>
                      <m:t>⁡= </m:t>
                    </m:r>
                    <m:r>
                      <a:rPr lang="es-ES_tradnl" sz="2600" i="1" dirty="0" smtClean="0">
                        <a:solidFill>
                          <a:schemeClr val="bg1"/>
                        </a:solidFill>
                        <a:latin typeface="Cambria Math" panose="02040503050406030204" pitchFamily="18" charset="0"/>
                      </a:rPr>
                      <m:t>𝑛</m:t>
                    </m:r>
                    <m:r>
                      <a:rPr lang="es-ES_tradnl" sz="2600" i="1" dirty="0" smtClean="0">
                        <a:solidFill>
                          <a:schemeClr val="bg1"/>
                        </a:solidFill>
                        <a:latin typeface="Cambria Math" panose="02040503050406030204" pitchFamily="18" charset="0"/>
                      </a:rPr>
                      <m:t>−1.</m:t>
                    </m:r>
                  </m:oMath>
                </a14:m>
                <a:endParaRPr lang="es-ES_tradnl" sz="2600" dirty="0">
                  <a:solidFill>
                    <a:schemeClr val="bg1"/>
                  </a:solidFill>
                </a:endParaRPr>
              </a:p>
              <a:p>
                <a:pPr marL="514350" indent="-514350">
                  <a:buFont typeface="+mj-lt"/>
                  <a:buAutoNum type="arabicPeriod"/>
                </a:pPr>
                <a:r>
                  <a:rPr lang="es-ES_tradnl" sz="2600" dirty="0">
                    <a:solidFill>
                      <a:schemeClr val="bg1"/>
                    </a:solidFill>
                  </a:rPr>
                  <a:t>Si </a:t>
                </a:r>
                <a14:m>
                  <m:oMath xmlns:m="http://schemas.openxmlformats.org/officeDocument/2006/math">
                    <m:r>
                      <m:rPr>
                        <m:sty m:val="p"/>
                      </m:rPr>
                      <a:rPr lang="es-ES_tradnl" sz="2600" i="1" dirty="0" smtClean="0">
                        <a:solidFill>
                          <a:schemeClr val="bg1"/>
                        </a:solidFill>
                        <a:latin typeface="Cambria Math" panose="02040503050406030204" pitchFamily="18" charset="0"/>
                      </a:rPr>
                      <m:t>max</m:t>
                    </m:r>
                    <m:r>
                      <a:rPr lang="es-ES_tradnl" sz="2600" i="1" dirty="0" smtClean="0">
                        <a:solidFill>
                          <a:schemeClr val="bg1"/>
                        </a:solidFill>
                        <a:latin typeface="Cambria Math" panose="02040503050406030204" pitchFamily="18" charset="0"/>
                      </a:rPr>
                      <m:t>⁡&lt; </m:t>
                    </m:r>
                    <m:r>
                      <m:rPr>
                        <m:sty m:val="p"/>
                      </m:rPr>
                      <a:rPr lang="es-ES_tradnl" sz="2600" i="1" dirty="0" smtClean="0">
                        <a:solidFill>
                          <a:schemeClr val="bg1"/>
                        </a:solidFill>
                        <a:latin typeface="Cambria Math" panose="02040503050406030204" pitchFamily="18" charset="0"/>
                      </a:rPr>
                      <m:t>min</m:t>
                    </m:r>
                  </m:oMath>
                </a14:m>
                <a:r>
                  <a:rPr lang="es-ES_tradnl" sz="2600" dirty="0">
                    <a:solidFill>
                      <a:schemeClr val="bg1"/>
                    </a:solidFill>
                  </a:rPr>
                  <a:t>, el número no existe en el arreglo. Regresa </a:t>
                </a:r>
                <a14:m>
                  <m:oMath xmlns:m="http://schemas.openxmlformats.org/officeDocument/2006/math">
                    <m:r>
                      <a:rPr lang="es-ES_tradnl" sz="2600" i="1" dirty="0" smtClean="0">
                        <a:solidFill>
                          <a:schemeClr val="bg1"/>
                        </a:solidFill>
                        <a:latin typeface="Cambria Math" panose="02040503050406030204" pitchFamily="18" charset="0"/>
                      </a:rPr>
                      <m:t>−1</m:t>
                    </m:r>
                  </m:oMath>
                </a14:m>
                <a:r>
                  <a:rPr lang="es-ES_tradnl" sz="2600" dirty="0">
                    <a:solidFill>
                      <a:schemeClr val="bg1"/>
                    </a:solidFill>
                  </a:rPr>
                  <a:t>. </a:t>
                </a:r>
              </a:p>
              <a:p>
                <a:pPr marL="514350" indent="-514350">
                  <a:buFont typeface="+mj-lt"/>
                  <a:buAutoNum type="arabicPeriod"/>
                </a:pPr>
                <a:r>
                  <a:rPr lang="es-ES_tradnl" sz="2600" dirty="0">
                    <a:solidFill>
                      <a:schemeClr val="bg1"/>
                    </a:solidFill>
                  </a:rPr>
                  <a:t>Sea </a:t>
                </a:r>
                <a14:m>
                  <m:oMath xmlns:m="http://schemas.openxmlformats.org/officeDocument/2006/math">
                    <m:r>
                      <a:rPr lang="es-ES_tradnl" sz="2600" i="1" dirty="0" smtClean="0">
                        <a:solidFill>
                          <a:schemeClr val="bg1"/>
                        </a:solidFill>
                        <a:latin typeface="Cambria Math" panose="02040503050406030204" pitchFamily="18" charset="0"/>
                      </a:rPr>
                      <m:t>𝑥</m:t>
                    </m:r>
                    <m:r>
                      <a:rPr lang="es-ES_tradnl" sz="2600" i="1" dirty="0" smtClean="0">
                        <a:solidFill>
                          <a:schemeClr val="bg1"/>
                        </a:solidFill>
                        <a:latin typeface="Cambria Math" panose="02040503050406030204" pitchFamily="18" charset="0"/>
                      </a:rPr>
                      <m:t> = </m:t>
                    </m:r>
                    <m:r>
                      <a:rPr lang="en-US" sz="2600" b="0" i="0" dirty="0" smtClean="0">
                        <a:solidFill>
                          <a:schemeClr val="bg1"/>
                        </a:solidFill>
                        <a:latin typeface="Cambria Math" panose="02040503050406030204" pitchFamily="18" charset="0"/>
                      </a:rPr>
                      <m:t>(</m:t>
                    </m:r>
                    <m:r>
                      <m:rPr>
                        <m:sty m:val="p"/>
                      </m:rPr>
                      <a:rPr lang="es-ES_tradnl" sz="2600" i="1" dirty="0" err="1" smtClean="0">
                        <a:solidFill>
                          <a:schemeClr val="bg1"/>
                        </a:solidFill>
                        <a:latin typeface="Cambria Math" panose="02040503050406030204" pitchFamily="18" charset="0"/>
                      </a:rPr>
                      <m:t>max</m:t>
                    </m:r>
                    <m:r>
                      <a:rPr lang="es-ES_tradnl" sz="2600" i="1" dirty="0" err="1" smtClean="0">
                        <a:solidFill>
                          <a:schemeClr val="bg1"/>
                        </a:solidFill>
                        <a:latin typeface="Cambria Math" panose="02040503050406030204" pitchFamily="18" charset="0"/>
                      </a:rPr>
                      <m:t>+</m:t>
                    </m:r>
                    <m:r>
                      <m:rPr>
                        <m:sty m:val="p"/>
                      </m:rPr>
                      <a:rPr lang="es-ES_tradnl" sz="2600" i="1" dirty="0" err="1" smtClean="0">
                        <a:solidFill>
                          <a:schemeClr val="bg1"/>
                        </a:solidFill>
                        <a:latin typeface="Cambria Math" panose="02040503050406030204" pitchFamily="18" charset="0"/>
                      </a:rPr>
                      <m:t>min</m:t>
                    </m:r>
                    <m:r>
                      <a:rPr lang="es-ES_tradnl" sz="2600" i="1" dirty="0" smtClean="0">
                        <a:solidFill>
                          <a:schemeClr val="bg1"/>
                        </a:solidFill>
                        <a:latin typeface="Cambria Math" panose="02040503050406030204" pitchFamily="18" charset="0"/>
                      </a:rPr>
                      <m:t>)/2</m:t>
                    </m:r>
                  </m:oMath>
                </a14:m>
                <a:r>
                  <a:rPr lang="es-ES_tradnl" sz="2600" dirty="0">
                    <a:solidFill>
                      <a:schemeClr val="bg1"/>
                    </a:solidFill>
                  </a:rPr>
                  <a:t>. Compara el número que buscas con </a:t>
                </a:r>
                <a14:m>
                  <m:oMath xmlns:m="http://schemas.openxmlformats.org/officeDocument/2006/math">
                    <m:r>
                      <a:rPr lang="es-ES_tradnl" sz="2600" i="1" dirty="0" smtClean="0">
                        <a:solidFill>
                          <a:schemeClr val="bg1"/>
                        </a:solidFill>
                        <a:latin typeface="Cambria Math" panose="02040503050406030204" pitchFamily="18" charset="0"/>
                      </a:rPr>
                      <m:t>𝑎</m:t>
                    </m:r>
                    <m:r>
                      <a:rPr lang="es-ES_tradnl" sz="2600" i="1" dirty="0" smtClean="0">
                        <a:solidFill>
                          <a:schemeClr val="bg1"/>
                        </a:solidFill>
                        <a:latin typeface="Cambria Math" panose="02040503050406030204" pitchFamily="18" charset="0"/>
                      </a:rPr>
                      <m:t>[</m:t>
                    </m:r>
                    <m:r>
                      <a:rPr lang="es-ES_tradnl" sz="2600" i="1" dirty="0" smtClean="0">
                        <a:solidFill>
                          <a:schemeClr val="bg1"/>
                        </a:solidFill>
                        <a:latin typeface="Cambria Math" panose="02040503050406030204" pitchFamily="18" charset="0"/>
                      </a:rPr>
                      <m:t>𝑥</m:t>
                    </m:r>
                    <m:r>
                      <a:rPr lang="en-US" sz="2600" b="0" i="1" dirty="0" smtClean="0">
                        <a:solidFill>
                          <a:schemeClr val="bg1"/>
                        </a:solidFill>
                        <a:latin typeface="Cambria Math" panose="02040503050406030204" pitchFamily="18" charset="0"/>
                      </a:rPr>
                      <m:t>].</m:t>
                    </m:r>
                  </m:oMath>
                </a14:m>
                <a:endParaRPr lang="en-US" sz="2600" dirty="0">
                  <a:solidFill>
                    <a:schemeClr val="bg1"/>
                  </a:solidFill>
                </a:endParaRPr>
              </a:p>
              <a:p>
                <a:pPr marL="514350" indent="-514350">
                  <a:buFont typeface="+mj-lt"/>
                  <a:buAutoNum type="arabicPeriod"/>
                </a:pPr>
                <a:r>
                  <a:rPr lang="es-ES_tradnl" sz="2600" dirty="0">
                    <a:solidFill>
                      <a:schemeClr val="bg1"/>
                    </a:solidFill>
                  </a:rPr>
                  <a:t>Si encontraste el número que buscas, detente.</a:t>
                </a:r>
              </a:p>
              <a:p>
                <a:pPr marL="514350" indent="-514350">
                  <a:buFont typeface="+mj-lt"/>
                  <a:buAutoNum type="arabicPeriod"/>
                </a:pPr>
                <a:r>
                  <a:rPr lang="es-ES_tradnl" sz="2600" dirty="0">
                    <a:solidFill>
                      <a:schemeClr val="bg1"/>
                    </a:solidFill>
                  </a:rPr>
                  <a:t>Si el intento fue demasiado bajo, haz que </a:t>
                </a:r>
                <a14:m>
                  <m:oMath xmlns:m="http://schemas.openxmlformats.org/officeDocument/2006/math">
                    <m:r>
                      <m:rPr>
                        <m:sty m:val="p"/>
                      </m:rPr>
                      <a:rPr lang="es-ES_tradnl" sz="2600" i="1" dirty="0" smtClean="0">
                        <a:solidFill>
                          <a:schemeClr val="bg1"/>
                        </a:solidFill>
                        <a:latin typeface="Cambria Math" panose="02040503050406030204" pitchFamily="18" charset="0"/>
                      </a:rPr>
                      <m:t>min</m:t>
                    </m:r>
                    <m:r>
                      <a:rPr lang="es-ES_tradnl" sz="2600" i="1" dirty="0" smtClean="0">
                        <a:solidFill>
                          <a:schemeClr val="bg1"/>
                        </a:solidFill>
                        <a:latin typeface="Cambria Math" panose="02040503050406030204" pitchFamily="18" charset="0"/>
                      </a:rPr>
                      <m:t>⁡=</m:t>
                    </m:r>
                    <m:r>
                      <a:rPr lang="es-ES_tradnl" sz="2600" i="1" dirty="0" smtClean="0">
                        <a:solidFill>
                          <a:schemeClr val="bg1"/>
                        </a:solidFill>
                        <a:latin typeface="Cambria Math" panose="02040503050406030204" pitchFamily="18" charset="0"/>
                      </a:rPr>
                      <m:t>𝑥</m:t>
                    </m:r>
                    <m:r>
                      <a:rPr lang="es-ES_tradnl" sz="2600" i="1" dirty="0" smtClean="0">
                        <a:solidFill>
                          <a:schemeClr val="bg1"/>
                        </a:solidFill>
                        <a:latin typeface="Cambria Math" panose="02040503050406030204" pitchFamily="18" charset="0"/>
                      </a:rPr>
                      <m:t>+1.</m:t>
                    </m:r>
                  </m:oMath>
                </a14:m>
                <a:endParaRPr lang="es-ES_tradnl" sz="2600" dirty="0">
                  <a:solidFill>
                    <a:schemeClr val="bg1"/>
                  </a:solidFill>
                </a:endParaRPr>
              </a:p>
              <a:p>
                <a:pPr marL="514350" indent="-514350">
                  <a:buFont typeface="+mj-lt"/>
                  <a:buAutoNum type="arabicPeriod"/>
                </a:pPr>
                <a:r>
                  <a:rPr lang="es-ES_tradnl" sz="2600" dirty="0">
                    <a:solidFill>
                      <a:schemeClr val="bg1"/>
                    </a:solidFill>
                  </a:rPr>
                  <a:t>Si el intento fue demasiado alto,  haz que </a:t>
                </a:r>
                <a:r>
                  <a:rPr lang="es-ES_tradnl" sz="2600" dirty="0" err="1">
                    <a:solidFill>
                      <a:schemeClr val="bg1"/>
                    </a:solidFill>
                    <a:latin typeface="Cambria Math" panose="02040503050406030204" pitchFamily="18" charset="0"/>
                    <a:ea typeface="Cambria Math" panose="02040503050406030204" pitchFamily="18" charset="0"/>
                  </a:rPr>
                  <a:t>max</a:t>
                </a:r>
                <a:r>
                  <a:rPr lang="es-ES_tradnl" sz="2600" dirty="0">
                    <a:solidFill>
                      <a:schemeClr val="bg1"/>
                    </a:solidFill>
                    <a:latin typeface="Cambria Math" panose="02040503050406030204" pitchFamily="18" charset="0"/>
                    <a:ea typeface="Cambria Math" panose="02040503050406030204" pitchFamily="18" charset="0"/>
                  </a:rPr>
                  <a:t> </a:t>
                </a:r>
                <a14:m>
                  <m:oMath xmlns:m="http://schemas.openxmlformats.org/officeDocument/2006/math">
                    <m:r>
                      <a:rPr lang="es-ES_tradnl" sz="2600" i="1" dirty="0">
                        <a:solidFill>
                          <a:schemeClr val="bg1"/>
                        </a:solidFill>
                        <a:latin typeface="Cambria Math" panose="02040503050406030204" pitchFamily="18" charset="0"/>
                      </a:rPr>
                      <m:t>=</m:t>
                    </m:r>
                    <m:r>
                      <a:rPr lang="en-US" sz="2600" b="0" i="1" dirty="0" smtClean="0">
                        <a:solidFill>
                          <a:schemeClr val="bg1"/>
                        </a:solidFill>
                        <a:latin typeface="Cambria Math" panose="02040503050406030204" pitchFamily="18" charset="0"/>
                      </a:rPr>
                      <m:t>𝑥</m:t>
                    </m:r>
                    <m:r>
                      <a:rPr lang="en-US" sz="2600" b="0" i="1" dirty="0" smtClean="0">
                        <a:solidFill>
                          <a:schemeClr val="bg1"/>
                        </a:solidFill>
                        <a:latin typeface="Cambria Math" panose="02040503050406030204" pitchFamily="18" charset="0"/>
                      </a:rPr>
                      <m:t>−1</m:t>
                    </m:r>
                  </m:oMath>
                </a14:m>
                <a:r>
                  <a:rPr lang="es-ES_tradnl" sz="2600" dirty="0">
                    <a:solidFill>
                      <a:schemeClr val="bg1"/>
                    </a:solidFill>
                  </a:rPr>
                  <a:t>.</a:t>
                </a:r>
              </a:p>
              <a:p>
                <a:pPr marL="514350" indent="-514350">
                  <a:buFont typeface="+mj-lt"/>
                  <a:buAutoNum type="arabicPeriod"/>
                </a:pPr>
                <a:r>
                  <a:rPr lang="es-ES_tradnl" sz="2600" dirty="0">
                    <a:solidFill>
                      <a:schemeClr val="bg1"/>
                    </a:solidFill>
                  </a:rPr>
                  <a:t>Regresa al paso 2.</a:t>
                </a:r>
              </a:p>
              <a:p>
                <a:pPr marL="0" indent="0">
                  <a:buNone/>
                </a:pPr>
                <a:endParaRPr lang="es-ES_tradnl" b="1" dirty="0">
                  <a:solidFill>
                    <a:schemeClr val="bg1"/>
                  </a:solidFill>
                </a:endParaRPr>
              </a:p>
              <a:p>
                <a:pPr marL="0" indent="0">
                  <a:buNone/>
                </a:pPr>
                <a:endParaRPr lang="es-ES_tradnl" dirty="0">
                  <a:solidFill>
                    <a:schemeClr val="bg1"/>
                  </a:solidFill>
                </a:endParaRPr>
              </a:p>
            </p:txBody>
          </p:sp>
        </mc:Choice>
        <mc:Fallback xmlns="">
          <p:sp>
            <p:nvSpPr>
              <p:cNvPr id="3" name="Content Placeholder 2">
                <a:extLst>
                  <a:ext uri="{FF2B5EF4-FFF2-40B4-BE49-F238E27FC236}">
                    <a16:creationId xmlns:a16="http://schemas.microsoft.com/office/drawing/2014/main" id="{307057BA-5134-B142-9558-0A5D96E59BCF}"/>
                  </a:ext>
                </a:extLst>
              </p:cNvPr>
              <p:cNvSpPr>
                <a:spLocks noGrp="1" noRot="1" noChangeAspect="1" noMove="1" noResize="1" noEditPoints="1" noAdjustHandles="1" noChangeArrowheads="1" noChangeShapeType="1" noTextEdit="1"/>
              </p:cNvSpPr>
              <p:nvPr>
                <p:ph idx="1"/>
              </p:nvPr>
            </p:nvSpPr>
            <p:spPr>
              <a:xfrm>
                <a:off x="838200" y="1825625"/>
                <a:ext cx="10267950" cy="4506595"/>
              </a:xfrm>
              <a:blipFill>
                <a:blip r:embed="rId3"/>
                <a:stretch>
                  <a:fillRect l="-1112" t="-1966"/>
                </a:stretch>
              </a:blipFill>
            </p:spPr>
            <p:txBody>
              <a:bodyPr/>
              <a:lstStyle/>
              <a:p>
                <a:r>
                  <a:rPr lang="es-ES_tradnl">
                    <a:noFill/>
                  </a:rPr>
                  <a:t> </a:t>
                </a:r>
              </a:p>
            </p:txBody>
          </p:sp>
        </mc:Fallback>
      </mc:AlternateContent>
      <p:sp>
        <p:nvSpPr>
          <p:cNvPr id="4" name="TextBox 3">
            <a:extLst>
              <a:ext uri="{FF2B5EF4-FFF2-40B4-BE49-F238E27FC236}">
                <a16:creationId xmlns:a16="http://schemas.microsoft.com/office/drawing/2014/main" id="{B77A3076-F2FF-924B-BD0B-BD8E085D857F}"/>
              </a:ext>
            </a:extLst>
          </p:cNvPr>
          <p:cNvSpPr txBox="1"/>
          <p:nvPr/>
        </p:nvSpPr>
        <p:spPr>
          <a:xfrm>
            <a:off x="2286000" y="2217420"/>
            <a:ext cx="184731" cy="369332"/>
          </a:xfrm>
          <a:prstGeom prst="rect">
            <a:avLst/>
          </a:prstGeom>
          <a:noFill/>
        </p:spPr>
        <p:txBody>
          <a:bodyPr wrap="none" rtlCol="0">
            <a:spAutoFit/>
          </a:bodyPr>
          <a:lstStyle/>
          <a:p>
            <a:endParaRPr lang="es-ES_tradnl" dirty="0"/>
          </a:p>
        </p:txBody>
      </p:sp>
    </p:spTree>
    <p:extLst>
      <p:ext uri="{BB962C8B-B14F-4D97-AF65-F5344CB8AC3E}">
        <p14:creationId xmlns:p14="http://schemas.microsoft.com/office/powerpoint/2010/main" val="792872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0B07-1B40-E14D-BC13-B6E2EA5471C1}"/>
              </a:ext>
            </a:extLst>
          </p:cNvPr>
          <p:cNvSpPr>
            <a:spLocks noGrp="1"/>
          </p:cNvSpPr>
          <p:nvPr>
            <p:ph type="title"/>
          </p:nvPr>
        </p:nvSpPr>
        <p:spPr/>
        <p:txBody>
          <a:bodyPr/>
          <a:lstStyle/>
          <a:p>
            <a:pPr algn="ctr"/>
            <a:r>
              <a:rPr lang="es-ES_tradnl" b="1" dirty="0">
                <a:solidFill>
                  <a:schemeClr val="bg1"/>
                </a:solidFill>
              </a:rPr>
              <a:t>Búsqueda Binaria</a:t>
            </a:r>
          </a:p>
        </p:txBody>
      </p:sp>
      <p:sp>
        <p:nvSpPr>
          <p:cNvPr id="3" name="Content Placeholder 2">
            <a:extLst>
              <a:ext uri="{FF2B5EF4-FFF2-40B4-BE49-F238E27FC236}">
                <a16:creationId xmlns:a16="http://schemas.microsoft.com/office/drawing/2014/main" id="{307057BA-5134-B142-9558-0A5D96E59BCF}"/>
              </a:ext>
            </a:extLst>
          </p:cNvPr>
          <p:cNvSpPr>
            <a:spLocks noGrp="1"/>
          </p:cNvSpPr>
          <p:nvPr>
            <p:ph idx="1"/>
          </p:nvPr>
        </p:nvSpPr>
        <p:spPr>
          <a:xfrm>
            <a:off x="838200" y="1825625"/>
            <a:ext cx="10267950" cy="4667249"/>
          </a:xfrm>
        </p:spPr>
        <p:txBody>
          <a:bodyPr>
            <a:normAutofit fontScale="92500" lnSpcReduction="10000"/>
          </a:bodyPr>
          <a:lstStyle/>
          <a:p>
            <a:pPr marL="0" indent="0">
              <a:buNone/>
            </a:pPr>
            <a:r>
              <a:rPr lang="es-ES_tradnl" dirty="0">
                <a:solidFill>
                  <a:schemeClr val="bg1"/>
                </a:solidFill>
              </a:rPr>
              <a:t>¿Cuál es la mayor cantidad de operaciones que pueden realizarse?</a:t>
            </a:r>
            <a:br>
              <a:rPr lang="es-ES_tradnl" dirty="0">
                <a:solidFill>
                  <a:schemeClr val="bg1"/>
                </a:solidFill>
              </a:rPr>
            </a:br>
            <a:endParaRPr lang="es-ES_tradnl" dirty="0">
              <a:solidFill>
                <a:schemeClr val="bg1"/>
              </a:solidFill>
            </a:endParaRPr>
          </a:p>
          <a:p>
            <a:pPr marL="0" indent="0">
              <a:buNone/>
            </a:pPr>
            <a:r>
              <a:rPr lang="es-ES_tradnl" dirty="0">
                <a:solidFill>
                  <a:schemeClr val="bg1"/>
                </a:solidFill>
              </a:rPr>
              <a:t>Debe existir una entrada “mala” que cause la mayor cantidad de operaciones.</a:t>
            </a:r>
            <a:br>
              <a:rPr lang="es-ES_tradnl" dirty="0">
                <a:solidFill>
                  <a:schemeClr val="bg1"/>
                </a:solidFill>
              </a:rPr>
            </a:br>
            <a:endParaRPr lang="es-ES_tradnl" dirty="0">
              <a:solidFill>
                <a:schemeClr val="bg1"/>
              </a:solidFill>
            </a:endParaRPr>
          </a:p>
          <a:p>
            <a:pPr marL="0" indent="0">
              <a:buNone/>
            </a:pPr>
            <a:r>
              <a:rPr lang="es-ES_tradnl" dirty="0">
                <a:solidFill>
                  <a:schemeClr val="bg1"/>
                </a:solidFill>
              </a:rPr>
              <a:t>Para hallarla, es útil pensar como un adversario al algoritmo.</a:t>
            </a:r>
            <a:br>
              <a:rPr lang="es-ES_tradnl" dirty="0">
                <a:solidFill>
                  <a:schemeClr val="bg1"/>
                </a:solidFill>
              </a:rPr>
            </a:br>
            <a:br>
              <a:rPr lang="es-ES_tradnl" dirty="0">
                <a:solidFill>
                  <a:schemeClr val="bg1"/>
                </a:solidFill>
              </a:rPr>
            </a:br>
            <a:r>
              <a:rPr lang="es-ES_tradnl" dirty="0">
                <a:solidFill>
                  <a:schemeClr val="bg1"/>
                </a:solidFill>
              </a:rPr>
              <a:t>¿Qué causa que el algoritmo haga más operaciones? </a:t>
            </a:r>
            <a:br>
              <a:rPr lang="es-ES_tradnl" dirty="0">
                <a:solidFill>
                  <a:schemeClr val="bg1"/>
                </a:solidFill>
              </a:rPr>
            </a:br>
            <a:br>
              <a:rPr lang="es-ES_tradnl" dirty="0">
                <a:solidFill>
                  <a:schemeClr val="bg1"/>
                </a:solidFill>
              </a:rPr>
            </a:br>
            <a:r>
              <a:rPr lang="es-ES_tradnl" dirty="0">
                <a:solidFill>
                  <a:schemeClr val="bg1"/>
                </a:solidFill>
              </a:rPr>
              <a:t>Si la comparación con el número en la mitad del rango válido no es concluyente, debemos hacer una iteración más.</a:t>
            </a:r>
            <a:br>
              <a:rPr lang="es-ES_tradnl" dirty="0">
                <a:solidFill>
                  <a:schemeClr val="bg1"/>
                </a:solidFill>
              </a:rPr>
            </a:br>
            <a:br>
              <a:rPr lang="es-ES_tradnl" dirty="0">
                <a:solidFill>
                  <a:schemeClr val="bg1"/>
                </a:solidFill>
              </a:rPr>
            </a:br>
            <a:endParaRPr lang="es-ES_tradnl" dirty="0">
              <a:solidFill>
                <a:schemeClr val="bg1"/>
              </a:solidFill>
            </a:endParaRPr>
          </a:p>
        </p:txBody>
      </p:sp>
    </p:spTree>
    <p:extLst>
      <p:ext uri="{BB962C8B-B14F-4D97-AF65-F5344CB8AC3E}">
        <p14:creationId xmlns:p14="http://schemas.microsoft.com/office/powerpoint/2010/main" val="727390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0B07-1B40-E14D-BC13-B6E2EA5471C1}"/>
              </a:ext>
            </a:extLst>
          </p:cNvPr>
          <p:cNvSpPr>
            <a:spLocks noGrp="1"/>
          </p:cNvSpPr>
          <p:nvPr>
            <p:ph type="title"/>
          </p:nvPr>
        </p:nvSpPr>
        <p:spPr/>
        <p:txBody>
          <a:bodyPr/>
          <a:lstStyle/>
          <a:p>
            <a:pPr algn="ctr"/>
            <a:r>
              <a:rPr lang="es-ES_tradnl" b="1" dirty="0">
                <a:solidFill>
                  <a:schemeClr val="bg1"/>
                </a:solidFill>
              </a:rPr>
              <a:t>Búsqueda Binaria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7057BA-5134-B142-9558-0A5D96E59BCF}"/>
                  </a:ext>
                </a:extLst>
              </p:cNvPr>
              <p:cNvSpPr>
                <a:spLocks noGrp="1"/>
              </p:cNvSpPr>
              <p:nvPr>
                <p:ph idx="1"/>
              </p:nvPr>
            </p:nvSpPr>
            <p:spPr>
              <a:xfrm>
                <a:off x="838200" y="1825625"/>
                <a:ext cx="10267950" cy="4667249"/>
              </a:xfrm>
            </p:spPr>
            <p:txBody>
              <a:bodyPr>
                <a:normAutofit/>
              </a:bodyPr>
              <a:lstStyle/>
              <a:p>
                <a:pPr marL="0" indent="0">
                  <a:buNone/>
                </a:pPr>
                <a:r>
                  <a:rPr lang="es-ES_tradnl" dirty="0">
                    <a:solidFill>
                      <a:schemeClr val="bg1"/>
                    </a:solidFill>
                  </a:rPr>
                  <a:t>¿Cuál es la mayor cantidad de operaciones que pueden realizarse?</a:t>
                </a:r>
              </a:p>
              <a:p>
                <a:pPr marL="0" indent="0">
                  <a:buNone/>
                </a:pPr>
                <a:r>
                  <a:rPr lang="es-ES_tradnl" dirty="0">
                    <a:solidFill>
                      <a:schemeClr val="bg1"/>
                    </a:solidFill>
                  </a:rPr>
                  <a:t>Un caso de entrada “malo” siempre causará una iteración más.</a:t>
                </a:r>
                <a:br>
                  <a:rPr lang="es-ES_tradnl" dirty="0">
                    <a:solidFill>
                      <a:schemeClr val="bg1"/>
                    </a:solidFill>
                  </a:rPr>
                </a:br>
                <a:br>
                  <a:rPr lang="es-ES_tradnl" dirty="0">
                    <a:solidFill>
                      <a:schemeClr val="bg1"/>
                    </a:solidFill>
                  </a:rPr>
                </a:br>
                <a:r>
                  <a:rPr lang="es-ES_tradnl" dirty="0">
                    <a:solidFill>
                      <a:schemeClr val="bg1"/>
                    </a:solidFill>
                  </a:rPr>
                  <a:t>¿Cuándo se detienen las iteraciones? </a:t>
                </a:r>
                <a:br>
                  <a:rPr lang="es-ES_tradnl" dirty="0">
                    <a:solidFill>
                      <a:schemeClr val="bg1"/>
                    </a:solidFill>
                  </a:rPr>
                </a:br>
                <a:r>
                  <a:rPr lang="es-ES_tradnl" dirty="0">
                    <a:solidFill>
                      <a:schemeClr val="bg1"/>
                    </a:solidFill>
                  </a:rPr>
                  <a:t>Cuando </a:t>
                </a:r>
                <a14:m>
                  <m:oMath xmlns:m="http://schemas.openxmlformats.org/officeDocument/2006/math">
                    <m:r>
                      <m:rPr>
                        <m:sty m:val="p"/>
                      </m:rPr>
                      <a:rPr lang="es-ES_tradnl" i="1" dirty="0" smtClean="0">
                        <a:solidFill>
                          <a:schemeClr val="bg1"/>
                        </a:solidFill>
                        <a:latin typeface="Cambria Math" panose="02040503050406030204" pitchFamily="18" charset="0"/>
                      </a:rPr>
                      <m:t>max</m:t>
                    </m:r>
                    <m:r>
                      <a:rPr lang="es-ES_tradnl" i="1" dirty="0">
                        <a:solidFill>
                          <a:schemeClr val="bg1"/>
                        </a:solidFill>
                        <a:latin typeface="Cambria Math" panose="02040503050406030204" pitchFamily="18" charset="0"/>
                      </a:rPr>
                      <m:t>⁡</m:t>
                    </m:r>
                    <m:r>
                      <a:rPr lang="es-ES_tradnl" i="1" dirty="0" smtClean="0">
                        <a:solidFill>
                          <a:schemeClr val="bg1"/>
                        </a:solidFill>
                        <a:latin typeface="Cambria Math" panose="02040503050406030204" pitchFamily="18" charset="0"/>
                      </a:rPr>
                      <m:t>&lt;</m:t>
                    </m:r>
                    <m:r>
                      <a:rPr lang="es-ES_tradnl" i="1" dirty="0">
                        <a:solidFill>
                          <a:schemeClr val="bg1"/>
                        </a:solidFill>
                        <a:latin typeface="Cambria Math" panose="02040503050406030204" pitchFamily="18" charset="0"/>
                      </a:rPr>
                      <m:t> </m:t>
                    </m:r>
                    <m:r>
                      <m:rPr>
                        <m:sty m:val="p"/>
                      </m:rPr>
                      <a:rPr lang="es-ES_tradnl" i="1" dirty="0" smtClean="0">
                        <a:solidFill>
                          <a:schemeClr val="bg1"/>
                        </a:solidFill>
                        <a:latin typeface="Cambria Math" panose="02040503050406030204" pitchFamily="18" charset="0"/>
                      </a:rPr>
                      <m:t>min</m:t>
                    </m:r>
                    <m:r>
                      <a:rPr lang="es-ES_tradnl" i="1" dirty="0" smtClean="0">
                        <a:solidFill>
                          <a:schemeClr val="bg1"/>
                        </a:solidFill>
                        <a:latin typeface="Cambria Math" panose="02040503050406030204" pitchFamily="18" charset="0"/>
                      </a:rPr>
                      <m:t>⁡</m:t>
                    </m:r>
                  </m:oMath>
                </a14:m>
                <a:r>
                  <a:rPr lang="es-ES_tradnl" dirty="0">
                    <a:solidFill>
                      <a:schemeClr val="bg1"/>
                    </a:solidFill>
                  </a:rPr>
                  <a:t>.</a:t>
                </a:r>
                <a:br>
                  <a:rPr lang="es-ES_tradnl" dirty="0">
                    <a:solidFill>
                      <a:schemeClr val="bg1"/>
                    </a:solidFill>
                  </a:rPr>
                </a:br>
                <a:br>
                  <a:rPr lang="es-ES_tradnl" dirty="0">
                    <a:solidFill>
                      <a:schemeClr val="bg1"/>
                    </a:solidFill>
                  </a:rPr>
                </a:br>
                <a:r>
                  <a:rPr lang="es-ES_tradnl" dirty="0">
                    <a:solidFill>
                      <a:schemeClr val="bg1"/>
                    </a:solidFill>
                  </a:rPr>
                  <a:t>¿Cuántas iteraciones hasta llegar a este estado?</a:t>
                </a:r>
              </a:p>
              <a:p>
                <a:pPr marL="0" indent="0">
                  <a:buNone/>
                </a:pPr>
                <a:r>
                  <a:rPr lang="es-ES_tradnl" dirty="0">
                    <a:solidFill>
                      <a:schemeClr val="bg1"/>
                    </a:solidFill>
                  </a:rPr>
                  <a:t>En una comparación no concluyente, el rango válido se reduce a la mitad. </a:t>
                </a:r>
              </a:p>
              <a:p>
                <a:endParaRPr lang="es-ES_tradnl" dirty="0">
                  <a:solidFill>
                    <a:schemeClr val="bg1"/>
                  </a:solidFill>
                </a:endParaRPr>
              </a:p>
            </p:txBody>
          </p:sp>
        </mc:Choice>
        <mc:Fallback xmlns="">
          <p:sp>
            <p:nvSpPr>
              <p:cNvPr id="3" name="Content Placeholder 2">
                <a:extLst>
                  <a:ext uri="{FF2B5EF4-FFF2-40B4-BE49-F238E27FC236}">
                    <a16:creationId xmlns:a16="http://schemas.microsoft.com/office/drawing/2014/main" id="{307057BA-5134-B142-9558-0A5D96E59BCF}"/>
                  </a:ext>
                </a:extLst>
              </p:cNvPr>
              <p:cNvSpPr>
                <a:spLocks noGrp="1" noRot="1" noChangeAspect="1" noMove="1" noResize="1" noEditPoints="1" noAdjustHandles="1" noChangeArrowheads="1" noChangeShapeType="1" noTextEdit="1"/>
              </p:cNvSpPr>
              <p:nvPr>
                <p:ph idx="1"/>
              </p:nvPr>
            </p:nvSpPr>
            <p:spPr>
              <a:xfrm>
                <a:off x="838200" y="1825625"/>
                <a:ext cx="10267950" cy="4667249"/>
              </a:xfrm>
              <a:blipFill>
                <a:blip r:embed="rId3"/>
                <a:stretch>
                  <a:fillRect l="-1236" t="-2168"/>
                </a:stretch>
              </a:blipFill>
            </p:spPr>
            <p:txBody>
              <a:bodyPr/>
              <a:lstStyle/>
              <a:p>
                <a:r>
                  <a:rPr lang="es-ES_tradnl">
                    <a:noFill/>
                  </a:rPr>
                  <a:t> </a:t>
                </a:r>
              </a:p>
            </p:txBody>
          </p:sp>
        </mc:Fallback>
      </mc:AlternateContent>
    </p:spTree>
    <p:extLst>
      <p:ext uri="{BB962C8B-B14F-4D97-AF65-F5344CB8AC3E}">
        <p14:creationId xmlns:p14="http://schemas.microsoft.com/office/powerpoint/2010/main" val="2992003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0B07-1B40-E14D-BC13-B6E2EA5471C1}"/>
              </a:ext>
            </a:extLst>
          </p:cNvPr>
          <p:cNvSpPr>
            <a:spLocks noGrp="1"/>
          </p:cNvSpPr>
          <p:nvPr>
            <p:ph type="title"/>
          </p:nvPr>
        </p:nvSpPr>
        <p:spPr/>
        <p:txBody>
          <a:bodyPr/>
          <a:lstStyle/>
          <a:p>
            <a:pPr algn="ctr"/>
            <a:r>
              <a:rPr lang="es-ES_tradnl" b="1" dirty="0">
                <a:solidFill>
                  <a:schemeClr val="bg1"/>
                </a:solidFill>
              </a:rPr>
              <a:t>Búsqueda Binaria</a:t>
            </a:r>
          </a:p>
        </p:txBody>
      </p:sp>
      <p:sp>
        <p:nvSpPr>
          <p:cNvPr id="3" name="Content Placeholder 2">
            <a:extLst>
              <a:ext uri="{FF2B5EF4-FFF2-40B4-BE49-F238E27FC236}">
                <a16:creationId xmlns:a16="http://schemas.microsoft.com/office/drawing/2014/main" id="{307057BA-5134-B142-9558-0A5D96E59BCF}"/>
              </a:ext>
            </a:extLst>
          </p:cNvPr>
          <p:cNvSpPr>
            <a:spLocks noGrp="1"/>
          </p:cNvSpPr>
          <p:nvPr>
            <p:ph idx="1"/>
          </p:nvPr>
        </p:nvSpPr>
        <p:spPr>
          <a:xfrm>
            <a:off x="838200" y="1825625"/>
            <a:ext cx="10267950" cy="4667249"/>
          </a:xfrm>
        </p:spPr>
        <p:txBody>
          <a:bodyPr>
            <a:normAutofit/>
          </a:bodyPr>
          <a:lstStyle/>
          <a:p>
            <a:pPr marL="0" indent="0">
              <a:buNone/>
            </a:pPr>
            <a:r>
              <a:rPr lang="es-ES_tradnl" dirty="0">
                <a:solidFill>
                  <a:schemeClr val="bg1"/>
                </a:solidFill>
              </a:rPr>
              <a:t>Ejemplo 1: Un arreglo de 8 elementos.</a:t>
            </a:r>
            <a:br>
              <a:rPr lang="es-ES_tradnl" dirty="0">
                <a:solidFill>
                  <a:schemeClr val="bg1"/>
                </a:solidFill>
              </a:rPr>
            </a:br>
            <a:r>
              <a:rPr lang="es-ES_tradnl" dirty="0">
                <a:solidFill>
                  <a:schemeClr val="bg1"/>
                </a:solidFill>
              </a:rPr>
              <a:t>Una entrada “mala”: 8 -&gt; 4 -&gt; 2 -&gt; 1 -&gt; FINAL. =&gt; 4 operaciones.</a:t>
            </a:r>
            <a:br>
              <a:rPr lang="es-ES_tradnl" dirty="0">
                <a:solidFill>
                  <a:schemeClr val="bg1"/>
                </a:solidFill>
              </a:rPr>
            </a:br>
            <a:br>
              <a:rPr lang="es-ES_tradnl" dirty="0">
                <a:solidFill>
                  <a:schemeClr val="bg1"/>
                </a:solidFill>
              </a:rPr>
            </a:br>
            <a:r>
              <a:rPr lang="es-ES_tradnl" dirty="0">
                <a:solidFill>
                  <a:schemeClr val="bg1"/>
                </a:solidFill>
              </a:rPr>
              <a:t>Ejemplo 2: Un arreglo de 16 elementos.</a:t>
            </a:r>
          </a:p>
          <a:p>
            <a:pPr marL="0" indent="0">
              <a:buNone/>
            </a:pPr>
            <a:r>
              <a:rPr lang="es-ES_tradnl" dirty="0">
                <a:solidFill>
                  <a:schemeClr val="bg1"/>
                </a:solidFill>
              </a:rPr>
              <a:t>Una entrada “mala”: 16 -&gt; 8 -&gt; 4 -&gt; 2 -&gt; 1 -&gt; FINAL. =&gt; 5 operaciones.</a:t>
            </a:r>
            <a:br>
              <a:rPr lang="es-ES_tradnl" dirty="0">
                <a:solidFill>
                  <a:schemeClr val="bg1"/>
                </a:solidFill>
              </a:rPr>
            </a:br>
            <a:endParaRPr lang="es-ES_tradnl" dirty="0">
              <a:solidFill>
                <a:schemeClr val="bg1"/>
              </a:solidFill>
            </a:endParaRPr>
          </a:p>
          <a:p>
            <a:pPr marL="0" indent="0">
              <a:buNone/>
            </a:pPr>
            <a:r>
              <a:rPr lang="es-ES" dirty="0">
                <a:solidFill>
                  <a:schemeClr val="bg1"/>
                </a:solidFill>
              </a:rPr>
              <a:t>=&gt; Cada vez que duplicamos el tamaño del arreglo, necesitamos a lo mucho un intento más.</a:t>
            </a:r>
            <a:endParaRPr lang="es-ES_tradnl" dirty="0">
              <a:solidFill>
                <a:schemeClr val="bg1"/>
              </a:solidFill>
            </a:endParaRPr>
          </a:p>
        </p:txBody>
      </p:sp>
    </p:spTree>
    <p:extLst>
      <p:ext uri="{BB962C8B-B14F-4D97-AF65-F5344CB8AC3E}">
        <p14:creationId xmlns:p14="http://schemas.microsoft.com/office/powerpoint/2010/main" val="2304063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0B07-1B40-E14D-BC13-B6E2EA5471C1}"/>
              </a:ext>
            </a:extLst>
          </p:cNvPr>
          <p:cNvSpPr>
            <a:spLocks noGrp="1"/>
          </p:cNvSpPr>
          <p:nvPr>
            <p:ph type="title"/>
          </p:nvPr>
        </p:nvSpPr>
        <p:spPr/>
        <p:txBody>
          <a:bodyPr/>
          <a:lstStyle/>
          <a:p>
            <a:pPr algn="ctr"/>
            <a:r>
              <a:rPr lang="es-ES_tradnl" b="1" dirty="0">
                <a:solidFill>
                  <a:schemeClr val="bg1"/>
                </a:solidFill>
              </a:rPr>
              <a:t>Búsqueda Binaria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7057BA-5134-B142-9558-0A5D96E59BCF}"/>
                  </a:ext>
                </a:extLst>
              </p:cNvPr>
              <p:cNvSpPr>
                <a:spLocks noGrp="1"/>
              </p:cNvSpPr>
              <p:nvPr>
                <p:ph idx="1"/>
              </p:nvPr>
            </p:nvSpPr>
            <p:spPr>
              <a:xfrm>
                <a:off x="838200" y="1825625"/>
                <a:ext cx="10267950" cy="4667249"/>
              </a:xfrm>
            </p:spPr>
            <p:txBody>
              <a:bodyPr>
                <a:normAutofit fontScale="92500"/>
              </a:bodyPr>
              <a:lstStyle/>
              <a:p>
                <a:pPr marL="0" indent="0">
                  <a:buNone/>
                </a:pPr>
                <a:r>
                  <a:rPr lang="es-ES_tradnl" sz="2600" dirty="0">
                    <a:solidFill>
                      <a:schemeClr val="bg1"/>
                    </a:solidFill>
                  </a:rPr>
                  <a:t>Si </a:t>
                </a:r>
                <a14:m>
                  <m:oMath xmlns:m="http://schemas.openxmlformats.org/officeDocument/2006/math">
                    <m:r>
                      <a:rPr lang="es-ES_tradnl" sz="2600" i="1" dirty="0" smtClean="0">
                        <a:solidFill>
                          <a:schemeClr val="bg1"/>
                        </a:solidFill>
                        <a:latin typeface="Cambria Math" panose="02040503050406030204" pitchFamily="18" charset="0"/>
                      </a:rPr>
                      <m:t>𝑚</m:t>
                    </m:r>
                  </m:oMath>
                </a14:m>
                <a:r>
                  <a:rPr lang="es-ES_tradnl" sz="2600" dirty="0">
                    <a:solidFill>
                      <a:schemeClr val="bg1"/>
                    </a:solidFill>
                  </a:rPr>
                  <a:t> operaciones para arreglo de longitud </a:t>
                </a:r>
                <a14:m>
                  <m:oMath xmlns:m="http://schemas.openxmlformats.org/officeDocument/2006/math">
                    <m:r>
                      <a:rPr lang="es-ES_tradnl" sz="2600" i="1" dirty="0" smtClean="0">
                        <a:solidFill>
                          <a:schemeClr val="bg1"/>
                        </a:solidFill>
                        <a:latin typeface="Cambria Math" panose="02040503050406030204" pitchFamily="18" charset="0"/>
                      </a:rPr>
                      <m:t>𝑛</m:t>
                    </m:r>
                  </m:oMath>
                </a14:m>
                <a:r>
                  <a:rPr lang="es-ES_tradnl" sz="2600" dirty="0">
                    <a:solidFill>
                      <a:schemeClr val="bg1"/>
                    </a:solidFill>
                  </a:rPr>
                  <a:t>:</a:t>
                </a:r>
              </a:p>
              <a:p>
                <a:pPr>
                  <a:buFont typeface="Symbol" pitchFamily="2" charset="2"/>
                  <a:buChar char="Þ"/>
                </a:pPr>
                <a14:m>
                  <m:oMath xmlns:m="http://schemas.openxmlformats.org/officeDocument/2006/math">
                    <m:r>
                      <a:rPr lang="en-US" sz="2600" b="0" i="1" dirty="0" smtClean="0">
                        <a:solidFill>
                          <a:schemeClr val="bg1"/>
                        </a:solidFill>
                        <a:latin typeface="Cambria Math" panose="02040503050406030204" pitchFamily="18" charset="0"/>
                      </a:rPr>
                      <m:t> </m:t>
                    </m:r>
                    <m:r>
                      <a:rPr lang="es-ES_tradnl" sz="2600" i="1" dirty="0" smtClean="0">
                        <a:solidFill>
                          <a:schemeClr val="bg1"/>
                        </a:solidFill>
                        <a:latin typeface="Cambria Math" panose="02040503050406030204" pitchFamily="18" charset="0"/>
                      </a:rPr>
                      <m:t>𝑚</m:t>
                    </m:r>
                    <m:r>
                      <a:rPr lang="es-ES_tradnl" sz="2600" i="1" dirty="0" smtClean="0">
                        <a:solidFill>
                          <a:schemeClr val="bg1"/>
                        </a:solidFill>
                        <a:latin typeface="Cambria Math" panose="02040503050406030204" pitchFamily="18" charset="0"/>
                      </a:rPr>
                      <m:t>+1</m:t>
                    </m:r>
                  </m:oMath>
                </a14:m>
                <a:r>
                  <a:rPr lang="es-ES_tradnl" sz="2600" dirty="0">
                    <a:solidFill>
                      <a:schemeClr val="bg1"/>
                    </a:solidFill>
                  </a:rPr>
                  <a:t> operaciones para arreglo de longitud </a:t>
                </a:r>
                <a14:m>
                  <m:oMath xmlns:m="http://schemas.openxmlformats.org/officeDocument/2006/math">
                    <m:r>
                      <a:rPr lang="es-ES_tradnl" sz="2600" i="1" dirty="0" smtClean="0">
                        <a:solidFill>
                          <a:schemeClr val="bg1"/>
                        </a:solidFill>
                        <a:latin typeface="Cambria Math" panose="02040503050406030204" pitchFamily="18" charset="0"/>
                      </a:rPr>
                      <m:t>2</m:t>
                    </m:r>
                    <m:r>
                      <a:rPr lang="es-ES_tradnl" sz="2600" i="1" dirty="0" smtClean="0">
                        <a:solidFill>
                          <a:schemeClr val="bg1"/>
                        </a:solidFill>
                        <a:latin typeface="Cambria Math" panose="02040503050406030204" pitchFamily="18" charset="0"/>
                      </a:rPr>
                      <m:t>𝑛</m:t>
                    </m:r>
                  </m:oMath>
                </a14:m>
                <a:r>
                  <a:rPr lang="es-ES_tradnl" sz="2600" dirty="0">
                    <a:solidFill>
                      <a:schemeClr val="bg1"/>
                    </a:solidFill>
                  </a:rPr>
                  <a:t>.</a:t>
                </a:r>
                <a:br>
                  <a:rPr lang="es-ES_tradnl" sz="2600" dirty="0">
                    <a:solidFill>
                      <a:schemeClr val="bg1"/>
                    </a:solidFill>
                  </a:rPr>
                </a:br>
                <a:endParaRPr lang="es-ES_tradnl" sz="2600" dirty="0">
                  <a:solidFill>
                    <a:schemeClr val="bg1"/>
                  </a:solidFill>
                </a:endParaRPr>
              </a:p>
              <a:p>
                <a:pPr marL="0" indent="0">
                  <a:buNone/>
                </a:pPr>
                <a:r>
                  <a:rPr lang="es-ES_tradnl" sz="2600" dirty="0">
                    <a:solidFill>
                      <a:schemeClr val="bg1"/>
                    </a:solidFill>
                  </a:rPr>
                  <a:t>Si </a:t>
                </a:r>
                <a14:m>
                  <m:oMath xmlns:m="http://schemas.openxmlformats.org/officeDocument/2006/math">
                    <m:r>
                      <a:rPr lang="es-ES_tradnl" sz="2600" i="1" dirty="0" smtClean="0">
                        <a:solidFill>
                          <a:schemeClr val="bg1"/>
                        </a:solidFill>
                        <a:latin typeface="Cambria Math" panose="02040503050406030204" pitchFamily="18" charset="0"/>
                      </a:rPr>
                      <m:t>𝑛</m:t>
                    </m:r>
                    <m:r>
                      <a:rPr lang="es-ES_tradnl" sz="2600" i="1" dirty="0" smtClean="0">
                        <a:solidFill>
                          <a:schemeClr val="bg1"/>
                        </a:solidFill>
                        <a:latin typeface="Cambria Math" panose="02040503050406030204" pitchFamily="18" charset="0"/>
                      </a:rPr>
                      <m:t>=</m:t>
                    </m:r>
                    <m:sSup>
                      <m:sSupPr>
                        <m:ctrlPr>
                          <a:rPr lang="en-US" sz="2600" b="0" i="1" dirty="0" smtClean="0">
                            <a:solidFill>
                              <a:schemeClr val="bg1"/>
                            </a:solidFill>
                            <a:latin typeface="Cambria Math" panose="02040503050406030204" pitchFamily="18" charset="0"/>
                          </a:rPr>
                        </m:ctrlPr>
                      </m:sSupPr>
                      <m:e>
                        <m:r>
                          <a:rPr lang="es-ES_tradnl" sz="2600" i="1" dirty="0" smtClean="0">
                            <a:solidFill>
                              <a:schemeClr val="bg1"/>
                            </a:solidFill>
                            <a:latin typeface="Cambria Math" panose="02040503050406030204" pitchFamily="18" charset="0"/>
                          </a:rPr>
                          <m:t>2</m:t>
                        </m:r>
                      </m:e>
                      <m:sup>
                        <m:r>
                          <a:rPr lang="en-US" sz="2600" b="0" i="1" dirty="0" smtClean="0">
                            <a:solidFill>
                              <a:schemeClr val="bg1"/>
                            </a:solidFill>
                            <a:latin typeface="Cambria Math" panose="02040503050406030204" pitchFamily="18" charset="0"/>
                          </a:rPr>
                          <m:t>𝑘</m:t>
                        </m:r>
                      </m:sup>
                    </m:sSup>
                    <m:r>
                      <a:rPr lang="en-US" sz="2600" b="0" i="0" dirty="0" smtClean="0">
                        <a:solidFill>
                          <a:schemeClr val="bg1"/>
                        </a:solidFill>
                        <a:latin typeface="Cambria Math" panose="02040503050406030204" pitchFamily="18" charset="0"/>
                      </a:rPr>
                      <m:t>⇒</m:t>
                    </m:r>
                    <m:r>
                      <a:rPr lang="es-ES_tradnl" sz="2600" i="1" dirty="0" smtClean="0">
                        <a:solidFill>
                          <a:schemeClr val="bg1"/>
                        </a:solidFill>
                        <a:latin typeface="Cambria Math" panose="02040503050406030204" pitchFamily="18" charset="0"/>
                      </a:rPr>
                      <m:t>𝑇</m:t>
                    </m:r>
                    <m:d>
                      <m:dPr>
                        <m:ctrlPr>
                          <a:rPr lang="es-ES_tradnl" sz="2600" i="1" dirty="0" smtClean="0">
                            <a:solidFill>
                              <a:schemeClr val="bg1"/>
                            </a:solidFill>
                            <a:latin typeface="Cambria Math" panose="02040503050406030204" pitchFamily="18" charset="0"/>
                          </a:rPr>
                        </m:ctrlPr>
                      </m:dPr>
                      <m:e>
                        <m:r>
                          <a:rPr lang="es-ES_tradnl" sz="2600" i="1" dirty="0" smtClean="0">
                            <a:solidFill>
                              <a:schemeClr val="bg1"/>
                            </a:solidFill>
                            <a:latin typeface="Cambria Math" panose="02040503050406030204" pitchFamily="18" charset="0"/>
                          </a:rPr>
                          <m:t>𝑛</m:t>
                        </m:r>
                      </m:e>
                    </m:d>
                    <m:r>
                      <a:rPr lang="en-US" sz="2600" b="0" i="1" dirty="0" smtClean="0">
                        <a:solidFill>
                          <a:schemeClr val="bg1"/>
                        </a:solidFill>
                        <a:latin typeface="Cambria Math" panose="02040503050406030204" pitchFamily="18" charset="0"/>
                      </a:rPr>
                      <m:t>=</m:t>
                    </m:r>
                    <m:func>
                      <m:funcPr>
                        <m:ctrlPr>
                          <a:rPr lang="en-US" sz="2600" b="0" i="1" dirty="0" smtClean="0">
                            <a:solidFill>
                              <a:schemeClr val="bg1"/>
                            </a:solidFill>
                            <a:latin typeface="Cambria Math" panose="02040503050406030204" pitchFamily="18" charset="0"/>
                          </a:rPr>
                        </m:ctrlPr>
                      </m:funcPr>
                      <m:fName>
                        <m:r>
                          <m:rPr>
                            <m:sty m:val="p"/>
                          </m:rPr>
                          <a:rPr lang="en-US" sz="2600" b="0" i="0" dirty="0" smtClean="0">
                            <a:solidFill>
                              <a:schemeClr val="bg1"/>
                            </a:solidFill>
                            <a:latin typeface="Cambria Math" panose="02040503050406030204" pitchFamily="18" charset="0"/>
                          </a:rPr>
                          <m:t>log</m:t>
                        </m:r>
                      </m:fName>
                      <m:e>
                        <m:r>
                          <a:rPr lang="en-US" sz="2600" b="0" i="1" dirty="0" smtClean="0">
                            <a:solidFill>
                              <a:schemeClr val="bg1"/>
                            </a:solidFill>
                            <a:latin typeface="Cambria Math" panose="02040503050406030204" pitchFamily="18" charset="0"/>
                          </a:rPr>
                          <m:t>𝑛</m:t>
                        </m:r>
                      </m:e>
                    </m:func>
                    <m:r>
                      <a:rPr lang="es-ES_tradnl" sz="2600" i="1" dirty="0" smtClean="0">
                        <a:solidFill>
                          <a:schemeClr val="bg1"/>
                        </a:solidFill>
                        <a:latin typeface="Cambria Math" panose="02040503050406030204" pitchFamily="18" charset="0"/>
                      </a:rPr>
                      <m:t>+1 </m:t>
                    </m:r>
                  </m:oMath>
                </a14:m>
                <a:r>
                  <a:rPr lang="es-ES_tradnl" sz="2600" dirty="0">
                    <a:solidFill>
                      <a:schemeClr val="bg1"/>
                    </a:solidFill>
                  </a:rPr>
                  <a:t>por inducción.</a:t>
                </a:r>
                <a:br>
                  <a:rPr lang="es-ES_tradnl" sz="2600" dirty="0">
                    <a:solidFill>
                      <a:schemeClr val="bg1"/>
                    </a:solidFill>
                  </a:rPr>
                </a:br>
                <a:br>
                  <a:rPr lang="es-ES_tradnl" sz="2600" dirty="0">
                    <a:solidFill>
                      <a:schemeClr val="bg1"/>
                    </a:solidFill>
                  </a:rPr>
                </a:br>
                <a:r>
                  <a:rPr lang="es-ES_tradnl" sz="2600" dirty="0">
                    <a:solidFill>
                      <a:schemeClr val="bg1"/>
                    </a:solidFill>
                  </a:rPr>
                  <a:t>Si </a:t>
                </a:r>
                <a14:m>
                  <m:oMath xmlns:m="http://schemas.openxmlformats.org/officeDocument/2006/math">
                    <m:r>
                      <m:rPr>
                        <m:sty m:val="p"/>
                      </m:rPr>
                      <a:rPr lang="en-US" sz="2600" dirty="0">
                        <a:solidFill>
                          <a:schemeClr val="bg1"/>
                        </a:solidFill>
                        <a:latin typeface="Cambria Math" panose="02040503050406030204" pitchFamily="18" charset="0"/>
                        <a:ea typeface="Cambria Math" panose="02040503050406030204" pitchFamily="18" charset="0"/>
                      </a:rPr>
                      <m:t>n</m:t>
                    </m:r>
                    <m:r>
                      <a:rPr lang="es-ES_tradnl" sz="2600" i="1" dirty="0" smtClean="0">
                        <a:solidFill>
                          <a:schemeClr val="bg1"/>
                        </a:solidFill>
                        <a:latin typeface="Cambria Math" panose="02040503050406030204" pitchFamily="18" charset="0"/>
                        <a:ea typeface="Cambria Math" panose="02040503050406030204" pitchFamily="18" charset="0"/>
                      </a:rPr>
                      <m:t>≠</m:t>
                    </m:r>
                    <m:sSup>
                      <m:sSupPr>
                        <m:ctrlPr>
                          <a:rPr lang="en-US" sz="2600" b="0" i="1" dirty="0" smtClean="0">
                            <a:solidFill>
                              <a:schemeClr val="bg1"/>
                            </a:solidFill>
                            <a:latin typeface="Cambria Math" panose="02040503050406030204" pitchFamily="18" charset="0"/>
                            <a:ea typeface="Cambria Math" panose="02040503050406030204" pitchFamily="18" charset="0"/>
                          </a:rPr>
                        </m:ctrlPr>
                      </m:sSupPr>
                      <m:e>
                        <m:r>
                          <a:rPr lang="en-US" sz="2600" b="0" i="1" dirty="0" smtClean="0">
                            <a:solidFill>
                              <a:schemeClr val="bg1"/>
                            </a:solidFill>
                            <a:latin typeface="Cambria Math" panose="02040503050406030204" pitchFamily="18" charset="0"/>
                            <a:ea typeface="Cambria Math" panose="02040503050406030204" pitchFamily="18" charset="0"/>
                          </a:rPr>
                          <m:t>2</m:t>
                        </m:r>
                      </m:e>
                      <m:sup>
                        <m:r>
                          <a:rPr lang="en-US" sz="2600" b="0" i="1" dirty="0" smtClean="0">
                            <a:solidFill>
                              <a:schemeClr val="bg1"/>
                            </a:solidFill>
                            <a:latin typeface="Cambria Math" panose="02040503050406030204" pitchFamily="18" charset="0"/>
                            <a:ea typeface="Cambria Math" panose="02040503050406030204" pitchFamily="18" charset="0"/>
                          </a:rPr>
                          <m:t>𝑘</m:t>
                        </m:r>
                      </m:sup>
                    </m:sSup>
                  </m:oMath>
                </a14:m>
                <a:r>
                  <a:rPr lang="es-ES_tradnl" sz="2600" dirty="0">
                    <a:solidFill>
                      <a:schemeClr val="bg1"/>
                    </a:solidFill>
                  </a:rPr>
                  <a:t>, sean </a:t>
                </a:r>
                <a14:m>
                  <m:oMath xmlns:m="http://schemas.openxmlformats.org/officeDocument/2006/math">
                    <m:r>
                      <a:rPr lang="es-ES_tradnl" sz="2600" i="1" dirty="0" smtClean="0">
                        <a:solidFill>
                          <a:schemeClr val="bg1"/>
                        </a:solidFill>
                        <a:latin typeface="Cambria Math" panose="02040503050406030204" pitchFamily="18" charset="0"/>
                      </a:rPr>
                      <m:t>𝑝</m:t>
                    </m:r>
                    <m:r>
                      <a:rPr lang="es-ES_tradnl" sz="2600" i="1" dirty="0" smtClean="0">
                        <a:solidFill>
                          <a:schemeClr val="bg1"/>
                        </a:solidFill>
                        <a:latin typeface="Cambria Math" panose="02040503050406030204" pitchFamily="18" charset="0"/>
                      </a:rPr>
                      <m:t>, </m:t>
                    </m:r>
                    <m:r>
                      <a:rPr lang="es-ES_tradnl" sz="2600" i="1" dirty="0" smtClean="0">
                        <a:solidFill>
                          <a:schemeClr val="bg1"/>
                        </a:solidFill>
                        <a:latin typeface="Cambria Math" panose="02040503050406030204" pitchFamily="18" charset="0"/>
                      </a:rPr>
                      <m:t>𝑚</m:t>
                    </m:r>
                    <m:r>
                      <a:rPr lang="es-ES_tradnl" sz="2600" i="1" dirty="0" smtClean="0">
                        <a:solidFill>
                          <a:schemeClr val="bg1"/>
                        </a:solidFill>
                        <a:latin typeface="Cambria Math" panose="02040503050406030204" pitchFamily="18" charset="0"/>
                      </a:rPr>
                      <m:t> </m:t>
                    </m:r>
                  </m:oMath>
                </a14:m>
                <a:r>
                  <a:rPr lang="es-ES_tradnl" sz="2600" dirty="0">
                    <a:solidFill>
                      <a:schemeClr val="bg1"/>
                    </a:solidFill>
                  </a:rPr>
                  <a:t>las dos potencias de 2 más cercanas a </a:t>
                </a:r>
                <a14:m>
                  <m:oMath xmlns:m="http://schemas.openxmlformats.org/officeDocument/2006/math">
                    <m:r>
                      <a:rPr lang="es-ES_tradnl" sz="2600" i="1" dirty="0" smtClean="0">
                        <a:solidFill>
                          <a:schemeClr val="bg1"/>
                        </a:solidFill>
                        <a:latin typeface="Cambria Math" panose="02040503050406030204" pitchFamily="18" charset="0"/>
                      </a:rPr>
                      <m:t>𝑛</m:t>
                    </m:r>
                  </m:oMath>
                </a14:m>
                <a:r>
                  <a:rPr lang="es-ES_tradnl" sz="2600" dirty="0">
                    <a:solidFill>
                      <a:schemeClr val="bg1"/>
                    </a:solidFill>
                  </a:rPr>
                  <a:t>:</a:t>
                </a:r>
                <a:br>
                  <a:rPr lang="es-ES_tradnl" dirty="0">
                    <a:solidFill>
                      <a:schemeClr val="bg1"/>
                    </a:solidFill>
                  </a:rPr>
                </a:br>
                <a:br>
                  <a:rPr lang="es-ES_tradnl" dirty="0">
                    <a:solidFill>
                      <a:schemeClr val="bg1"/>
                    </a:solidFill>
                  </a:rPr>
                </a:br>
                <a14:m>
                  <m:oMathPara xmlns:m="http://schemas.openxmlformats.org/officeDocument/2006/math">
                    <m:oMathParaPr>
                      <m:jc m:val="center"/>
                    </m:oMathParaPr>
                    <m:oMath xmlns:m="http://schemas.openxmlformats.org/officeDocument/2006/math">
                      <m:d>
                        <m:dPr>
                          <m:begChr m:val="⌊"/>
                          <m:endChr m:val="⌋"/>
                          <m:ctrlPr>
                            <a:rPr lang="es-ES_tradnl" sz="2600" i="1" dirty="0" smtClean="0">
                              <a:solidFill>
                                <a:schemeClr val="bg1"/>
                              </a:solidFill>
                              <a:latin typeface="Cambria Math" panose="02040503050406030204" pitchFamily="18" charset="0"/>
                              <a:ea typeface="Cambria Math" panose="02040503050406030204" pitchFamily="18" charset="0"/>
                            </a:rPr>
                          </m:ctrlPr>
                        </m:dPr>
                        <m:e>
                          <m:func>
                            <m:funcPr>
                              <m:ctrlPr>
                                <a:rPr lang="en-US" sz="2600" b="0" i="1" dirty="0" smtClean="0">
                                  <a:solidFill>
                                    <a:schemeClr val="bg1"/>
                                  </a:solidFill>
                                  <a:latin typeface="Cambria Math" panose="02040503050406030204" pitchFamily="18" charset="0"/>
                                  <a:ea typeface="Cambria Math" panose="02040503050406030204" pitchFamily="18" charset="0"/>
                                </a:rPr>
                              </m:ctrlPr>
                            </m:funcPr>
                            <m:fName>
                              <m:r>
                                <m:rPr>
                                  <m:sty m:val="p"/>
                                </m:rPr>
                                <a:rPr lang="en-US" sz="2600" b="0" i="0" dirty="0" smtClean="0">
                                  <a:solidFill>
                                    <a:schemeClr val="bg1"/>
                                  </a:solidFill>
                                  <a:latin typeface="Cambria Math" panose="02040503050406030204" pitchFamily="18" charset="0"/>
                                  <a:ea typeface="Cambria Math" panose="02040503050406030204" pitchFamily="18" charset="0"/>
                                </a:rPr>
                                <m:t>log</m:t>
                              </m:r>
                            </m:fName>
                            <m:e>
                              <m:r>
                                <a:rPr lang="en-US" sz="2600" b="0" i="1" dirty="0" smtClean="0">
                                  <a:solidFill>
                                    <a:schemeClr val="bg1"/>
                                  </a:solidFill>
                                  <a:latin typeface="Cambria Math" panose="02040503050406030204" pitchFamily="18" charset="0"/>
                                  <a:ea typeface="Cambria Math" panose="02040503050406030204" pitchFamily="18" charset="0"/>
                                </a:rPr>
                                <m:t>𝑛</m:t>
                              </m:r>
                            </m:e>
                          </m:func>
                        </m:e>
                      </m:d>
                      <m:r>
                        <a:rPr lang="es-ES_tradnl" sz="2600" i="1" dirty="0" smtClean="0">
                          <a:solidFill>
                            <a:schemeClr val="bg1"/>
                          </a:solidFill>
                          <a:latin typeface="Cambria Math" panose="02040503050406030204" pitchFamily="18" charset="0"/>
                          <a:ea typeface="Cambria Math" panose="02040503050406030204" pitchFamily="18" charset="0"/>
                        </a:rPr>
                        <m:t>+1=</m:t>
                      </m:r>
                      <m:func>
                        <m:funcPr>
                          <m:ctrlPr>
                            <a:rPr lang="en-US" sz="2600" b="0" i="1" dirty="0" smtClean="0">
                              <a:solidFill>
                                <a:schemeClr val="bg1"/>
                              </a:solidFill>
                              <a:latin typeface="Cambria Math" panose="02040503050406030204" pitchFamily="18" charset="0"/>
                              <a:ea typeface="Cambria Math" panose="02040503050406030204" pitchFamily="18" charset="0"/>
                            </a:rPr>
                          </m:ctrlPr>
                        </m:funcPr>
                        <m:fName>
                          <m:r>
                            <m:rPr>
                              <m:sty m:val="p"/>
                            </m:rPr>
                            <a:rPr lang="en-US" sz="2600" b="0" i="0" dirty="0" smtClean="0">
                              <a:solidFill>
                                <a:schemeClr val="bg1"/>
                              </a:solidFill>
                              <a:latin typeface="Cambria Math" panose="02040503050406030204" pitchFamily="18" charset="0"/>
                              <a:ea typeface="Cambria Math" panose="02040503050406030204" pitchFamily="18" charset="0"/>
                            </a:rPr>
                            <m:t>log</m:t>
                          </m:r>
                        </m:fName>
                        <m:e>
                          <m:r>
                            <a:rPr lang="en-US" sz="2600" b="0" i="1" dirty="0" smtClean="0">
                              <a:solidFill>
                                <a:schemeClr val="bg1"/>
                              </a:solidFill>
                              <a:latin typeface="Cambria Math" panose="02040503050406030204" pitchFamily="18" charset="0"/>
                              <a:ea typeface="Cambria Math" panose="02040503050406030204" pitchFamily="18" charset="0"/>
                            </a:rPr>
                            <m:t>𝑝</m:t>
                          </m:r>
                        </m:e>
                      </m:func>
                      <m:r>
                        <a:rPr lang="es-ES_tradnl" sz="2600" i="1" dirty="0" smtClean="0">
                          <a:solidFill>
                            <a:schemeClr val="bg1"/>
                          </a:solidFill>
                          <a:latin typeface="Cambria Math" panose="02040503050406030204" pitchFamily="18" charset="0"/>
                          <a:ea typeface="Cambria Math" panose="02040503050406030204" pitchFamily="18" charset="0"/>
                        </a:rPr>
                        <m:t>+1=</m:t>
                      </m:r>
                      <m:r>
                        <a:rPr lang="es-ES_tradnl" sz="2600" i="1" dirty="0" smtClean="0">
                          <a:solidFill>
                            <a:schemeClr val="bg1"/>
                          </a:solidFill>
                          <a:latin typeface="Cambria Math" panose="02040503050406030204" pitchFamily="18" charset="0"/>
                          <a:ea typeface="Cambria Math" panose="02040503050406030204" pitchFamily="18" charset="0"/>
                        </a:rPr>
                        <m:t>𝑇</m:t>
                      </m:r>
                      <m:d>
                        <m:dPr>
                          <m:ctrlPr>
                            <a:rPr lang="es-ES_tradnl" sz="2600" i="1" dirty="0" smtClean="0">
                              <a:solidFill>
                                <a:schemeClr val="bg1"/>
                              </a:solidFill>
                              <a:latin typeface="Cambria Math" panose="02040503050406030204" pitchFamily="18" charset="0"/>
                              <a:ea typeface="Cambria Math" panose="02040503050406030204" pitchFamily="18" charset="0"/>
                            </a:rPr>
                          </m:ctrlPr>
                        </m:dPr>
                        <m:e>
                          <m:r>
                            <a:rPr lang="es-ES_tradnl" sz="2600" i="1" dirty="0" smtClean="0">
                              <a:solidFill>
                                <a:schemeClr val="bg1"/>
                              </a:solidFill>
                              <a:latin typeface="Cambria Math" panose="02040503050406030204" pitchFamily="18" charset="0"/>
                              <a:ea typeface="Cambria Math" panose="02040503050406030204" pitchFamily="18" charset="0"/>
                            </a:rPr>
                            <m:t>𝑝</m:t>
                          </m:r>
                        </m:e>
                      </m:d>
                      <m:r>
                        <a:rPr lang="en-US" sz="2600" b="0" i="1" dirty="0" smtClean="0">
                          <a:solidFill>
                            <a:schemeClr val="bg1"/>
                          </a:solidFill>
                          <a:latin typeface="Cambria Math" panose="02040503050406030204" pitchFamily="18" charset="0"/>
                          <a:ea typeface="Cambria Math" panose="02040503050406030204" pitchFamily="18" charset="0"/>
                        </a:rPr>
                        <m:t>≤</m:t>
                      </m:r>
                      <m:r>
                        <a:rPr lang="es-ES_tradnl" sz="2600" i="1" dirty="0" smtClean="0">
                          <a:solidFill>
                            <a:schemeClr val="bg1"/>
                          </a:solidFill>
                          <a:latin typeface="Cambria Math" panose="02040503050406030204" pitchFamily="18" charset="0"/>
                          <a:ea typeface="Cambria Math" panose="02040503050406030204" pitchFamily="18" charset="0"/>
                        </a:rPr>
                        <m:t> </m:t>
                      </m:r>
                      <m:r>
                        <a:rPr lang="es-ES_tradnl" sz="2600" i="1" dirty="0" smtClean="0">
                          <a:solidFill>
                            <a:schemeClr val="bg1"/>
                          </a:solidFill>
                          <a:latin typeface="Cambria Math" panose="02040503050406030204" pitchFamily="18" charset="0"/>
                          <a:ea typeface="Cambria Math" panose="02040503050406030204" pitchFamily="18" charset="0"/>
                        </a:rPr>
                        <m:t>𝑇</m:t>
                      </m:r>
                      <m:d>
                        <m:dPr>
                          <m:ctrlPr>
                            <a:rPr lang="es-ES_tradnl" sz="2600" i="1" dirty="0" smtClean="0">
                              <a:solidFill>
                                <a:schemeClr val="bg1"/>
                              </a:solidFill>
                              <a:latin typeface="Cambria Math" panose="02040503050406030204" pitchFamily="18" charset="0"/>
                              <a:ea typeface="Cambria Math" panose="02040503050406030204" pitchFamily="18" charset="0"/>
                            </a:rPr>
                          </m:ctrlPr>
                        </m:dPr>
                        <m:e>
                          <m:r>
                            <a:rPr lang="es-ES_tradnl" sz="2600" i="1" dirty="0" smtClean="0">
                              <a:solidFill>
                                <a:schemeClr val="bg1"/>
                              </a:solidFill>
                              <a:latin typeface="Cambria Math" panose="02040503050406030204" pitchFamily="18" charset="0"/>
                              <a:ea typeface="Cambria Math" panose="02040503050406030204" pitchFamily="18" charset="0"/>
                            </a:rPr>
                            <m:t>𝑛</m:t>
                          </m:r>
                        </m:e>
                      </m:d>
                      <m:r>
                        <a:rPr lang="en-US" sz="2600" b="0" i="1" dirty="0" smtClean="0">
                          <a:solidFill>
                            <a:schemeClr val="bg1"/>
                          </a:solidFill>
                          <a:latin typeface="Cambria Math" panose="02040503050406030204" pitchFamily="18" charset="0"/>
                          <a:ea typeface="Cambria Math" panose="02040503050406030204" pitchFamily="18" charset="0"/>
                        </a:rPr>
                        <m:t>≤</m:t>
                      </m:r>
                      <m:r>
                        <a:rPr lang="es-ES_tradnl" sz="2600" i="1" dirty="0" smtClean="0">
                          <a:solidFill>
                            <a:schemeClr val="bg1"/>
                          </a:solidFill>
                          <a:latin typeface="Cambria Math" panose="02040503050406030204" pitchFamily="18" charset="0"/>
                          <a:ea typeface="Cambria Math" panose="02040503050406030204" pitchFamily="18" charset="0"/>
                        </a:rPr>
                        <m:t> </m:t>
                      </m:r>
                      <m:r>
                        <a:rPr lang="es-ES_tradnl" sz="2600" i="1" dirty="0" smtClean="0">
                          <a:solidFill>
                            <a:schemeClr val="bg1"/>
                          </a:solidFill>
                          <a:latin typeface="Cambria Math" panose="02040503050406030204" pitchFamily="18" charset="0"/>
                          <a:ea typeface="Cambria Math" panose="02040503050406030204" pitchFamily="18" charset="0"/>
                        </a:rPr>
                        <m:t>𝑇</m:t>
                      </m:r>
                      <m:r>
                        <a:rPr lang="es-ES_tradnl" sz="2600" i="1" dirty="0" smtClean="0">
                          <a:solidFill>
                            <a:schemeClr val="bg1"/>
                          </a:solidFill>
                          <a:latin typeface="Cambria Math" panose="02040503050406030204" pitchFamily="18" charset="0"/>
                          <a:ea typeface="Cambria Math" panose="02040503050406030204" pitchFamily="18" charset="0"/>
                        </a:rPr>
                        <m:t>(</m:t>
                      </m:r>
                      <m:r>
                        <a:rPr lang="es-ES_tradnl" sz="2600" i="1" dirty="0" smtClean="0">
                          <a:solidFill>
                            <a:schemeClr val="bg1"/>
                          </a:solidFill>
                          <a:latin typeface="Cambria Math" panose="02040503050406030204" pitchFamily="18" charset="0"/>
                          <a:ea typeface="Cambria Math" panose="02040503050406030204" pitchFamily="18" charset="0"/>
                        </a:rPr>
                        <m:t>𝑚</m:t>
                      </m:r>
                      <m:r>
                        <a:rPr lang="en-US" sz="2600" b="0" i="1" dirty="0" smtClean="0">
                          <a:solidFill>
                            <a:schemeClr val="bg1"/>
                          </a:solidFill>
                          <a:latin typeface="Cambria Math" panose="02040503050406030204" pitchFamily="18" charset="0"/>
                          <a:ea typeface="Cambria Math" panose="02040503050406030204" pitchFamily="18" charset="0"/>
                        </a:rPr>
                        <m:t>)</m:t>
                      </m:r>
                      <m:r>
                        <a:rPr lang="es-ES_tradnl" sz="2600" i="1" dirty="0" smtClean="0">
                          <a:solidFill>
                            <a:schemeClr val="bg1"/>
                          </a:solidFill>
                          <a:latin typeface="Cambria Math" panose="02040503050406030204" pitchFamily="18" charset="0"/>
                          <a:ea typeface="Cambria Math" panose="02040503050406030204" pitchFamily="18" charset="0"/>
                        </a:rPr>
                        <m:t>=</m:t>
                      </m:r>
                      <m:func>
                        <m:funcPr>
                          <m:ctrlPr>
                            <a:rPr lang="en-US" sz="2600" b="0" i="1" dirty="0" smtClean="0">
                              <a:solidFill>
                                <a:schemeClr val="bg1"/>
                              </a:solidFill>
                              <a:latin typeface="Cambria Math" panose="02040503050406030204" pitchFamily="18" charset="0"/>
                              <a:ea typeface="Cambria Math" panose="02040503050406030204" pitchFamily="18" charset="0"/>
                            </a:rPr>
                          </m:ctrlPr>
                        </m:funcPr>
                        <m:fName>
                          <m:r>
                            <m:rPr>
                              <m:sty m:val="p"/>
                            </m:rPr>
                            <a:rPr lang="en-US" sz="2600" b="0" i="0" dirty="0" smtClean="0">
                              <a:solidFill>
                                <a:schemeClr val="bg1"/>
                              </a:solidFill>
                              <a:latin typeface="Cambria Math" panose="02040503050406030204" pitchFamily="18" charset="0"/>
                              <a:ea typeface="Cambria Math" panose="02040503050406030204" pitchFamily="18" charset="0"/>
                            </a:rPr>
                            <m:t>log</m:t>
                          </m:r>
                        </m:fName>
                        <m:e>
                          <m:r>
                            <a:rPr lang="en-US" sz="2600" b="0" i="1" dirty="0" smtClean="0">
                              <a:solidFill>
                                <a:schemeClr val="bg1"/>
                              </a:solidFill>
                              <a:latin typeface="Cambria Math" panose="02040503050406030204" pitchFamily="18" charset="0"/>
                              <a:ea typeface="Cambria Math" panose="02040503050406030204" pitchFamily="18" charset="0"/>
                            </a:rPr>
                            <m:t>𝑚</m:t>
                          </m:r>
                        </m:e>
                      </m:func>
                      <m:r>
                        <a:rPr lang="es-ES_tradnl" sz="2600" i="1" dirty="0" smtClean="0">
                          <a:solidFill>
                            <a:schemeClr val="bg1"/>
                          </a:solidFill>
                          <a:latin typeface="Cambria Math" panose="02040503050406030204" pitchFamily="18" charset="0"/>
                          <a:ea typeface="Cambria Math" panose="02040503050406030204" pitchFamily="18" charset="0"/>
                        </a:rPr>
                        <m:t>+1 =</m:t>
                      </m:r>
                      <m:d>
                        <m:dPr>
                          <m:begChr m:val="⌈"/>
                          <m:endChr m:val="⌉"/>
                          <m:ctrlPr>
                            <a:rPr lang="es-ES_tradnl" sz="2600" i="1" dirty="0" smtClean="0">
                              <a:solidFill>
                                <a:schemeClr val="bg1"/>
                              </a:solidFill>
                              <a:latin typeface="Cambria Math" panose="02040503050406030204" pitchFamily="18" charset="0"/>
                              <a:ea typeface="Cambria Math" panose="02040503050406030204" pitchFamily="18" charset="0"/>
                            </a:rPr>
                          </m:ctrlPr>
                        </m:dPr>
                        <m:e>
                          <m:func>
                            <m:funcPr>
                              <m:ctrlPr>
                                <a:rPr lang="en-US" sz="2600" b="0" i="1" dirty="0" smtClean="0">
                                  <a:solidFill>
                                    <a:schemeClr val="bg1"/>
                                  </a:solidFill>
                                  <a:latin typeface="Cambria Math" panose="02040503050406030204" pitchFamily="18" charset="0"/>
                                  <a:ea typeface="Cambria Math" panose="02040503050406030204" pitchFamily="18" charset="0"/>
                                </a:rPr>
                              </m:ctrlPr>
                            </m:funcPr>
                            <m:fName>
                              <m:r>
                                <m:rPr>
                                  <m:sty m:val="p"/>
                                </m:rPr>
                                <a:rPr lang="en-US" sz="2600" b="0" i="0" dirty="0" smtClean="0">
                                  <a:solidFill>
                                    <a:schemeClr val="bg1"/>
                                  </a:solidFill>
                                  <a:latin typeface="Cambria Math" panose="02040503050406030204" pitchFamily="18" charset="0"/>
                                  <a:ea typeface="Cambria Math" panose="02040503050406030204" pitchFamily="18" charset="0"/>
                                </a:rPr>
                                <m:t>log</m:t>
                              </m:r>
                            </m:fName>
                            <m:e>
                              <m:r>
                                <a:rPr lang="en-US" sz="2600" b="0" i="1" dirty="0" smtClean="0">
                                  <a:solidFill>
                                    <a:schemeClr val="bg1"/>
                                  </a:solidFill>
                                  <a:latin typeface="Cambria Math" panose="02040503050406030204" pitchFamily="18" charset="0"/>
                                  <a:ea typeface="Cambria Math" panose="02040503050406030204" pitchFamily="18" charset="0"/>
                                </a:rPr>
                                <m:t>𝑛</m:t>
                              </m:r>
                            </m:e>
                          </m:func>
                        </m:e>
                      </m:d>
                      <m:r>
                        <a:rPr lang="es-ES_tradnl" sz="2600" i="1" dirty="0" smtClean="0">
                          <a:solidFill>
                            <a:schemeClr val="bg1"/>
                          </a:solidFill>
                          <a:latin typeface="Cambria Math" panose="02040503050406030204" pitchFamily="18" charset="0"/>
                          <a:ea typeface="Cambria Math" panose="02040503050406030204" pitchFamily="18" charset="0"/>
                        </a:rPr>
                        <m:t>+1</m:t>
                      </m:r>
                      <m:r>
                        <a:rPr lang="en-US" sz="2600" b="0" i="1" dirty="0" smtClean="0">
                          <a:solidFill>
                            <a:schemeClr val="bg1"/>
                          </a:solidFill>
                          <a:latin typeface="Cambria Math" panose="02040503050406030204" pitchFamily="18" charset="0"/>
                          <a:ea typeface="Cambria Math" panose="02040503050406030204" pitchFamily="18" charset="0"/>
                        </a:rPr>
                        <m:t>.</m:t>
                      </m:r>
                    </m:oMath>
                  </m:oMathPara>
                </a14:m>
                <a:endParaRPr lang="es-ES" sz="2600" dirty="0">
                  <a:latin typeface="Cambria Math" panose="02040503050406030204" pitchFamily="18" charset="0"/>
                  <a:ea typeface="Cambria Math" panose="02040503050406030204" pitchFamily="18" charset="0"/>
                </a:endParaRPr>
              </a:p>
              <a:p>
                <a:pPr marL="0" indent="0" algn="ctr">
                  <a:buNone/>
                </a:pPr>
                <a:br>
                  <a:rPr lang="es-ES_tradnl" sz="2600" i="1" dirty="0">
                    <a:solidFill>
                      <a:schemeClr val="bg1"/>
                    </a:solidFill>
                    <a:latin typeface="Cambria Math" panose="02040503050406030204" pitchFamily="18" charset="0"/>
                    <a:ea typeface="Cambria Math" panose="02040503050406030204" pitchFamily="18" charset="0"/>
                  </a:rPr>
                </a:br>
                <a14:m>
                  <m:oMath xmlns:m="http://schemas.openxmlformats.org/officeDocument/2006/math">
                    <m:d>
                      <m:dPr>
                        <m:begChr m:val="⌊"/>
                        <m:endChr m:val="⌋"/>
                        <m:ctrlPr>
                          <a:rPr lang="es-ES_tradnl" sz="2600" i="1" dirty="0" smtClean="0">
                            <a:solidFill>
                              <a:schemeClr val="bg1"/>
                            </a:solidFill>
                            <a:latin typeface="Cambria Math" panose="02040503050406030204" pitchFamily="18" charset="0"/>
                            <a:ea typeface="Cambria Math" panose="02040503050406030204" pitchFamily="18" charset="0"/>
                          </a:rPr>
                        </m:ctrlPr>
                      </m:dPr>
                      <m:e>
                        <m:func>
                          <m:funcPr>
                            <m:ctrlPr>
                              <a:rPr lang="en-US" sz="2600" i="1" dirty="0">
                                <a:solidFill>
                                  <a:schemeClr val="bg1"/>
                                </a:solidFill>
                                <a:latin typeface="Cambria Math" panose="02040503050406030204" pitchFamily="18" charset="0"/>
                                <a:ea typeface="Cambria Math" panose="02040503050406030204" pitchFamily="18" charset="0"/>
                              </a:rPr>
                            </m:ctrlPr>
                          </m:funcPr>
                          <m:fName>
                            <m:r>
                              <m:rPr>
                                <m:sty m:val="p"/>
                              </m:rPr>
                              <a:rPr lang="en-US" sz="2600" dirty="0">
                                <a:solidFill>
                                  <a:schemeClr val="bg1"/>
                                </a:solidFill>
                                <a:latin typeface="Cambria Math" panose="02040503050406030204" pitchFamily="18" charset="0"/>
                                <a:ea typeface="Cambria Math" panose="02040503050406030204" pitchFamily="18" charset="0"/>
                              </a:rPr>
                              <m:t>log</m:t>
                            </m:r>
                          </m:fName>
                          <m:e>
                            <m:r>
                              <a:rPr lang="en-US" sz="2600" i="1" dirty="0">
                                <a:solidFill>
                                  <a:schemeClr val="bg1"/>
                                </a:solidFill>
                                <a:latin typeface="Cambria Math" panose="02040503050406030204" pitchFamily="18" charset="0"/>
                                <a:ea typeface="Cambria Math" panose="02040503050406030204" pitchFamily="18" charset="0"/>
                              </a:rPr>
                              <m:t>𝑛</m:t>
                            </m:r>
                          </m:e>
                        </m:func>
                      </m:e>
                    </m:d>
                    <m:r>
                      <a:rPr lang="es-ES_tradnl" sz="2600" i="1" dirty="0">
                        <a:solidFill>
                          <a:schemeClr val="bg1"/>
                        </a:solidFill>
                        <a:latin typeface="Cambria Math" panose="02040503050406030204" pitchFamily="18" charset="0"/>
                        <a:ea typeface="Cambria Math" panose="02040503050406030204" pitchFamily="18" charset="0"/>
                      </a:rPr>
                      <m:t>+1</m:t>
                    </m:r>
                    <m:r>
                      <a:rPr lang="en-US" sz="2600" i="1" dirty="0">
                        <a:solidFill>
                          <a:schemeClr val="bg1"/>
                        </a:solidFill>
                        <a:latin typeface="Cambria Math" panose="02040503050406030204" pitchFamily="18" charset="0"/>
                        <a:ea typeface="Cambria Math" panose="02040503050406030204" pitchFamily="18" charset="0"/>
                      </a:rPr>
                      <m:t>≤</m:t>
                    </m:r>
                    <m:r>
                      <a:rPr lang="es-ES_tradnl" sz="2600" i="1" dirty="0">
                        <a:solidFill>
                          <a:schemeClr val="bg1"/>
                        </a:solidFill>
                        <a:latin typeface="Cambria Math" panose="02040503050406030204" pitchFamily="18" charset="0"/>
                        <a:ea typeface="Cambria Math" panose="02040503050406030204" pitchFamily="18" charset="0"/>
                      </a:rPr>
                      <m:t> </m:t>
                    </m:r>
                    <m:r>
                      <a:rPr lang="es-ES_tradnl" sz="2600" i="1" dirty="0">
                        <a:solidFill>
                          <a:schemeClr val="bg1"/>
                        </a:solidFill>
                        <a:latin typeface="Cambria Math" panose="02040503050406030204" pitchFamily="18" charset="0"/>
                        <a:ea typeface="Cambria Math" panose="02040503050406030204" pitchFamily="18" charset="0"/>
                      </a:rPr>
                      <m:t>𝑇</m:t>
                    </m:r>
                    <m:d>
                      <m:dPr>
                        <m:ctrlPr>
                          <a:rPr lang="es-ES_tradnl" sz="2600" i="1" dirty="0">
                            <a:solidFill>
                              <a:schemeClr val="bg1"/>
                            </a:solidFill>
                            <a:latin typeface="Cambria Math" panose="02040503050406030204" pitchFamily="18" charset="0"/>
                            <a:ea typeface="Cambria Math" panose="02040503050406030204" pitchFamily="18" charset="0"/>
                          </a:rPr>
                        </m:ctrlPr>
                      </m:dPr>
                      <m:e>
                        <m:r>
                          <a:rPr lang="es-ES_tradnl" sz="2600" i="1" dirty="0">
                            <a:solidFill>
                              <a:schemeClr val="bg1"/>
                            </a:solidFill>
                            <a:latin typeface="Cambria Math" panose="02040503050406030204" pitchFamily="18" charset="0"/>
                            <a:ea typeface="Cambria Math" panose="02040503050406030204" pitchFamily="18" charset="0"/>
                          </a:rPr>
                          <m:t>𝑛</m:t>
                        </m:r>
                      </m:e>
                    </m:d>
                    <m:r>
                      <a:rPr lang="en-US" sz="2600" i="1" dirty="0">
                        <a:solidFill>
                          <a:schemeClr val="bg1"/>
                        </a:solidFill>
                        <a:latin typeface="Cambria Math" panose="02040503050406030204" pitchFamily="18" charset="0"/>
                        <a:ea typeface="Cambria Math" panose="02040503050406030204" pitchFamily="18" charset="0"/>
                      </a:rPr>
                      <m:t>≤</m:t>
                    </m:r>
                    <m:r>
                      <a:rPr lang="es-ES_tradnl" sz="2600" i="1" dirty="0">
                        <a:solidFill>
                          <a:schemeClr val="bg1"/>
                        </a:solidFill>
                        <a:latin typeface="Cambria Math" panose="02040503050406030204" pitchFamily="18" charset="0"/>
                        <a:ea typeface="Cambria Math" panose="02040503050406030204" pitchFamily="18" charset="0"/>
                      </a:rPr>
                      <m:t> </m:t>
                    </m:r>
                    <m:d>
                      <m:dPr>
                        <m:begChr m:val="⌈"/>
                        <m:endChr m:val="⌉"/>
                        <m:ctrlPr>
                          <a:rPr lang="es-ES_tradnl" sz="2600" i="1" dirty="0">
                            <a:solidFill>
                              <a:schemeClr val="bg1"/>
                            </a:solidFill>
                            <a:latin typeface="Cambria Math" panose="02040503050406030204" pitchFamily="18" charset="0"/>
                            <a:ea typeface="Cambria Math" panose="02040503050406030204" pitchFamily="18" charset="0"/>
                          </a:rPr>
                        </m:ctrlPr>
                      </m:dPr>
                      <m:e>
                        <m:func>
                          <m:funcPr>
                            <m:ctrlPr>
                              <a:rPr lang="en-US" sz="2600" i="1" dirty="0">
                                <a:solidFill>
                                  <a:schemeClr val="bg1"/>
                                </a:solidFill>
                                <a:latin typeface="Cambria Math" panose="02040503050406030204" pitchFamily="18" charset="0"/>
                                <a:ea typeface="Cambria Math" panose="02040503050406030204" pitchFamily="18" charset="0"/>
                              </a:rPr>
                            </m:ctrlPr>
                          </m:funcPr>
                          <m:fName>
                            <m:r>
                              <m:rPr>
                                <m:sty m:val="p"/>
                              </m:rPr>
                              <a:rPr lang="en-US" sz="2600" dirty="0">
                                <a:solidFill>
                                  <a:schemeClr val="bg1"/>
                                </a:solidFill>
                                <a:latin typeface="Cambria Math" panose="02040503050406030204" pitchFamily="18" charset="0"/>
                                <a:ea typeface="Cambria Math" panose="02040503050406030204" pitchFamily="18" charset="0"/>
                              </a:rPr>
                              <m:t>log</m:t>
                            </m:r>
                          </m:fName>
                          <m:e>
                            <m:r>
                              <a:rPr lang="en-US" sz="2600" i="1" dirty="0">
                                <a:solidFill>
                                  <a:schemeClr val="bg1"/>
                                </a:solidFill>
                                <a:latin typeface="Cambria Math" panose="02040503050406030204" pitchFamily="18" charset="0"/>
                                <a:ea typeface="Cambria Math" panose="02040503050406030204" pitchFamily="18" charset="0"/>
                              </a:rPr>
                              <m:t>𝑛</m:t>
                            </m:r>
                          </m:e>
                        </m:func>
                      </m:e>
                    </m:d>
                    <m:r>
                      <a:rPr lang="es-ES_tradnl" sz="2600" i="1" dirty="0">
                        <a:solidFill>
                          <a:schemeClr val="bg1"/>
                        </a:solidFill>
                        <a:latin typeface="Cambria Math" panose="02040503050406030204" pitchFamily="18" charset="0"/>
                        <a:ea typeface="Cambria Math" panose="02040503050406030204" pitchFamily="18" charset="0"/>
                      </a:rPr>
                      <m:t>+1</m:t>
                    </m:r>
                  </m:oMath>
                </a14:m>
                <a:r>
                  <a:rPr lang="es-ES" sz="2600" dirty="0">
                    <a:solidFill>
                      <a:schemeClr val="bg1"/>
                    </a:solidFill>
                    <a:latin typeface="Cambria Math" panose="02040503050406030204" pitchFamily="18" charset="0"/>
                    <a:ea typeface="Cambria Math" panose="02040503050406030204" pitchFamily="18" charset="0"/>
                  </a:rPr>
                  <a:t>.</a:t>
                </a:r>
              </a:p>
              <a:p>
                <a:pPr marL="0" indent="0">
                  <a:buNone/>
                </a:pPr>
                <a:br>
                  <a:rPr lang="es-ES" dirty="0"/>
                </a:br>
                <a:r>
                  <a:rPr lang="es-ES_tradnl" sz="2600" dirty="0">
                    <a:solidFill>
                      <a:schemeClr val="bg1"/>
                    </a:solidFill>
                  </a:rPr>
                  <a:t>Concluimos que búsqueda binaria tiene “complejidad logarítmica”.</a:t>
                </a:r>
              </a:p>
            </p:txBody>
          </p:sp>
        </mc:Choice>
        <mc:Fallback xmlns="">
          <p:sp>
            <p:nvSpPr>
              <p:cNvPr id="3" name="Content Placeholder 2">
                <a:extLst>
                  <a:ext uri="{FF2B5EF4-FFF2-40B4-BE49-F238E27FC236}">
                    <a16:creationId xmlns:a16="http://schemas.microsoft.com/office/drawing/2014/main" id="{307057BA-5134-B142-9558-0A5D96E59BCF}"/>
                  </a:ext>
                </a:extLst>
              </p:cNvPr>
              <p:cNvSpPr>
                <a:spLocks noGrp="1" noRot="1" noChangeAspect="1" noMove="1" noResize="1" noEditPoints="1" noAdjustHandles="1" noChangeArrowheads="1" noChangeShapeType="1" noTextEdit="1"/>
              </p:cNvSpPr>
              <p:nvPr>
                <p:ph idx="1"/>
              </p:nvPr>
            </p:nvSpPr>
            <p:spPr>
              <a:xfrm>
                <a:off x="838200" y="1825625"/>
                <a:ext cx="10267950" cy="4667249"/>
              </a:xfrm>
              <a:blipFill>
                <a:blip r:embed="rId3"/>
                <a:stretch>
                  <a:fillRect l="-989" t="-1626" b="-1626"/>
                </a:stretch>
              </a:blipFill>
            </p:spPr>
            <p:txBody>
              <a:bodyPr/>
              <a:lstStyle/>
              <a:p>
                <a:r>
                  <a:rPr lang="es-ES_tradnl">
                    <a:noFill/>
                  </a:rPr>
                  <a:t> </a:t>
                </a:r>
              </a:p>
            </p:txBody>
          </p:sp>
        </mc:Fallback>
      </mc:AlternateContent>
    </p:spTree>
    <p:extLst>
      <p:ext uri="{BB962C8B-B14F-4D97-AF65-F5344CB8AC3E}">
        <p14:creationId xmlns:p14="http://schemas.microsoft.com/office/powerpoint/2010/main" val="20283453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0B07-1B40-E14D-BC13-B6E2EA5471C1}"/>
              </a:ext>
            </a:extLst>
          </p:cNvPr>
          <p:cNvSpPr>
            <a:spLocks noGrp="1"/>
          </p:cNvSpPr>
          <p:nvPr>
            <p:ph type="title"/>
          </p:nvPr>
        </p:nvSpPr>
        <p:spPr/>
        <p:txBody>
          <a:bodyPr/>
          <a:lstStyle/>
          <a:p>
            <a:pPr algn="ctr"/>
            <a:r>
              <a:rPr lang="es-ES_tradnl" b="1" dirty="0">
                <a:solidFill>
                  <a:schemeClr val="bg1"/>
                </a:solidFill>
              </a:rPr>
              <a:t>Análisis Asintótico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7057BA-5134-B142-9558-0A5D96E59BCF}"/>
                  </a:ext>
                </a:extLst>
              </p:cNvPr>
              <p:cNvSpPr>
                <a:spLocks noGrp="1"/>
              </p:cNvSpPr>
              <p:nvPr>
                <p:ph idx="1"/>
              </p:nvPr>
            </p:nvSpPr>
            <p:spPr>
              <a:xfrm>
                <a:off x="838200" y="1825625"/>
                <a:ext cx="10267950" cy="4667249"/>
              </a:xfrm>
            </p:spPr>
            <p:txBody>
              <a:bodyPr>
                <a:normAutofit lnSpcReduction="10000"/>
              </a:bodyPr>
              <a:lstStyle/>
              <a:p>
                <a:pPr marL="0" indent="0">
                  <a:buNone/>
                </a:pPr>
                <a:r>
                  <a:rPr lang="es-ES_tradnl" dirty="0">
                    <a:solidFill>
                      <a:schemeClr val="bg1"/>
                    </a:solidFill>
                  </a:rPr>
                  <a:t>Un algoritmo tiene complejidad </a:t>
                </a:r>
                <a14:m>
                  <m:oMath xmlns:m="http://schemas.openxmlformats.org/officeDocument/2006/math">
                    <m:r>
                      <a:rPr lang="es-ES_tradnl" i="1" dirty="0" smtClean="0">
                        <a:solidFill>
                          <a:schemeClr val="bg1"/>
                        </a:solidFill>
                        <a:latin typeface="Cambria Math" panose="02040503050406030204" pitchFamily="18" charset="0"/>
                      </a:rPr>
                      <m:t>𝑂</m:t>
                    </m:r>
                    <m:r>
                      <a:rPr lang="es-ES_tradnl" i="1" dirty="0" smtClean="0">
                        <a:solidFill>
                          <a:schemeClr val="bg1"/>
                        </a:solidFill>
                        <a:latin typeface="Cambria Math" panose="02040503050406030204" pitchFamily="18" charset="0"/>
                      </a:rPr>
                      <m:t>(</m:t>
                    </m:r>
                    <m:r>
                      <a:rPr lang="es-ES_tradnl" i="1" dirty="0" smtClean="0">
                        <a:solidFill>
                          <a:schemeClr val="bg1"/>
                        </a:solidFill>
                        <a:latin typeface="Cambria Math" panose="02040503050406030204" pitchFamily="18" charset="0"/>
                      </a:rPr>
                      <m:t>𝑓</m:t>
                    </m:r>
                    <m:r>
                      <a:rPr lang="es-ES_tradnl" i="1" dirty="0" smtClean="0">
                        <a:solidFill>
                          <a:schemeClr val="bg1"/>
                        </a:solidFill>
                        <a:latin typeface="Cambria Math" panose="02040503050406030204" pitchFamily="18" charset="0"/>
                      </a:rPr>
                      <m:t>(</m:t>
                    </m:r>
                    <m:r>
                      <a:rPr lang="es-ES_tradnl" i="1" dirty="0" smtClean="0">
                        <a:solidFill>
                          <a:schemeClr val="bg1"/>
                        </a:solidFill>
                        <a:latin typeface="Cambria Math" panose="02040503050406030204" pitchFamily="18" charset="0"/>
                      </a:rPr>
                      <m:t>𝑛</m:t>
                    </m:r>
                    <m:r>
                      <a:rPr lang="es-ES_tradnl" i="1" dirty="0" smtClean="0">
                        <a:solidFill>
                          <a:schemeClr val="bg1"/>
                        </a:solidFill>
                        <a:latin typeface="Cambria Math" panose="02040503050406030204" pitchFamily="18" charset="0"/>
                      </a:rPr>
                      <m:t>)) </m:t>
                    </m:r>
                  </m:oMath>
                </a14:m>
                <a:r>
                  <a:rPr lang="es-ES_tradnl" dirty="0">
                    <a:solidFill>
                      <a:schemeClr val="bg1"/>
                    </a:solidFill>
                  </a:rPr>
                  <a:t>si la tasa de crecimiento de </a:t>
                </a:r>
                <a14:m>
                  <m:oMath xmlns:m="http://schemas.openxmlformats.org/officeDocument/2006/math">
                    <m:r>
                      <a:rPr lang="es-ES_tradnl" i="1" dirty="0" smtClean="0">
                        <a:solidFill>
                          <a:schemeClr val="bg1"/>
                        </a:solidFill>
                        <a:latin typeface="Cambria Math" panose="02040503050406030204" pitchFamily="18" charset="0"/>
                      </a:rPr>
                      <m:t>𝑇</m:t>
                    </m:r>
                    <m:r>
                      <a:rPr lang="es-ES_tradnl" i="1" dirty="0" smtClean="0">
                        <a:solidFill>
                          <a:schemeClr val="bg1"/>
                        </a:solidFill>
                        <a:latin typeface="Cambria Math" panose="02040503050406030204" pitchFamily="18" charset="0"/>
                      </a:rPr>
                      <m:t>(</m:t>
                    </m:r>
                    <m:r>
                      <a:rPr lang="es-ES_tradnl" i="1" dirty="0" smtClean="0">
                        <a:solidFill>
                          <a:schemeClr val="bg1"/>
                        </a:solidFill>
                        <a:latin typeface="Cambria Math" panose="02040503050406030204" pitchFamily="18" charset="0"/>
                      </a:rPr>
                      <m:t>𝑛</m:t>
                    </m:r>
                    <m:r>
                      <a:rPr lang="es-ES_tradnl" i="1" dirty="0" smtClean="0">
                        <a:solidFill>
                          <a:schemeClr val="bg1"/>
                        </a:solidFill>
                        <a:latin typeface="Cambria Math" panose="02040503050406030204" pitchFamily="18" charset="0"/>
                      </a:rPr>
                      <m:t>) </m:t>
                    </m:r>
                  </m:oMath>
                </a14:m>
                <a:r>
                  <a:rPr lang="es-ES_tradnl" dirty="0">
                    <a:solidFill>
                      <a:schemeClr val="bg1"/>
                    </a:solidFill>
                  </a:rPr>
                  <a:t>está descrita por </a:t>
                </a:r>
                <a14:m>
                  <m:oMath xmlns:m="http://schemas.openxmlformats.org/officeDocument/2006/math">
                    <m:r>
                      <a:rPr lang="es-ES_tradnl" i="1" dirty="0" smtClean="0">
                        <a:solidFill>
                          <a:schemeClr val="bg1"/>
                        </a:solidFill>
                        <a:latin typeface="Cambria Math" panose="02040503050406030204" pitchFamily="18" charset="0"/>
                      </a:rPr>
                      <m:t>𝑓</m:t>
                    </m:r>
                    <m:r>
                      <a:rPr lang="es-ES_tradnl" i="1" dirty="0" smtClean="0">
                        <a:solidFill>
                          <a:schemeClr val="bg1"/>
                        </a:solidFill>
                        <a:latin typeface="Cambria Math" panose="02040503050406030204" pitchFamily="18" charset="0"/>
                      </a:rPr>
                      <m:t>(</m:t>
                    </m:r>
                    <m:r>
                      <a:rPr lang="es-ES_tradnl" i="1" dirty="0" smtClean="0">
                        <a:solidFill>
                          <a:schemeClr val="bg1"/>
                        </a:solidFill>
                        <a:latin typeface="Cambria Math" panose="02040503050406030204" pitchFamily="18" charset="0"/>
                      </a:rPr>
                      <m:t>𝑛</m:t>
                    </m:r>
                    <m:r>
                      <a:rPr lang="es-ES_tradnl" i="1" dirty="0" smtClean="0">
                        <a:solidFill>
                          <a:schemeClr val="bg1"/>
                        </a:solidFill>
                        <a:latin typeface="Cambria Math" panose="02040503050406030204" pitchFamily="18" charset="0"/>
                      </a:rPr>
                      <m:t>)</m:t>
                    </m:r>
                  </m:oMath>
                </a14:m>
                <a:r>
                  <a:rPr lang="es-ES_tradnl" dirty="0">
                    <a:solidFill>
                      <a:schemeClr val="bg1"/>
                    </a:solidFill>
                  </a:rPr>
                  <a:t>. </a:t>
                </a:r>
                <a:br>
                  <a:rPr lang="es-ES_tradnl" dirty="0">
                    <a:solidFill>
                      <a:schemeClr val="bg1"/>
                    </a:solidFill>
                  </a:rPr>
                </a:br>
                <a:endParaRPr lang="es-ES_tradnl" dirty="0">
                  <a:solidFill>
                    <a:schemeClr val="bg1"/>
                  </a:solidFill>
                </a:endParaRPr>
              </a:p>
              <a:p>
                <a:r>
                  <a:rPr lang="es-ES_tradnl" dirty="0">
                    <a:solidFill>
                      <a:schemeClr val="bg1"/>
                    </a:solidFill>
                  </a:rPr>
                  <a:t>Búsqueda lineal tiene complejidad </a:t>
                </a:r>
                <a14:m>
                  <m:oMath xmlns:m="http://schemas.openxmlformats.org/officeDocument/2006/math">
                    <m:r>
                      <a:rPr lang="es-ES_tradnl" i="1" dirty="0" smtClean="0">
                        <a:solidFill>
                          <a:schemeClr val="bg1"/>
                        </a:solidFill>
                        <a:latin typeface="Cambria Math" panose="02040503050406030204" pitchFamily="18" charset="0"/>
                      </a:rPr>
                      <m:t>𝑂</m:t>
                    </m:r>
                    <m:r>
                      <a:rPr lang="es-ES_tradnl" i="1" dirty="0" smtClean="0">
                        <a:solidFill>
                          <a:schemeClr val="bg1"/>
                        </a:solidFill>
                        <a:latin typeface="Cambria Math" panose="02040503050406030204" pitchFamily="18" charset="0"/>
                      </a:rPr>
                      <m:t>(</m:t>
                    </m:r>
                    <m:r>
                      <a:rPr lang="es-ES_tradnl" i="1" dirty="0" smtClean="0">
                        <a:solidFill>
                          <a:schemeClr val="bg1"/>
                        </a:solidFill>
                        <a:latin typeface="Cambria Math" panose="02040503050406030204" pitchFamily="18" charset="0"/>
                      </a:rPr>
                      <m:t>𝑛</m:t>
                    </m:r>
                    <m:r>
                      <a:rPr lang="es-ES_tradnl" i="1" dirty="0" smtClean="0">
                        <a:solidFill>
                          <a:schemeClr val="bg1"/>
                        </a:solidFill>
                        <a:latin typeface="Cambria Math" panose="02040503050406030204" pitchFamily="18" charset="0"/>
                      </a:rPr>
                      <m:t>)</m:t>
                    </m:r>
                  </m:oMath>
                </a14:m>
                <a:r>
                  <a:rPr lang="es-ES_tradnl" dirty="0">
                    <a:solidFill>
                      <a:schemeClr val="bg1"/>
                    </a:solidFill>
                  </a:rPr>
                  <a:t>.</a:t>
                </a:r>
              </a:p>
              <a:p>
                <a:r>
                  <a:rPr lang="es-ES_tradnl" dirty="0">
                    <a:solidFill>
                      <a:schemeClr val="bg1"/>
                    </a:solidFill>
                  </a:rPr>
                  <a:t>Búsqueda binaria tiene complejidad </a:t>
                </a:r>
                <a14:m>
                  <m:oMath xmlns:m="http://schemas.openxmlformats.org/officeDocument/2006/math">
                    <m:r>
                      <a:rPr lang="es-ES_tradnl" i="1" dirty="0" smtClean="0">
                        <a:solidFill>
                          <a:schemeClr val="bg1"/>
                        </a:solidFill>
                        <a:latin typeface="Cambria Math" panose="02040503050406030204" pitchFamily="18" charset="0"/>
                      </a:rPr>
                      <m:t>𝑂</m:t>
                    </m:r>
                    <m:r>
                      <a:rPr lang="es-ES_tradnl" i="1" dirty="0" smtClean="0">
                        <a:solidFill>
                          <a:schemeClr val="bg1"/>
                        </a:solidFill>
                        <a:latin typeface="Cambria Math" panose="02040503050406030204" pitchFamily="18" charset="0"/>
                      </a:rPr>
                      <m:t>(</m:t>
                    </m:r>
                    <m:func>
                      <m:funcPr>
                        <m:ctrlPr>
                          <a:rPr lang="en-US" b="0" i="1" dirty="0" smtClean="0">
                            <a:solidFill>
                              <a:schemeClr val="bg1"/>
                            </a:solidFill>
                            <a:latin typeface="Cambria Math" panose="02040503050406030204" pitchFamily="18" charset="0"/>
                          </a:rPr>
                        </m:ctrlPr>
                      </m:funcPr>
                      <m:fName>
                        <m:r>
                          <m:rPr>
                            <m:sty m:val="p"/>
                          </m:rPr>
                          <a:rPr lang="en-US" b="0" i="0" dirty="0" smtClean="0">
                            <a:solidFill>
                              <a:schemeClr val="bg1"/>
                            </a:solidFill>
                            <a:latin typeface="Cambria Math" panose="02040503050406030204" pitchFamily="18" charset="0"/>
                          </a:rPr>
                          <m:t>log</m:t>
                        </m:r>
                      </m:fName>
                      <m:e>
                        <m:r>
                          <a:rPr lang="en-US" b="0" i="1" dirty="0" smtClean="0">
                            <a:solidFill>
                              <a:schemeClr val="bg1"/>
                            </a:solidFill>
                            <a:latin typeface="Cambria Math" panose="02040503050406030204" pitchFamily="18" charset="0"/>
                          </a:rPr>
                          <m:t>𝑛</m:t>
                        </m:r>
                      </m:e>
                    </m:func>
                    <m:r>
                      <a:rPr lang="es-ES_tradnl" i="1" dirty="0" smtClean="0">
                        <a:solidFill>
                          <a:schemeClr val="bg1"/>
                        </a:solidFill>
                        <a:latin typeface="Cambria Math" panose="02040503050406030204" pitchFamily="18" charset="0"/>
                      </a:rPr>
                      <m:t>).</m:t>
                    </m:r>
                  </m:oMath>
                </a14:m>
                <a:endParaRPr lang="es-ES_tradnl" dirty="0">
                  <a:solidFill>
                    <a:schemeClr val="bg1"/>
                  </a:solidFill>
                </a:endParaRPr>
              </a:p>
              <a:p>
                <a:pPr marL="0" indent="0">
                  <a:buNone/>
                </a:pPr>
                <a:br>
                  <a:rPr lang="es-ES_tradnl" dirty="0">
                    <a:solidFill>
                      <a:schemeClr val="bg1"/>
                    </a:solidFill>
                  </a:rPr>
                </a:br>
                <a:r>
                  <a:rPr lang="es-ES_tradnl" dirty="0">
                    <a:solidFill>
                      <a:schemeClr val="bg1"/>
                    </a:solidFill>
                  </a:rPr>
                  <a:t>Llamamos </a:t>
                </a:r>
                <a:r>
                  <a:rPr lang="es-ES_tradnl" b="1" i="1" dirty="0">
                    <a:solidFill>
                      <a:schemeClr val="bg1"/>
                    </a:solidFill>
                  </a:rPr>
                  <a:t>clase de complejidad </a:t>
                </a:r>
                <a:r>
                  <a:rPr lang="es-ES_tradnl" dirty="0">
                    <a:solidFill>
                      <a:schemeClr val="bg1"/>
                    </a:solidFill>
                  </a:rPr>
                  <a:t>al conjunto de algoritmos de igual complejidad.</a:t>
                </a:r>
                <a:br>
                  <a:rPr lang="es-ES_tradnl" dirty="0">
                    <a:solidFill>
                      <a:schemeClr val="bg1"/>
                    </a:solidFill>
                  </a:rPr>
                </a:br>
                <a:br>
                  <a:rPr lang="es-ES_tradnl" dirty="0">
                    <a:solidFill>
                      <a:schemeClr val="bg1"/>
                    </a:solidFill>
                  </a:rPr>
                </a:br>
                <a:r>
                  <a:rPr lang="es-ES_tradnl" dirty="0">
                    <a:solidFill>
                      <a:schemeClr val="bg1"/>
                    </a:solidFill>
                  </a:rPr>
                  <a:t>=&gt; Todos los algoritmos en una clase son igual de eficientes.</a:t>
                </a:r>
                <a:br>
                  <a:rPr lang="es-ES_tradnl" dirty="0">
                    <a:solidFill>
                      <a:schemeClr val="bg1"/>
                    </a:solidFill>
                  </a:rPr>
                </a:br>
                <a:endParaRPr lang="es-ES_tradnl" dirty="0">
                  <a:solidFill>
                    <a:schemeClr val="bg1"/>
                  </a:solidFill>
                </a:endParaRPr>
              </a:p>
            </p:txBody>
          </p:sp>
        </mc:Choice>
        <mc:Fallback xmlns="">
          <p:sp>
            <p:nvSpPr>
              <p:cNvPr id="3" name="Content Placeholder 2">
                <a:extLst>
                  <a:ext uri="{FF2B5EF4-FFF2-40B4-BE49-F238E27FC236}">
                    <a16:creationId xmlns:a16="http://schemas.microsoft.com/office/drawing/2014/main" id="{307057BA-5134-B142-9558-0A5D96E59BCF}"/>
                  </a:ext>
                </a:extLst>
              </p:cNvPr>
              <p:cNvSpPr>
                <a:spLocks noGrp="1" noRot="1" noChangeAspect="1" noMove="1" noResize="1" noEditPoints="1" noAdjustHandles="1" noChangeArrowheads="1" noChangeShapeType="1" noTextEdit="1"/>
              </p:cNvSpPr>
              <p:nvPr>
                <p:ph idx="1"/>
              </p:nvPr>
            </p:nvSpPr>
            <p:spPr>
              <a:xfrm>
                <a:off x="838200" y="1825625"/>
                <a:ext cx="10267950" cy="4667249"/>
              </a:xfrm>
              <a:blipFill>
                <a:blip r:embed="rId3"/>
                <a:stretch>
                  <a:fillRect l="-1236" t="-2981" r="-124"/>
                </a:stretch>
              </a:blipFill>
            </p:spPr>
            <p:txBody>
              <a:bodyPr/>
              <a:lstStyle/>
              <a:p>
                <a:r>
                  <a:rPr lang="es-ES_tradnl">
                    <a:noFill/>
                  </a:rPr>
                  <a:t> </a:t>
                </a:r>
              </a:p>
            </p:txBody>
          </p:sp>
        </mc:Fallback>
      </mc:AlternateContent>
    </p:spTree>
    <p:extLst>
      <p:ext uri="{BB962C8B-B14F-4D97-AF65-F5344CB8AC3E}">
        <p14:creationId xmlns:p14="http://schemas.microsoft.com/office/powerpoint/2010/main" val="1197511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0B07-1B40-E14D-BC13-B6E2EA5471C1}"/>
              </a:ext>
            </a:extLst>
          </p:cNvPr>
          <p:cNvSpPr>
            <a:spLocks noGrp="1"/>
          </p:cNvSpPr>
          <p:nvPr>
            <p:ph type="title"/>
          </p:nvPr>
        </p:nvSpPr>
        <p:spPr/>
        <p:txBody>
          <a:bodyPr/>
          <a:lstStyle/>
          <a:p>
            <a:pPr algn="ctr"/>
            <a:r>
              <a:rPr lang="es-ES_tradnl" b="1" dirty="0">
                <a:solidFill>
                  <a:schemeClr val="bg1"/>
                </a:solidFill>
              </a:rPr>
              <a:t>Análisis Asintótico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7057BA-5134-B142-9558-0A5D96E59BCF}"/>
                  </a:ext>
                </a:extLst>
              </p:cNvPr>
              <p:cNvSpPr>
                <a:spLocks noGrp="1"/>
              </p:cNvSpPr>
              <p:nvPr>
                <p:ph idx="1"/>
              </p:nvPr>
            </p:nvSpPr>
            <p:spPr>
              <a:xfrm>
                <a:off x="838200" y="1825625"/>
                <a:ext cx="10267950" cy="4667249"/>
              </a:xfrm>
            </p:spPr>
            <p:txBody>
              <a:bodyPr>
                <a:normAutofit/>
              </a:bodyPr>
              <a:lstStyle/>
              <a:p>
                <a:pPr marL="0" indent="0">
                  <a:buNone/>
                </a:pPr>
                <a:r>
                  <a:rPr lang="es-ES_tradnl" sz="2400" dirty="0">
                    <a:solidFill>
                      <a:schemeClr val="bg1"/>
                    </a:solidFill>
                  </a:rPr>
                  <a:t>Vimos que un algoritmo </a:t>
                </a:r>
                <a14:m>
                  <m:oMath xmlns:m="http://schemas.openxmlformats.org/officeDocument/2006/math">
                    <m:r>
                      <a:rPr lang="es-ES_tradnl" sz="2400" i="1" dirty="0" smtClean="0">
                        <a:solidFill>
                          <a:schemeClr val="bg1"/>
                        </a:solidFill>
                        <a:latin typeface="Cambria Math" panose="02040503050406030204" pitchFamily="18" charset="0"/>
                      </a:rPr>
                      <m:t>𝑂</m:t>
                    </m:r>
                    <m:r>
                      <a:rPr lang="es-ES_tradnl" sz="2400" i="1" dirty="0" smtClean="0">
                        <a:solidFill>
                          <a:schemeClr val="bg1"/>
                        </a:solidFill>
                        <a:latin typeface="Cambria Math" panose="02040503050406030204" pitchFamily="18" charset="0"/>
                      </a:rPr>
                      <m:t>(</m:t>
                    </m:r>
                    <m:sSup>
                      <m:sSupPr>
                        <m:ctrlPr>
                          <a:rPr lang="en-US" sz="2400" b="0" i="1" dirty="0" smtClean="0">
                            <a:solidFill>
                              <a:schemeClr val="bg1"/>
                            </a:solidFill>
                            <a:latin typeface="Cambria Math" panose="02040503050406030204" pitchFamily="18" charset="0"/>
                          </a:rPr>
                        </m:ctrlPr>
                      </m:sSupPr>
                      <m:e>
                        <m:r>
                          <a:rPr lang="es-ES_tradnl" sz="2400" i="1" dirty="0" smtClean="0">
                            <a:solidFill>
                              <a:schemeClr val="bg1"/>
                            </a:solidFill>
                            <a:latin typeface="Cambria Math" panose="02040503050406030204" pitchFamily="18" charset="0"/>
                          </a:rPr>
                          <m:t>𝑛</m:t>
                        </m:r>
                      </m:e>
                      <m:sup>
                        <m:r>
                          <a:rPr lang="en-US" sz="2400" b="0" i="1" dirty="0" smtClean="0">
                            <a:solidFill>
                              <a:schemeClr val="bg1"/>
                            </a:solidFill>
                            <a:latin typeface="Cambria Math" panose="02040503050406030204" pitchFamily="18" charset="0"/>
                          </a:rPr>
                          <m:t>2</m:t>
                        </m:r>
                      </m:sup>
                    </m:sSup>
                    <m:r>
                      <a:rPr lang="es-ES_tradnl" sz="2400" i="1" dirty="0" smtClean="0">
                        <a:solidFill>
                          <a:schemeClr val="bg1"/>
                        </a:solidFill>
                        <a:latin typeface="Cambria Math" panose="02040503050406030204" pitchFamily="18" charset="0"/>
                      </a:rPr>
                      <m:t>) </m:t>
                    </m:r>
                  </m:oMath>
                </a14:m>
                <a:r>
                  <a:rPr lang="es-ES_tradnl" sz="2400" dirty="0">
                    <a:solidFill>
                      <a:schemeClr val="bg1"/>
                    </a:solidFill>
                  </a:rPr>
                  <a:t>excedería el límite de tiempo si </a:t>
                </a:r>
                <a14:m>
                  <m:oMath xmlns:m="http://schemas.openxmlformats.org/officeDocument/2006/math">
                    <m:r>
                      <a:rPr lang="es-ES_tradnl" sz="2400" i="1" dirty="0" smtClean="0">
                        <a:solidFill>
                          <a:schemeClr val="bg1"/>
                        </a:solidFill>
                        <a:latin typeface="Cambria Math" panose="02040503050406030204" pitchFamily="18" charset="0"/>
                      </a:rPr>
                      <m:t>𝑛</m:t>
                    </m:r>
                    <m:r>
                      <a:rPr lang="es-ES_tradnl" sz="2400" i="1" dirty="0" smtClean="0">
                        <a:solidFill>
                          <a:schemeClr val="bg1"/>
                        </a:solidFill>
                        <a:latin typeface="Cambria Math" panose="02040503050406030204" pitchFamily="18" charset="0"/>
                      </a:rPr>
                      <m:t>=10,000</m:t>
                    </m:r>
                  </m:oMath>
                </a14:m>
                <a:r>
                  <a:rPr lang="es-ES_tradnl" sz="2400" dirty="0">
                    <a:solidFill>
                      <a:schemeClr val="bg1"/>
                    </a:solidFill>
                  </a:rPr>
                  <a:t>.</a:t>
                </a:r>
                <a:br>
                  <a:rPr lang="es-ES_tradnl" sz="2400" dirty="0">
                    <a:solidFill>
                      <a:schemeClr val="bg1"/>
                    </a:solidFill>
                  </a:rPr>
                </a:br>
                <a:br>
                  <a:rPr lang="es-ES_tradnl" sz="2400" dirty="0">
                    <a:solidFill>
                      <a:schemeClr val="bg1"/>
                    </a:solidFill>
                  </a:rPr>
                </a:br>
                <a:r>
                  <a:rPr lang="es-ES_tradnl" sz="2400" dirty="0">
                    <a:solidFill>
                      <a:schemeClr val="bg1"/>
                    </a:solidFill>
                  </a:rPr>
                  <a:t>Se puede generalizar el análisis previo para otras clases de complejidad.</a:t>
                </a:r>
                <a:endParaRPr lang="es-ES_tradnl" dirty="0">
                  <a:solidFill>
                    <a:schemeClr val="bg1"/>
                  </a:solidFill>
                </a:endParaRPr>
              </a:p>
            </p:txBody>
          </p:sp>
        </mc:Choice>
        <mc:Fallback xmlns="">
          <p:sp>
            <p:nvSpPr>
              <p:cNvPr id="3" name="Content Placeholder 2">
                <a:extLst>
                  <a:ext uri="{FF2B5EF4-FFF2-40B4-BE49-F238E27FC236}">
                    <a16:creationId xmlns:a16="http://schemas.microsoft.com/office/drawing/2014/main" id="{307057BA-5134-B142-9558-0A5D96E59BCF}"/>
                  </a:ext>
                </a:extLst>
              </p:cNvPr>
              <p:cNvSpPr>
                <a:spLocks noGrp="1" noRot="1" noChangeAspect="1" noMove="1" noResize="1" noEditPoints="1" noAdjustHandles="1" noChangeArrowheads="1" noChangeShapeType="1" noTextEdit="1"/>
              </p:cNvSpPr>
              <p:nvPr>
                <p:ph idx="1"/>
              </p:nvPr>
            </p:nvSpPr>
            <p:spPr>
              <a:xfrm>
                <a:off x="838200" y="1825625"/>
                <a:ext cx="10267950" cy="4667249"/>
              </a:xfrm>
              <a:blipFill>
                <a:blip r:embed="rId3"/>
                <a:stretch>
                  <a:fillRect l="-989" t="-1626"/>
                </a:stretch>
              </a:blipFill>
            </p:spPr>
            <p:txBody>
              <a:bodyPr/>
              <a:lstStyle/>
              <a:p>
                <a:r>
                  <a:rPr lang="es-ES_tradnl">
                    <a:noFill/>
                  </a:rPr>
                  <a:t> </a:t>
                </a:r>
              </a:p>
            </p:txBody>
          </p:sp>
        </mc:Fallback>
      </mc:AlternateContent>
      <p:pic>
        <p:nvPicPr>
          <p:cNvPr id="5" name="Picture 4" descr="Table&#10;&#10;Description automatically generated">
            <a:extLst>
              <a:ext uri="{FF2B5EF4-FFF2-40B4-BE49-F238E27FC236}">
                <a16:creationId xmlns:a16="http://schemas.microsoft.com/office/drawing/2014/main" id="{03A18652-A972-C145-840D-790DC5A729FA}"/>
              </a:ext>
            </a:extLst>
          </p:cNvPr>
          <p:cNvPicPr>
            <a:picLocks noChangeAspect="1"/>
          </p:cNvPicPr>
          <p:nvPr/>
        </p:nvPicPr>
        <p:blipFill>
          <a:blip r:embed="rId4"/>
          <a:stretch>
            <a:fillRect/>
          </a:stretch>
        </p:blipFill>
        <p:spPr>
          <a:xfrm>
            <a:off x="2474594" y="3121023"/>
            <a:ext cx="6995162" cy="3257551"/>
          </a:xfrm>
          <a:prstGeom prst="rect">
            <a:avLst/>
          </a:prstGeom>
        </p:spPr>
      </p:pic>
    </p:spTree>
    <p:extLst>
      <p:ext uri="{BB962C8B-B14F-4D97-AF65-F5344CB8AC3E}">
        <p14:creationId xmlns:p14="http://schemas.microsoft.com/office/powerpoint/2010/main" val="3978119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82F33-6449-FF4E-BF51-96E8428F0A80}"/>
              </a:ext>
            </a:extLst>
          </p:cNvPr>
          <p:cNvSpPr>
            <a:spLocks noGrp="1"/>
          </p:cNvSpPr>
          <p:nvPr>
            <p:ph type="title"/>
          </p:nvPr>
        </p:nvSpPr>
        <p:spPr/>
        <p:txBody>
          <a:bodyPr/>
          <a:lstStyle/>
          <a:p>
            <a:pPr algn="ctr"/>
            <a:r>
              <a:rPr lang="es-ES_tradnl" b="1" dirty="0">
                <a:solidFill>
                  <a:schemeClr val="bg1"/>
                </a:solidFill>
              </a:rPr>
              <a:t>Programación</a:t>
            </a:r>
            <a:r>
              <a:rPr lang="es-ES_tradnl" b="1" dirty="0"/>
              <a:t> </a:t>
            </a:r>
            <a:r>
              <a:rPr lang="es-ES_tradnl" b="1" dirty="0">
                <a:solidFill>
                  <a:schemeClr val="bg1"/>
                </a:solidFill>
              </a:rPr>
              <a:t>Competitiva</a:t>
            </a:r>
          </a:p>
        </p:txBody>
      </p:sp>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p:txBody>
          <a:bodyPr/>
          <a:lstStyle/>
          <a:p>
            <a:pPr marL="0" indent="0" algn="ctr">
              <a:buNone/>
            </a:pPr>
            <a:r>
              <a:rPr lang="es-ES" dirty="0">
                <a:solidFill>
                  <a:schemeClr val="bg1"/>
                </a:solidFill>
              </a:rPr>
              <a:t>La destreza de </a:t>
            </a:r>
            <a:r>
              <a:rPr lang="es-ES" b="1" i="1" dirty="0">
                <a:solidFill>
                  <a:schemeClr val="bg1"/>
                </a:solidFill>
              </a:rPr>
              <a:t>resolver problemas </a:t>
            </a:r>
            <a:r>
              <a:rPr lang="es-ES" dirty="0">
                <a:solidFill>
                  <a:schemeClr val="bg1"/>
                </a:solidFill>
              </a:rPr>
              <a:t>usando código de forma eficiente.</a:t>
            </a:r>
            <a:endParaRPr lang="en-US" dirty="0">
              <a:solidFill>
                <a:schemeClr val="bg1"/>
              </a:solidFill>
            </a:endParaRPr>
          </a:p>
        </p:txBody>
      </p:sp>
      <p:sp>
        <p:nvSpPr>
          <p:cNvPr id="4" name="TextBox 3">
            <a:extLst>
              <a:ext uri="{FF2B5EF4-FFF2-40B4-BE49-F238E27FC236}">
                <a16:creationId xmlns:a16="http://schemas.microsoft.com/office/drawing/2014/main" id="{CA8F9CC5-4B84-A344-B72F-9E8EB9CDACD7}"/>
              </a:ext>
            </a:extLst>
          </p:cNvPr>
          <p:cNvSpPr txBox="1"/>
          <p:nvPr/>
        </p:nvSpPr>
        <p:spPr>
          <a:xfrm>
            <a:off x="1108364" y="2507672"/>
            <a:ext cx="10016835" cy="2246769"/>
          </a:xfrm>
          <a:prstGeom prst="rect">
            <a:avLst/>
          </a:prstGeom>
          <a:noFill/>
        </p:spPr>
        <p:txBody>
          <a:bodyPr wrap="square" rtlCol="0">
            <a:spAutoFit/>
          </a:bodyPr>
          <a:lstStyle/>
          <a:p>
            <a:pPr marL="285750" indent="-285750">
              <a:buFont typeface="Arial" panose="020B0604020202020204" pitchFamily="34" charset="0"/>
              <a:buChar char="•"/>
            </a:pPr>
            <a:r>
              <a:rPr lang="es-ES_tradnl" sz="2800" dirty="0">
                <a:solidFill>
                  <a:schemeClr val="bg1"/>
                </a:solidFill>
              </a:rPr>
              <a:t>La meta es clara, no es una actividad exploratoria.</a:t>
            </a:r>
            <a:br>
              <a:rPr lang="es-ES_tradnl" sz="2800" dirty="0">
                <a:solidFill>
                  <a:schemeClr val="bg1"/>
                </a:solidFill>
              </a:rPr>
            </a:br>
            <a:endParaRPr lang="es-ES_tradnl" sz="2800" dirty="0">
              <a:solidFill>
                <a:schemeClr val="bg1"/>
              </a:solidFill>
            </a:endParaRPr>
          </a:p>
          <a:p>
            <a:pPr marL="285750" indent="-285750">
              <a:buFont typeface="Arial" panose="020B0604020202020204" pitchFamily="34" charset="0"/>
              <a:buChar char="•"/>
            </a:pPr>
            <a:r>
              <a:rPr lang="es-ES_tradnl" sz="2800" dirty="0">
                <a:solidFill>
                  <a:schemeClr val="bg1"/>
                </a:solidFill>
              </a:rPr>
              <a:t>Técnicas de resolución de otras ramas aplican.</a:t>
            </a:r>
          </a:p>
          <a:p>
            <a:endParaRPr lang="es-ES_tradnl" sz="2800" dirty="0">
              <a:solidFill>
                <a:schemeClr val="bg1"/>
              </a:solidFill>
            </a:endParaRPr>
          </a:p>
          <a:p>
            <a:pPr marL="285750" indent="-285750">
              <a:buFont typeface="Arial" panose="020B0604020202020204" pitchFamily="34" charset="0"/>
              <a:buChar char="•"/>
            </a:pPr>
            <a:r>
              <a:rPr lang="es-ES_tradnl" sz="2800" dirty="0">
                <a:solidFill>
                  <a:schemeClr val="bg1"/>
                </a:solidFill>
              </a:rPr>
              <a:t>Existen técnicas específicas a la informática.</a:t>
            </a:r>
            <a:endParaRPr lang="es-ES_tradnl" dirty="0">
              <a:solidFill>
                <a:schemeClr val="bg1"/>
              </a:solidFill>
            </a:endParaRPr>
          </a:p>
        </p:txBody>
      </p:sp>
    </p:spTree>
    <p:extLst>
      <p:ext uri="{BB962C8B-B14F-4D97-AF65-F5344CB8AC3E}">
        <p14:creationId xmlns:p14="http://schemas.microsoft.com/office/powerpoint/2010/main" val="1369468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0B07-1B40-E14D-BC13-B6E2EA5471C1}"/>
              </a:ext>
            </a:extLst>
          </p:cNvPr>
          <p:cNvSpPr>
            <a:spLocks noGrp="1"/>
          </p:cNvSpPr>
          <p:nvPr>
            <p:ph type="title"/>
          </p:nvPr>
        </p:nvSpPr>
        <p:spPr/>
        <p:txBody>
          <a:bodyPr/>
          <a:lstStyle/>
          <a:p>
            <a:pPr algn="ctr"/>
            <a:r>
              <a:rPr lang="es-ES_tradnl" b="1" dirty="0">
                <a:solidFill>
                  <a:schemeClr val="bg1"/>
                </a:solidFill>
              </a:rPr>
              <a:t>Análisis Asintótico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7057BA-5134-B142-9558-0A5D96E59BCF}"/>
                  </a:ext>
                </a:extLst>
              </p:cNvPr>
              <p:cNvSpPr>
                <a:spLocks noGrp="1"/>
              </p:cNvSpPr>
              <p:nvPr>
                <p:ph idx="1"/>
              </p:nvPr>
            </p:nvSpPr>
            <p:spPr>
              <a:xfrm>
                <a:off x="838200" y="1825625"/>
                <a:ext cx="10267950" cy="4667249"/>
              </a:xfrm>
            </p:spPr>
            <p:txBody>
              <a:bodyPr>
                <a:normAutofit fontScale="92500"/>
              </a:bodyPr>
              <a:lstStyle/>
              <a:p>
                <a:pPr marL="0" indent="0">
                  <a:buNone/>
                </a:pPr>
                <a:r>
                  <a:rPr lang="es-ES_tradnl" dirty="0">
                    <a:solidFill>
                      <a:schemeClr val="bg1"/>
                    </a:solidFill>
                  </a:rPr>
                  <a:t>Podemos determinar qué tipo de complejidad se busca en cada </a:t>
                </a:r>
                <a:r>
                  <a:rPr lang="es-ES_tradnl" dirty="0" err="1">
                    <a:solidFill>
                      <a:schemeClr val="bg1"/>
                    </a:solidFill>
                  </a:rPr>
                  <a:t>subtarea</a:t>
                </a:r>
                <a:r>
                  <a:rPr lang="es-ES_tradnl" dirty="0">
                    <a:solidFill>
                      <a:schemeClr val="bg1"/>
                    </a:solidFill>
                  </a:rPr>
                  <a:t>.</a:t>
                </a:r>
                <a:br>
                  <a:rPr lang="es-ES_tradnl" dirty="0">
                    <a:solidFill>
                      <a:schemeClr val="bg1"/>
                    </a:solidFill>
                  </a:rPr>
                </a:br>
                <a:endParaRPr lang="es-ES_tradnl" dirty="0">
                  <a:solidFill>
                    <a:schemeClr val="bg1"/>
                  </a:solidFill>
                </a:endParaRPr>
              </a:p>
              <a:p>
                <a:pPr marL="0" indent="0">
                  <a:buNone/>
                </a:pPr>
                <a:endParaRPr lang="es-ES_tradnl" dirty="0">
                  <a:solidFill>
                    <a:schemeClr val="bg1"/>
                  </a:solidFill>
                </a:endParaRPr>
              </a:p>
              <a:p>
                <a:pPr marL="0" indent="0">
                  <a:buNone/>
                </a:pPr>
                <a:endParaRPr lang="es-ES_tradnl" dirty="0">
                  <a:solidFill>
                    <a:schemeClr val="bg1"/>
                  </a:solidFill>
                </a:endParaRPr>
              </a:p>
              <a:p>
                <a:pPr marL="0" indent="0">
                  <a:buNone/>
                </a:pPr>
                <a:endParaRPr lang="es-ES_tradnl" dirty="0">
                  <a:solidFill>
                    <a:schemeClr val="bg1"/>
                  </a:solidFill>
                </a:endParaRPr>
              </a:p>
              <a:p>
                <a:pPr marL="0" indent="0">
                  <a:buNone/>
                </a:pPr>
                <a:r>
                  <a:rPr lang="es-ES_tradnl" dirty="0">
                    <a:solidFill>
                      <a:schemeClr val="bg1"/>
                    </a:solidFill>
                  </a:rPr>
                  <a:t>Si </a:t>
                </a:r>
                <a14:m>
                  <m:oMath xmlns:m="http://schemas.openxmlformats.org/officeDocument/2006/math">
                    <m:r>
                      <a:rPr lang="es-ES_tradnl" i="1" dirty="0" smtClean="0">
                        <a:solidFill>
                          <a:schemeClr val="bg1"/>
                        </a:solidFill>
                        <a:latin typeface="Cambria Math" panose="02040503050406030204" pitchFamily="18" charset="0"/>
                      </a:rPr>
                      <m:t>𝑛</m:t>
                    </m:r>
                    <m:r>
                      <a:rPr lang="en-US" b="0" i="1" dirty="0" smtClean="0">
                        <a:solidFill>
                          <a:schemeClr val="bg1"/>
                        </a:solidFill>
                        <a:latin typeface="Cambria Math" panose="02040503050406030204" pitchFamily="18" charset="0"/>
                      </a:rPr>
                      <m:t>≤</m:t>
                    </m:r>
                    <m:r>
                      <a:rPr lang="es-ES_tradnl" i="1" dirty="0" smtClean="0">
                        <a:solidFill>
                          <a:schemeClr val="bg1"/>
                        </a:solidFill>
                        <a:latin typeface="Cambria Math" panose="02040503050406030204" pitchFamily="18" charset="0"/>
                      </a:rPr>
                      <m:t>100</m:t>
                    </m:r>
                  </m:oMath>
                </a14:m>
                <a:r>
                  <a:rPr lang="es-ES_tradnl" dirty="0">
                    <a:solidFill>
                      <a:schemeClr val="bg1"/>
                    </a:solidFill>
                  </a:rPr>
                  <a:t>, una solución </a:t>
                </a:r>
                <a14:m>
                  <m:oMath xmlns:m="http://schemas.openxmlformats.org/officeDocument/2006/math">
                    <m:r>
                      <a:rPr lang="es-ES_tradnl" i="1" dirty="0" smtClean="0">
                        <a:solidFill>
                          <a:schemeClr val="bg1"/>
                        </a:solidFill>
                        <a:latin typeface="Cambria Math" panose="02040503050406030204" pitchFamily="18" charset="0"/>
                      </a:rPr>
                      <m:t>𝑂</m:t>
                    </m:r>
                    <m:r>
                      <a:rPr lang="es-ES_tradnl" i="1" dirty="0" smtClean="0">
                        <a:solidFill>
                          <a:schemeClr val="bg1"/>
                        </a:solidFill>
                        <a:latin typeface="Cambria Math" panose="02040503050406030204" pitchFamily="18" charset="0"/>
                      </a:rPr>
                      <m:t>(</m:t>
                    </m:r>
                    <m:sSup>
                      <m:sSupPr>
                        <m:ctrlPr>
                          <a:rPr lang="en-US" b="0" i="1" dirty="0" smtClean="0">
                            <a:solidFill>
                              <a:schemeClr val="bg1"/>
                            </a:solidFill>
                            <a:latin typeface="Cambria Math" panose="02040503050406030204" pitchFamily="18" charset="0"/>
                          </a:rPr>
                        </m:ctrlPr>
                      </m:sSupPr>
                      <m:e>
                        <m:r>
                          <a:rPr lang="es-ES_tradnl" i="1" dirty="0" smtClean="0">
                            <a:solidFill>
                              <a:schemeClr val="bg1"/>
                            </a:solidFill>
                            <a:latin typeface="Cambria Math" panose="02040503050406030204" pitchFamily="18" charset="0"/>
                          </a:rPr>
                          <m:t>𝑛</m:t>
                        </m:r>
                      </m:e>
                      <m:sup>
                        <m:r>
                          <a:rPr lang="en-US" b="0" i="1" dirty="0" smtClean="0">
                            <a:solidFill>
                              <a:schemeClr val="bg1"/>
                            </a:solidFill>
                            <a:latin typeface="Cambria Math" panose="02040503050406030204" pitchFamily="18" charset="0"/>
                          </a:rPr>
                          <m:t>3</m:t>
                        </m:r>
                      </m:sup>
                    </m:sSup>
                    <m:r>
                      <a:rPr lang="es-ES_tradnl" i="1" dirty="0" smtClean="0">
                        <a:solidFill>
                          <a:schemeClr val="bg1"/>
                        </a:solidFill>
                        <a:latin typeface="Cambria Math" panose="02040503050406030204" pitchFamily="18" charset="0"/>
                      </a:rPr>
                      <m:t>)</m:t>
                    </m:r>
                  </m:oMath>
                </a14:m>
                <a:r>
                  <a:rPr lang="es-ES_tradnl" dirty="0">
                    <a:solidFill>
                      <a:schemeClr val="bg1"/>
                    </a:solidFill>
                  </a:rPr>
                  <a:t> es suficiente.</a:t>
                </a:r>
                <a:br>
                  <a:rPr lang="es-ES_tradnl" dirty="0">
                    <a:solidFill>
                      <a:schemeClr val="bg1"/>
                    </a:solidFill>
                  </a:rPr>
                </a:br>
                <a:br>
                  <a:rPr lang="es-ES_tradnl" dirty="0">
                    <a:solidFill>
                      <a:schemeClr val="bg1"/>
                    </a:solidFill>
                  </a:rPr>
                </a:br>
                <a:r>
                  <a:rPr lang="es-ES_tradnl" dirty="0">
                    <a:solidFill>
                      <a:schemeClr val="bg1"/>
                    </a:solidFill>
                  </a:rPr>
                  <a:t>Si </a:t>
                </a:r>
                <a14:m>
                  <m:oMath xmlns:m="http://schemas.openxmlformats.org/officeDocument/2006/math">
                    <m:r>
                      <a:rPr lang="es-ES_tradnl" i="1" dirty="0" smtClean="0">
                        <a:solidFill>
                          <a:schemeClr val="bg1"/>
                        </a:solidFill>
                        <a:latin typeface="Cambria Math" panose="02040503050406030204" pitchFamily="18" charset="0"/>
                      </a:rPr>
                      <m:t>𝑛</m:t>
                    </m:r>
                    <m:r>
                      <a:rPr lang="en-US" b="0" i="1" dirty="0" smtClean="0">
                        <a:solidFill>
                          <a:schemeClr val="bg1"/>
                        </a:solidFill>
                        <a:latin typeface="Cambria Math" panose="02040503050406030204" pitchFamily="18" charset="0"/>
                      </a:rPr>
                      <m:t>≤</m:t>
                    </m:r>
                    <m:r>
                      <a:rPr lang="es-ES_tradnl" i="1" dirty="0" smtClean="0">
                        <a:solidFill>
                          <a:schemeClr val="bg1"/>
                        </a:solidFill>
                        <a:latin typeface="Cambria Math" panose="02040503050406030204" pitchFamily="18" charset="0"/>
                      </a:rPr>
                      <m:t>2500</m:t>
                    </m:r>
                  </m:oMath>
                </a14:m>
                <a:r>
                  <a:rPr lang="es-ES_tradnl" dirty="0">
                    <a:solidFill>
                      <a:schemeClr val="bg1"/>
                    </a:solidFill>
                  </a:rPr>
                  <a:t>, una solución entre </a:t>
                </a:r>
                <a14:m>
                  <m:oMath xmlns:m="http://schemas.openxmlformats.org/officeDocument/2006/math">
                    <m:r>
                      <a:rPr lang="es-ES_tradnl" i="1" dirty="0" smtClean="0">
                        <a:solidFill>
                          <a:schemeClr val="bg1"/>
                        </a:solidFill>
                        <a:latin typeface="Cambria Math" panose="02040503050406030204" pitchFamily="18" charset="0"/>
                      </a:rPr>
                      <m:t>𝑂</m:t>
                    </m:r>
                    <m:r>
                      <a:rPr lang="es-ES_tradnl" i="1" dirty="0" smtClean="0">
                        <a:solidFill>
                          <a:schemeClr val="bg1"/>
                        </a:solidFill>
                        <a:latin typeface="Cambria Math" panose="02040503050406030204" pitchFamily="18" charset="0"/>
                      </a:rPr>
                      <m:t>(</m:t>
                    </m:r>
                    <m:sSup>
                      <m:sSupPr>
                        <m:ctrlPr>
                          <a:rPr lang="en-US" b="0" i="1" dirty="0" smtClean="0">
                            <a:solidFill>
                              <a:schemeClr val="bg1"/>
                            </a:solidFill>
                            <a:latin typeface="Cambria Math" panose="02040503050406030204" pitchFamily="18" charset="0"/>
                          </a:rPr>
                        </m:ctrlPr>
                      </m:sSupPr>
                      <m:e>
                        <m:r>
                          <a:rPr lang="es-ES_tradnl" i="1" dirty="0" smtClean="0">
                            <a:solidFill>
                              <a:schemeClr val="bg1"/>
                            </a:solidFill>
                            <a:latin typeface="Cambria Math" panose="02040503050406030204" pitchFamily="18" charset="0"/>
                          </a:rPr>
                          <m:t>𝑛</m:t>
                        </m:r>
                      </m:e>
                      <m:sup>
                        <m:r>
                          <a:rPr lang="en-US" b="0" i="1" dirty="0" smtClean="0">
                            <a:solidFill>
                              <a:schemeClr val="bg1"/>
                            </a:solidFill>
                            <a:latin typeface="Cambria Math" panose="02040503050406030204" pitchFamily="18" charset="0"/>
                          </a:rPr>
                          <m:t>2</m:t>
                        </m:r>
                      </m:sup>
                    </m:sSup>
                    <m:r>
                      <a:rPr lang="es-ES_tradnl" i="1" dirty="0" smtClean="0">
                        <a:solidFill>
                          <a:schemeClr val="bg1"/>
                        </a:solidFill>
                        <a:latin typeface="Cambria Math" panose="02040503050406030204" pitchFamily="18" charset="0"/>
                      </a:rPr>
                      <m:t>)</m:t>
                    </m:r>
                  </m:oMath>
                </a14:m>
                <a:r>
                  <a:rPr lang="es-ES_tradnl" dirty="0">
                    <a:solidFill>
                      <a:schemeClr val="bg1"/>
                    </a:solidFill>
                  </a:rPr>
                  <a:t> y </a:t>
                </a:r>
                <a14:m>
                  <m:oMath xmlns:m="http://schemas.openxmlformats.org/officeDocument/2006/math">
                    <m:r>
                      <a:rPr lang="es-ES_tradnl" i="1" dirty="0" smtClean="0">
                        <a:solidFill>
                          <a:schemeClr val="bg1"/>
                        </a:solidFill>
                        <a:latin typeface="Cambria Math" panose="02040503050406030204" pitchFamily="18" charset="0"/>
                      </a:rPr>
                      <m:t>𝑂</m:t>
                    </m:r>
                    <m:r>
                      <a:rPr lang="es-ES_tradnl" i="1" dirty="0" smtClean="0">
                        <a:solidFill>
                          <a:schemeClr val="bg1"/>
                        </a:solidFill>
                        <a:latin typeface="Cambria Math" panose="02040503050406030204" pitchFamily="18" charset="0"/>
                      </a:rPr>
                      <m:t>(</m:t>
                    </m:r>
                    <m:sSup>
                      <m:sSupPr>
                        <m:ctrlPr>
                          <a:rPr lang="en-US" b="0" i="1" dirty="0" smtClean="0">
                            <a:solidFill>
                              <a:schemeClr val="bg1"/>
                            </a:solidFill>
                            <a:latin typeface="Cambria Math" panose="02040503050406030204" pitchFamily="18" charset="0"/>
                          </a:rPr>
                        </m:ctrlPr>
                      </m:sSupPr>
                      <m:e>
                        <m:r>
                          <a:rPr lang="es-ES_tradnl" i="1" dirty="0" smtClean="0">
                            <a:solidFill>
                              <a:schemeClr val="bg1"/>
                            </a:solidFill>
                            <a:latin typeface="Cambria Math" panose="02040503050406030204" pitchFamily="18" charset="0"/>
                          </a:rPr>
                          <m:t>𝑛</m:t>
                        </m:r>
                      </m:e>
                      <m:sup>
                        <m:r>
                          <a:rPr lang="en-US" b="0" i="1" dirty="0" smtClean="0">
                            <a:solidFill>
                              <a:schemeClr val="bg1"/>
                            </a:solidFill>
                            <a:latin typeface="Cambria Math" panose="02040503050406030204" pitchFamily="18" charset="0"/>
                          </a:rPr>
                          <m:t>3</m:t>
                        </m:r>
                      </m:sup>
                    </m:sSup>
                    <m:r>
                      <a:rPr lang="es-ES_tradnl" i="1" dirty="0" smtClean="0">
                        <a:solidFill>
                          <a:schemeClr val="bg1"/>
                        </a:solidFill>
                        <a:latin typeface="Cambria Math" panose="02040503050406030204" pitchFamily="18" charset="0"/>
                      </a:rPr>
                      <m:t>)</m:t>
                    </m:r>
                  </m:oMath>
                </a14:m>
                <a:r>
                  <a:rPr lang="es-ES_tradnl" dirty="0">
                    <a:solidFill>
                      <a:schemeClr val="bg1"/>
                    </a:solidFill>
                  </a:rPr>
                  <a:t> podría funcionar, por ejemplo </a:t>
                </a:r>
                <a14:m>
                  <m:oMath xmlns:m="http://schemas.openxmlformats.org/officeDocument/2006/math">
                    <m:r>
                      <a:rPr lang="es-ES_tradnl" i="1" dirty="0" smtClean="0">
                        <a:solidFill>
                          <a:schemeClr val="bg1"/>
                        </a:solidFill>
                        <a:latin typeface="Cambria Math" panose="02040503050406030204" pitchFamily="18" charset="0"/>
                      </a:rPr>
                      <m:t>𝑂</m:t>
                    </m:r>
                    <m:r>
                      <a:rPr lang="es-ES_tradnl" i="1" dirty="0" smtClean="0">
                        <a:solidFill>
                          <a:schemeClr val="bg1"/>
                        </a:solidFill>
                        <a:latin typeface="Cambria Math" panose="02040503050406030204" pitchFamily="18" charset="0"/>
                      </a:rPr>
                      <m:t>(</m:t>
                    </m:r>
                    <m:sSup>
                      <m:sSupPr>
                        <m:ctrlPr>
                          <a:rPr lang="en-US" b="0" i="1" dirty="0" smtClean="0">
                            <a:solidFill>
                              <a:schemeClr val="bg1"/>
                            </a:solidFill>
                            <a:latin typeface="Cambria Math" panose="02040503050406030204" pitchFamily="18" charset="0"/>
                          </a:rPr>
                        </m:ctrlPr>
                      </m:sSupPr>
                      <m:e>
                        <m:r>
                          <a:rPr lang="es-ES_tradnl" i="1" dirty="0" smtClean="0">
                            <a:solidFill>
                              <a:schemeClr val="bg1"/>
                            </a:solidFill>
                            <a:latin typeface="Cambria Math" panose="02040503050406030204" pitchFamily="18" charset="0"/>
                          </a:rPr>
                          <m:t>𝑛</m:t>
                        </m:r>
                      </m:e>
                      <m:sup>
                        <m:r>
                          <a:rPr lang="en-US" b="0" i="1" dirty="0" smtClean="0">
                            <a:solidFill>
                              <a:schemeClr val="bg1"/>
                            </a:solidFill>
                            <a:latin typeface="Cambria Math" panose="02040503050406030204" pitchFamily="18" charset="0"/>
                          </a:rPr>
                          <m:t>2</m:t>
                        </m:r>
                      </m:sup>
                    </m:sSup>
                    <m:r>
                      <a:rPr lang="es-ES_tradnl" i="1" dirty="0" smtClean="0">
                        <a:solidFill>
                          <a:schemeClr val="bg1"/>
                        </a:solidFill>
                        <a:latin typeface="Cambria Math" panose="02040503050406030204" pitchFamily="18" charset="0"/>
                      </a:rPr>
                      <m:t> </m:t>
                    </m:r>
                    <m:r>
                      <m:rPr>
                        <m:sty m:val="p"/>
                      </m:rPr>
                      <a:rPr lang="es-ES_tradnl" i="1" dirty="0" smtClean="0">
                        <a:solidFill>
                          <a:schemeClr val="bg1"/>
                        </a:solidFill>
                        <a:latin typeface="Cambria Math" panose="02040503050406030204" pitchFamily="18" charset="0"/>
                      </a:rPr>
                      <m:t>log</m:t>
                    </m:r>
                    <m:r>
                      <a:rPr lang="es-ES_tradnl" i="1" dirty="0" smtClean="0">
                        <a:solidFill>
                          <a:schemeClr val="bg1"/>
                        </a:solidFill>
                        <a:latin typeface="Cambria Math" panose="02040503050406030204" pitchFamily="18" charset="0"/>
                      </a:rPr>
                      <m:t>⁡</m:t>
                    </m:r>
                    <m:r>
                      <a:rPr lang="es-ES_tradnl" i="1" dirty="0" smtClean="0">
                        <a:solidFill>
                          <a:schemeClr val="bg1"/>
                        </a:solidFill>
                        <a:latin typeface="Cambria Math" panose="02040503050406030204" pitchFamily="18" charset="0"/>
                      </a:rPr>
                      <m:t>𝑛</m:t>
                    </m:r>
                  </m:oMath>
                </a14:m>
                <a:r>
                  <a:rPr lang="es-ES_tradnl" dirty="0">
                    <a:solidFill>
                      <a:schemeClr val="bg1"/>
                    </a:solidFill>
                  </a:rPr>
                  <a:t>).</a:t>
                </a:r>
                <a:br>
                  <a:rPr lang="es-ES_tradnl" dirty="0">
                    <a:solidFill>
                      <a:schemeClr val="bg1"/>
                    </a:solidFill>
                  </a:rPr>
                </a:br>
                <a:br>
                  <a:rPr lang="es-ES_tradnl" dirty="0">
                    <a:solidFill>
                      <a:schemeClr val="bg1"/>
                    </a:solidFill>
                  </a:rPr>
                </a:br>
                <a:r>
                  <a:rPr lang="es-ES_tradnl" dirty="0">
                    <a:solidFill>
                      <a:schemeClr val="bg1"/>
                    </a:solidFill>
                  </a:rPr>
                  <a:t>Este análisis nos da información para empezar a confeccionar soluciones.</a:t>
                </a:r>
              </a:p>
              <a:p>
                <a:pPr marL="0" indent="0">
                  <a:buNone/>
                </a:pPr>
                <a:endParaRPr lang="es-ES_tradnl" dirty="0">
                  <a:solidFill>
                    <a:schemeClr val="bg1"/>
                  </a:solidFill>
                </a:endParaRPr>
              </a:p>
            </p:txBody>
          </p:sp>
        </mc:Choice>
        <mc:Fallback xmlns="">
          <p:sp>
            <p:nvSpPr>
              <p:cNvPr id="3" name="Content Placeholder 2">
                <a:extLst>
                  <a:ext uri="{FF2B5EF4-FFF2-40B4-BE49-F238E27FC236}">
                    <a16:creationId xmlns:a16="http://schemas.microsoft.com/office/drawing/2014/main" id="{307057BA-5134-B142-9558-0A5D96E59BCF}"/>
                  </a:ext>
                </a:extLst>
              </p:cNvPr>
              <p:cNvSpPr>
                <a:spLocks noGrp="1" noRot="1" noChangeAspect="1" noMove="1" noResize="1" noEditPoints="1" noAdjustHandles="1" noChangeArrowheads="1" noChangeShapeType="1" noTextEdit="1"/>
              </p:cNvSpPr>
              <p:nvPr>
                <p:ph idx="1"/>
              </p:nvPr>
            </p:nvSpPr>
            <p:spPr>
              <a:xfrm>
                <a:off x="838200" y="1825625"/>
                <a:ext cx="10267950" cy="4667249"/>
              </a:xfrm>
              <a:blipFill>
                <a:blip r:embed="rId3"/>
                <a:stretch>
                  <a:fillRect l="-1112" t="-1897" b="-271"/>
                </a:stretch>
              </a:blipFill>
            </p:spPr>
            <p:txBody>
              <a:bodyPr/>
              <a:lstStyle/>
              <a:p>
                <a:r>
                  <a:rPr lang="es-ES_tradnl">
                    <a:noFill/>
                  </a:rPr>
                  <a:t> </a:t>
                </a:r>
              </a:p>
            </p:txBody>
          </p:sp>
        </mc:Fallback>
      </mc:AlternateContent>
      <p:pic>
        <p:nvPicPr>
          <p:cNvPr id="10" name="Picture 9" descr="Text&#10;&#10;Description automatically generated">
            <a:extLst>
              <a:ext uri="{FF2B5EF4-FFF2-40B4-BE49-F238E27FC236}">
                <a16:creationId xmlns:a16="http://schemas.microsoft.com/office/drawing/2014/main" id="{191C30C8-A701-4247-82A1-732C2F42D061}"/>
              </a:ext>
            </a:extLst>
          </p:cNvPr>
          <p:cNvPicPr>
            <a:picLocks noChangeAspect="1"/>
          </p:cNvPicPr>
          <p:nvPr/>
        </p:nvPicPr>
        <p:blipFill>
          <a:blip r:embed="rId4"/>
          <a:stretch>
            <a:fillRect/>
          </a:stretch>
        </p:blipFill>
        <p:spPr>
          <a:xfrm>
            <a:off x="3987800" y="2374899"/>
            <a:ext cx="4216400" cy="1612900"/>
          </a:xfrm>
          <a:prstGeom prst="rect">
            <a:avLst/>
          </a:prstGeom>
        </p:spPr>
      </p:pic>
    </p:spTree>
    <p:extLst>
      <p:ext uri="{BB962C8B-B14F-4D97-AF65-F5344CB8AC3E}">
        <p14:creationId xmlns:p14="http://schemas.microsoft.com/office/powerpoint/2010/main" val="20090951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0B07-1B40-E14D-BC13-B6E2EA5471C1}"/>
              </a:ext>
            </a:extLst>
          </p:cNvPr>
          <p:cNvSpPr>
            <a:spLocks noGrp="1"/>
          </p:cNvSpPr>
          <p:nvPr>
            <p:ph type="title"/>
          </p:nvPr>
        </p:nvSpPr>
        <p:spPr/>
        <p:txBody>
          <a:bodyPr/>
          <a:lstStyle/>
          <a:p>
            <a:pPr algn="ctr"/>
            <a:r>
              <a:rPr lang="es-ES_tradnl" b="1" dirty="0">
                <a:solidFill>
                  <a:schemeClr val="bg1"/>
                </a:solidFill>
              </a:rPr>
              <a:t>Análisis Asintótico</a:t>
            </a:r>
          </a:p>
        </p:txBody>
      </p:sp>
      <p:sp>
        <p:nvSpPr>
          <p:cNvPr id="3" name="Content Placeholder 2">
            <a:extLst>
              <a:ext uri="{FF2B5EF4-FFF2-40B4-BE49-F238E27FC236}">
                <a16:creationId xmlns:a16="http://schemas.microsoft.com/office/drawing/2014/main" id="{307057BA-5134-B142-9558-0A5D96E59BCF}"/>
              </a:ext>
            </a:extLst>
          </p:cNvPr>
          <p:cNvSpPr>
            <a:spLocks noGrp="1"/>
          </p:cNvSpPr>
          <p:nvPr>
            <p:ph idx="1"/>
          </p:nvPr>
        </p:nvSpPr>
        <p:spPr>
          <a:xfrm>
            <a:off x="838200" y="1825625"/>
            <a:ext cx="10267950" cy="4667249"/>
          </a:xfrm>
        </p:spPr>
        <p:txBody>
          <a:bodyPr>
            <a:normAutofit/>
          </a:bodyPr>
          <a:lstStyle/>
          <a:p>
            <a:pPr marL="0" indent="0">
              <a:buNone/>
            </a:pPr>
            <a:r>
              <a:rPr lang="es-ES_tradnl" sz="2600" dirty="0">
                <a:solidFill>
                  <a:schemeClr val="bg1"/>
                </a:solidFill>
              </a:rPr>
              <a:t>Ya teniendo una solución (no en código), analizamos su complejidad y comparamos con la tabla de límites. La complejidad puede tener una de estas opciones:</a:t>
            </a:r>
          </a:p>
          <a:p>
            <a:pPr marL="514350" indent="-514350">
              <a:buFont typeface="+mj-lt"/>
              <a:buAutoNum type="arabicPeriod"/>
            </a:pPr>
            <a:r>
              <a:rPr lang="es-ES_tradnl" sz="2600" dirty="0">
                <a:solidFill>
                  <a:schemeClr val="bg1"/>
                </a:solidFill>
              </a:rPr>
              <a:t>Resolvería todas las </a:t>
            </a:r>
            <a:r>
              <a:rPr lang="es-ES_tradnl" sz="2600" dirty="0" err="1">
                <a:solidFill>
                  <a:schemeClr val="bg1"/>
                </a:solidFill>
              </a:rPr>
              <a:t>subtareas</a:t>
            </a:r>
            <a:r>
              <a:rPr lang="es-ES_tradnl" sz="2600" dirty="0">
                <a:solidFill>
                  <a:schemeClr val="bg1"/>
                </a:solidFill>
              </a:rPr>
              <a:t>. </a:t>
            </a:r>
            <a:br>
              <a:rPr lang="es-ES_tradnl" sz="2600" dirty="0">
                <a:solidFill>
                  <a:schemeClr val="bg1"/>
                </a:solidFill>
              </a:rPr>
            </a:br>
            <a:r>
              <a:rPr lang="es-ES_tradnl" sz="2600" dirty="0">
                <a:solidFill>
                  <a:schemeClr val="bg1"/>
                </a:solidFill>
              </a:rPr>
              <a:t>=&gt; Implementar código y enviar solución.</a:t>
            </a:r>
          </a:p>
          <a:p>
            <a:pPr marL="514350" indent="-514350">
              <a:buFont typeface="+mj-lt"/>
              <a:buAutoNum type="arabicPeriod"/>
            </a:pPr>
            <a:r>
              <a:rPr lang="es-ES_tradnl" sz="2600" dirty="0">
                <a:solidFill>
                  <a:schemeClr val="bg1"/>
                </a:solidFill>
              </a:rPr>
              <a:t>No resolvería ninguna </a:t>
            </a:r>
            <a:r>
              <a:rPr lang="es-ES_tradnl" sz="2600" dirty="0" err="1">
                <a:solidFill>
                  <a:schemeClr val="bg1"/>
                </a:solidFill>
              </a:rPr>
              <a:t>subtarea</a:t>
            </a:r>
            <a:r>
              <a:rPr lang="es-ES_tradnl" sz="2600" dirty="0">
                <a:solidFill>
                  <a:schemeClr val="bg1"/>
                </a:solidFill>
              </a:rPr>
              <a:t>. </a:t>
            </a:r>
            <a:br>
              <a:rPr lang="es-ES_tradnl" sz="2600" dirty="0">
                <a:solidFill>
                  <a:schemeClr val="bg1"/>
                </a:solidFill>
              </a:rPr>
            </a:br>
            <a:r>
              <a:rPr lang="es-ES_tradnl" sz="2600" dirty="0">
                <a:solidFill>
                  <a:schemeClr val="bg1"/>
                </a:solidFill>
              </a:rPr>
              <a:t>=&gt; Buscar otra solución más eficiente.</a:t>
            </a:r>
          </a:p>
          <a:p>
            <a:pPr marL="514350" indent="-514350">
              <a:buFont typeface="+mj-lt"/>
              <a:buAutoNum type="arabicPeriod"/>
            </a:pPr>
            <a:r>
              <a:rPr lang="es-ES_tradnl" sz="2600" dirty="0">
                <a:solidFill>
                  <a:schemeClr val="bg1"/>
                </a:solidFill>
              </a:rPr>
              <a:t>Resolvería algunas </a:t>
            </a:r>
            <a:r>
              <a:rPr lang="es-ES_tradnl" sz="2600" dirty="0" err="1">
                <a:solidFill>
                  <a:schemeClr val="bg1"/>
                </a:solidFill>
              </a:rPr>
              <a:t>subtareas</a:t>
            </a:r>
            <a:r>
              <a:rPr lang="es-ES_tradnl" sz="2600" dirty="0">
                <a:solidFill>
                  <a:schemeClr val="bg1"/>
                </a:solidFill>
              </a:rPr>
              <a:t>. </a:t>
            </a:r>
            <a:br>
              <a:rPr lang="es-ES_tradnl" sz="2600" dirty="0">
                <a:solidFill>
                  <a:schemeClr val="bg1"/>
                </a:solidFill>
              </a:rPr>
            </a:br>
            <a:r>
              <a:rPr lang="es-ES_tradnl" sz="2600" dirty="0">
                <a:solidFill>
                  <a:schemeClr val="bg1"/>
                </a:solidFill>
              </a:rPr>
              <a:t>=&gt; Si hay tiempo, buscar otra solución más eficiente. De lo contrario, implementar código y enviar.</a:t>
            </a:r>
          </a:p>
          <a:p>
            <a:pPr marL="514350" indent="-514350">
              <a:buFont typeface="+mj-lt"/>
              <a:buAutoNum type="arabicPeriod"/>
            </a:pPr>
            <a:endParaRPr lang="es-ES_tradnl" dirty="0">
              <a:solidFill>
                <a:schemeClr val="bg1"/>
              </a:solidFill>
            </a:endParaRPr>
          </a:p>
          <a:p>
            <a:pPr marL="514350" indent="-514350">
              <a:buFont typeface="+mj-lt"/>
              <a:buAutoNum type="arabicPeriod"/>
            </a:pPr>
            <a:endParaRPr lang="es-ES_tradnl" dirty="0">
              <a:solidFill>
                <a:schemeClr val="bg1"/>
              </a:solidFill>
            </a:endParaRPr>
          </a:p>
          <a:p>
            <a:pPr marL="0" indent="0">
              <a:buNone/>
            </a:pPr>
            <a:endParaRPr lang="es-ES_tradnl" dirty="0">
              <a:solidFill>
                <a:schemeClr val="bg1"/>
              </a:solidFill>
            </a:endParaRPr>
          </a:p>
        </p:txBody>
      </p:sp>
    </p:spTree>
    <p:extLst>
      <p:ext uri="{BB962C8B-B14F-4D97-AF65-F5344CB8AC3E}">
        <p14:creationId xmlns:p14="http://schemas.microsoft.com/office/powerpoint/2010/main" val="34886704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0B07-1B40-E14D-BC13-B6E2EA5471C1}"/>
              </a:ext>
            </a:extLst>
          </p:cNvPr>
          <p:cNvSpPr>
            <a:spLocks noGrp="1"/>
          </p:cNvSpPr>
          <p:nvPr>
            <p:ph type="title"/>
          </p:nvPr>
        </p:nvSpPr>
        <p:spPr/>
        <p:txBody>
          <a:bodyPr/>
          <a:lstStyle/>
          <a:p>
            <a:pPr algn="ctr"/>
            <a:r>
              <a:rPr lang="es-ES_tradnl" b="1" dirty="0">
                <a:solidFill>
                  <a:schemeClr val="bg1"/>
                </a:solidFill>
              </a:rPr>
              <a:t>Búsqueda Binaria</a:t>
            </a:r>
          </a:p>
        </p:txBody>
      </p:sp>
      <p:sp>
        <p:nvSpPr>
          <p:cNvPr id="3" name="Content Placeholder 2">
            <a:extLst>
              <a:ext uri="{FF2B5EF4-FFF2-40B4-BE49-F238E27FC236}">
                <a16:creationId xmlns:a16="http://schemas.microsoft.com/office/drawing/2014/main" id="{307057BA-5134-B142-9558-0A5D96E59BCF}"/>
              </a:ext>
            </a:extLst>
          </p:cNvPr>
          <p:cNvSpPr>
            <a:spLocks noGrp="1"/>
          </p:cNvSpPr>
          <p:nvPr>
            <p:ph idx="1"/>
          </p:nvPr>
        </p:nvSpPr>
        <p:spPr>
          <a:xfrm>
            <a:off x="838200" y="1825625"/>
            <a:ext cx="10267950" cy="4667249"/>
          </a:xfrm>
        </p:spPr>
        <p:txBody>
          <a:bodyPr>
            <a:normAutofit/>
          </a:bodyPr>
          <a:lstStyle/>
          <a:p>
            <a:pPr marL="0" indent="0" algn="ctr">
              <a:buNone/>
            </a:pPr>
            <a:br>
              <a:rPr lang="en-US" sz="4000" b="1" dirty="0">
                <a:solidFill>
                  <a:schemeClr val="bg1"/>
                </a:solidFill>
                <a:latin typeface="+mj-lt"/>
              </a:rPr>
            </a:br>
            <a:r>
              <a:rPr lang="es-ES_tradnl" sz="4000" b="1" dirty="0">
                <a:solidFill>
                  <a:schemeClr val="bg1"/>
                </a:solidFill>
                <a:latin typeface="+mj-lt"/>
              </a:rPr>
              <a:t>Implementación, modificaciones y aplicaciones.</a:t>
            </a:r>
          </a:p>
        </p:txBody>
      </p:sp>
    </p:spTree>
    <p:extLst>
      <p:ext uri="{BB962C8B-B14F-4D97-AF65-F5344CB8AC3E}">
        <p14:creationId xmlns:p14="http://schemas.microsoft.com/office/powerpoint/2010/main" val="4099001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82F33-6449-FF4E-BF51-96E8428F0A80}"/>
              </a:ext>
            </a:extLst>
          </p:cNvPr>
          <p:cNvSpPr>
            <a:spLocks noGrp="1"/>
          </p:cNvSpPr>
          <p:nvPr>
            <p:ph type="title"/>
          </p:nvPr>
        </p:nvSpPr>
        <p:spPr/>
        <p:txBody>
          <a:bodyPr/>
          <a:lstStyle/>
          <a:p>
            <a:pPr algn="ctr"/>
            <a:r>
              <a:rPr lang="es-ES_tradnl" b="1" dirty="0">
                <a:solidFill>
                  <a:schemeClr val="bg1"/>
                </a:solidFill>
              </a:rPr>
              <a:t>Programación Competitiva</a:t>
            </a:r>
          </a:p>
        </p:txBody>
      </p:sp>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p:txBody>
          <a:bodyPr/>
          <a:lstStyle/>
          <a:p>
            <a:pPr marL="0" indent="0" algn="ctr">
              <a:buNone/>
            </a:pPr>
            <a:r>
              <a:rPr lang="es-ES" dirty="0">
                <a:solidFill>
                  <a:schemeClr val="bg1"/>
                </a:solidFill>
              </a:rPr>
              <a:t>La destreza de resolver problemas </a:t>
            </a:r>
            <a:r>
              <a:rPr lang="es-ES" b="1" i="1" dirty="0">
                <a:solidFill>
                  <a:schemeClr val="bg1"/>
                </a:solidFill>
              </a:rPr>
              <a:t>usando código </a:t>
            </a:r>
            <a:r>
              <a:rPr lang="es-ES" dirty="0">
                <a:solidFill>
                  <a:schemeClr val="bg1"/>
                </a:solidFill>
              </a:rPr>
              <a:t>de forma eficiente.</a:t>
            </a:r>
            <a:endParaRPr lang="en-US" dirty="0">
              <a:solidFill>
                <a:schemeClr val="bg1"/>
              </a:solidFill>
            </a:endParaRPr>
          </a:p>
        </p:txBody>
      </p:sp>
      <p:sp>
        <p:nvSpPr>
          <p:cNvPr id="4" name="TextBox 3">
            <a:extLst>
              <a:ext uri="{FF2B5EF4-FFF2-40B4-BE49-F238E27FC236}">
                <a16:creationId xmlns:a16="http://schemas.microsoft.com/office/drawing/2014/main" id="{168FE077-6603-3F49-B538-ACC8F975AF65}"/>
              </a:ext>
            </a:extLst>
          </p:cNvPr>
          <p:cNvSpPr txBox="1"/>
          <p:nvPr/>
        </p:nvSpPr>
        <p:spPr>
          <a:xfrm>
            <a:off x="1108364" y="2507672"/>
            <a:ext cx="10016835" cy="2246769"/>
          </a:xfrm>
          <a:prstGeom prst="rect">
            <a:avLst/>
          </a:prstGeom>
          <a:noFill/>
        </p:spPr>
        <p:txBody>
          <a:bodyPr wrap="square" rtlCol="0">
            <a:spAutoFit/>
          </a:bodyPr>
          <a:lstStyle/>
          <a:p>
            <a:pPr marL="285750" indent="-285750">
              <a:buFont typeface="Arial" panose="020B0604020202020204" pitchFamily="34" charset="0"/>
              <a:buChar char="•"/>
            </a:pPr>
            <a:r>
              <a:rPr lang="es-ES_tradnl" sz="2800">
                <a:solidFill>
                  <a:schemeClr val="bg1"/>
                </a:solidFill>
              </a:rPr>
              <a:t>Implica la existencia de evaluadores automáticos.</a:t>
            </a:r>
          </a:p>
          <a:p>
            <a:pPr marL="285750" indent="-285750">
              <a:buFont typeface="Arial" panose="020B0604020202020204" pitchFamily="34" charset="0"/>
              <a:buChar char="•"/>
            </a:pPr>
            <a:endParaRPr lang="es-ES_tradnl" sz="2800">
              <a:solidFill>
                <a:schemeClr val="bg1"/>
              </a:solidFill>
            </a:endParaRPr>
          </a:p>
          <a:p>
            <a:pPr marL="285750" indent="-285750">
              <a:buFont typeface="Arial" panose="020B0604020202020204" pitchFamily="34" charset="0"/>
              <a:buChar char="•"/>
            </a:pPr>
            <a:r>
              <a:rPr lang="es-ES_tradnl" sz="2800">
                <a:solidFill>
                  <a:schemeClr val="bg1"/>
                </a:solidFill>
              </a:rPr>
              <a:t>Se compara nuestra salida con las salida esperada.</a:t>
            </a:r>
            <a:br>
              <a:rPr lang="es-ES_tradnl" sz="2800">
                <a:solidFill>
                  <a:schemeClr val="bg1"/>
                </a:solidFill>
              </a:rPr>
            </a:br>
            <a:endParaRPr lang="es-ES_tradnl" sz="2800">
              <a:solidFill>
                <a:schemeClr val="bg1"/>
              </a:solidFill>
            </a:endParaRPr>
          </a:p>
          <a:p>
            <a:pPr marL="285750" indent="-285750">
              <a:buFont typeface="Arial" panose="020B0604020202020204" pitchFamily="34" charset="0"/>
              <a:buChar char="•"/>
            </a:pPr>
            <a:r>
              <a:rPr lang="es-ES_tradnl" sz="2800">
                <a:solidFill>
                  <a:schemeClr val="bg1"/>
                </a:solidFill>
              </a:rPr>
              <a:t>Resolver el problema != código pasa los casos de prueba.</a:t>
            </a:r>
            <a:endParaRPr lang="es-ES_tradnl" dirty="0">
              <a:solidFill>
                <a:schemeClr val="bg1"/>
              </a:solidFill>
            </a:endParaRPr>
          </a:p>
        </p:txBody>
      </p:sp>
    </p:spTree>
    <p:extLst>
      <p:ext uri="{BB962C8B-B14F-4D97-AF65-F5344CB8AC3E}">
        <p14:creationId xmlns:p14="http://schemas.microsoft.com/office/powerpoint/2010/main" val="1823477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82F33-6449-FF4E-BF51-96E8428F0A80}"/>
              </a:ext>
            </a:extLst>
          </p:cNvPr>
          <p:cNvSpPr>
            <a:spLocks noGrp="1"/>
          </p:cNvSpPr>
          <p:nvPr>
            <p:ph type="title"/>
          </p:nvPr>
        </p:nvSpPr>
        <p:spPr/>
        <p:txBody>
          <a:bodyPr/>
          <a:lstStyle/>
          <a:p>
            <a:pPr algn="ctr"/>
            <a:r>
              <a:rPr lang="es-ES_tradnl" b="1" dirty="0">
                <a:solidFill>
                  <a:schemeClr val="bg1"/>
                </a:solidFill>
              </a:rPr>
              <a:t>Programación Competitiva</a:t>
            </a:r>
          </a:p>
        </p:txBody>
      </p:sp>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p:txBody>
          <a:bodyPr/>
          <a:lstStyle/>
          <a:p>
            <a:pPr marL="0" indent="0" algn="ctr">
              <a:buNone/>
            </a:pPr>
            <a:r>
              <a:rPr lang="es-ES" dirty="0">
                <a:solidFill>
                  <a:schemeClr val="bg1"/>
                </a:solidFill>
              </a:rPr>
              <a:t>La destreza de resolver problemas </a:t>
            </a:r>
            <a:r>
              <a:rPr lang="es-ES" b="1" i="1" dirty="0">
                <a:solidFill>
                  <a:schemeClr val="bg1"/>
                </a:solidFill>
              </a:rPr>
              <a:t>usando código </a:t>
            </a:r>
            <a:r>
              <a:rPr lang="es-ES" dirty="0">
                <a:solidFill>
                  <a:schemeClr val="bg1"/>
                </a:solidFill>
              </a:rPr>
              <a:t>de forma eficiente.</a:t>
            </a:r>
            <a:endParaRPr lang="en-US" dirty="0">
              <a:solidFill>
                <a:schemeClr val="bg1"/>
              </a:solidFill>
            </a:endParaRPr>
          </a:p>
        </p:txBody>
      </p:sp>
      <p:pic>
        <p:nvPicPr>
          <p:cNvPr id="12" name="Picture 11">
            <a:extLst>
              <a:ext uri="{FF2B5EF4-FFF2-40B4-BE49-F238E27FC236}">
                <a16:creationId xmlns:a16="http://schemas.microsoft.com/office/drawing/2014/main" id="{451FA189-68C1-7741-A44D-8CCC23095713}"/>
              </a:ext>
            </a:extLst>
          </p:cNvPr>
          <p:cNvPicPr>
            <a:picLocks noChangeAspect="1"/>
          </p:cNvPicPr>
          <p:nvPr/>
        </p:nvPicPr>
        <p:blipFill>
          <a:blip r:embed="rId3"/>
          <a:stretch>
            <a:fillRect/>
          </a:stretch>
        </p:blipFill>
        <p:spPr>
          <a:xfrm>
            <a:off x="3556000" y="2857500"/>
            <a:ext cx="5080000" cy="3048000"/>
          </a:xfrm>
          <a:prstGeom prst="rect">
            <a:avLst/>
          </a:prstGeom>
        </p:spPr>
      </p:pic>
    </p:spTree>
    <p:extLst>
      <p:ext uri="{BB962C8B-B14F-4D97-AF65-F5344CB8AC3E}">
        <p14:creationId xmlns:p14="http://schemas.microsoft.com/office/powerpoint/2010/main" val="1451368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82F33-6449-FF4E-BF51-96E8428F0A80}"/>
              </a:ext>
            </a:extLst>
          </p:cNvPr>
          <p:cNvSpPr>
            <a:spLocks noGrp="1"/>
          </p:cNvSpPr>
          <p:nvPr>
            <p:ph type="title"/>
          </p:nvPr>
        </p:nvSpPr>
        <p:spPr/>
        <p:txBody>
          <a:bodyPr/>
          <a:lstStyle/>
          <a:p>
            <a:pPr algn="ctr"/>
            <a:r>
              <a:rPr lang="es-ES_tradnl" b="1" dirty="0">
                <a:solidFill>
                  <a:schemeClr val="bg1"/>
                </a:solidFill>
              </a:rPr>
              <a:t>Programación Competitiva</a:t>
            </a:r>
          </a:p>
        </p:txBody>
      </p:sp>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p:txBody>
          <a:bodyPr/>
          <a:lstStyle/>
          <a:p>
            <a:pPr marL="0" indent="0" algn="ctr">
              <a:buNone/>
            </a:pPr>
            <a:r>
              <a:rPr lang="es-ES" dirty="0">
                <a:solidFill>
                  <a:schemeClr val="bg1"/>
                </a:solidFill>
              </a:rPr>
              <a:t>La destreza de resolver problemas usando código </a:t>
            </a:r>
            <a:r>
              <a:rPr lang="es-ES" b="1" i="1" dirty="0">
                <a:solidFill>
                  <a:schemeClr val="bg1"/>
                </a:solidFill>
              </a:rPr>
              <a:t>de forma eficiente</a:t>
            </a:r>
            <a:r>
              <a:rPr lang="es-ES" dirty="0">
                <a:solidFill>
                  <a:schemeClr val="bg1"/>
                </a:solidFill>
              </a:rPr>
              <a:t>.</a:t>
            </a:r>
            <a:endParaRPr lang="en-US" dirty="0">
              <a:solidFill>
                <a:schemeClr val="bg1"/>
              </a:solidFill>
            </a:endParaRPr>
          </a:p>
        </p:txBody>
      </p:sp>
      <p:sp>
        <p:nvSpPr>
          <p:cNvPr id="5" name="TextBox 4">
            <a:extLst>
              <a:ext uri="{FF2B5EF4-FFF2-40B4-BE49-F238E27FC236}">
                <a16:creationId xmlns:a16="http://schemas.microsoft.com/office/drawing/2014/main" id="{8D036D4A-504D-6945-AE95-1C09A38EDC59}"/>
              </a:ext>
            </a:extLst>
          </p:cNvPr>
          <p:cNvSpPr txBox="1"/>
          <p:nvPr/>
        </p:nvSpPr>
        <p:spPr>
          <a:xfrm>
            <a:off x="1108364" y="2507672"/>
            <a:ext cx="10016835" cy="3108543"/>
          </a:xfrm>
          <a:prstGeom prst="rect">
            <a:avLst/>
          </a:prstGeom>
          <a:noFill/>
        </p:spPr>
        <p:txBody>
          <a:bodyPr wrap="square" rtlCol="0">
            <a:spAutoFit/>
          </a:bodyPr>
          <a:lstStyle/>
          <a:p>
            <a:pPr marL="285750" indent="-285750">
              <a:buFont typeface="Arial" panose="020B0604020202020204" pitchFamily="34" charset="0"/>
              <a:buChar char="•"/>
            </a:pPr>
            <a:r>
              <a:rPr lang="es-ES_tradnl" sz="2800" dirty="0">
                <a:solidFill>
                  <a:schemeClr val="bg1"/>
                </a:solidFill>
              </a:rPr>
              <a:t>No basta con resolver el problema correctamente.</a:t>
            </a:r>
          </a:p>
          <a:p>
            <a:pPr marL="285750" indent="-285750">
              <a:buFont typeface="Arial" panose="020B0604020202020204" pitchFamily="34" charset="0"/>
              <a:buChar char="•"/>
            </a:pPr>
            <a:endParaRPr lang="es-ES_tradnl" sz="2800" dirty="0">
              <a:solidFill>
                <a:schemeClr val="bg1"/>
              </a:solidFill>
            </a:endParaRPr>
          </a:p>
          <a:p>
            <a:pPr marL="285750" indent="-285750">
              <a:buFont typeface="Arial" panose="020B0604020202020204" pitchFamily="34" charset="0"/>
              <a:buChar char="•"/>
            </a:pPr>
            <a:r>
              <a:rPr lang="es-ES_tradnl" sz="2800" dirty="0">
                <a:solidFill>
                  <a:schemeClr val="bg1"/>
                </a:solidFill>
              </a:rPr>
              <a:t>Se usa para comparar y distinguir soluciones correctas.</a:t>
            </a:r>
            <a:br>
              <a:rPr lang="es-ES_tradnl" sz="2800" dirty="0">
                <a:solidFill>
                  <a:schemeClr val="bg1"/>
                </a:solidFill>
              </a:rPr>
            </a:br>
            <a:endParaRPr lang="es-ES_tradnl" sz="2800" dirty="0">
              <a:solidFill>
                <a:schemeClr val="bg1"/>
              </a:solidFill>
            </a:endParaRPr>
          </a:p>
          <a:p>
            <a:pPr marL="285750" indent="-285750">
              <a:buFont typeface="Arial" panose="020B0604020202020204" pitchFamily="34" charset="0"/>
              <a:buChar char="•"/>
            </a:pPr>
            <a:r>
              <a:rPr lang="es-ES_tradnl" sz="2800" dirty="0">
                <a:solidFill>
                  <a:schemeClr val="bg1"/>
                </a:solidFill>
              </a:rPr>
              <a:t>Motivación: Sistemas reales deben usar recursos eficientemente.</a:t>
            </a:r>
            <a:br>
              <a:rPr lang="es-ES_tradnl" sz="2800" dirty="0">
                <a:solidFill>
                  <a:schemeClr val="bg1"/>
                </a:solidFill>
              </a:rPr>
            </a:br>
            <a:endParaRPr lang="es-ES_tradnl" sz="2800" dirty="0">
              <a:solidFill>
                <a:schemeClr val="bg1"/>
              </a:solidFill>
            </a:endParaRPr>
          </a:p>
          <a:p>
            <a:pPr marL="285750" indent="-285750">
              <a:buFont typeface="Arial" panose="020B0604020202020204" pitchFamily="34" charset="0"/>
              <a:buChar char="•"/>
            </a:pPr>
            <a:r>
              <a:rPr lang="es-ES_tradnl" sz="2800" dirty="0">
                <a:solidFill>
                  <a:schemeClr val="bg1"/>
                </a:solidFill>
              </a:rPr>
              <a:t>Meta: Evaluar eficiencia ANTES de empezar a escribir código.</a:t>
            </a:r>
          </a:p>
        </p:txBody>
      </p:sp>
    </p:spTree>
    <p:extLst>
      <p:ext uri="{BB962C8B-B14F-4D97-AF65-F5344CB8AC3E}">
        <p14:creationId xmlns:p14="http://schemas.microsoft.com/office/powerpoint/2010/main" val="3375391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82F33-6449-FF4E-BF51-96E8428F0A80}"/>
              </a:ext>
            </a:extLst>
          </p:cNvPr>
          <p:cNvSpPr>
            <a:spLocks noGrp="1"/>
          </p:cNvSpPr>
          <p:nvPr>
            <p:ph type="title"/>
          </p:nvPr>
        </p:nvSpPr>
        <p:spPr/>
        <p:txBody>
          <a:bodyPr/>
          <a:lstStyle/>
          <a:p>
            <a:pPr algn="ctr"/>
            <a:r>
              <a:rPr lang="es-ES_tradnl" b="1" dirty="0">
                <a:solidFill>
                  <a:schemeClr val="bg1"/>
                </a:solidFill>
              </a:rPr>
              <a:t>Programación Competitiva</a:t>
            </a:r>
          </a:p>
        </p:txBody>
      </p:sp>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p:txBody>
          <a:bodyPr/>
          <a:lstStyle/>
          <a:p>
            <a:pPr marL="0" indent="0" algn="ctr">
              <a:buNone/>
            </a:pPr>
            <a:r>
              <a:rPr lang="es-ES" dirty="0">
                <a:solidFill>
                  <a:schemeClr val="bg1"/>
                </a:solidFill>
              </a:rPr>
              <a:t>La destreza de resolver problemas usando código </a:t>
            </a:r>
            <a:r>
              <a:rPr lang="es-ES" b="1" dirty="0">
                <a:solidFill>
                  <a:schemeClr val="bg1"/>
                </a:solidFill>
              </a:rPr>
              <a:t>de forma eficiente</a:t>
            </a:r>
            <a:r>
              <a:rPr lang="es-ES" dirty="0">
                <a:solidFill>
                  <a:schemeClr val="bg1"/>
                </a:solidFill>
              </a:rPr>
              <a:t>.</a:t>
            </a:r>
            <a:endParaRPr lang="en-US" dirty="0">
              <a:solidFill>
                <a:schemeClr val="bg1"/>
              </a:solidFill>
            </a:endParaRPr>
          </a:p>
        </p:txBody>
      </p:sp>
      <p:pic>
        <p:nvPicPr>
          <p:cNvPr id="6" name="Picture 5">
            <a:extLst>
              <a:ext uri="{FF2B5EF4-FFF2-40B4-BE49-F238E27FC236}">
                <a16:creationId xmlns:a16="http://schemas.microsoft.com/office/drawing/2014/main" id="{5E649B59-3770-DE42-9F5C-1A03E1145FC1}"/>
              </a:ext>
            </a:extLst>
          </p:cNvPr>
          <p:cNvPicPr>
            <a:picLocks noChangeAspect="1"/>
          </p:cNvPicPr>
          <p:nvPr/>
        </p:nvPicPr>
        <p:blipFill>
          <a:blip r:embed="rId3"/>
          <a:stretch>
            <a:fillRect/>
          </a:stretch>
        </p:blipFill>
        <p:spPr>
          <a:xfrm>
            <a:off x="2411636" y="2521980"/>
            <a:ext cx="7368727" cy="907020"/>
          </a:xfrm>
          <a:prstGeom prst="rect">
            <a:avLst/>
          </a:prstGeom>
        </p:spPr>
      </p:pic>
      <p:sp>
        <p:nvSpPr>
          <p:cNvPr id="7" name="Rectangle 6">
            <a:extLst>
              <a:ext uri="{FF2B5EF4-FFF2-40B4-BE49-F238E27FC236}">
                <a16:creationId xmlns:a16="http://schemas.microsoft.com/office/drawing/2014/main" id="{47799BA0-73DA-9948-8026-E28FCF85D8BB}"/>
              </a:ext>
            </a:extLst>
          </p:cNvPr>
          <p:cNvSpPr/>
          <p:nvPr/>
        </p:nvSpPr>
        <p:spPr>
          <a:xfrm>
            <a:off x="1177463" y="3679597"/>
            <a:ext cx="9837073" cy="2246769"/>
          </a:xfrm>
          <a:prstGeom prst="rect">
            <a:avLst/>
          </a:prstGeom>
        </p:spPr>
        <p:txBody>
          <a:bodyPr wrap="square">
            <a:spAutoFit/>
          </a:bodyPr>
          <a:lstStyle/>
          <a:p>
            <a:pPr marL="457200" indent="-457200">
              <a:buFont typeface="Arial" panose="020B0604020202020204" pitchFamily="34" charset="0"/>
              <a:buChar char="•"/>
            </a:pPr>
            <a:r>
              <a:rPr lang="es-ES_tradnl" sz="2800" dirty="0">
                <a:solidFill>
                  <a:schemeClr val="bg1"/>
                </a:solidFill>
              </a:rPr>
              <a:t>Es mejor una solución ineficiente que ninguna solución.</a:t>
            </a:r>
            <a:br>
              <a:rPr lang="es-ES_tradnl" sz="2800" dirty="0">
                <a:solidFill>
                  <a:schemeClr val="bg1"/>
                </a:solidFill>
              </a:rPr>
            </a:br>
            <a:endParaRPr lang="es-ES_tradnl" sz="2800" dirty="0">
              <a:solidFill>
                <a:schemeClr val="bg1"/>
              </a:solidFill>
            </a:endParaRPr>
          </a:p>
          <a:p>
            <a:pPr marL="457200" indent="-457200">
              <a:buFont typeface="Arial" panose="020B0604020202020204" pitchFamily="34" charset="0"/>
              <a:buChar char="•"/>
            </a:pPr>
            <a:r>
              <a:rPr lang="es-ES_tradnl" sz="2800" dirty="0">
                <a:solidFill>
                  <a:schemeClr val="bg1"/>
                </a:solidFill>
              </a:rPr>
              <a:t>Medir eficiencia de la solución y optimizar iterativamente.</a:t>
            </a:r>
            <a:br>
              <a:rPr lang="es-ES_tradnl" sz="2800" dirty="0">
                <a:solidFill>
                  <a:schemeClr val="bg1"/>
                </a:solidFill>
              </a:rPr>
            </a:br>
            <a:endParaRPr lang="es-ES_tradnl" sz="2800" dirty="0">
              <a:solidFill>
                <a:schemeClr val="bg1"/>
              </a:solidFill>
            </a:endParaRPr>
          </a:p>
          <a:p>
            <a:pPr marL="457200" indent="-457200">
              <a:buFont typeface="Arial" panose="020B0604020202020204" pitchFamily="34" charset="0"/>
              <a:buChar char="•"/>
            </a:pPr>
            <a:r>
              <a:rPr lang="es-ES_tradnl" sz="2800" dirty="0">
                <a:solidFill>
                  <a:schemeClr val="bg1"/>
                </a:solidFill>
              </a:rPr>
              <a:t>Si no se tiene mejores soluciones =&gt; implementar código.</a:t>
            </a:r>
          </a:p>
        </p:txBody>
      </p:sp>
    </p:spTree>
    <p:extLst>
      <p:ext uri="{BB962C8B-B14F-4D97-AF65-F5344CB8AC3E}">
        <p14:creationId xmlns:p14="http://schemas.microsoft.com/office/powerpoint/2010/main" val="395511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0B07-1B40-E14D-BC13-B6E2EA5471C1}"/>
              </a:ext>
            </a:extLst>
          </p:cNvPr>
          <p:cNvSpPr>
            <a:spLocks noGrp="1"/>
          </p:cNvSpPr>
          <p:nvPr>
            <p:ph type="title"/>
          </p:nvPr>
        </p:nvSpPr>
        <p:spPr/>
        <p:txBody>
          <a:bodyPr/>
          <a:lstStyle/>
          <a:p>
            <a:pPr algn="ctr"/>
            <a:r>
              <a:rPr lang="es-ES_tradnl" b="1" dirty="0">
                <a:solidFill>
                  <a:schemeClr val="bg1"/>
                </a:solidFill>
              </a:rPr>
              <a:t>Análisis Asintótico</a:t>
            </a:r>
          </a:p>
        </p:txBody>
      </p:sp>
      <p:sp>
        <p:nvSpPr>
          <p:cNvPr id="3" name="Content Placeholder 2">
            <a:extLst>
              <a:ext uri="{FF2B5EF4-FFF2-40B4-BE49-F238E27FC236}">
                <a16:creationId xmlns:a16="http://schemas.microsoft.com/office/drawing/2014/main" id="{307057BA-5134-B142-9558-0A5D96E59BCF}"/>
              </a:ext>
            </a:extLst>
          </p:cNvPr>
          <p:cNvSpPr>
            <a:spLocks noGrp="1"/>
          </p:cNvSpPr>
          <p:nvPr>
            <p:ph idx="1"/>
          </p:nvPr>
        </p:nvSpPr>
        <p:spPr/>
        <p:txBody>
          <a:bodyPr>
            <a:normAutofit/>
          </a:bodyPr>
          <a:lstStyle/>
          <a:p>
            <a:pPr marL="0" indent="0">
              <a:buNone/>
            </a:pPr>
            <a:r>
              <a:rPr lang="es-ES_tradnl" dirty="0">
                <a:solidFill>
                  <a:schemeClr val="bg1"/>
                </a:solidFill>
              </a:rPr>
              <a:t>Método matemático para medir la eficiencia de nuestros algoritmos.</a:t>
            </a:r>
            <a:br>
              <a:rPr lang="es-ES_tradnl" dirty="0">
                <a:solidFill>
                  <a:schemeClr val="bg1"/>
                </a:solidFill>
              </a:rPr>
            </a:br>
            <a:br>
              <a:rPr lang="es-ES_tradnl" dirty="0">
                <a:solidFill>
                  <a:schemeClr val="bg1"/>
                </a:solidFill>
              </a:rPr>
            </a:br>
            <a:r>
              <a:rPr lang="es-ES_tradnl" dirty="0">
                <a:solidFill>
                  <a:schemeClr val="bg1"/>
                </a:solidFill>
              </a:rPr>
              <a:t> ¿En base a qué recursos? Por ahora al tiempo de ejecución.</a:t>
            </a:r>
            <a:br>
              <a:rPr lang="es-ES_tradnl" dirty="0">
                <a:solidFill>
                  <a:schemeClr val="bg1"/>
                </a:solidFill>
              </a:rPr>
            </a:br>
            <a:br>
              <a:rPr lang="es-ES_tradnl" dirty="0">
                <a:solidFill>
                  <a:schemeClr val="bg1"/>
                </a:solidFill>
              </a:rPr>
            </a:br>
            <a:r>
              <a:rPr lang="es-ES_tradnl" dirty="0">
                <a:solidFill>
                  <a:schemeClr val="bg1"/>
                </a:solidFill>
              </a:rPr>
              <a:t>Tiempo real de ejecución depende de:</a:t>
            </a:r>
          </a:p>
          <a:p>
            <a:r>
              <a:rPr lang="es-ES_tradnl" dirty="0">
                <a:solidFill>
                  <a:schemeClr val="bg1"/>
                </a:solidFill>
              </a:rPr>
              <a:t>Velocidad del CPU.</a:t>
            </a:r>
          </a:p>
          <a:p>
            <a:r>
              <a:rPr lang="es-ES_tradnl" dirty="0">
                <a:solidFill>
                  <a:schemeClr val="bg1"/>
                </a:solidFill>
              </a:rPr>
              <a:t>Lenguaje de programación.</a:t>
            </a:r>
          </a:p>
          <a:p>
            <a:r>
              <a:rPr lang="es-ES_tradnl" dirty="0">
                <a:solidFill>
                  <a:schemeClr val="bg1"/>
                </a:solidFill>
              </a:rPr>
              <a:t>Implementación del compilador.</a:t>
            </a:r>
          </a:p>
        </p:txBody>
      </p:sp>
    </p:spTree>
    <p:extLst>
      <p:ext uri="{BB962C8B-B14F-4D97-AF65-F5344CB8AC3E}">
        <p14:creationId xmlns:p14="http://schemas.microsoft.com/office/powerpoint/2010/main" val="3839080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0B07-1B40-E14D-BC13-B6E2EA5471C1}"/>
              </a:ext>
            </a:extLst>
          </p:cNvPr>
          <p:cNvSpPr>
            <a:spLocks noGrp="1"/>
          </p:cNvSpPr>
          <p:nvPr>
            <p:ph type="title"/>
          </p:nvPr>
        </p:nvSpPr>
        <p:spPr/>
        <p:txBody>
          <a:bodyPr/>
          <a:lstStyle/>
          <a:p>
            <a:pPr algn="ctr"/>
            <a:r>
              <a:rPr lang="es-ES_tradnl" b="1" dirty="0">
                <a:solidFill>
                  <a:schemeClr val="bg1"/>
                </a:solidFill>
              </a:rPr>
              <a:t>Análisis Asintótico</a:t>
            </a:r>
          </a:p>
        </p:txBody>
      </p:sp>
      <p:sp>
        <p:nvSpPr>
          <p:cNvPr id="3" name="Content Placeholder 2">
            <a:extLst>
              <a:ext uri="{FF2B5EF4-FFF2-40B4-BE49-F238E27FC236}">
                <a16:creationId xmlns:a16="http://schemas.microsoft.com/office/drawing/2014/main" id="{307057BA-5134-B142-9558-0A5D96E59BCF}"/>
              </a:ext>
            </a:extLst>
          </p:cNvPr>
          <p:cNvSpPr>
            <a:spLocks noGrp="1"/>
          </p:cNvSpPr>
          <p:nvPr>
            <p:ph idx="1"/>
          </p:nvPr>
        </p:nvSpPr>
        <p:spPr/>
        <p:txBody>
          <a:bodyPr>
            <a:normAutofit fontScale="92500" lnSpcReduction="20000"/>
          </a:bodyPr>
          <a:lstStyle/>
          <a:p>
            <a:pPr marL="0" indent="0">
              <a:buNone/>
            </a:pPr>
            <a:r>
              <a:rPr lang="es-ES_tradnl" sz="3000" dirty="0">
                <a:solidFill>
                  <a:schemeClr val="bg1"/>
                </a:solidFill>
              </a:rPr>
              <a:t>Un análisis en base a todos estos detalles sería demasiado complejo.</a:t>
            </a:r>
            <a:br>
              <a:rPr lang="es-ES_tradnl" sz="3000" dirty="0">
                <a:solidFill>
                  <a:schemeClr val="bg1"/>
                </a:solidFill>
              </a:rPr>
            </a:br>
            <a:endParaRPr lang="es-ES_tradnl" sz="3000" dirty="0">
              <a:solidFill>
                <a:schemeClr val="bg1"/>
              </a:solidFill>
            </a:endParaRPr>
          </a:p>
          <a:p>
            <a:pPr>
              <a:buFont typeface="Symbol" pitchFamily="2" charset="2"/>
              <a:buChar char="Þ"/>
            </a:pPr>
            <a:r>
              <a:rPr lang="es-ES_tradnl" sz="3000" dirty="0">
                <a:solidFill>
                  <a:schemeClr val="bg1"/>
                </a:solidFill>
              </a:rPr>
              <a:t> Midamos el tiempo como el máximo número de operaciones.</a:t>
            </a:r>
            <a:br>
              <a:rPr lang="es-ES_tradnl" sz="3000" dirty="0">
                <a:solidFill>
                  <a:schemeClr val="bg1"/>
                </a:solidFill>
              </a:rPr>
            </a:br>
            <a:endParaRPr lang="es-ES_tradnl" sz="3000" dirty="0">
              <a:solidFill>
                <a:schemeClr val="bg1"/>
              </a:solidFill>
            </a:endParaRPr>
          </a:p>
          <a:p>
            <a:r>
              <a:rPr lang="es-ES_tradnl" sz="3000" dirty="0">
                <a:solidFill>
                  <a:schemeClr val="bg1"/>
                </a:solidFill>
              </a:rPr>
              <a:t>Cota pesimista en base a todas las posibles entradas.</a:t>
            </a:r>
            <a:br>
              <a:rPr lang="es-ES_tradnl" sz="3000" dirty="0">
                <a:solidFill>
                  <a:schemeClr val="bg1"/>
                </a:solidFill>
              </a:rPr>
            </a:br>
            <a:endParaRPr lang="es-ES_tradnl" sz="3000" dirty="0">
              <a:solidFill>
                <a:schemeClr val="bg1"/>
              </a:solidFill>
            </a:endParaRPr>
          </a:p>
          <a:p>
            <a:r>
              <a:rPr lang="es-ES_tradnl" sz="3000" dirty="0">
                <a:solidFill>
                  <a:schemeClr val="bg1"/>
                </a:solidFill>
              </a:rPr>
              <a:t>Tiempo real debería ser proporcional a cantidad de operaciones.</a:t>
            </a:r>
            <a:br>
              <a:rPr lang="es-ES_tradnl" sz="3000" dirty="0">
                <a:solidFill>
                  <a:schemeClr val="bg1"/>
                </a:solidFill>
              </a:rPr>
            </a:br>
            <a:endParaRPr lang="es-ES_tradnl" sz="3000" dirty="0">
              <a:solidFill>
                <a:schemeClr val="bg1"/>
              </a:solidFill>
            </a:endParaRPr>
          </a:p>
          <a:p>
            <a:r>
              <a:rPr lang="es-ES_tradnl" sz="3000" dirty="0">
                <a:solidFill>
                  <a:schemeClr val="bg1"/>
                </a:solidFill>
              </a:rPr>
              <a:t>Necesitamos definir qué son estas operaciones.</a:t>
            </a:r>
            <a:br>
              <a:rPr lang="es-ES_tradnl" dirty="0">
                <a:solidFill>
                  <a:schemeClr val="bg1"/>
                </a:solidFill>
              </a:rPr>
            </a:br>
            <a:br>
              <a:rPr lang="es-ES_tradnl" dirty="0">
                <a:solidFill>
                  <a:schemeClr val="bg1"/>
                </a:solidFill>
              </a:rPr>
            </a:br>
            <a:br>
              <a:rPr lang="es-ES_tradnl" dirty="0">
                <a:solidFill>
                  <a:schemeClr val="bg1"/>
                </a:solidFill>
              </a:rPr>
            </a:br>
            <a:endParaRPr lang="es-ES_tradnl" dirty="0">
              <a:solidFill>
                <a:schemeClr val="bg1"/>
              </a:solidFill>
            </a:endParaRPr>
          </a:p>
        </p:txBody>
      </p:sp>
    </p:spTree>
    <p:extLst>
      <p:ext uri="{BB962C8B-B14F-4D97-AF65-F5344CB8AC3E}">
        <p14:creationId xmlns:p14="http://schemas.microsoft.com/office/powerpoint/2010/main" val="1040320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5840</TotalTime>
  <Words>6524</Words>
  <Application>Microsoft Macintosh PowerPoint</Application>
  <PresentationFormat>Widescreen</PresentationFormat>
  <Paragraphs>257</Paragraphs>
  <Slides>32</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Cambria Math</vt:lpstr>
      <vt:lpstr>Symbol</vt:lpstr>
      <vt:lpstr>Office Theme</vt:lpstr>
      <vt:lpstr>Entrenamiento CCC</vt:lpstr>
      <vt:lpstr>Programación Competitiva</vt:lpstr>
      <vt:lpstr>Programación Competitiva</vt:lpstr>
      <vt:lpstr>Programación Competitiva</vt:lpstr>
      <vt:lpstr>Programación Competitiva</vt:lpstr>
      <vt:lpstr>Programación Competitiva</vt:lpstr>
      <vt:lpstr>Programación Competitiva</vt:lpstr>
      <vt:lpstr>Análisis Asintótico</vt:lpstr>
      <vt:lpstr>Análisis Asintótico</vt:lpstr>
      <vt:lpstr>Análisis Asintótico</vt:lpstr>
      <vt:lpstr>Análisis Asintótico</vt:lpstr>
      <vt:lpstr>Análisis Asintótico</vt:lpstr>
      <vt:lpstr>Análisis Asintótico</vt:lpstr>
      <vt:lpstr>Análisis Asintótico</vt:lpstr>
      <vt:lpstr>Análisis Asintótico</vt:lpstr>
      <vt:lpstr>Análisis Asintótico</vt:lpstr>
      <vt:lpstr>Análisis Asintótico</vt:lpstr>
      <vt:lpstr>Análisis Asintótico</vt:lpstr>
      <vt:lpstr>Búsqueda Binaria</vt:lpstr>
      <vt:lpstr>Búsqueda Binaria</vt:lpstr>
      <vt:lpstr>Búsqueda Binaria</vt:lpstr>
      <vt:lpstr>Búsqueda Binaria</vt:lpstr>
      <vt:lpstr>Búsqueda Binaria</vt:lpstr>
      <vt:lpstr>Búsqueda Binaria</vt:lpstr>
      <vt:lpstr>Búsqueda Binaria</vt:lpstr>
      <vt:lpstr>Búsqueda Binaria</vt:lpstr>
      <vt:lpstr>Búsqueda Binaria</vt:lpstr>
      <vt:lpstr>Análisis Asintótico</vt:lpstr>
      <vt:lpstr>Análisis Asintótico</vt:lpstr>
      <vt:lpstr>Análisis Asintótico</vt:lpstr>
      <vt:lpstr>Análisis Asintótico</vt:lpstr>
      <vt:lpstr>Búsqueda Binaria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Entrenamiento CCC</dc:title>
  <dc:creator>Omar Paladines Valverde</dc:creator>
  <cp:lastModifiedBy>Omar Paladines Valverde</cp:lastModifiedBy>
  <cp:revision>64</cp:revision>
  <dcterms:created xsi:type="dcterms:W3CDTF">2020-12-29T22:04:19Z</dcterms:created>
  <dcterms:modified xsi:type="dcterms:W3CDTF">2021-01-03T15:17:15Z</dcterms:modified>
</cp:coreProperties>
</file>