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8470" autoAdjust="0"/>
  </p:normalViewPr>
  <p:slideViewPr>
    <p:cSldViewPr snapToGrid="0">
      <p:cViewPr varScale="1">
        <p:scale>
          <a:sx n="67" d="100"/>
          <a:sy n="67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0CD748-E077-4E08-BC02-A75E9B8475A8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030F5D-471D-4610-B6C1-799961A302EC}">
      <dgm:prSet/>
      <dgm:spPr/>
      <dgm:t>
        <a:bodyPr/>
        <a:lstStyle/>
        <a:p>
          <a:r>
            <a:rPr lang="es-EC"/>
            <a:t>Una de las formas de ordena más sencilla.</a:t>
          </a:r>
          <a:endParaRPr lang="en-US"/>
        </a:p>
      </dgm:t>
    </dgm:pt>
    <dgm:pt modelId="{7F89C77C-B757-4E45-B468-4B890171A808}" type="parTrans" cxnId="{23426B41-7995-4C61-BEDC-3EA42A56713A}">
      <dgm:prSet/>
      <dgm:spPr/>
      <dgm:t>
        <a:bodyPr/>
        <a:lstStyle/>
        <a:p>
          <a:endParaRPr lang="en-US"/>
        </a:p>
      </dgm:t>
    </dgm:pt>
    <dgm:pt modelId="{44129401-3BAA-481C-9FCA-8ADE8B6599D4}" type="sibTrans" cxnId="{23426B41-7995-4C61-BEDC-3EA42A56713A}">
      <dgm:prSet/>
      <dgm:spPr/>
      <dgm:t>
        <a:bodyPr/>
        <a:lstStyle/>
        <a:p>
          <a:endParaRPr lang="en-US"/>
        </a:p>
      </dgm:t>
    </dgm:pt>
    <dgm:pt modelId="{CC98335E-4F18-42A3-BE63-FA5EAF23DD68}">
      <dgm:prSet/>
      <dgm:spPr/>
      <dgm:t>
        <a:bodyPr/>
        <a:lstStyle/>
        <a:p>
          <a:r>
            <a:rPr lang="es-EC"/>
            <a:t>Encontrar el elemento más pequeño y ubicarlo en el primer lugar del arreglo.</a:t>
          </a:r>
          <a:endParaRPr lang="en-US"/>
        </a:p>
      </dgm:t>
    </dgm:pt>
    <dgm:pt modelId="{1CF5DDA4-5D27-4E1E-A0E2-19A6A44C2943}" type="parTrans" cxnId="{ACB5938B-3F38-4E1E-96EB-3070E89FF884}">
      <dgm:prSet/>
      <dgm:spPr/>
      <dgm:t>
        <a:bodyPr/>
        <a:lstStyle/>
        <a:p>
          <a:endParaRPr lang="en-US"/>
        </a:p>
      </dgm:t>
    </dgm:pt>
    <dgm:pt modelId="{6493FE0A-9D9E-4386-8FB5-0C39F70B367B}" type="sibTrans" cxnId="{ACB5938B-3F38-4E1E-96EB-3070E89FF884}">
      <dgm:prSet/>
      <dgm:spPr/>
      <dgm:t>
        <a:bodyPr/>
        <a:lstStyle/>
        <a:p>
          <a:endParaRPr lang="en-US"/>
        </a:p>
      </dgm:t>
    </dgm:pt>
    <dgm:pt modelId="{0DEE90B4-AEE7-43E6-A09E-1A81B1C114C3}">
      <dgm:prSet/>
      <dgm:spPr/>
      <dgm:t>
        <a:bodyPr/>
        <a:lstStyle/>
        <a:p>
          <a:r>
            <a:rPr lang="es-EC"/>
            <a:t>Encontrar el segundo elemento más pequeño y ubicarlo en el segundo lugar del arreglo.</a:t>
          </a:r>
          <a:endParaRPr lang="en-US"/>
        </a:p>
      </dgm:t>
    </dgm:pt>
    <dgm:pt modelId="{DC1AA7A2-ECB6-49FB-AFFC-781864096075}" type="parTrans" cxnId="{B80123A6-DF98-4331-822E-59BAE49AB356}">
      <dgm:prSet/>
      <dgm:spPr/>
      <dgm:t>
        <a:bodyPr/>
        <a:lstStyle/>
        <a:p>
          <a:endParaRPr lang="en-US"/>
        </a:p>
      </dgm:t>
    </dgm:pt>
    <dgm:pt modelId="{F87F886B-C14C-4A9A-8D38-73CFBF1445CE}" type="sibTrans" cxnId="{B80123A6-DF98-4331-822E-59BAE49AB356}">
      <dgm:prSet/>
      <dgm:spPr/>
      <dgm:t>
        <a:bodyPr/>
        <a:lstStyle/>
        <a:p>
          <a:endParaRPr lang="en-US"/>
        </a:p>
      </dgm:t>
    </dgm:pt>
    <dgm:pt modelId="{04103313-9F85-4AE8-8656-8E419D268446}">
      <dgm:prSet/>
      <dgm:spPr/>
      <dgm:t>
        <a:bodyPr/>
        <a:lstStyle/>
        <a:p>
          <a:r>
            <a:rPr lang="es-EC"/>
            <a:t>Repite encontrando la siguiente carta más baja e intercambiarla en la posición hasta que el arreglo esté ordenado.</a:t>
          </a:r>
          <a:endParaRPr lang="en-US"/>
        </a:p>
      </dgm:t>
    </dgm:pt>
    <dgm:pt modelId="{4096BBFE-7139-423F-86BB-D2E321B4DA18}" type="parTrans" cxnId="{4D9B3F2C-CB92-4A3F-8912-A2A552989DE7}">
      <dgm:prSet/>
      <dgm:spPr/>
      <dgm:t>
        <a:bodyPr/>
        <a:lstStyle/>
        <a:p>
          <a:endParaRPr lang="en-US"/>
        </a:p>
      </dgm:t>
    </dgm:pt>
    <dgm:pt modelId="{29671E92-F17A-4A09-9A80-DEDC666F9B50}" type="sibTrans" cxnId="{4D9B3F2C-CB92-4A3F-8912-A2A552989DE7}">
      <dgm:prSet/>
      <dgm:spPr/>
      <dgm:t>
        <a:bodyPr/>
        <a:lstStyle/>
        <a:p>
          <a:endParaRPr lang="en-US"/>
        </a:p>
      </dgm:t>
    </dgm:pt>
    <dgm:pt modelId="{9EC753CF-D713-4F26-9063-6D700D63FB61}" type="pres">
      <dgm:prSet presAssocID="{430CD748-E077-4E08-BC02-A75E9B8475A8}" presName="outerComposite" presStyleCnt="0">
        <dgm:presLayoutVars>
          <dgm:chMax val="5"/>
          <dgm:dir/>
          <dgm:resizeHandles val="exact"/>
        </dgm:presLayoutVars>
      </dgm:prSet>
      <dgm:spPr/>
    </dgm:pt>
    <dgm:pt modelId="{69C9D155-1129-43CF-AA9D-535FAC23C98C}" type="pres">
      <dgm:prSet presAssocID="{430CD748-E077-4E08-BC02-A75E9B8475A8}" presName="dummyMaxCanvas" presStyleCnt="0">
        <dgm:presLayoutVars/>
      </dgm:prSet>
      <dgm:spPr/>
    </dgm:pt>
    <dgm:pt modelId="{FD863075-37F1-4D32-A88E-D74DCAFDBB87}" type="pres">
      <dgm:prSet presAssocID="{430CD748-E077-4E08-BC02-A75E9B8475A8}" presName="FourNodes_1" presStyleLbl="node1" presStyleIdx="0" presStyleCnt="4">
        <dgm:presLayoutVars>
          <dgm:bulletEnabled val="1"/>
        </dgm:presLayoutVars>
      </dgm:prSet>
      <dgm:spPr/>
    </dgm:pt>
    <dgm:pt modelId="{57D56C0F-38D0-4C13-972D-D0FB762DDB71}" type="pres">
      <dgm:prSet presAssocID="{430CD748-E077-4E08-BC02-A75E9B8475A8}" presName="FourNodes_2" presStyleLbl="node1" presStyleIdx="1" presStyleCnt="4">
        <dgm:presLayoutVars>
          <dgm:bulletEnabled val="1"/>
        </dgm:presLayoutVars>
      </dgm:prSet>
      <dgm:spPr/>
    </dgm:pt>
    <dgm:pt modelId="{1F42C046-8741-4798-9E75-648CBE612811}" type="pres">
      <dgm:prSet presAssocID="{430CD748-E077-4E08-BC02-A75E9B8475A8}" presName="FourNodes_3" presStyleLbl="node1" presStyleIdx="2" presStyleCnt="4">
        <dgm:presLayoutVars>
          <dgm:bulletEnabled val="1"/>
        </dgm:presLayoutVars>
      </dgm:prSet>
      <dgm:spPr/>
    </dgm:pt>
    <dgm:pt modelId="{E4AA8394-BCD0-4900-9281-1A78F2D23281}" type="pres">
      <dgm:prSet presAssocID="{430CD748-E077-4E08-BC02-A75E9B8475A8}" presName="FourNodes_4" presStyleLbl="node1" presStyleIdx="3" presStyleCnt="4">
        <dgm:presLayoutVars>
          <dgm:bulletEnabled val="1"/>
        </dgm:presLayoutVars>
      </dgm:prSet>
      <dgm:spPr/>
    </dgm:pt>
    <dgm:pt modelId="{3D6CE26D-8FDB-4787-A372-A6C82836A228}" type="pres">
      <dgm:prSet presAssocID="{430CD748-E077-4E08-BC02-A75E9B8475A8}" presName="FourConn_1-2" presStyleLbl="fgAccFollowNode1" presStyleIdx="0" presStyleCnt="3">
        <dgm:presLayoutVars>
          <dgm:bulletEnabled val="1"/>
        </dgm:presLayoutVars>
      </dgm:prSet>
      <dgm:spPr/>
    </dgm:pt>
    <dgm:pt modelId="{A5AAFB5B-ED57-4FB2-90A0-88DBFF746BE9}" type="pres">
      <dgm:prSet presAssocID="{430CD748-E077-4E08-BC02-A75E9B8475A8}" presName="FourConn_2-3" presStyleLbl="fgAccFollowNode1" presStyleIdx="1" presStyleCnt="3">
        <dgm:presLayoutVars>
          <dgm:bulletEnabled val="1"/>
        </dgm:presLayoutVars>
      </dgm:prSet>
      <dgm:spPr/>
    </dgm:pt>
    <dgm:pt modelId="{DABAFA9E-2878-4258-85B1-4614D6C35817}" type="pres">
      <dgm:prSet presAssocID="{430CD748-E077-4E08-BC02-A75E9B8475A8}" presName="FourConn_3-4" presStyleLbl="fgAccFollowNode1" presStyleIdx="2" presStyleCnt="3">
        <dgm:presLayoutVars>
          <dgm:bulletEnabled val="1"/>
        </dgm:presLayoutVars>
      </dgm:prSet>
      <dgm:spPr/>
    </dgm:pt>
    <dgm:pt modelId="{C5BF7580-A2E5-4EBD-95C9-3CBACFFE75A0}" type="pres">
      <dgm:prSet presAssocID="{430CD748-E077-4E08-BC02-A75E9B8475A8}" presName="FourNodes_1_text" presStyleLbl="node1" presStyleIdx="3" presStyleCnt="4">
        <dgm:presLayoutVars>
          <dgm:bulletEnabled val="1"/>
        </dgm:presLayoutVars>
      </dgm:prSet>
      <dgm:spPr/>
    </dgm:pt>
    <dgm:pt modelId="{934E1693-A39D-40CC-8FE7-C367512B783D}" type="pres">
      <dgm:prSet presAssocID="{430CD748-E077-4E08-BC02-A75E9B8475A8}" presName="FourNodes_2_text" presStyleLbl="node1" presStyleIdx="3" presStyleCnt="4">
        <dgm:presLayoutVars>
          <dgm:bulletEnabled val="1"/>
        </dgm:presLayoutVars>
      </dgm:prSet>
      <dgm:spPr/>
    </dgm:pt>
    <dgm:pt modelId="{FB4E630A-7B7B-445D-A792-07E7D3BB0CDE}" type="pres">
      <dgm:prSet presAssocID="{430CD748-E077-4E08-BC02-A75E9B8475A8}" presName="FourNodes_3_text" presStyleLbl="node1" presStyleIdx="3" presStyleCnt="4">
        <dgm:presLayoutVars>
          <dgm:bulletEnabled val="1"/>
        </dgm:presLayoutVars>
      </dgm:prSet>
      <dgm:spPr/>
    </dgm:pt>
    <dgm:pt modelId="{08AB4329-9C33-4D88-8302-447E63CC6C40}" type="pres">
      <dgm:prSet presAssocID="{430CD748-E077-4E08-BC02-A75E9B8475A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A1BB402-7818-4F6F-BF9C-BE04A60CAF2C}" type="presOf" srcId="{04103313-9F85-4AE8-8656-8E419D268446}" destId="{08AB4329-9C33-4D88-8302-447E63CC6C40}" srcOrd="1" destOrd="0" presId="urn:microsoft.com/office/officeart/2005/8/layout/vProcess5"/>
    <dgm:cxn modelId="{4D9B3F2C-CB92-4A3F-8912-A2A552989DE7}" srcId="{430CD748-E077-4E08-BC02-A75E9B8475A8}" destId="{04103313-9F85-4AE8-8656-8E419D268446}" srcOrd="3" destOrd="0" parTransId="{4096BBFE-7139-423F-86BB-D2E321B4DA18}" sibTransId="{29671E92-F17A-4A09-9A80-DEDC666F9B50}"/>
    <dgm:cxn modelId="{7488C52F-97A3-4C94-80CF-AA316F4CD3E3}" type="presOf" srcId="{44129401-3BAA-481C-9FCA-8ADE8B6599D4}" destId="{3D6CE26D-8FDB-4787-A372-A6C82836A228}" srcOrd="0" destOrd="0" presId="urn:microsoft.com/office/officeart/2005/8/layout/vProcess5"/>
    <dgm:cxn modelId="{23426B41-7995-4C61-BEDC-3EA42A56713A}" srcId="{430CD748-E077-4E08-BC02-A75E9B8475A8}" destId="{B7030F5D-471D-4610-B6C1-799961A302EC}" srcOrd="0" destOrd="0" parTransId="{7F89C77C-B757-4E45-B468-4B890171A808}" sibTransId="{44129401-3BAA-481C-9FCA-8ADE8B6599D4}"/>
    <dgm:cxn modelId="{48CFB56F-7B72-4C92-B4BD-69D8659729CA}" type="presOf" srcId="{0DEE90B4-AEE7-43E6-A09E-1A81B1C114C3}" destId="{FB4E630A-7B7B-445D-A792-07E7D3BB0CDE}" srcOrd="1" destOrd="0" presId="urn:microsoft.com/office/officeart/2005/8/layout/vProcess5"/>
    <dgm:cxn modelId="{0C7ABB7E-4F51-483F-8E3D-F299AEF9316C}" type="presOf" srcId="{0DEE90B4-AEE7-43E6-A09E-1A81B1C114C3}" destId="{1F42C046-8741-4798-9E75-648CBE612811}" srcOrd="0" destOrd="0" presId="urn:microsoft.com/office/officeart/2005/8/layout/vProcess5"/>
    <dgm:cxn modelId="{8ABC727F-0167-49A5-9936-F46C80A81178}" type="presOf" srcId="{B7030F5D-471D-4610-B6C1-799961A302EC}" destId="{FD863075-37F1-4D32-A88E-D74DCAFDBB87}" srcOrd="0" destOrd="0" presId="urn:microsoft.com/office/officeart/2005/8/layout/vProcess5"/>
    <dgm:cxn modelId="{ACB5938B-3F38-4E1E-96EB-3070E89FF884}" srcId="{430CD748-E077-4E08-BC02-A75E9B8475A8}" destId="{CC98335E-4F18-42A3-BE63-FA5EAF23DD68}" srcOrd="1" destOrd="0" parTransId="{1CF5DDA4-5D27-4E1E-A0E2-19A6A44C2943}" sibTransId="{6493FE0A-9D9E-4386-8FB5-0C39F70B367B}"/>
    <dgm:cxn modelId="{2D2A3296-08EB-4462-9005-2F9E92BE9A21}" type="presOf" srcId="{F87F886B-C14C-4A9A-8D38-73CFBF1445CE}" destId="{DABAFA9E-2878-4258-85B1-4614D6C35817}" srcOrd="0" destOrd="0" presId="urn:microsoft.com/office/officeart/2005/8/layout/vProcess5"/>
    <dgm:cxn modelId="{B80123A6-DF98-4331-822E-59BAE49AB356}" srcId="{430CD748-E077-4E08-BC02-A75E9B8475A8}" destId="{0DEE90B4-AEE7-43E6-A09E-1A81B1C114C3}" srcOrd="2" destOrd="0" parTransId="{DC1AA7A2-ECB6-49FB-AFFC-781864096075}" sibTransId="{F87F886B-C14C-4A9A-8D38-73CFBF1445CE}"/>
    <dgm:cxn modelId="{BD73E8AD-04B2-47A8-96D4-9CF49818741A}" type="presOf" srcId="{B7030F5D-471D-4610-B6C1-799961A302EC}" destId="{C5BF7580-A2E5-4EBD-95C9-3CBACFFE75A0}" srcOrd="1" destOrd="0" presId="urn:microsoft.com/office/officeart/2005/8/layout/vProcess5"/>
    <dgm:cxn modelId="{742D0AAE-AD2A-4326-8CFC-50AC4DCE6E23}" type="presOf" srcId="{04103313-9F85-4AE8-8656-8E419D268446}" destId="{E4AA8394-BCD0-4900-9281-1A78F2D23281}" srcOrd="0" destOrd="0" presId="urn:microsoft.com/office/officeart/2005/8/layout/vProcess5"/>
    <dgm:cxn modelId="{93FC54E9-308D-4C62-999C-9F0E068A3F4C}" type="presOf" srcId="{CC98335E-4F18-42A3-BE63-FA5EAF23DD68}" destId="{57D56C0F-38D0-4C13-972D-D0FB762DDB71}" srcOrd="0" destOrd="0" presId="urn:microsoft.com/office/officeart/2005/8/layout/vProcess5"/>
    <dgm:cxn modelId="{23FDD7EA-8954-4A3E-8019-5BD68B4FA0CB}" type="presOf" srcId="{6493FE0A-9D9E-4386-8FB5-0C39F70B367B}" destId="{A5AAFB5B-ED57-4FB2-90A0-88DBFF746BE9}" srcOrd="0" destOrd="0" presId="urn:microsoft.com/office/officeart/2005/8/layout/vProcess5"/>
    <dgm:cxn modelId="{580923F2-A6CD-49F0-BFCE-EE7287E793D9}" type="presOf" srcId="{CC98335E-4F18-42A3-BE63-FA5EAF23DD68}" destId="{934E1693-A39D-40CC-8FE7-C367512B783D}" srcOrd="1" destOrd="0" presId="urn:microsoft.com/office/officeart/2005/8/layout/vProcess5"/>
    <dgm:cxn modelId="{B15F01F5-81B0-498F-AA70-90F27DF09AEE}" type="presOf" srcId="{430CD748-E077-4E08-BC02-A75E9B8475A8}" destId="{9EC753CF-D713-4F26-9063-6D700D63FB61}" srcOrd="0" destOrd="0" presId="urn:microsoft.com/office/officeart/2005/8/layout/vProcess5"/>
    <dgm:cxn modelId="{1BEB7BE9-380D-4D82-934C-AB8F5B90A959}" type="presParOf" srcId="{9EC753CF-D713-4F26-9063-6D700D63FB61}" destId="{69C9D155-1129-43CF-AA9D-535FAC23C98C}" srcOrd="0" destOrd="0" presId="urn:microsoft.com/office/officeart/2005/8/layout/vProcess5"/>
    <dgm:cxn modelId="{F6939052-AE3B-4D71-A4DE-24A821F402D2}" type="presParOf" srcId="{9EC753CF-D713-4F26-9063-6D700D63FB61}" destId="{FD863075-37F1-4D32-A88E-D74DCAFDBB87}" srcOrd="1" destOrd="0" presId="urn:microsoft.com/office/officeart/2005/8/layout/vProcess5"/>
    <dgm:cxn modelId="{43E4078C-2C19-48FB-B197-E5A6DD2C3CD0}" type="presParOf" srcId="{9EC753CF-D713-4F26-9063-6D700D63FB61}" destId="{57D56C0F-38D0-4C13-972D-D0FB762DDB71}" srcOrd="2" destOrd="0" presId="urn:microsoft.com/office/officeart/2005/8/layout/vProcess5"/>
    <dgm:cxn modelId="{63BA919E-EDD9-45B7-8B1C-F06595FA9668}" type="presParOf" srcId="{9EC753CF-D713-4F26-9063-6D700D63FB61}" destId="{1F42C046-8741-4798-9E75-648CBE612811}" srcOrd="3" destOrd="0" presId="urn:microsoft.com/office/officeart/2005/8/layout/vProcess5"/>
    <dgm:cxn modelId="{ECFDF85B-8525-4735-860A-A559614B9A5A}" type="presParOf" srcId="{9EC753CF-D713-4F26-9063-6D700D63FB61}" destId="{E4AA8394-BCD0-4900-9281-1A78F2D23281}" srcOrd="4" destOrd="0" presId="urn:microsoft.com/office/officeart/2005/8/layout/vProcess5"/>
    <dgm:cxn modelId="{9BEA2B82-B99A-4355-8B1C-994F06AA3D16}" type="presParOf" srcId="{9EC753CF-D713-4F26-9063-6D700D63FB61}" destId="{3D6CE26D-8FDB-4787-A372-A6C82836A228}" srcOrd="5" destOrd="0" presId="urn:microsoft.com/office/officeart/2005/8/layout/vProcess5"/>
    <dgm:cxn modelId="{E1D9D999-0C34-4688-9B2D-20FDD4818996}" type="presParOf" srcId="{9EC753CF-D713-4F26-9063-6D700D63FB61}" destId="{A5AAFB5B-ED57-4FB2-90A0-88DBFF746BE9}" srcOrd="6" destOrd="0" presId="urn:microsoft.com/office/officeart/2005/8/layout/vProcess5"/>
    <dgm:cxn modelId="{DFF19099-977A-4696-AA0D-689E3BDEF756}" type="presParOf" srcId="{9EC753CF-D713-4F26-9063-6D700D63FB61}" destId="{DABAFA9E-2878-4258-85B1-4614D6C35817}" srcOrd="7" destOrd="0" presId="urn:microsoft.com/office/officeart/2005/8/layout/vProcess5"/>
    <dgm:cxn modelId="{02ECFDBC-6F0A-455E-A341-D7D8607532B4}" type="presParOf" srcId="{9EC753CF-D713-4F26-9063-6D700D63FB61}" destId="{C5BF7580-A2E5-4EBD-95C9-3CBACFFE75A0}" srcOrd="8" destOrd="0" presId="urn:microsoft.com/office/officeart/2005/8/layout/vProcess5"/>
    <dgm:cxn modelId="{4F7BA520-B18A-46A1-9FA5-7D2C8333E3E3}" type="presParOf" srcId="{9EC753CF-D713-4F26-9063-6D700D63FB61}" destId="{934E1693-A39D-40CC-8FE7-C367512B783D}" srcOrd="9" destOrd="0" presId="urn:microsoft.com/office/officeart/2005/8/layout/vProcess5"/>
    <dgm:cxn modelId="{233142B7-8D71-44E3-8959-41290FED5DD7}" type="presParOf" srcId="{9EC753CF-D713-4F26-9063-6D700D63FB61}" destId="{FB4E630A-7B7B-445D-A792-07E7D3BB0CDE}" srcOrd="10" destOrd="0" presId="urn:microsoft.com/office/officeart/2005/8/layout/vProcess5"/>
    <dgm:cxn modelId="{A5AA3253-F113-4280-A922-571220DF1DBB}" type="presParOf" srcId="{9EC753CF-D713-4F26-9063-6D700D63FB61}" destId="{08AB4329-9C33-4D88-8302-447E63CC6C4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63075-37F1-4D32-A88E-D74DCAFDBB87}">
      <dsp:nvSpPr>
        <dsp:cNvPr id="0" name=""/>
        <dsp:cNvSpPr/>
      </dsp:nvSpPr>
      <dsp:spPr>
        <a:xfrm>
          <a:off x="0" y="0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kern="1200"/>
            <a:t>Una de las formas de ordena más sencilla.</a:t>
          </a:r>
          <a:endParaRPr lang="en-US" sz="1800" kern="1200"/>
        </a:p>
      </dsp:txBody>
      <dsp:txXfrm>
        <a:off x="31059" y="31059"/>
        <a:ext cx="4002254" cy="998322"/>
      </dsp:txXfrm>
    </dsp:sp>
    <dsp:sp modelId="{57D56C0F-38D0-4C13-972D-D0FB762DDB71}">
      <dsp:nvSpPr>
        <dsp:cNvPr id="0" name=""/>
        <dsp:cNvSpPr/>
      </dsp:nvSpPr>
      <dsp:spPr>
        <a:xfrm>
          <a:off x="438528" y="1253247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036716"/>
                <a:satOff val="-5484"/>
                <a:lumOff val="-2091"/>
                <a:alphaOff val="0"/>
                <a:tint val="98000"/>
                <a:lumMod val="100000"/>
              </a:schemeClr>
            </a:gs>
            <a:gs pos="100000">
              <a:schemeClr val="accent2">
                <a:hueOff val="-1036716"/>
                <a:satOff val="-5484"/>
                <a:lumOff val="-209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kern="1200"/>
            <a:t>Encontrar el elemento más pequeño y ubicarlo en el primer lugar del arreglo.</a:t>
          </a:r>
          <a:endParaRPr lang="en-US" sz="1800" kern="1200"/>
        </a:p>
      </dsp:txBody>
      <dsp:txXfrm>
        <a:off x="469587" y="1284306"/>
        <a:ext cx="4046226" cy="998322"/>
      </dsp:txXfrm>
    </dsp:sp>
    <dsp:sp modelId="{1F42C046-8741-4798-9E75-648CBE612811}">
      <dsp:nvSpPr>
        <dsp:cNvPr id="0" name=""/>
        <dsp:cNvSpPr/>
      </dsp:nvSpPr>
      <dsp:spPr>
        <a:xfrm>
          <a:off x="870511" y="2506494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073432"/>
                <a:satOff val="-10969"/>
                <a:lumOff val="-4183"/>
                <a:alphaOff val="0"/>
                <a:tint val="98000"/>
                <a:lumMod val="100000"/>
              </a:schemeClr>
            </a:gs>
            <a:gs pos="100000">
              <a:schemeClr val="accent2">
                <a:hueOff val="-2073432"/>
                <a:satOff val="-10969"/>
                <a:lumOff val="-418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kern="1200"/>
            <a:t>Encontrar el segundo elemento más pequeño y ubicarlo en el segundo lugar del arreglo.</a:t>
          </a:r>
          <a:endParaRPr lang="en-US" sz="1800" kern="1200"/>
        </a:p>
      </dsp:txBody>
      <dsp:txXfrm>
        <a:off x="901570" y="2537553"/>
        <a:ext cx="4052772" cy="998322"/>
      </dsp:txXfrm>
    </dsp:sp>
    <dsp:sp modelId="{E4AA8394-BCD0-4900-9281-1A78F2D23281}">
      <dsp:nvSpPr>
        <dsp:cNvPr id="0" name=""/>
        <dsp:cNvSpPr/>
      </dsp:nvSpPr>
      <dsp:spPr>
        <a:xfrm>
          <a:off x="1309039" y="3759741"/>
          <a:ext cx="5236159" cy="10604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1800" kern="1200"/>
            <a:t>Repite encontrando la siguiente carta más baja e intercambiarla en la posición hasta que el arreglo esté ordenado.</a:t>
          </a:r>
          <a:endParaRPr lang="en-US" sz="1800" kern="1200"/>
        </a:p>
      </dsp:txBody>
      <dsp:txXfrm>
        <a:off x="1340098" y="3790800"/>
        <a:ext cx="4046226" cy="998322"/>
      </dsp:txXfrm>
    </dsp:sp>
    <dsp:sp modelId="{3D6CE26D-8FDB-4787-A372-A6C82836A228}">
      <dsp:nvSpPr>
        <dsp:cNvPr id="0" name=""/>
        <dsp:cNvSpPr/>
      </dsp:nvSpPr>
      <dsp:spPr>
        <a:xfrm>
          <a:off x="4546873" y="812200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4701962" y="812200"/>
        <a:ext cx="379108" cy="518688"/>
      </dsp:txXfrm>
    </dsp:sp>
    <dsp:sp modelId="{A5AAFB5B-ED57-4FB2-90A0-88DBFF746BE9}">
      <dsp:nvSpPr>
        <dsp:cNvPr id="0" name=""/>
        <dsp:cNvSpPr/>
      </dsp:nvSpPr>
      <dsp:spPr>
        <a:xfrm>
          <a:off x="4985401" y="2065447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935681"/>
            <a:satOff val="-9566"/>
            <a:lumOff val="-962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935681"/>
              <a:satOff val="-9566"/>
              <a:lumOff val="-96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140490" y="2065447"/>
        <a:ext cx="379108" cy="518688"/>
      </dsp:txXfrm>
    </dsp:sp>
    <dsp:sp modelId="{DABAFA9E-2878-4258-85B1-4614D6C35817}">
      <dsp:nvSpPr>
        <dsp:cNvPr id="0" name=""/>
        <dsp:cNvSpPr/>
      </dsp:nvSpPr>
      <dsp:spPr>
        <a:xfrm>
          <a:off x="5417384" y="3318695"/>
          <a:ext cx="689286" cy="6892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5572473" y="3318695"/>
        <a:ext cx="379108" cy="518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56E64-8EDB-40BF-9B68-850B6714F7A9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17BED-F6B5-4294-971B-C57D948372C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4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Este algoritmo se llama ordenamiento por selección porque </a:t>
            </a:r>
            <a:r>
              <a:rPr lang="es-EC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selecciona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repetidamente el siguiente elemento más bajo y lo intercambia a su lugar.</a:t>
            </a:r>
          </a:p>
          <a:p>
            <a:pPr algn="just"/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¿Qué opinas sobre este algoritmo? ¿Qué partes parecen tomar más tiempo? ¿Cómo crees que sería su desempeño en arreglos grandes? Mantén esas preguntas en mente a medida que avanzas e implementas este algoritmo.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7BED-F6B5-4294-971B-C57D948372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16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Como estamos usando divide y vencerás para ordenar, tenemos que decidir cómo se van a ver nuestros subproblemas. El problema completo es ordenar todo un arreglo. Digamos que un subproblema es ordenar un </a:t>
            </a:r>
            <a:r>
              <a:rPr lang="es-EC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subarreglo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En particular, vamos a pensar que un subproblema es ordenar el </a:t>
            </a:r>
            <a:r>
              <a:rPr lang="es-EC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subarreglo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que empieza en el índice </a:t>
            </a:r>
            <a:r>
              <a:rPr lang="es-EC" dirty="0"/>
              <a:t>p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y va hasta el índice </a:t>
            </a:r>
            <a:r>
              <a:rPr lang="es-EC" dirty="0"/>
              <a:t>r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Será conveniente tener una notación para un </a:t>
            </a:r>
            <a:r>
              <a:rPr lang="es-EC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subarreglo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así que digamos que </a:t>
            </a:r>
            <a:r>
              <a:rPr lang="es-EC" dirty="0"/>
              <a:t>array[</a:t>
            </a:r>
            <a:r>
              <a:rPr lang="es-EC" dirty="0" err="1"/>
              <a:t>p..r</a:t>
            </a:r>
            <a:r>
              <a:rPr lang="es-EC" dirty="0"/>
              <a:t>]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denota este </a:t>
            </a:r>
            <a:r>
              <a:rPr lang="es-EC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subarreglo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de </a:t>
            </a:r>
            <a:r>
              <a:rPr lang="es-EC" dirty="0"/>
              <a:t>array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Ten en cuenta que esta notación de "dos puntos" </a:t>
            </a:r>
            <a:r>
              <a:rPr lang="es-EC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no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está permitida en C++; la estamos usando para describir el algoritmo, en vez de una implementación particular del algoritmo en código. En términos de nuestra notación, para un arreglo de </a:t>
            </a:r>
            <a:r>
              <a:rPr lang="es-EC" dirty="0"/>
              <a:t>n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elementos, podemos decir que el problema original es ordenar </a:t>
            </a:r>
            <a:r>
              <a:rPr lang="es-EC" dirty="0"/>
              <a:t>array[0..n-1]</a:t>
            </a:r>
            <a:r>
              <a:rPr lang="es-EC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7BED-F6B5-4294-971B-C57D948372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77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7BED-F6B5-4294-971B-C57D948372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65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17BED-F6B5-4294-971B-C57D948372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56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8A208-0F02-46AC-9A4B-84CF0101F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ordenamiento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DABD59-C3B0-41A1-A928-A983EE727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C" dirty="0"/>
              <a:t>Melvin </a:t>
            </a:r>
            <a:r>
              <a:rPr lang="es-EC" dirty="0" err="1"/>
              <a:t>poveda</a:t>
            </a:r>
            <a:r>
              <a:rPr lang="es-EC" dirty="0"/>
              <a:t> Quimiz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1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042B8-FC74-45C0-BDBF-29C9186D9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Ordenamiento</a:t>
            </a:r>
            <a:r>
              <a:rPr lang="en-US" dirty="0"/>
              <a:t> por </a:t>
            </a:r>
            <a:r>
              <a:rPr lang="en-US" dirty="0" err="1"/>
              <a:t>mezcla</a:t>
            </a:r>
            <a:r>
              <a:rPr lang="en-US" dirty="0"/>
              <a:t> (merge sort)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E71F6A-1850-47C0-840A-5DB848FD9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Usaremos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notacion</a:t>
            </a:r>
            <a:r>
              <a:rPr lang="en-US" dirty="0"/>
              <a:t>: array</a:t>
            </a:r>
            <a:r>
              <a:rPr lang="es-EC" dirty="0"/>
              <a:t>[</a:t>
            </a:r>
            <a:r>
              <a:rPr lang="es-EC" dirty="0" err="1"/>
              <a:t>p..r</a:t>
            </a:r>
            <a:r>
              <a:rPr lang="es-EC" dirty="0"/>
              <a:t>] quiere decir el </a:t>
            </a:r>
            <a:r>
              <a:rPr lang="es-EC" dirty="0" err="1"/>
              <a:t>subarreglo</a:t>
            </a:r>
            <a:r>
              <a:rPr lang="es-EC" dirty="0"/>
              <a:t> del arreglo array desde el índice p hasta el índice r.</a:t>
            </a:r>
            <a:endParaRPr lang="en-US" dirty="0"/>
          </a:p>
          <a:p>
            <a:r>
              <a:rPr lang="en-US" dirty="0"/>
              <a:t>El </a:t>
            </a:r>
            <a:r>
              <a:rPr lang="en-US" dirty="0" err="1"/>
              <a:t>subproblema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 ser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ordenar</a:t>
            </a:r>
            <a:r>
              <a:rPr lang="en-US" dirty="0"/>
              <a:t> un </a:t>
            </a:r>
            <a:r>
              <a:rPr lang="en-US" dirty="0" err="1"/>
              <a:t>subarreglo</a:t>
            </a:r>
            <a:r>
              <a:rPr lang="en-US" dirty="0"/>
              <a:t> que </a:t>
            </a:r>
            <a:r>
              <a:rPr lang="en-US" dirty="0" err="1"/>
              <a:t>empieza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 y termina </a:t>
            </a:r>
            <a:r>
              <a:rPr lang="en-US" dirty="0" err="1"/>
              <a:t>en</a:t>
            </a:r>
            <a:r>
              <a:rPr lang="en-US" dirty="0"/>
              <a:t> r, es </a:t>
            </a:r>
            <a:r>
              <a:rPr lang="en-US" dirty="0" err="1"/>
              <a:t>decir</a:t>
            </a:r>
            <a:r>
              <a:rPr lang="en-US" dirty="0"/>
              <a:t>, array[</a:t>
            </a:r>
            <a:r>
              <a:rPr lang="en-US" dirty="0" err="1"/>
              <a:t>p..r</a:t>
            </a:r>
            <a:r>
              <a:rPr lang="en-US" dirty="0"/>
              <a:t>].</a:t>
            </a:r>
          </a:p>
          <a:p>
            <a:r>
              <a:rPr lang="en-US" dirty="0"/>
              <a:t>El </a:t>
            </a:r>
            <a:r>
              <a:rPr lang="en-US" dirty="0" err="1"/>
              <a:t>proceso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divide y </a:t>
            </a:r>
            <a:r>
              <a:rPr lang="en-US" dirty="0" err="1"/>
              <a:t>vencerás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Divide </a:t>
            </a:r>
            <a:r>
              <a:rPr lang="en-US" dirty="0"/>
              <a:t>al </a:t>
            </a:r>
            <a:r>
              <a:rPr lang="en-US" dirty="0" err="1"/>
              <a:t>encontrar</a:t>
            </a:r>
            <a:r>
              <a:rPr lang="en-US" dirty="0"/>
              <a:t> el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i="1" dirty="0"/>
              <a:t>q </a:t>
            </a:r>
            <a:r>
              <a:rPr lang="en-US" dirty="0"/>
              <a:t>de la </a:t>
            </a:r>
            <a:r>
              <a:rPr lang="en-US" dirty="0" err="1"/>
              <a:t>posición</a:t>
            </a:r>
            <a:r>
              <a:rPr lang="en-US" dirty="0"/>
              <a:t> a medio </a:t>
            </a:r>
            <a:r>
              <a:rPr lang="en-US" dirty="0" err="1"/>
              <a:t>camino</a:t>
            </a:r>
            <a:r>
              <a:rPr lang="en-US" dirty="0"/>
              <a:t> de p y r.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Vence</a:t>
            </a:r>
            <a:r>
              <a:rPr lang="en-US" b="1" dirty="0"/>
              <a:t> </a:t>
            </a:r>
            <a:r>
              <a:rPr lang="es-EC" dirty="0"/>
              <a:t>al</a:t>
            </a:r>
            <a:r>
              <a:rPr lang="es-EC" b="1" dirty="0"/>
              <a:t> </a:t>
            </a:r>
            <a:r>
              <a:rPr lang="es-EC" dirty="0"/>
              <a:t>ordenar de manera recursiva los </a:t>
            </a:r>
            <a:r>
              <a:rPr lang="es-EC" dirty="0" err="1"/>
              <a:t>subarreglos</a:t>
            </a:r>
            <a:r>
              <a:rPr lang="es-EC" dirty="0"/>
              <a:t> (array[</a:t>
            </a:r>
            <a:r>
              <a:rPr lang="es-EC" dirty="0" err="1"/>
              <a:t>p..q</a:t>
            </a:r>
            <a:r>
              <a:rPr lang="es-EC" dirty="0"/>
              <a:t>] y array[</a:t>
            </a:r>
            <a:r>
              <a:rPr lang="es-EC" dirty="0" err="1"/>
              <a:t>q..r</a:t>
            </a:r>
            <a:r>
              <a:rPr lang="es-EC" dirty="0"/>
              <a:t>]) en cada uno de los dos subproblemas creados por el paso de dividir.</a:t>
            </a:r>
          </a:p>
          <a:p>
            <a:pPr marL="342900" indent="-342900">
              <a:buFont typeface="+mj-lt"/>
              <a:buAutoNum type="arabicPeriod"/>
            </a:pPr>
            <a:r>
              <a:rPr lang="es-EC" b="1" dirty="0"/>
              <a:t>Combina </a:t>
            </a:r>
            <a:r>
              <a:rPr lang="es-EC" dirty="0"/>
              <a:t> los dos </a:t>
            </a:r>
            <a:r>
              <a:rPr lang="es-EC" dirty="0" err="1"/>
              <a:t>subarreglos</a:t>
            </a:r>
            <a:r>
              <a:rPr lang="es-EC" dirty="0"/>
              <a:t> ordenados de regreso en un solo arreglo ordenado array[</a:t>
            </a:r>
            <a:r>
              <a:rPr lang="es-EC" dirty="0" err="1"/>
              <a:t>p..r</a:t>
            </a:r>
            <a:r>
              <a:rPr lang="es-EC" dirty="0"/>
              <a:t>].</a:t>
            </a:r>
          </a:p>
          <a:p>
            <a:r>
              <a:rPr lang="es-EC" dirty="0"/>
              <a:t>El caso base va a ser el </a:t>
            </a:r>
            <a:r>
              <a:rPr lang="es-EC" dirty="0" err="1"/>
              <a:t>subarreglo</a:t>
            </a:r>
            <a:r>
              <a:rPr lang="es-EC" dirty="0"/>
              <a:t> de menos de dos elementos.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02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BE382-1E2C-4ACE-B0CD-664E52AD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Ordenamiento</a:t>
            </a:r>
            <a:r>
              <a:rPr lang="en-US" dirty="0"/>
              <a:t> por </a:t>
            </a:r>
            <a:r>
              <a:rPr lang="en-US" dirty="0" err="1"/>
              <a:t>mezcla</a:t>
            </a:r>
            <a:r>
              <a:rPr lang="en-US" dirty="0"/>
              <a:t> (merge sort)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385D6B-0978-402F-A0E3-794AE86E2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Empezamos con un arreglo array = [14, 7, 3, 12, 9, 11, 6, 2].  Entonces array[0..7] es el arreglo completo.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En el paso de dividir, calculamos </a:t>
            </a:r>
            <a:r>
              <a:rPr lang="es-EC" i="1" dirty="0"/>
              <a:t>q=3.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En el paso de vencer, se deben ordenar los dos </a:t>
            </a:r>
            <a:r>
              <a:rPr lang="es-EC" dirty="0" err="1"/>
              <a:t>subarreglos</a:t>
            </a:r>
            <a:r>
              <a:rPr lang="es-EC" dirty="0"/>
              <a:t>, que en este caso son array[0..3] y array[4..7]. En este caso,  una vez ordenados el array[0..3]=[3, 7, 12, 14] y array[4..7]=[2, 6, 9, 11]. </a:t>
            </a:r>
          </a:p>
          <a:p>
            <a:pPr marL="342900" indent="-342900">
              <a:buFont typeface="+mj-lt"/>
              <a:buAutoNum type="arabicPeriod"/>
            </a:pPr>
            <a:r>
              <a:rPr lang="es-EC" dirty="0"/>
              <a:t>El último paso es la unión de ambos </a:t>
            </a:r>
            <a:r>
              <a:rPr lang="es-EC" dirty="0" err="1"/>
              <a:t>arrays</a:t>
            </a:r>
            <a:r>
              <a:rPr lang="es-EC" dirty="0"/>
              <a:t>.</a:t>
            </a:r>
          </a:p>
          <a:p>
            <a:r>
              <a:rPr lang="es-EC" dirty="0"/>
              <a:t>El </a:t>
            </a:r>
            <a:r>
              <a:rPr lang="es-EC" dirty="0" err="1"/>
              <a:t>subarreglo</a:t>
            </a:r>
            <a:r>
              <a:rPr lang="es-EC" dirty="0"/>
              <a:t> array[0..3] se resuelve de la misma manera, así con todos los </a:t>
            </a:r>
            <a:r>
              <a:rPr lang="es-EC" dirty="0" err="1"/>
              <a:t>subarreglo</a:t>
            </a:r>
            <a:r>
              <a:rPr lang="es-EC" dirty="0"/>
              <a:t> que se generen y no sean un cao base.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38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A0C1E-DA31-400D-89A2-92C01EA8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Ordenamiento</a:t>
            </a:r>
            <a:r>
              <a:rPr lang="en-US" dirty="0"/>
              <a:t> por </a:t>
            </a:r>
            <a:r>
              <a:rPr lang="en-US" dirty="0" err="1"/>
              <a:t>mezcla</a:t>
            </a:r>
            <a:r>
              <a:rPr lang="en-US" dirty="0"/>
              <a:t> (merge sort)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2DB8100-A095-4B6D-B36E-B6ADFBBE5E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587532" y="2141538"/>
            <a:ext cx="3086599" cy="3779202"/>
          </a:xfrm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5078EA6-DD7C-4598-A611-14DFBC47D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1895" y="2051474"/>
            <a:ext cx="4782573" cy="1869863"/>
          </a:xfrm>
        </p:spPr>
        <p:txBody>
          <a:bodyPr/>
          <a:lstStyle/>
          <a:p>
            <a:r>
              <a:rPr lang="es-EC" dirty="0"/>
              <a:t>La mayoría de pasos son sencillos.</a:t>
            </a:r>
          </a:p>
          <a:p>
            <a:r>
              <a:rPr lang="es-EC" dirty="0"/>
              <a:t>En el paso de combinar es donde se realiza el trabajo de verdad.</a:t>
            </a:r>
          </a:p>
          <a:p>
            <a:r>
              <a:rPr lang="es-EC" dirty="0"/>
              <a:t>A grandes rasgos, el código se verá de la siguiente manera:</a:t>
            </a: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2A9077-7647-4F8E-B08D-076A9D1CA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431" y="4011930"/>
            <a:ext cx="27146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35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347FB-1FED-45E1-8856-201405E9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Mezcla en tiempo lineal</a:t>
            </a:r>
            <a:endParaRPr lang="en-U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C76FAD5-DDA1-41C1-8EC9-8450F91D4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71" y="1236133"/>
            <a:ext cx="10131425" cy="3649133"/>
          </a:xfrm>
        </p:spPr>
        <p:txBody>
          <a:bodyPr/>
          <a:lstStyle/>
          <a:p>
            <a:r>
              <a:rPr lang="es-EC" dirty="0"/>
              <a:t>Primero, se copian ambos arreglos en dos copias temporales: </a:t>
            </a:r>
            <a:r>
              <a:rPr lang="es-EC" dirty="0" err="1"/>
              <a:t>lowHalf</a:t>
            </a:r>
            <a:r>
              <a:rPr lang="es-EC" dirty="0"/>
              <a:t> y </a:t>
            </a:r>
            <a:r>
              <a:rPr lang="es-EC" dirty="0" err="1"/>
              <a:t>highHalf</a:t>
            </a:r>
            <a:r>
              <a:rPr lang="es-EC" dirty="0"/>
              <a:t>.</a:t>
            </a:r>
          </a:p>
          <a:p>
            <a:endParaRPr lang="es-EC" dirty="0"/>
          </a:p>
          <a:p>
            <a:pPr marL="0" indent="0">
              <a:buNone/>
            </a:pPr>
            <a:endParaRPr lang="es-EC" dirty="0"/>
          </a:p>
          <a:p>
            <a:r>
              <a:rPr lang="es-EC" dirty="0"/>
              <a:t>Vamos a utilizar tres índices para indexar los arreglos.</a:t>
            </a:r>
          </a:p>
          <a:p>
            <a:r>
              <a:rPr lang="es-EC" dirty="0"/>
              <a:t>Se debe agregar el elemento más pequeño de los dos </a:t>
            </a:r>
            <a:r>
              <a:rPr lang="es-EC" dirty="0" err="1"/>
              <a:t>subarreglo</a:t>
            </a:r>
            <a:r>
              <a:rPr lang="es-EC" dirty="0"/>
              <a:t>, solo puede ser </a:t>
            </a:r>
            <a:r>
              <a:rPr lang="es-EC" dirty="0" err="1"/>
              <a:t>lowHalf</a:t>
            </a:r>
            <a:r>
              <a:rPr lang="es-EC" dirty="0"/>
              <a:t>[0] y </a:t>
            </a:r>
            <a:r>
              <a:rPr lang="es-EC" dirty="0" err="1"/>
              <a:t>highHalf</a:t>
            </a:r>
            <a:r>
              <a:rPr lang="es-EC" dirty="0"/>
              <a:t>[0] ya que ambos arreglos ya están ordenados. Con una sola comparación tenemos el primer elemento.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11E431-AA0E-420C-A604-585E3258A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598" y="2140797"/>
            <a:ext cx="7319963" cy="77365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D8CF547-1C58-45CD-A508-5AF4E1DBA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98" y="4414405"/>
            <a:ext cx="7319963" cy="140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86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6CEFC-D261-40AD-B5EB-5A303A58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Mezcla en tiempo lineal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80835B-4ACC-4E0F-9BF0-A57A1D2F8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966893"/>
          </a:xfrm>
        </p:spPr>
        <p:txBody>
          <a:bodyPr/>
          <a:lstStyle/>
          <a:p>
            <a:r>
              <a:rPr lang="es-EC" dirty="0"/>
              <a:t>Ahora en adelante, para agregar un nuevo elemento solo es necesario comparar entre los primeros elementos no tomados de ambos arreglos para decidir el siguiente valor a agregar.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D92D919-A009-4720-8515-C48ACA03B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10"/>
          <a:stretch/>
        </p:blipFill>
        <p:spPr>
          <a:xfrm>
            <a:off x="922973" y="3108960"/>
            <a:ext cx="7478077" cy="9211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F53056A-F816-4FF4-8A6A-83F112B7D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73" y="4177868"/>
            <a:ext cx="7478077" cy="76561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C926BB5-9DAE-4F0E-B1CB-C978E1A0D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973" y="5091225"/>
            <a:ext cx="7569517" cy="7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73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9DADB-E451-4750-93BC-F09DCBA0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Análisis del Ordenamiento por mezcla.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469686A-080B-48B3-99B7-F0D0DB92944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s-EC" dirty="0"/>
                  <a:t>Vamos a considerar cuanto tiempo demora cada uno de los tres pasos del algoritmo: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El paso de divider ale </a:t>
                </a:r>
                <a:r>
                  <a:rPr lang="en-US" dirty="0" err="1"/>
                  <a:t>arreglo</a:t>
                </a:r>
                <a:r>
                  <a:rPr lang="en-US" dirty="0"/>
                  <a:t> </a:t>
                </a:r>
                <a:r>
                  <a:rPr lang="en-US" dirty="0" err="1"/>
                  <a:t>tarde</a:t>
                </a:r>
                <a:r>
                  <a:rPr lang="en-US" dirty="0"/>
                  <a:t> un </a:t>
                </a:r>
                <a:r>
                  <a:rPr lang="en-US" dirty="0" err="1"/>
                  <a:t>tiempo</a:t>
                </a:r>
                <a:r>
                  <a:rPr lang="en-US" dirty="0"/>
                  <a:t> </a:t>
                </a:r>
                <a:r>
                  <a:rPr lang="en-US" dirty="0" err="1"/>
                  <a:t>constante</a:t>
                </a:r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El paso de </a:t>
                </a:r>
                <a:r>
                  <a:rPr lang="en-US" dirty="0" err="1"/>
                  <a:t>ordenar</a:t>
                </a:r>
                <a:r>
                  <a:rPr lang="en-US" dirty="0"/>
                  <a:t> los dos </a:t>
                </a:r>
                <a:r>
                  <a:rPr lang="en-US" dirty="0" err="1"/>
                  <a:t>subarreglos</a:t>
                </a:r>
                <a:r>
                  <a:rPr lang="en-US" dirty="0"/>
                  <a:t> de </a:t>
                </a:r>
                <a:r>
                  <a:rPr lang="en-US" dirty="0" err="1"/>
                  <a:t>aproximadamente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elementos</a:t>
                </a:r>
                <a:r>
                  <a:rPr lang="en-US" dirty="0"/>
                  <a:t> lo </a:t>
                </a:r>
                <a:r>
                  <a:rPr lang="en-US" dirty="0" err="1"/>
                  <a:t>tomaremos</a:t>
                </a:r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cuenta</a:t>
                </a:r>
                <a:r>
                  <a:rPr lang="en-US" dirty="0"/>
                  <a:t> </a:t>
                </a:r>
                <a:r>
                  <a:rPr lang="en-US" dirty="0" err="1"/>
                  <a:t>cuando</a:t>
                </a:r>
                <a:r>
                  <a:rPr lang="en-US" dirty="0"/>
                  <a:t> </a:t>
                </a:r>
                <a:r>
                  <a:rPr lang="en-US" dirty="0" err="1"/>
                  <a:t>consideremos</a:t>
                </a:r>
                <a:r>
                  <a:rPr lang="en-US" dirty="0"/>
                  <a:t> los </a:t>
                </a:r>
                <a:r>
                  <a:rPr lang="en-US" dirty="0" err="1"/>
                  <a:t>subproblemas</a:t>
                </a:r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El paso de </a:t>
                </a:r>
                <a:r>
                  <a:rPr lang="en-US" dirty="0" err="1"/>
                  <a:t>combinar</a:t>
                </a:r>
                <a:r>
                  <a:rPr lang="en-US" dirty="0"/>
                  <a:t> los </a:t>
                </a:r>
                <a:r>
                  <a:rPr lang="en-US" dirty="0" err="1"/>
                  <a:t>arreglos</a:t>
                </a:r>
                <a:r>
                  <a:rPr lang="en-US" dirty="0"/>
                  <a:t> </a:t>
                </a:r>
                <a:r>
                  <a:rPr lang="en-US" dirty="0" err="1"/>
                  <a:t>tarde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Dividir</a:t>
                </a:r>
                <a:r>
                  <a:rPr lang="en-US" dirty="0"/>
                  <a:t> y </a:t>
                </a:r>
                <a:r>
                  <a:rPr lang="en-US" dirty="0" err="1"/>
                  <a:t>convinar</a:t>
                </a:r>
                <a:r>
                  <a:rPr lang="en-US" dirty="0"/>
                  <a:t> </a:t>
                </a:r>
                <a:r>
                  <a:rPr lang="en-US" dirty="0" err="1"/>
                  <a:t>demoran</a:t>
                </a:r>
                <a:r>
                  <a:rPr lang="en-US" dirty="0"/>
                  <a:t> </a:t>
                </a:r>
                <a:r>
                  <a:rPr lang="en-US" dirty="0" err="1"/>
                  <a:t>juntos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469686A-080B-48B3-99B7-F0D0DB9294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99" r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893778C-3A7B-4555-A3A4-D6B82ACC26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21363" y="2972967"/>
            <a:ext cx="4995862" cy="1986803"/>
          </a:xfrm>
        </p:spPr>
      </p:pic>
    </p:spTree>
    <p:extLst>
      <p:ext uri="{BB962C8B-B14F-4D97-AF65-F5344CB8AC3E}">
        <p14:creationId xmlns:p14="http://schemas.microsoft.com/office/powerpoint/2010/main" val="174994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B4289-F26D-4B7A-8152-0C487F95C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C" sz="3300"/>
              <a:t>Análisis del Ordenamiento por mezcla</a:t>
            </a:r>
            <a:endParaRPr lang="en-US" sz="33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FD3B74B9-CA45-4D91-B66C-32E6C36D2E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2178" y="2261420"/>
                <a:ext cx="4002936" cy="3637935"/>
              </a:xfrm>
            </p:spPr>
            <p:txBody>
              <a:bodyPr>
                <a:normAutofit/>
              </a:bodyPr>
              <a:lstStyle/>
              <a:p>
                <a:r>
                  <a:rPr lang="es-EC" dirty="0"/>
                  <a:t>En total demora </a:t>
                </a:r>
                <a14:m>
                  <m:oMath xmlns:m="http://schemas.openxmlformats.org/officeDocument/2006/math">
                    <m:r>
                      <a:rPr lang="es-EC" i="1" smtClean="0">
                        <a:latin typeface="Cambria Math" panose="02040503050406030204" pitchFamily="18" charset="0"/>
                      </a:rPr>
                      <m:t>𝑙𝑐𝑛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donde</a:t>
                </a:r>
                <a:r>
                  <a:rPr lang="en-US" dirty="0"/>
                  <a:t> l es el </a:t>
                </a:r>
                <a:r>
                  <a:rPr lang="en-US" dirty="0" err="1"/>
                  <a:t>número</a:t>
                </a:r>
                <a:r>
                  <a:rPr lang="en-US" dirty="0"/>
                  <a:t> de </a:t>
                </a:r>
                <a:r>
                  <a:rPr lang="en-US" dirty="0" err="1"/>
                  <a:t>niveles</a:t>
                </a:r>
                <a:r>
                  <a:rPr lang="en-US" dirty="0"/>
                  <a:t> del arbol.</a:t>
                </a:r>
              </a:p>
              <a:p>
                <a:r>
                  <a:rPr lang="en-US" dirty="0" err="1"/>
                  <a:t>Sabemos</a:t>
                </a:r>
                <a:r>
                  <a:rPr lang="en-US" dirty="0"/>
                  <a:t>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i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 +1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entonces</a:t>
                </a:r>
                <a:r>
                  <a:rPr lang="en-US" dirty="0"/>
                  <a:t> </a:t>
                </a:r>
                <a:r>
                  <a:rPr lang="en-US" dirty="0" err="1"/>
                  <a:t>todo</a:t>
                </a:r>
                <a:r>
                  <a:rPr lang="en-US" dirty="0"/>
                  <a:t> el </a:t>
                </a:r>
                <a:r>
                  <a:rPr lang="en-US" dirty="0" err="1"/>
                  <a:t>algorithmos</a:t>
                </a:r>
                <a:r>
                  <a:rPr lang="en-US" dirty="0"/>
                  <a:t> </a:t>
                </a:r>
                <a:r>
                  <a:rPr lang="en-US" dirty="0" err="1"/>
                  <a:t>va</a:t>
                </a:r>
                <a:r>
                  <a:rPr lang="en-US" dirty="0"/>
                  <a:t> a </a:t>
                </a:r>
                <a:r>
                  <a:rPr lang="en-US" dirty="0" err="1"/>
                  <a:t>demorar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FD3B74B9-CA45-4D91-B66C-32E6C36D2E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2178" y="2261420"/>
                <a:ext cx="4002936" cy="3637935"/>
              </a:xfrm>
              <a:blipFill>
                <a:blip r:embed="rId3"/>
                <a:stretch>
                  <a:fillRect l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B52AFBF6-8F23-449F-A9D6-A89194011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275383"/>
            <a:ext cx="6095593" cy="414500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2944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8A4BB-3B75-4C38-A2A0-3A502500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Ordenamiento rápido (Quicksort)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40C134A-CEA1-4C3B-B540-4E35E3510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C" dirty="0"/>
                  <a:t>Difiere del </a:t>
                </a:r>
                <a:r>
                  <a:rPr lang="es-EC" dirty="0" err="1"/>
                  <a:t>ordenmiento</a:t>
                </a:r>
                <a:r>
                  <a:rPr lang="es-EC" dirty="0"/>
                  <a:t> por mezcla que todo el trabajo se lo hace en el proceso de dividir el arreglo, mientras nada de trabajo se hace al momento de unirlos.</a:t>
                </a:r>
              </a:p>
              <a:p>
                <a:r>
                  <a:rPr lang="es-EC" dirty="0"/>
                  <a:t>En el peor de los casos, demora igual que el ordenamiento por selección , es decir, </a:t>
                </a:r>
                <a14:m>
                  <m:oMath xmlns:m="http://schemas.openxmlformats.org/officeDocument/2006/math">
                    <m:r>
                      <a:rPr lang="es-EC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EC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C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C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EC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promedio</a:t>
                </a:r>
                <a:r>
                  <a:rPr lang="en-US" dirty="0"/>
                  <a:t> el </a:t>
                </a:r>
                <a:r>
                  <a:rPr lang="en-US" dirty="0" err="1"/>
                  <a:t>tiempo</a:t>
                </a:r>
                <a:r>
                  <a:rPr lang="en-US" dirty="0"/>
                  <a:t> de </a:t>
                </a:r>
                <a:r>
                  <a:rPr lang="en-US" dirty="0" err="1"/>
                  <a:t>ejecución</a:t>
                </a:r>
                <a:r>
                  <a:rPr lang="en-US" dirty="0"/>
                  <a:t> es similar al del </a:t>
                </a:r>
                <a:r>
                  <a:rPr lang="en-US" dirty="0" err="1"/>
                  <a:t>ordenamiento</a:t>
                </a:r>
                <a:r>
                  <a:rPr lang="en-US" dirty="0"/>
                  <a:t> por </a:t>
                </a:r>
                <a:r>
                  <a:rPr lang="en-US" dirty="0" err="1"/>
                  <a:t>mezcla</a:t>
                </a:r>
                <a:r>
                  <a:rPr lang="en-US" dirty="0"/>
                  <a:t>, es </a:t>
                </a:r>
                <a:r>
                  <a:rPr lang="en-US" dirty="0" err="1"/>
                  <a:t>decir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s-EC" dirty="0"/>
                  <a:t>En la práctica, el ordenamiento rápido tiene un mejor desempeño que el ordenamiento por selección.</a:t>
                </a:r>
                <a:endParaRPr lang="en-US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40C134A-CEA1-4C3B-B540-4E35E3510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675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88F16-8C5A-4E6E-A372-1052DB93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Ordenamiento rápido (Quicksort)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0AB418-3F5D-4203-8FD5-2C366B499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El proceso para ordenar un arreglo array[</a:t>
            </a:r>
            <a:r>
              <a:rPr lang="es-EC" dirty="0" err="1"/>
              <a:t>p..r</a:t>
            </a:r>
            <a:r>
              <a:rPr lang="es-EC" dirty="0"/>
              <a:t>] es el siguiente.</a:t>
            </a:r>
          </a:p>
          <a:p>
            <a:pPr marL="342900" indent="-342900">
              <a:buFont typeface="+mj-lt"/>
              <a:buAutoNum type="arabicPeriod"/>
            </a:pPr>
            <a:r>
              <a:rPr lang="es-EC" b="1" dirty="0"/>
              <a:t>Divide </a:t>
            </a:r>
            <a:r>
              <a:rPr lang="es-EC" dirty="0"/>
              <a:t>escogiendo cualquier elemento del arreglo, al cuál lo llamaremos </a:t>
            </a:r>
            <a:r>
              <a:rPr lang="es-EC" b="1" dirty="0"/>
              <a:t>pivote</a:t>
            </a:r>
            <a:r>
              <a:rPr lang="es-EC" dirty="0"/>
              <a:t>. Reorganiza los elementos del arreglo de tal manera que los elementos a la izquierda del pivote sean todos menores que el pivote, así como, los que estén a la derecha sean todos mayores que el pivote.</a:t>
            </a:r>
          </a:p>
          <a:p>
            <a:pPr marL="342900" indent="-342900">
              <a:buFont typeface="+mj-lt"/>
              <a:buAutoNum type="arabicPeriod"/>
            </a:pPr>
            <a:r>
              <a:rPr lang="es-EC" b="1" dirty="0"/>
              <a:t>Vence </a:t>
            </a:r>
            <a:r>
              <a:rPr lang="es-EC" dirty="0"/>
              <a:t>al ordenar todos los elementos a la izquierda del pivotes de manera recursiva, así como, los que están a la derecha del pivote.</a:t>
            </a:r>
          </a:p>
          <a:p>
            <a:pPr marL="342900" indent="-342900">
              <a:buFont typeface="+mj-lt"/>
              <a:buAutoNum type="arabicPeriod"/>
            </a:pPr>
            <a:r>
              <a:rPr lang="es-EC" b="1" dirty="0"/>
              <a:t>Combina </a:t>
            </a:r>
            <a:r>
              <a:rPr lang="es-EC" dirty="0"/>
              <a:t>al hacer nada.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1719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993B7-3646-456C-8464-44824B01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Hacer particiones en tiempo lineal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38C15-1B56-40CD-9F3F-40A1BC9F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fácil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escogemos</a:t>
            </a:r>
            <a:r>
              <a:rPr lang="en-US" dirty="0"/>
              <a:t> el ultimo </a:t>
            </a:r>
            <a:r>
              <a:rPr lang="en-US" dirty="0" err="1"/>
              <a:t>termino</a:t>
            </a:r>
            <a:r>
              <a:rPr lang="en-US" dirty="0"/>
              <a:t> del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el </a:t>
            </a:r>
            <a:r>
              <a:rPr lang="en-US" dirty="0" err="1"/>
              <a:t>pivote</a:t>
            </a:r>
            <a:r>
              <a:rPr lang="en-US" dirty="0"/>
              <a:t>.</a:t>
            </a:r>
          </a:p>
          <a:p>
            <a:r>
              <a:rPr lang="en-US" dirty="0" err="1"/>
              <a:t>Hacemos</a:t>
            </a:r>
            <a:r>
              <a:rPr lang="en-US" dirty="0"/>
              <a:t> la </a:t>
            </a:r>
            <a:r>
              <a:rPr lang="en-US" dirty="0" err="1"/>
              <a:t>partición</a:t>
            </a:r>
            <a:r>
              <a:rPr lang="en-US" dirty="0"/>
              <a:t> del </a:t>
            </a:r>
            <a:r>
              <a:rPr lang="en-US" dirty="0" err="1"/>
              <a:t>arreglo</a:t>
            </a:r>
            <a:r>
              <a:rPr lang="en-US" dirty="0"/>
              <a:t> </a:t>
            </a:r>
            <a:r>
              <a:rPr lang="en-US" dirty="0" err="1"/>
              <a:t>pasando</a:t>
            </a:r>
            <a:r>
              <a:rPr lang="en-US" dirty="0"/>
              <a:t> de </a:t>
            </a:r>
            <a:r>
              <a:rPr lang="en-US" dirty="0" err="1"/>
              <a:t>izquierda</a:t>
            </a:r>
            <a:r>
              <a:rPr lang="en-US" dirty="0"/>
              <a:t> a </a:t>
            </a:r>
            <a:r>
              <a:rPr lang="en-US" dirty="0" err="1"/>
              <a:t>derecha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del </a:t>
            </a:r>
            <a:r>
              <a:rPr lang="en-US" dirty="0" err="1"/>
              <a:t>subarreglo</a:t>
            </a:r>
            <a:r>
              <a:rPr lang="en-US" dirty="0"/>
              <a:t>, </a:t>
            </a:r>
            <a:r>
              <a:rPr lang="en-US" dirty="0" err="1"/>
              <a:t>comparando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element con el </a:t>
            </a:r>
            <a:r>
              <a:rPr lang="en-US" dirty="0" err="1"/>
              <a:t>pivote</a:t>
            </a:r>
            <a:r>
              <a:rPr lang="en-US" dirty="0"/>
              <a:t>.</a:t>
            </a:r>
          </a:p>
          <a:p>
            <a:r>
              <a:rPr lang="en-US" dirty="0"/>
              <a:t>Se </a:t>
            </a:r>
            <a:r>
              <a:rPr lang="en-US" dirty="0" err="1"/>
              <a:t>mantendrán</a:t>
            </a:r>
            <a:r>
              <a:rPr lang="en-US" dirty="0"/>
              <a:t> dos </a:t>
            </a:r>
            <a:r>
              <a:rPr lang="en-US" dirty="0" err="1"/>
              <a:t>índices</a:t>
            </a:r>
            <a:r>
              <a:rPr lang="en-US" dirty="0"/>
              <a:t>, </a:t>
            </a:r>
            <a:r>
              <a:rPr lang="en-US" i="1" dirty="0"/>
              <a:t>q </a:t>
            </a:r>
            <a:r>
              <a:rPr lang="en-US" dirty="0"/>
              <a:t>y </a:t>
            </a:r>
            <a:r>
              <a:rPr lang="en-US" i="1" dirty="0"/>
              <a:t>j.</a:t>
            </a:r>
          </a:p>
          <a:p>
            <a:r>
              <a:rPr lang="en-US" dirty="0"/>
              <a:t>Los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array</a:t>
            </a:r>
            <a:r>
              <a:rPr lang="es-EC" dirty="0"/>
              <a:t>[p..q-1] son los elementos que se sabe son m</a:t>
            </a:r>
            <a:r>
              <a:rPr lang="en-US" dirty="0" err="1"/>
              <a:t>ás</a:t>
            </a:r>
            <a:r>
              <a:rPr lang="en-US" dirty="0"/>
              <a:t> </a:t>
            </a:r>
            <a:r>
              <a:rPr lang="en-US" dirty="0" err="1"/>
              <a:t>pequeños</a:t>
            </a:r>
            <a:r>
              <a:rPr lang="en-US" dirty="0"/>
              <a:t> que el </a:t>
            </a:r>
            <a:r>
              <a:rPr lang="en-US" dirty="0" err="1"/>
              <a:t>pivote</a:t>
            </a:r>
            <a:r>
              <a:rPr lang="en-US" dirty="0"/>
              <a:t>.</a:t>
            </a:r>
          </a:p>
          <a:p>
            <a:r>
              <a:rPr lang="en-US" dirty="0"/>
              <a:t>Los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array[q..j-1] son los </a:t>
            </a:r>
            <a:r>
              <a:rPr lang="en-US" dirty="0" err="1"/>
              <a:t>elementos</a:t>
            </a:r>
            <a:r>
              <a:rPr lang="en-US" dirty="0"/>
              <a:t> que se sabe son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que el </a:t>
            </a:r>
            <a:r>
              <a:rPr lang="en-US" dirty="0" err="1"/>
              <a:t>pivote</a:t>
            </a:r>
            <a:r>
              <a:rPr lang="en-US" dirty="0"/>
              <a:t>.</a:t>
            </a:r>
          </a:p>
          <a:p>
            <a:r>
              <a:rPr lang="en-US" dirty="0"/>
              <a:t>Los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array[j..r-1] son </a:t>
            </a:r>
            <a:r>
              <a:rPr lang="en-US" dirty="0" err="1"/>
              <a:t>elementos</a:t>
            </a:r>
            <a:r>
              <a:rPr lang="en-US" dirty="0"/>
              <a:t> que </a:t>
            </a:r>
            <a:r>
              <a:rPr lang="en-US" dirty="0" err="1"/>
              <a:t>aún</a:t>
            </a:r>
            <a:r>
              <a:rPr lang="en-US" dirty="0"/>
              <a:t> no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sido</a:t>
            </a:r>
            <a:r>
              <a:rPr lang="en-US" dirty="0"/>
              <a:t> </a:t>
            </a:r>
            <a:r>
              <a:rPr lang="en-US" dirty="0" err="1"/>
              <a:t>comparados</a:t>
            </a:r>
            <a:r>
              <a:rPr lang="en-US" dirty="0"/>
              <a:t> con el </a:t>
            </a:r>
            <a:r>
              <a:rPr lang="en-US" dirty="0" err="1"/>
              <a:t>pivote</a:t>
            </a:r>
            <a:r>
              <a:rPr lang="en-US" dirty="0"/>
              <a:t>.</a:t>
            </a:r>
          </a:p>
          <a:p>
            <a:r>
              <a:rPr lang="en-US" dirty="0"/>
              <a:t>El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array[r] es el </a:t>
            </a:r>
            <a:r>
              <a:rPr lang="en-US" dirty="0" err="1"/>
              <a:t>pivote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8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2AE33-BA0B-415B-A028-F6D54A41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ordenamiento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96C459-FFCC-42C4-B18D-8D6418A2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sz="2400" dirty="0"/>
              <a:t>Necesario para utilizar la búsqueda binaria.</a:t>
            </a:r>
          </a:p>
          <a:p>
            <a:r>
              <a:rPr lang="es-EC" sz="2400" dirty="0"/>
              <a:t>Ya existe un método de ordenamiento integrado en C++ (</a:t>
            </a:r>
            <a:r>
              <a:rPr lang="es-EC" sz="2400" dirty="0" err="1"/>
              <a:t>sort</a:t>
            </a:r>
            <a:r>
              <a:rPr lang="es-EC" sz="2400" dirty="0"/>
              <a:t>) en la librería </a:t>
            </a:r>
            <a:r>
              <a:rPr lang="es-EC" sz="2400" dirty="0" err="1"/>
              <a:t>algorithm</a:t>
            </a:r>
            <a:r>
              <a:rPr lang="es-EC" sz="2400" dirty="0"/>
              <a:t>.</a:t>
            </a:r>
          </a:p>
          <a:p>
            <a:r>
              <a:rPr lang="es-EC" sz="2400" dirty="0"/>
              <a:t>Entender los diferentes algoritmos de ordenamiento es un paso tradicional hacia el dominio de los algoritmos.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2345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3F15A-BF9A-43CC-A408-B1D62B97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Hacer particiones en tiempo lineal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D427624-0725-4753-9C0F-6A7579CAFB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err="1"/>
                  <a:t>Inicialmente</a:t>
                </a:r>
                <a:r>
                  <a:rPr lang="en-US" dirty="0"/>
                  <a:t>, tanto </a:t>
                </a:r>
                <a:r>
                  <a:rPr lang="en-US" i="1" dirty="0"/>
                  <a:t>q </a:t>
                </a:r>
                <a:r>
                  <a:rPr lang="en-US" dirty="0" err="1"/>
                  <a:t>como</a:t>
                </a:r>
                <a:r>
                  <a:rPr lang="en-US" dirty="0"/>
                  <a:t> </a:t>
                </a:r>
                <a:r>
                  <a:rPr lang="en-US" i="1" dirty="0"/>
                  <a:t>j </a:t>
                </a:r>
                <a:r>
                  <a:rPr lang="en-US" dirty="0"/>
                  <a:t>son </a:t>
                </a:r>
                <a:r>
                  <a:rPr lang="en-US" dirty="0" err="1"/>
                  <a:t>iguales</a:t>
                </a:r>
                <a:r>
                  <a:rPr lang="en-US" dirty="0"/>
                  <a:t> a </a:t>
                </a:r>
                <a:r>
                  <a:rPr lang="en-US" i="1" dirty="0"/>
                  <a:t>p.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cada</a:t>
                </a:r>
                <a:r>
                  <a:rPr lang="en-US" dirty="0"/>
                  <a:t> paso, </a:t>
                </a:r>
                <a:r>
                  <a:rPr lang="en-US" dirty="0" err="1"/>
                  <a:t>comparamos</a:t>
                </a:r>
                <a:r>
                  <a:rPr lang="en-US" dirty="0"/>
                  <a:t> A[j] con el </a:t>
                </a:r>
                <a:r>
                  <a:rPr lang="en-US" dirty="0" err="1"/>
                  <a:t>pivote</a:t>
                </a:r>
                <a:r>
                  <a:rPr lang="en-US" dirty="0"/>
                  <a:t>: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dirty="0"/>
                  <a:t>Si A[j] es mayor que el </a:t>
                </a:r>
                <a:r>
                  <a:rPr lang="en-US" dirty="0" err="1"/>
                  <a:t>pivote</a:t>
                </a:r>
                <a:r>
                  <a:rPr lang="en-US" dirty="0"/>
                  <a:t>, </a:t>
                </a:r>
                <a:r>
                  <a:rPr lang="en-US" dirty="0" err="1"/>
                  <a:t>simplemente</a:t>
                </a:r>
                <a:r>
                  <a:rPr lang="en-US" dirty="0"/>
                  <a:t> </a:t>
                </a:r>
                <a:r>
                  <a:rPr lang="en-US" dirty="0" err="1"/>
                  <a:t>incrementamos</a:t>
                </a:r>
                <a:r>
                  <a:rPr lang="en-US" dirty="0"/>
                  <a:t> el valor de </a:t>
                </a:r>
                <a:r>
                  <a:rPr lang="en-US" i="1" dirty="0"/>
                  <a:t>j.</a:t>
                </a:r>
              </a:p>
              <a:p>
                <a:pPr marL="342900" indent="-342900" algn="just">
                  <a:buFont typeface="+mj-lt"/>
                  <a:buAutoNum type="arabicPeriod"/>
                </a:pPr>
                <a:r>
                  <a:rPr lang="en-US" dirty="0"/>
                  <a:t>Si A[j] es </a:t>
                </a:r>
                <a:r>
                  <a:rPr lang="en-US" dirty="0" err="1"/>
                  <a:t>menor</a:t>
                </a:r>
                <a:r>
                  <a:rPr lang="en-US" dirty="0"/>
                  <a:t> o </a:t>
                </a:r>
                <a:r>
                  <a:rPr lang="en-US" dirty="0" err="1"/>
                  <a:t>igual</a:t>
                </a:r>
                <a:r>
                  <a:rPr lang="en-US" dirty="0"/>
                  <a:t> que el </a:t>
                </a:r>
                <a:r>
                  <a:rPr lang="en-US" dirty="0" err="1"/>
                  <a:t>pivote</a:t>
                </a:r>
                <a:r>
                  <a:rPr lang="en-US" dirty="0"/>
                  <a:t>, </a:t>
                </a:r>
                <a:r>
                  <a:rPr lang="en-US" dirty="0" err="1"/>
                  <a:t>entonces</a:t>
                </a:r>
                <a:r>
                  <a:rPr lang="en-US" dirty="0"/>
                  <a:t> </a:t>
                </a:r>
                <a:r>
                  <a:rPr lang="en-US" dirty="0" err="1"/>
                  <a:t>intercambiamos</a:t>
                </a:r>
                <a:r>
                  <a:rPr lang="en-US" dirty="0"/>
                  <a:t> A[j] con A[q] </a:t>
                </a:r>
                <a:r>
                  <a:rPr lang="en-US" dirty="0" err="1"/>
                  <a:t>incrementamos</a:t>
                </a:r>
                <a:r>
                  <a:rPr lang="en-US" dirty="0"/>
                  <a:t> </a:t>
                </a:r>
                <a:r>
                  <a:rPr lang="en-US" i="1" dirty="0"/>
                  <a:t>j </a:t>
                </a:r>
                <a:r>
                  <a:rPr lang="en-US" dirty="0"/>
                  <a:t>y</a:t>
                </a:r>
                <a:r>
                  <a:rPr lang="en-US" i="1" dirty="0"/>
                  <a:t> k.</a:t>
                </a:r>
              </a:p>
              <a:p>
                <a:pPr algn="just"/>
                <a:r>
                  <a:rPr lang="en-US" dirty="0" err="1"/>
                  <a:t>Cuando</a:t>
                </a:r>
                <a:r>
                  <a:rPr lang="en-US" dirty="0"/>
                  <a:t> </a:t>
                </a:r>
                <a:r>
                  <a:rPr lang="en-US" dirty="0" err="1"/>
                  <a:t>lleguemos</a:t>
                </a:r>
                <a:r>
                  <a:rPr lang="en-US" dirty="0"/>
                  <a:t> al </a:t>
                </a:r>
                <a:r>
                  <a:rPr lang="en-US" dirty="0" err="1"/>
                  <a:t>pivote</a:t>
                </a:r>
                <a:r>
                  <a:rPr lang="en-US" dirty="0"/>
                  <a:t> </a:t>
                </a:r>
                <a:r>
                  <a:rPr lang="en-US" dirty="0" err="1"/>
                  <a:t>intercambiamos</a:t>
                </a:r>
                <a:r>
                  <a:rPr lang="en-US" dirty="0"/>
                  <a:t> A[q] con A[r].</a:t>
                </a:r>
              </a:p>
              <a:p>
                <a:pPr algn="just"/>
                <a:r>
                  <a:rPr lang="en-US" dirty="0" err="1"/>
                  <a:t>Hacer</a:t>
                </a:r>
                <a:r>
                  <a:rPr lang="en-US" dirty="0"/>
                  <a:t> la </a:t>
                </a:r>
                <a:r>
                  <a:rPr lang="en-US" dirty="0" err="1"/>
                  <a:t>paritición</a:t>
                </a:r>
                <a:r>
                  <a:rPr lang="en-US" dirty="0"/>
                  <a:t> de un </a:t>
                </a:r>
                <a:r>
                  <a:rPr lang="en-US" dirty="0" err="1"/>
                  <a:t>arreglo</a:t>
                </a:r>
                <a:r>
                  <a:rPr lang="en-US" dirty="0"/>
                  <a:t> de n </a:t>
                </a:r>
                <a:r>
                  <a:rPr lang="en-US" dirty="0" err="1"/>
                  <a:t>elementos</a:t>
                </a:r>
                <a:r>
                  <a:rPr lang="en-US" dirty="0"/>
                  <a:t> </a:t>
                </a:r>
                <a:r>
                  <a:rPr lang="en-US" dirty="0" err="1"/>
                  <a:t>toma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8D427624-0725-4753-9C0F-6A7579CAFB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978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D502A-ED0C-494B-B311-7BE753BF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Análisis</a:t>
            </a:r>
            <a:r>
              <a:rPr lang="en-US" dirty="0"/>
              <a:t> del </a:t>
            </a:r>
            <a:r>
              <a:rPr lang="en-US" dirty="0" err="1"/>
              <a:t>ordenamiento</a:t>
            </a:r>
            <a:r>
              <a:rPr lang="en-US" dirty="0"/>
              <a:t> </a:t>
            </a:r>
            <a:r>
              <a:rPr lang="en-US" dirty="0" err="1"/>
              <a:t>rápido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273D83D-FC3A-4BEB-BA0E-B59E81CAD2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El </a:t>
                </a:r>
                <a:r>
                  <a:rPr lang="en-US" dirty="0" err="1"/>
                  <a:t>algoritmo</a:t>
                </a:r>
                <a:r>
                  <a:rPr lang="en-US" dirty="0"/>
                  <a:t> </a:t>
                </a:r>
                <a:r>
                  <a:rPr lang="en-US" dirty="0" err="1"/>
                  <a:t>funciona</a:t>
                </a:r>
                <a:r>
                  <a:rPr lang="en-US" dirty="0"/>
                  <a:t> major </a:t>
                </a:r>
                <a:r>
                  <a:rPr lang="en-US" dirty="0" err="1"/>
                  <a:t>si</a:t>
                </a:r>
                <a:r>
                  <a:rPr lang="en-US" dirty="0"/>
                  <a:t> al </a:t>
                </a:r>
                <a:r>
                  <a:rPr lang="en-US" dirty="0" err="1"/>
                  <a:t>momento</a:t>
                </a:r>
                <a:r>
                  <a:rPr lang="en-US" dirty="0"/>
                  <a:t> de </a:t>
                </a:r>
                <a:r>
                  <a:rPr lang="en-US" dirty="0" err="1"/>
                  <a:t>hacer</a:t>
                </a:r>
                <a:r>
                  <a:rPr lang="en-US" dirty="0"/>
                  <a:t> la </a:t>
                </a:r>
                <a:r>
                  <a:rPr lang="en-US" dirty="0" err="1"/>
                  <a:t>partición</a:t>
                </a:r>
                <a:r>
                  <a:rPr lang="en-US" dirty="0"/>
                  <a:t> </a:t>
                </a:r>
                <a:r>
                  <a:rPr lang="en-US" dirty="0" err="1"/>
                  <a:t>vamos</a:t>
                </a:r>
                <a:r>
                  <a:rPr lang="en-US" dirty="0"/>
                  <a:t> a </a:t>
                </a:r>
                <a:r>
                  <a:rPr lang="en-US" dirty="0" err="1"/>
                  <a:t>tener</a:t>
                </a:r>
                <a:r>
                  <a:rPr lang="en-US" dirty="0"/>
                  <a:t> que ambos </a:t>
                </a:r>
                <a:r>
                  <a:rPr lang="en-US" dirty="0" err="1"/>
                  <a:t>subarreglos</a:t>
                </a:r>
                <a:r>
                  <a:rPr lang="en-US" dirty="0"/>
                  <a:t> son de </a:t>
                </a:r>
                <a:r>
                  <a:rPr lang="en-US" dirty="0" err="1"/>
                  <a:t>igual</a:t>
                </a:r>
                <a:r>
                  <a:rPr lang="en-US" dirty="0"/>
                  <a:t> </a:t>
                </a:r>
                <a:r>
                  <a:rPr lang="en-US" dirty="0" err="1"/>
                  <a:t>tamaño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Cómo</a:t>
                </a:r>
                <a:r>
                  <a:rPr lang="en-US" dirty="0"/>
                  <a:t> </a:t>
                </a:r>
                <a:r>
                  <a:rPr lang="en-US" dirty="0" err="1"/>
                  <a:t>sería</a:t>
                </a:r>
                <a:r>
                  <a:rPr lang="en-US" dirty="0"/>
                  <a:t> el </a:t>
                </a:r>
                <a:r>
                  <a:rPr lang="en-US" dirty="0" err="1"/>
                  <a:t>peor</a:t>
                </a:r>
                <a:r>
                  <a:rPr lang="en-US" dirty="0"/>
                  <a:t> </a:t>
                </a:r>
                <a:r>
                  <a:rPr lang="en-US" dirty="0" err="1"/>
                  <a:t>caso</a:t>
                </a:r>
                <a:r>
                  <a:rPr lang="en-US" dirty="0"/>
                  <a:t> </a:t>
                </a:r>
                <a:r>
                  <a:rPr lang="en-US" dirty="0" err="1"/>
                  <a:t>entonces</a:t>
                </a:r>
                <a:r>
                  <a:rPr lang="en-US" dirty="0"/>
                  <a:t>? </a:t>
                </a:r>
                <a:r>
                  <a:rPr lang="en-US" dirty="0" err="1"/>
                  <a:t>Cuando</a:t>
                </a:r>
                <a:r>
                  <a:rPr lang="en-US" dirty="0"/>
                  <a:t> al </a:t>
                </a:r>
                <a:r>
                  <a:rPr lang="en-US" dirty="0" err="1"/>
                  <a:t>momento</a:t>
                </a:r>
                <a:r>
                  <a:rPr lang="en-US" dirty="0"/>
                  <a:t> de </a:t>
                </a:r>
                <a:r>
                  <a:rPr lang="en-US" dirty="0" err="1"/>
                  <a:t>hacer</a:t>
                </a:r>
                <a:r>
                  <a:rPr lang="en-US" dirty="0"/>
                  <a:t> la </a:t>
                </a:r>
                <a:r>
                  <a:rPr lang="en-US" dirty="0" err="1"/>
                  <a:t>partición</a:t>
                </a:r>
                <a:r>
                  <a:rPr lang="en-US" dirty="0"/>
                  <a:t> </a:t>
                </a:r>
                <a:r>
                  <a:rPr lang="en-US" dirty="0" err="1"/>
                  <a:t>queda</a:t>
                </a:r>
                <a:r>
                  <a:rPr lang="en-US" dirty="0"/>
                  <a:t> un </a:t>
                </a:r>
                <a:r>
                  <a:rPr lang="en-US" dirty="0" err="1"/>
                  <a:t>subarreglo</a:t>
                </a:r>
                <a:r>
                  <a:rPr lang="en-US" dirty="0"/>
                  <a:t> </a:t>
                </a:r>
                <a:r>
                  <a:rPr lang="en-US" dirty="0" err="1"/>
                  <a:t>vacio</a:t>
                </a:r>
                <a:r>
                  <a:rPr lang="en-US" dirty="0"/>
                  <a:t> y el resto, sin contact al </a:t>
                </a:r>
                <a:r>
                  <a:rPr lang="en-US" dirty="0" err="1"/>
                  <a:t>pivote</a:t>
                </a:r>
                <a:r>
                  <a:rPr lang="en-US" dirty="0"/>
                  <a:t>, </a:t>
                </a:r>
                <a:r>
                  <a:rPr lang="en-US" dirty="0" err="1"/>
                  <a:t>en</a:t>
                </a:r>
                <a:r>
                  <a:rPr lang="en-US" dirty="0"/>
                  <a:t> el </a:t>
                </a:r>
                <a:r>
                  <a:rPr lang="en-US" dirty="0" err="1"/>
                  <a:t>otro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este</a:t>
                </a:r>
                <a:r>
                  <a:rPr lang="en-US" dirty="0"/>
                  <a:t> </a:t>
                </a:r>
                <a:r>
                  <a:rPr lang="en-US" dirty="0" err="1"/>
                  <a:t>caso</a:t>
                </a:r>
                <a:r>
                  <a:rPr lang="en-US" dirty="0"/>
                  <a:t> la </a:t>
                </a:r>
                <a:r>
                  <a:rPr lang="en-US" dirty="0" err="1"/>
                  <a:t>llamada</a:t>
                </a:r>
                <a:r>
                  <a:rPr lang="en-US" dirty="0"/>
                  <a:t> original </a:t>
                </a:r>
                <a:r>
                  <a:rPr lang="en-US" dirty="0" err="1"/>
                  <a:t>demora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donde</a:t>
                </a:r>
                <a:r>
                  <a:rPr lang="en-US" dirty="0"/>
                  <a:t> c es una </a:t>
                </a:r>
                <a:r>
                  <a:rPr lang="en-US" dirty="0" err="1"/>
                  <a:t>constante</a:t>
                </a:r>
                <a:r>
                  <a:rPr lang="en-US" dirty="0"/>
                  <a:t> y n es a </a:t>
                </a:r>
                <a:r>
                  <a:rPr lang="en-US" dirty="0" err="1"/>
                  <a:t>cantidad</a:t>
                </a:r>
                <a:r>
                  <a:rPr lang="en-US" dirty="0"/>
                  <a:t> de </a:t>
                </a:r>
                <a:r>
                  <a:rPr lang="en-US" dirty="0" err="1"/>
                  <a:t>elementos</a:t>
                </a:r>
                <a:r>
                  <a:rPr lang="en-US" dirty="0"/>
                  <a:t> del </a:t>
                </a:r>
                <a:r>
                  <a:rPr lang="en-US" dirty="0" err="1"/>
                  <a:t>arreglo</a:t>
                </a:r>
                <a:r>
                  <a:rPr lang="en-US" dirty="0"/>
                  <a:t> al </a:t>
                </a:r>
                <a:r>
                  <a:rPr lang="en-US" dirty="0" err="1"/>
                  <a:t>inicio</a:t>
                </a:r>
                <a:r>
                  <a:rPr lang="en-US" dirty="0"/>
                  <a:t>, </a:t>
                </a:r>
                <a:r>
                  <a:rPr lang="en-US" dirty="0" err="1"/>
                  <a:t>luego</a:t>
                </a:r>
                <a:r>
                  <a:rPr lang="en-US" dirty="0"/>
                  <a:t> </a:t>
                </a:r>
                <a:r>
                  <a:rPr lang="en-US" dirty="0" err="1"/>
                  <a:t>como</a:t>
                </a:r>
                <a:r>
                  <a:rPr lang="en-US" dirty="0"/>
                  <a:t> un </a:t>
                </a:r>
                <a:r>
                  <a:rPr lang="en-US" dirty="0" err="1"/>
                  <a:t>arreglo</a:t>
                </a:r>
                <a:r>
                  <a:rPr lang="en-US" dirty="0"/>
                  <a:t> </a:t>
                </a:r>
                <a:r>
                  <a:rPr lang="en-US" dirty="0" err="1"/>
                  <a:t>quedó</a:t>
                </a:r>
                <a:r>
                  <a:rPr lang="en-US" dirty="0"/>
                  <a:t> </a:t>
                </a:r>
                <a:r>
                  <a:rPr lang="en-US" dirty="0" err="1"/>
                  <a:t>vació</a:t>
                </a:r>
                <a:r>
                  <a:rPr lang="en-US" dirty="0"/>
                  <a:t> y el </a:t>
                </a:r>
                <a:r>
                  <a:rPr lang="en-US" dirty="0" err="1"/>
                  <a:t>otro</a:t>
                </a:r>
                <a:r>
                  <a:rPr lang="en-US" dirty="0"/>
                  <a:t> que </a:t>
                </a:r>
                <a:r>
                  <a:rPr lang="en-US" dirty="0" err="1"/>
                  <a:t>debemos</a:t>
                </a:r>
                <a:r>
                  <a:rPr lang="en-US" dirty="0"/>
                  <a:t> </a:t>
                </a:r>
                <a:r>
                  <a:rPr lang="en-US" dirty="0" err="1"/>
                  <a:t>ordenar</a:t>
                </a:r>
                <a:r>
                  <a:rPr lang="en-US" dirty="0"/>
                  <a:t> </a:t>
                </a:r>
                <a:r>
                  <a:rPr lang="en-US" dirty="0" err="1"/>
                  <a:t>tiene</a:t>
                </a:r>
                <a:r>
                  <a:rPr lang="en-US" dirty="0"/>
                  <a:t> </a:t>
                </a:r>
                <a:r>
                  <a:rPr lang="en-US" dirty="0" err="1"/>
                  <a:t>ahora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elementos</a:t>
                </a:r>
                <a:r>
                  <a:rPr lang="en-US" dirty="0"/>
                  <a:t>,  </a:t>
                </a:r>
                <a:r>
                  <a:rPr lang="en-US" dirty="0" err="1"/>
                  <a:t>ahora</a:t>
                </a:r>
                <a:r>
                  <a:rPr lang="en-US" dirty="0"/>
                  <a:t> </a:t>
                </a:r>
                <a:r>
                  <a:rPr lang="en-US" dirty="0" err="1"/>
                  <a:t>demorará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Así</a:t>
                </a:r>
                <a:r>
                  <a:rPr lang="en-US" dirty="0"/>
                  <a:t> </a:t>
                </a:r>
                <a:r>
                  <a:rPr lang="en-US" dirty="0" err="1"/>
                  <a:t>sucesivamente</a:t>
                </a:r>
                <a:r>
                  <a:rPr lang="en-US" dirty="0"/>
                  <a:t> </a:t>
                </a:r>
                <a:r>
                  <a:rPr lang="en-US" dirty="0" err="1"/>
                  <a:t>vemos</a:t>
                </a:r>
                <a:r>
                  <a:rPr lang="en-US" dirty="0"/>
                  <a:t> que </a:t>
                </a:r>
                <a:r>
                  <a:rPr lang="en-US" dirty="0" err="1"/>
                  <a:t>va</a:t>
                </a:r>
                <a:r>
                  <a:rPr lang="en-US" dirty="0"/>
                  <a:t> a ser la </a:t>
                </a:r>
                <a:r>
                  <a:rPr lang="en-US" dirty="0" err="1"/>
                  <a:t>suma</a:t>
                </a:r>
                <a:r>
                  <a:rPr lang="en-US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Esto</a:t>
                </a:r>
                <a:r>
                  <a:rPr lang="en-US" dirty="0"/>
                  <a:t> 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Demostrar</a:t>
                </a:r>
                <a:r>
                  <a:rPr lang="en-US" dirty="0"/>
                  <a:t> </a:t>
                </a:r>
                <a:r>
                  <a:rPr lang="en-US" dirty="0" err="1"/>
                  <a:t>matemáticamente</a:t>
                </a:r>
                <a:r>
                  <a:rPr lang="en-US" dirty="0"/>
                  <a:t> que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promedio</a:t>
                </a:r>
                <a:r>
                  <a:rPr lang="en-US" dirty="0"/>
                  <a:t> la </a:t>
                </a:r>
                <a:r>
                  <a:rPr lang="en-US" dirty="0" err="1"/>
                  <a:t>complejidad</a:t>
                </a:r>
                <a:r>
                  <a:rPr lang="en-US" dirty="0"/>
                  <a:t> es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es </a:t>
                </a:r>
                <a:r>
                  <a:rPr lang="en-US" dirty="0" err="1"/>
                  <a:t>complicado</a:t>
                </a:r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273D83D-FC3A-4BEB-BA0E-B59E81CAD2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 r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489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22D01-05C7-491B-88D1-569D274D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de la sort de la </a:t>
            </a:r>
            <a:r>
              <a:rPr lang="en-US" dirty="0" err="1"/>
              <a:t>libreria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173A491-1CC6-438C-A47F-5295B80F63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Ordena los </a:t>
                </a:r>
                <a:r>
                  <a:rPr lang="en-US" dirty="0" err="1"/>
                  <a:t>elementos</a:t>
                </a:r>
                <a:r>
                  <a:rPr lang="en-US" dirty="0"/>
                  <a:t> </a:t>
                </a:r>
                <a:r>
                  <a:rPr lang="en-US" dirty="0" err="1"/>
                  <a:t>desde</a:t>
                </a:r>
                <a:r>
                  <a:rPr lang="en-US" dirty="0"/>
                  <a:t> </a:t>
                </a:r>
                <a:r>
                  <a:rPr lang="es-EC" dirty="0"/>
                  <a:t>[</a:t>
                </a:r>
                <a:r>
                  <a:rPr lang="es-EC" dirty="0" err="1"/>
                  <a:t>first</a:t>
                </a:r>
                <a:r>
                  <a:rPr lang="es-EC" dirty="0"/>
                  <a:t>, </a:t>
                </a:r>
                <a:r>
                  <a:rPr lang="es-EC" dirty="0" err="1"/>
                  <a:t>last</a:t>
                </a:r>
                <a:r>
                  <a:rPr lang="es-EC" dirty="0"/>
                  <a:t>) en orden ascendente.</a:t>
                </a:r>
              </a:p>
              <a:p>
                <a:r>
                  <a:rPr lang="es-EC" dirty="0"/>
                  <a:t>Tiene complejidad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C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donde</a:t>
                </a:r>
                <a:r>
                  <a:rPr lang="en-US" dirty="0"/>
                  <a:t> n es la </a:t>
                </a:r>
                <a:r>
                  <a:rPr lang="en-US" dirty="0" err="1"/>
                  <a:t>distancia</a:t>
                </a:r>
                <a:r>
                  <a:rPr lang="en-US" dirty="0"/>
                  <a:t> entre first y last.</a:t>
                </a:r>
              </a:p>
              <a:p>
                <a:r>
                  <a:rPr lang="en-US" dirty="0" err="1"/>
                  <a:t>Posee</a:t>
                </a:r>
                <a:r>
                  <a:rPr lang="en-US" dirty="0"/>
                  <a:t> </a:t>
                </a:r>
                <a:r>
                  <a:rPr lang="en-US" dirty="0" err="1"/>
                  <a:t>tres</a:t>
                </a:r>
                <a:r>
                  <a:rPr lang="en-US" dirty="0"/>
                  <a:t> </a:t>
                </a:r>
                <a:r>
                  <a:rPr lang="en-US" dirty="0" err="1"/>
                  <a:t>parámetros</a:t>
                </a:r>
                <a:r>
                  <a:rPr lang="en-US" dirty="0"/>
                  <a:t>: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First: </a:t>
                </a:r>
                <a:r>
                  <a:rPr lang="en-US" dirty="0"/>
                  <a:t>Indica la </a:t>
                </a:r>
                <a:r>
                  <a:rPr lang="en-US" dirty="0" err="1"/>
                  <a:t>posición</a:t>
                </a:r>
                <a:r>
                  <a:rPr lang="en-US" dirty="0"/>
                  <a:t> </a:t>
                </a:r>
                <a:r>
                  <a:rPr lang="en-US" dirty="0" err="1"/>
                  <a:t>inicial</a:t>
                </a:r>
                <a:r>
                  <a:rPr lang="en-US" dirty="0"/>
                  <a:t> de la </a:t>
                </a:r>
                <a:r>
                  <a:rPr lang="en-US" dirty="0" err="1"/>
                  <a:t>secuencia</a:t>
                </a:r>
                <a:r>
                  <a:rPr lang="en-US" dirty="0"/>
                  <a:t> que </a:t>
                </a:r>
                <a:r>
                  <a:rPr lang="en-US" dirty="0" err="1"/>
                  <a:t>va</a:t>
                </a:r>
                <a:r>
                  <a:rPr lang="en-US" dirty="0"/>
                  <a:t> a ser </a:t>
                </a:r>
                <a:r>
                  <a:rPr lang="en-US" dirty="0" err="1"/>
                  <a:t>ordenada</a:t>
                </a:r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Last: </a:t>
                </a:r>
                <a:r>
                  <a:rPr lang="en-US" dirty="0"/>
                  <a:t>Indica la </a:t>
                </a:r>
                <a:r>
                  <a:rPr lang="en-US" dirty="0" err="1"/>
                  <a:t>posición</a:t>
                </a:r>
                <a:r>
                  <a:rPr lang="en-US" dirty="0"/>
                  <a:t> final de la </a:t>
                </a:r>
                <a:r>
                  <a:rPr lang="en-US" dirty="0" err="1"/>
                  <a:t>secuencia</a:t>
                </a:r>
                <a:r>
                  <a:rPr lang="en-US" dirty="0"/>
                  <a:t> que </a:t>
                </a:r>
                <a:r>
                  <a:rPr lang="en-US" dirty="0" err="1"/>
                  <a:t>va</a:t>
                </a:r>
                <a:r>
                  <a:rPr lang="en-US" dirty="0"/>
                  <a:t> a ser </a:t>
                </a:r>
                <a:r>
                  <a:rPr lang="en-US" dirty="0" err="1"/>
                  <a:t>ordenada</a:t>
                </a:r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Comp (</a:t>
                </a:r>
                <a:r>
                  <a:rPr lang="en-US" b="1" dirty="0" err="1"/>
                  <a:t>opcional</a:t>
                </a:r>
                <a:r>
                  <a:rPr lang="en-US" b="1" dirty="0"/>
                  <a:t>): </a:t>
                </a:r>
                <a:r>
                  <a:rPr lang="en-US" dirty="0" err="1"/>
                  <a:t>Función</a:t>
                </a:r>
                <a:r>
                  <a:rPr lang="en-US" dirty="0"/>
                  <a:t> que </a:t>
                </a:r>
                <a:r>
                  <a:rPr lang="en-US" dirty="0" err="1"/>
                  <a:t>tiene</a:t>
                </a:r>
                <a:r>
                  <a:rPr lang="en-US" dirty="0"/>
                  <a:t> </a:t>
                </a:r>
                <a:r>
                  <a:rPr lang="en-US" dirty="0" err="1"/>
                  <a:t>como</a:t>
                </a:r>
                <a:r>
                  <a:rPr lang="en-US" dirty="0"/>
                  <a:t> entrada dos variables y que </a:t>
                </a:r>
                <a:r>
                  <a:rPr lang="en-US" dirty="0" err="1"/>
                  <a:t>retorna</a:t>
                </a:r>
                <a:r>
                  <a:rPr lang="en-US" dirty="0"/>
                  <a:t> un valor </a:t>
                </a:r>
                <a:r>
                  <a:rPr lang="en-US" dirty="0" err="1"/>
                  <a:t>booleano</a:t>
                </a:r>
                <a:r>
                  <a:rPr lang="en-US" dirty="0"/>
                  <a:t> (</a:t>
                </a:r>
                <a:r>
                  <a:rPr lang="en-US" dirty="0" err="1"/>
                  <a:t>verdadero</a:t>
                </a:r>
                <a:r>
                  <a:rPr lang="en-US" dirty="0"/>
                  <a:t> o </a:t>
                </a:r>
                <a:r>
                  <a:rPr lang="en-US" dirty="0" err="1"/>
                  <a:t>falso</a:t>
                </a:r>
                <a:r>
                  <a:rPr lang="en-US" dirty="0"/>
                  <a:t>). El valor </a:t>
                </a:r>
                <a:r>
                  <a:rPr lang="en-US" dirty="0" err="1"/>
                  <a:t>retornado</a:t>
                </a:r>
                <a:r>
                  <a:rPr lang="en-US" dirty="0"/>
                  <a:t> indica </a:t>
                </a:r>
                <a:r>
                  <a:rPr lang="en-US" dirty="0" err="1"/>
                  <a:t>si</a:t>
                </a:r>
                <a:r>
                  <a:rPr lang="en-US" dirty="0"/>
                  <a:t> la </a:t>
                </a:r>
                <a:r>
                  <a:rPr lang="en-US" dirty="0" err="1"/>
                  <a:t>primera</a:t>
                </a:r>
                <a:r>
                  <a:rPr lang="en-US" dirty="0"/>
                  <a:t> entrada </a:t>
                </a:r>
                <a:r>
                  <a:rPr lang="en-US" dirty="0" err="1"/>
                  <a:t>va</a:t>
                </a:r>
                <a:r>
                  <a:rPr lang="en-US" dirty="0"/>
                  <a:t> primero que la </a:t>
                </a:r>
                <a:r>
                  <a:rPr lang="en-US" dirty="0" err="1"/>
                  <a:t>segunda</a:t>
                </a:r>
                <a:r>
                  <a:rPr lang="en-US" dirty="0"/>
                  <a:t> entrada</a:t>
                </a:r>
                <a:endParaRPr lang="en-US" b="1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173A491-1CC6-438C-A47F-5295B80F63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74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0985F4A-500A-4C6B-B86D-3058CEA2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Ejemplos de usos de sort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2193AEA-2649-4E08-8035-DA9FB5AF3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7255" y="2142067"/>
            <a:ext cx="4099947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C" dirty="0"/>
              <a:t>Agrego las </a:t>
            </a:r>
            <a:r>
              <a:rPr lang="es-EC" dirty="0" err="1"/>
              <a:t>librer</a:t>
            </a:r>
            <a:r>
              <a:rPr lang="en-US" dirty="0" err="1"/>
              <a:t>ías</a:t>
            </a:r>
            <a:r>
              <a:rPr lang="en-US" dirty="0"/>
              <a:t> </a:t>
            </a:r>
            <a:r>
              <a:rPr lang="en-US" dirty="0" err="1"/>
              <a:t>necesarias</a:t>
            </a:r>
            <a:endParaRPr lang="en-US" dirty="0"/>
          </a:p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un vector, para el punto </a:t>
            </a:r>
            <a:r>
              <a:rPr lang="en-US" dirty="0" err="1"/>
              <a:t>inicial</a:t>
            </a:r>
            <a:r>
              <a:rPr lang="en-US" dirty="0"/>
              <a:t> </a:t>
            </a:r>
            <a:r>
              <a:rPr lang="en-US" dirty="0" err="1"/>
              <a:t>debo</a:t>
            </a:r>
            <a:r>
              <a:rPr lang="en-US" dirty="0"/>
              <a:t> usar </a:t>
            </a:r>
            <a:r>
              <a:rPr lang="en-US" dirty="0" err="1"/>
              <a:t>vector.begin</a:t>
            </a:r>
            <a:r>
              <a:rPr lang="en-US" dirty="0"/>
              <a:t>() para la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 y </a:t>
            </a:r>
            <a:r>
              <a:rPr lang="en-US" dirty="0" err="1"/>
              <a:t>vector.end</a:t>
            </a:r>
            <a:r>
              <a:rPr lang="en-US" dirty="0"/>
              <a:t>() para la </a:t>
            </a:r>
            <a:r>
              <a:rPr lang="en-US" dirty="0" err="1"/>
              <a:t>parte</a:t>
            </a:r>
            <a:r>
              <a:rPr lang="en-US" dirty="0"/>
              <a:t> final.</a:t>
            </a:r>
          </a:p>
          <a:p>
            <a:r>
              <a:rPr lang="en-US" dirty="0" err="1"/>
              <a:t>Usando</a:t>
            </a:r>
            <a:r>
              <a:rPr lang="en-US" dirty="0"/>
              <a:t>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tal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dan el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que no </a:t>
            </a:r>
            <a:r>
              <a:rPr lang="en-US" dirty="0" err="1"/>
              <a:t>usarla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que por </a:t>
            </a:r>
            <a:r>
              <a:rPr lang="en-US" dirty="0" err="1"/>
              <a:t>defecto</a:t>
            </a:r>
            <a:r>
              <a:rPr lang="en-US" dirty="0"/>
              <a:t> se </a:t>
            </a:r>
            <a:r>
              <a:rPr lang="en-US" dirty="0" err="1"/>
              <a:t>ordena</a:t>
            </a:r>
            <a:r>
              <a:rPr lang="en-US" dirty="0"/>
              <a:t> de </a:t>
            </a:r>
            <a:r>
              <a:rPr lang="en-US" dirty="0" err="1"/>
              <a:t>menor</a:t>
            </a:r>
            <a:r>
              <a:rPr lang="en-US" dirty="0"/>
              <a:t> a mayor.</a:t>
            </a:r>
          </a:p>
          <a:p>
            <a:endParaRPr lang="en-U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EFF6146F-EFA7-442A-B717-26609E2A90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8690" b="41768"/>
          <a:stretch/>
        </p:blipFill>
        <p:spPr>
          <a:xfrm>
            <a:off x="6754457" y="1825281"/>
            <a:ext cx="3739416" cy="1055150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0E8E3F2-502A-4247-AEB3-B08C72162A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057694" y="4172922"/>
            <a:ext cx="5454122" cy="139080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446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53BBDC-A9F4-4070-8E96-74E60A22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s-EC" sz="2500">
                <a:solidFill>
                  <a:srgbClr val="FFFFFF"/>
                </a:solidFill>
              </a:rPr>
              <a:t>Ordenamiento por selección</a:t>
            </a:r>
            <a:endParaRPr lang="en-US" sz="25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09D0186-093B-44AE-A43A-B1A0035D9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216731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70161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AA6957-C61B-4D57-A8BE-38BCF2C5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s-EC" dirty="0"/>
              <a:t>Implementación de ordenamiento por selección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9AE4DA-08B2-4FA1-88A5-3530C509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r>
              <a:rPr lang="es-EC" dirty="0"/>
              <a:t>Encontrar siempre la siguiente carta más baja y ubicarlo en su posición.</a:t>
            </a:r>
          </a:p>
          <a:p>
            <a:r>
              <a:rPr lang="es-EC" dirty="0"/>
              <a:t>Cada vez que ubicamos un elemento en su posición correspondiente se toma el </a:t>
            </a:r>
            <a:r>
              <a:rPr lang="es-EC" dirty="0" err="1"/>
              <a:t>subarreglo</a:t>
            </a:r>
            <a:r>
              <a:rPr lang="es-EC" dirty="0"/>
              <a:t> de los elementos aún sin ordenar y ahora a ese </a:t>
            </a:r>
            <a:r>
              <a:rPr lang="es-EC" dirty="0" err="1"/>
              <a:t>subarreglo</a:t>
            </a:r>
            <a:r>
              <a:rPr lang="es-EC" dirty="0"/>
              <a:t> buscamos el elemento más pequeño.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8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37989-1D80-4850-A172-6F0097F3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Implementación de ordenamiento por selección</a:t>
            </a:r>
            <a:endParaRPr lang="en-U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BF3697B-769C-4B78-BB3C-DE3B53EA080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3134" y="2141538"/>
            <a:ext cx="3641194" cy="3649662"/>
          </a:xfrm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D72F0E8-170A-4148-B0DB-2B41341984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6343" y="2141538"/>
            <a:ext cx="3605901" cy="3649662"/>
          </a:xfrm>
        </p:spPr>
      </p:pic>
    </p:spTree>
    <p:extLst>
      <p:ext uri="{BB962C8B-B14F-4D97-AF65-F5344CB8AC3E}">
        <p14:creationId xmlns:p14="http://schemas.microsoft.com/office/powerpoint/2010/main" val="100499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BFF29-2567-4B91-9404-92E9030C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Análisis del ordenamiento por selección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10E5B-F390-4EC4-83C2-FAFE66862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Para cada índice, el ordenamiento por selección llama a </a:t>
            </a:r>
            <a:r>
              <a:rPr lang="es-EC" dirty="0" err="1"/>
              <a:t>indiceDeMinimo</a:t>
            </a:r>
            <a:r>
              <a:rPr lang="es-EC" dirty="0"/>
              <a:t> e intercambiar.</a:t>
            </a:r>
          </a:p>
          <a:p>
            <a:r>
              <a:rPr lang="es-EC" dirty="0"/>
              <a:t>Intercambiar solo tiene tres líneas de código, es en tiempo constante.</a:t>
            </a:r>
          </a:p>
          <a:p>
            <a:r>
              <a:rPr lang="es-EC" dirty="0"/>
              <a:t>La cantidad de líneas de código de </a:t>
            </a:r>
            <a:r>
              <a:rPr lang="es-EC" dirty="0" err="1"/>
              <a:t>indiceDeMinimo</a:t>
            </a:r>
            <a:r>
              <a:rPr lang="es-EC" dirty="0"/>
              <a:t> depende de los ciclos.</a:t>
            </a:r>
          </a:p>
          <a:p>
            <a:r>
              <a:rPr lang="es-EC" dirty="0"/>
              <a:t>Si el sub arreglo es todo el arreglo, el contenido del ciclo se ejecuta n veces. Luego el </a:t>
            </a:r>
            <a:r>
              <a:rPr lang="es-EC" dirty="0" err="1"/>
              <a:t>subarreglo</a:t>
            </a:r>
            <a:r>
              <a:rPr lang="es-EC" dirty="0"/>
              <a:t> va a tener n-1 elementos ya que el primero ya fue ubicado, entonces el ciclo de ejecuta n-1 veces y así sucesivamente.</a:t>
            </a:r>
          </a:p>
          <a:p>
            <a:r>
              <a:rPr lang="es-EC" dirty="0"/>
              <a:t>Ejecución total de </a:t>
            </a:r>
            <a:r>
              <a:rPr lang="es-EC" dirty="0" err="1"/>
              <a:t>indiceDeMinimo</a:t>
            </a:r>
            <a:r>
              <a:rPr lang="es-EC" dirty="0"/>
              <a:t> n+(n-1)+(n-2)+…+1=(n+1)(n/2).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9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EAAC8963-AF89-4FC1-910B-686E223CD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41BDA784-DB63-4168-8CC9-0DA04775B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80A0FE-38FD-4861-88A4-0A913F55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4495" y="858043"/>
            <a:ext cx="4042732" cy="5012532"/>
          </a:xfrm>
        </p:spPr>
        <p:txBody>
          <a:bodyPr>
            <a:normAutofit/>
          </a:bodyPr>
          <a:lstStyle/>
          <a:p>
            <a:r>
              <a:rPr lang="es-EC" sz="4000" dirty="0">
                <a:solidFill>
                  <a:srgbClr val="FFFFFF"/>
                </a:solidFill>
              </a:rPr>
              <a:t>Análisis asintótico del tiempo de ejecución.</a:t>
            </a:r>
            <a:endParaRPr lang="en-US" sz="4000" dirty="0">
              <a:solidFill>
                <a:srgbClr val="FFFFFF"/>
              </a:solidFill>
            </a:endParaRPr>
          </a:p>
        </p:txBody>
      </p:sp>
      <p:sp useBgFill="1">
        <p:nvSpPr>
          <p:cNvPr id="16" name="Freeform: Shape 11">
            <a:extLst>
              <a:ext uri="{FF2B5EF4-FFF2-40B4-BE49-F238E27FC236}">
                <a16:creationId xmlns:a16="http://schemas.microsoft.com/office/drawing/2014/main" id="{23A4F197-86BE-42C9-A95B-A488B7683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342791" cy="6858000"/>
          </a:xfrm>
          <a:custGeom>
            <a:avLst/>
            <a:gdLst>
              <a:gd name="connsiteX0" fmla="*/ 6342791 w 6342791"/>
              <a:gd name="connsiteY0" fmla="*/ 0 h 6858000"/>
              <a:gd name="connsiteX1" fmla="*/ 5297762 w 6342791"/>
              <a:gd name="connsiteY1" fmla="*/ 0 h 6858000"/>
              <a:gd name="connsiteX2" fmla="*/ 4654296 w 6342791"/>
              <a:gd name="connsiteY2" fmla="*/ 0 h 6858000"/>
              <a:gd name="connsiteX3" fmla="*/ 4470448 w 6342791"/>
              <a:gd name="connsiteY3" fmla="*/ 0 h 6858000"/>
              <a:gd name="connsiteX4" fmla="*/ 3926162 w 6342791"/>
              <a:gd name="connsiteY4" fmla="*/ 0 h 6858000"/>
              <a:gd name="connsiteX5" fmla="*/ 0 w 6342791"/>
              <a:gd name="connsiteY5" fmla="*/ 0 h 6858000"/>
              <a:gd name="connsiteX6" fmla="*/ 0 w 6342791"/>
              <a:gd name="connsiteY6" fmla="*/ 70650 h 6858000"/>
              <a:gd name="connsiteX7" fmla="*/ 13678 w 6342791"/>
              <a:gd name="connsiteY7" fmla="*/ 155673 h 6858000"/>
              <a:gd name="connsiteX8" fmla="*/ 37547 w 6342791"/>
              <a:gd name="connsiteY8" fmla="*/ 310664 h 6858000"/>
              <a:gd name="connsiteX9" fmla="*/ 60911 w 6342791"/>
              <a:gd name="connsiteY9" fmla="*/ 466340 h 6858000"/>
              <a:gd name="connsiteX10" fmla="*/ 80914 w 6342791"/>
              <a:gd name="connsiteY10" fmla="*/ 622703 h 6858000"/>
              <a:gd name="connsiteX11" fmla="*/ 101085 w 6342791"/>
              <a:gd name="connsiteY11" fmla="*/ 778379 h 6858000"/>
              <a:gd name="connsiteX12" fmla="*/ 119911 w 6342791"/>
              <a:gd name="connsiteY12" fmla="*/ 934742 h 6858000"/>
              <a:gd name="connsiteX13" fmla="*/ 136047 w 6342791"/>
              <a:gd name="connsiteY13" fmla="*/ 1089047 h 6858000"/>
              <a:gd name="connsiteX14" fmla="*/ 151343 w 6342791"/>
              <a:gd name="connsiteY14" fmla="*/ 1245409 h 6858000"/>
              <a:gd name="connsiteX15" fmla="*/ 165295 w 6342791"/>
              <a:gd name="connsiteY15" fmla="*/ 1401086 h 6858000"/>
              <a:gd name="connsiteX16" fmla="*/ 177397 w 6342791"/>
              <a:gd name="connsiteY16" fmla="*/ 1554019 h 6858000"/>
              <a:gd name="connsiteX17" fmla="*/ 189500 w 6342791"/>
              <a:gd name="connsiteY17" fmla="*/ 1709010 h 6858000"/>
              <a:gd name="connsiteX18" fmla="*/ 199585 w 6342791"/>
              <a:gd name="connsiteY18" fmla="*/ 1861943 h 6858000"/>
              <a:gd name="connsiteX19" fmla="*/ 207485 w 6342791"/>
              <a:gd name="connsiteY19" fmla="*/ 2014877 h 6858000"/>
              <a:gd name="connsiteX20" fmla="*/ 215722 w 6342791"/>
              <a:gd name="connsiteY20" fmla="*/ 2167124 h 6858000"/>
              <a:gd name="connsiteX21" fmla="*/ 222613 w 6342791"/>
              <a:gd name="connsiteY21" fmla="*/ 2318000 h 6858000"/>
              <a:gd name="connsiteX22" fmla="*/ 227488 w 6342791"/>
              <a:gd name="connsiteY22" fmla="*/ 2467505 h 6858000"/>
              <a:gd name="connsiteX23" fmla="*/ 231690 w 6342791"/>
              <a:gd name="connsiteY23" fmla="*/ 2617009 h 6858000"/>
              <a:gd name="connsiteX24" fmla="*/ 235724 w 6342791"/>
              <a:gd name="connsiteY24" fmla="*/ 2765142 h 6858000"/>
              <a:gd name="connsiteX25" fmla="*/ 237573 w 6342791"/>
              <a:gd name="connsiteY25" fmla="*/ 2911217 h 6858000"/>
              <a:gd name="connsiteX26" fmla="*/ 239590 w 6342791"/>
              <a:gd name="connsiteY26" fmla="*/ 3057293 h 6858000"/>
              <a:gd name="connsiteX27" fmla="*/ 240599 w 6342791"/>
              <a:gd name="connsiteY27" fmla="*/ 3201311 h 6858000"/>
              <a:gd name="connsiteX28" fmla="*/ 239590 w 6342791"/>
              <a:gd name="connsiteY28" fmla="*/ 3343957 h 6858000"/>
              <a:gd name="connsiteX29" fmla="*/ 239590 w 6342791"/>
              <a:gd name="connsiteY29" fmla="*/ 3485232 h 6858000"/>
              <a:gd name="connsiteX30" fmla="*/ 237573 w 6342791"/>
              <a:gd name="connsiteY30" fmla="*/ 3625135 h 6858000"/>
              <a:gd name="connsiteX31" fmla="*/ 234548 w 6342791"/>
              <a:gd name="connsiteY31" fmla="*/ 3762295 h 6858000"/>
              <a:gd name="connsiteX32" fmla="*/ 231690 w 6342791"/>
              <a:gd name="connsiteY32" fmla="*/ 3898083 h 6858000"/>
              <a:gd name="connsiteX33" fmla="*/ 228496 w 6342791"/>
              <a:gd name="connsiteY33" fmla="*/ 4031129 h 6858000"/>
              <a:gd name="connsiteX34" fmla="*/ 223622 w 6342791"/>
              <a:gd name="connsiteY34" fmla="*/ 4163488 h 6858000"/>
              <a:gd name="connsiteX35" fmla="*/ 218411 w 6342791"/>
              <a:gd name="connsiteY35" fmla="*/ 4293789 h 6858000"/>
              <a:gd name="connsiteX36" fmla="*/ 213705 w 6342791"/>
              <a:gd name="connsiteY36" fmla="*/ 4421348 h 6858000"/>
              <a:gd name="connsiteX37" fmla="*/ 200425 w 6342791"/>
              <a:gd name="connsiteY37" fmla="*/ 4670294 h 6858000"/>
              <a:gd name="connsiteX38" fmla="*/ 186306 w 6342791"/>
              <a:gd name="connsiteY38" fmla="*/ 4908952 h 6858000"/>
              <a:gd name="connsiteX39" fmla="*/ 171514 w 6342791"/>
              <a:gd name="connsiteY39" fmla="*/ 5138009 h 6858000"/>
              <a:gd name="connsiteX40" fmla="*/ 155209 w 6342791"/>
              <a:gd name="connsiteY40" fmla="*/ 5354722 h 6858000"/>
              <a:gd name="connsiteX41" fmla="*/ 138232 w 6342791"/>
              <a:gd name="connsiteY41" fmla="*/ 5561834 h 6858000"/>
              <a:gd name="connsiteX42" fmla="*/ 119911 w 6342791"/>
              <a:gd name="connsiteY42" fmla="*/ 5753858 h 6858000"/>
              <a:gd name="connsiteX43" fmla="*/ 101925 w 6342791"/>
              <a:gd name="connsiteY43" fmla="*/ 5934223 h 6858000"/>
              <a:gd name="connsiteX44" fmla="*/ 83940 w 6342791"/>
              <a:gd name="connsiteY44" fmla="*/ 6100187 h 6858000"/>
              <a:gd name="connsiteX45" fmla="*/ 66963 w 6342791"/>
              <a:gd name="connsiteY45" fmla="*/ 6252434 h 6858000"/>
              <a:gd name="connsiteX46" fmla="*/ 50826 w 6342791"/>
              <a:gd name="connsiteY46" fmla="*/ 6387537 h 6858000"/>
              <a:gd name="connsiteX47" fmla="*/ 35530 w 6342791"/>
              <a:gd name="connsiteY47" fmla="*/ 6509609 h 6858000"/>
              <a:gd name="connsiteX48" fmla="*/ 22755 w 6342791"/>
              <a:gd name="connsiteY48" fmla="*/ 6612479 h 6858000"/>
              <a:gd name="connsiteX49" fmla="*/ 10653 w 6342791"/>
              <a:gd name="connsiteY49" fmla="*/ 6698890 h 6858000"/>
              <a:gd name="connsiteX50" fmla="*/ 0 w 6342791"/>
              <a:gd name="connsiteY50" fmla="*/ 6771890 h 6858000"/>
              <a:gd name="connsiteX51" fmla="*/ 0 w 6342791"/>
              <a:gd name="connsiteY51" fmla="*/ 6858000 h 6858000"/>
              <a:gd name="connsiteX52" fmla="*/ 3926162 w 6342791"/>
              <a:gd name="connsiteY52" fmla="*/ 6858000 h 6858000"/>
              <a:gd name="connsiteX53" fmla="*/ 4470448 w 6342791"/>
              <a:gd name="connsiteY53" fmla="*/ 6858000 h 6858000"/>
              <a:gd name="connsiteX54" fmla="*/ 4654296 w 6342791"/>
              <a:gd name="connsiteY54" fmla="*/ 6858000 h 6858000"/>
              <a:gd name="connsiteX55" fmla="*/ 5297762 w 6342791"/>
              <a:gd name="connsiteY55" fmla="*/ 6858000 h 6858000"/>
              <a:gd name="connsiteX56" fmla="*/ 6342791 w 6342791"/>
              <a:gd name="connsiteY5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342791" h="6858000">
                <a:moveTo>
                  <a:pt x="6342791" y="0"/>
                </a:moveTo>
                <a:lnTo>
                  <a:pt x="5297762" y="0"/>
                </a:lnTo>
                <a:lnTo>
                  <a:pt x="4654296" y="0"/>
                </a:lnTo>
                <a:lnTo>
                  <a:pt x="4470448" y="0"/>
                </a:lnTo>
                <a:lnTo>
                  <a:pt x="3926162" y="0"/>
                </a:ln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3926162" y="6858000"/>
                </a:lnTo>
                <a:lnTo>
                  <a:pt x="4470448" y="6858000"/>
                </a:lnTo>
                <a:lnTo>
                  <a:pt x="4654296" y="6858000"/>
                </a:lnTo>
                <a:lnTo>
                  <a:pt x="5297762" y="6858000"/>
                </a:lnTo>
                <a:lnTo>
                  <a:pt x="6342791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804029-D398-4B8A-8F49-871A7E226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858043"/>
            <a:ext cx="4749752" cy="4933157"/>
          </a:xfrm>
        </p:spPr>
        <p:txBody>
          <a:bodyPr>
            <a:normAutofit/>
          </a:bodyPr>
          <a:lstStyle/>
          <a:p>
            <a:r>
              <a:rPr lang="es-EC">
                <a:solidFill>
                  <a:schemeClr val="tx1">
                    <a:lumMod val="85000"/>
                    <a:lumOff val="15000"/>
                  </a:schemeClr>
                </a:solidFill>
              </a:rPr>
              <a:t>Debemos tomar en cuenta las siguientes tres partes:</a:t>
            </a:r>
          </a:p>
          <a:p>
            <a:pPr marL="342900" indent="-342900">
              <a:buFont typeface="+mj-lt"/>
              <a:buAutoNum type="arabicPeriod"/>
            </a:pPr>
            <a:r>
              <a:rPr lang="es-EC">
                <a:solidFill>
                  <a:schemeClr val="tx1">
                    <a:lumMod val="85000"/>
                    <a:lumOff val="15000"/>
                  </a:schemeClr>
                </a:solidFill>
              </a:rPr>
              <a:t>El tiempo de ejecución para todas las llamadas a índiceDeMinimo.</a:t>
            </a:r>
          </a:p>
          <a:p>
            <a:pPr marL="342900" indent="-342900">
              <a:buFont typeface="+mj-lt"/>
              <a:buAutoNum type="arabicPeriod"/>
            </a:pPr>
            <a:r>
              <a:rPr lang="es-EC">
                <a:solidFill>
                  <a:schemeClr val="tx1">
                    <a:lumMod val="85000"/>
                    <a:lumOff val="15000"/>
                  </a:schemeClr>
                </a:solidFill>
              </a:rPr>
              <a:t>El tiempo de ejecución para todas las llamadas a intercambiar.</a:t>
            </a:r>
          </a:p>
          <a:p>
            <a:pPr marL="342900" indent="-342900">
              <a:buFont typeface="+mj-lt"/>
              <a:buAutoNum type="arabicPeriod"/>
            </a:pPr>
            <a:r>
              <a:rPr lang="es-EC">
                <a:solidFill>
                  <a:schemeClr val="tx1">
                    <a:lumMod val="85000"/>
                    <a:lumOff val="15000"/>
                  </a:schemeClr>
                </a:solidFill>
              </a:rPr>
              <a:t>El tiempo de ejecución para el resto del ciclo en la función de ordenamientoPorSeleccion.</a:t>
            </a:r>
          </a:p>
          <a:p>
            <a:pPr marL="342900" indent="-342900">
              <a:buFont typeface="+mj-lt"/>
              <a:buAutoNum type="arabicPeriod"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17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87F8A-ABA8-41BC-9C8F-65D7724E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sz="3600" dirty="0">
                <a:solidFill>
                  <a:srgbClr val="FFFFFF"/>
                </a:solidFill>
              </a:rPr>
              <a:t>Análisis asintótico del tiempo de ejecución.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EA98D75-6768-4B60-AC42-EF4515CA94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EC" dirty="0"/>
                  <a:t>Para las partes 2 y 3 son constantes. Entonces como son n llamadas para cada llamada tarda tiempo constante entonces el tiempo para todas las llamadas es </a:t>
                </a:r>
                <a14:m>
                  <m:oMath xmlns:m="http://schemas.openxmlformats.org/officeDocument/2006/math">
                    <m:r>
                      <a:rPr lang="es-EC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EC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C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Para la </a:t>
                </a:r>
                <a:r>
                  <a:rPr lang="en-US" dirty="0" err="1"/>
                  <a:t>parte</a:t>
                </a:r>
                <a:r>
                  <a:rPr lang="en-US" dirty="0"/>
                  <a:t> 1 </a:t>
                </a:r>
                <a:r>
                  <a:rPr lang="en-US" dirty="0" err="1"/>
                  <a:t>ya</a:t>
                </a:r>
                <a:r>
                  <a:rPr lang="en-US" dirty="0"/>
                  <a:t> </a:t>
                </a:r>
                <a:r>
                  <a:rPr lang="en-US" dirty="0" err="1"/>
                  <a:t>calculamos</a:t>
                </a:r>
                <a:r>
                  <a:rPr lang="en-US" dirty="0"/>
                  <a:t> que 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y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:r>
                  <a:rPr lang="en-US" dirty="0" err="1"/>
                  <a:t>notación</a:t>
                </a:r>
                <a:r>
                  <a:rPr lang="en-US" dirty="0"/>
                  <a:t> </a:t>
                </a:r>
                <a:r>
                  <a:rPr lang="en-US" dirty="0" err="1"/>
                  <a:t>asintótica</a:t>
                </a:r>
                <a:r>
                  <a:rPr lang="en-US" dirty="0"/>
                  <a:t> </a:t>
                </a:r>
                <a:r>
                  <a:rPr lang="en-US" dirty="0" err="1"/>
                  <a:t>va</a:t>
                </a:r>
                <a:r>
                  <a:rPr lang="en-US" dirty="0"/>
                  <a:t> a ser 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El </a:t>
                </a:r>
                <a:r>
                  <a:rPr lang="en-US" dirty="0" err="1"/>
                  <a:t>termino</a:t>
                </a:r>
                <a:r>
                  <a:rPr lang="en-US" dirty="0"/>
                  <a:t> </a:t>
                </a:r>
                <a:r>
                  <a:rPr lang="en-US" dirty="0" err="1"/>
                  <a:t>más</a:t>
                </a:r>
                <a:r>
                  <a:rPr lang="en-US" dirty="0"/>
                  <a:t> </a:t>
                </a:r>
                <a:r>
                  <a:rPr lang="en-US" dirty="0" err="1"/>
                  <a:t>significativo</a:t>
                </a:r>
                <a:r>
                  <a:rPr lang="en-US" dirty="0"/>
                  <a:t> es el </a:t>
                </a:r>
                <a:r>
                  <a:rPr lang="en-US" dirty="0" err="1"/>
                  <a:t>dominante</a:t>
                </a:r>
                <a:r>
                  <a:rPr lang="en-US" dirty="0"/>
                  <a:t>, por lo tanto, el </a:t>
                </a:r>
                <a:r>
                  <a:rPr lang="en-US" dirty="0" err="1"/>
                  <a:t>tiempo</a:t>
                </a:r>
                <a:r>
                  <a:rPr lang="en-US" dirty="0"/>
                  <a:t> de </a:t>
                </a:r>
                <a:r>
                  <a:rPr lang="en-US" dirty="0" err="1"/>
                  <a:t>ejecución</a:t>
                </a:r>
                <a:r>
                  <a:rPr lang="en-US" dirty="0"/>
                  <a:t> de </a:t>
                </a:r>
                <a:r>
                  <a:rPr lang="en-US" dirty="0" err="1"/>
                  <a:t>ordenamiento</a:t>
                </a:r>
                <a:r>
                  <a:rPr lang="en-US" dirty="0"/>
                  <a:t> por </a:t>
                </a:r>
                <a:r>
                  <a:rPr lang="en-US" dirty="0" err="1"/>
                  <a:t>seleción</a:t>
                </a:r>
                <a:r>
                  <a:rPr lang="en-US" dirty="0"/>
                  <a:t> </a:t>
                </a:r>
                <a:r>
                  <a:rPr lang="en-US" dirty="0" err="1"/>
                  <a:t>va</a:t>
                </a:r>
                <a:r>
                  <a:rPr lang="en-US" dirty="0"/>
                  <a:t> a ser 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EA98D75-6768-4B60-AC42-EF4515CA9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96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3061EA-6842-454D-A468-72BF983E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Algoritmos de divide y vencerás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987573-DF8A-42B3-99EF-B0057B0B4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0" y="2251587"/>
            <a:ext cx="5147730" cy="36379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Separar un problema en subproblemas que se parecen al problema original, de manera recursiva se	resuelva cada uno de los subproblemas y combinas las soluciones para resolver el problema original.</a:t>
            </a:r>
          </a:p>
          <a:p>
            <a:pPr>
              <a:lnSpc>
                <a:spcPct val="90000"/>
              </a:lnSpc>
            </a:pPr>
            <a:r>
              <a:rPr lang="en-US"/>
              <a:t>Cada subproblema debe ser más pequeño que el anterior y debe haber un caso base.</a:t>
            </a:r>
          </a:p>
          <a:p>
            <a:pPr>
              <a:lnSpc>
                <a:spcPct val="90000"/>
              </a:lnSpc>
            </a:pPr>
            <a:r>
              <a:rPr lang="en-US"/>
              <a:t>Se compone de tres partes:</a:t>
            </a:r>
          </a:p>
          <a:p>
            <a:pPr marL="342900" indent="-342900">
              <a:lnSpc>
                <a:spcPct val="90000"/>
              </a:lnSpc>
            </a:pPr>
            <a:r>
              <a:rPr lang="en-US" b="1"/>
              <a:t>Divide </a:t>
            </a:r>
            <a:r>
              <a:rPr lang="en-US"/>
              <a:t>el problema.</a:t>
            </a:r>
          </a:p>
          <a:p>
            <a:pPr marL="342900" indent="-342900">
              <a:lnSpc>
                <a:spcPct val="90000"/>
              </a:lnSpc>
            </a:pPr>
            <a:r>
              <a:rPr lang="en-US" b="1"/>
              <a:t>Vence </a:t>
            </a:r>
            <a:r>
              <a:rPr lang="en-US"/>
              <a:t>los subproblemas de manera recursiva.</a:t>
            </a:r>
          </a:p>
          <a:p>
            <a:pPr marL="342900" indent="-342900">
              <a:lnSpc>
                <a:spcPct val="90000"/>
              </a:lnSpc>
            </a:pPr>
            <a:r>
              <a:rPr lang="en-US" b="1"/>
              <a:t>Combina </a:t>
            </a:r>
            <a:r>
              <a:rPr lang="en-US"/>
              <a:t>las soluciones.</a:t>
            </a:r>
            <a:endParaRPr lang="en-US" b="1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F866C54-FD91-426B-A19C-706DC44D96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8930" y="1323791"/>
            <a:ext cx="5447070" cy="388103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4371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2033</Words>
  <Application>Microsoft Office PowerPoint</Application>
  <PresentationFormat>Panorámica</PresentationFormat>
  <Paragraphs>118</Paragraphs>
  <Slides>23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Celestial</vt:lpstr>
      <vt:lpstr>ordenamiento</vt:lpstr>
      <vt:lpstr>ordenamiento</vt:lpstr>
      <vt:lpstr>Ordenamiento por selección</vt:lpstr>
      <vt:lpstr>Implementación de ordenamiento por selección</vt:lpstr>
      <vt:lpstr>Implementación de ordenamiento por selección</vt:lpstr>
      <vt:lpstr>Análisis del ordenamiento por selección</vt:lpstr>
      <vt:lpstr>Análisis asintótico del tiempo de ejecución.</vt:lpstr>
      <vt:lpstr>Análisis asintótico del tiempo de ejecución.</vt:lpstr>
      <vt:lpstr>Algoritmos de divide y vencerás</vt:lpstr>
      <vt:lpstr>Ordenamiento por mezcla (merge sort)</vt:lpstr>
      <vt:lpstr>Ordenamiento por mezcla (merge sort)</vt:lpstr>
      <vt:lpstr>Ordenamiento por mezcla (merge sort)</vt:lpstr>
      <vt:lpstr>Mezcla en tiempo lineal</vt:lpstr>
      <vt:lpstr>Mezcla en tiempo lineal</vt:lpstr>
      <vt:lpstr>Análisis del Ordenamiento por mezcla.</vt:lpstr>
      <vt:lpstr>Análisis del Ordenamiento por mezcla</vt:lpstr>
      <vt:lpstr>Ordenamiento rápido (Quicksort)</vt:lpstr>
      <vt:lpstr>Ordenamiento rápido (Quicksort)</vt:lpstr>
      <vt:lpstr>Hacer particiones en tiempo lineal</vt:lpstr>
      <vt:lpstr>Hacer particiones en tiempo lineal</vt:lpstr>
      <vt:lpstr>Análisis del ordenamiento rápido</vt:lpstr>
      <vt:lpstr>Uso de la sort de la libreria algorithm</vt:lpstr>
      <vt:lpstr>Ejemplos de usos de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ordenamiento</dc:title>
  <dc:creator>Melvin Henry Poveda Quimiz</dc:creator>
  <cp:lastModifiedBy>Melvin Henry Poveda Quimiz</cp:lastModifiedBy>
  <cp:revision>18</cp:revision>
  <dcterms:created xsi:type="dcterms:W3CDTF">2021-02-03T03:39:40Z</dcterms:created>
  <dcterms:modified xsi:type="dcterms:W3CDTF">2021-02-04T03:34:36Z</dcterms:modified>
</cp:coreProperties>
</file>