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56" r:id="rId2"/>
    <p:sldId id="293" r:id="rId3"/>
    <p:sldId id="294" r:id="rId4"/>
    <p:sldId id="257"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10" r:id="rId20"/>
    <p:sldId id="311" r:id="rId21"/>
    <p:sldId id="312" r:id="rId22"/>
    <p:sldId id="313" r:id="rId23"/>
    <p:sldId id="314" r:id="rId24"/>
    <p:sldId id="316" r:id="rId25"/>
    <p:sldId id="317" r:id="rId26"/>
    <p:sldId id="318" r:id="rId27"/>
    <p:sldId id="319" r:id="rId28"/>
    <p:sldId id="320" r:id="rId29"/>
    <p:sldId id="321" r:id="rId30"/>
    <p:sldId id="322" r:id="rId31"/>
    <p:sldId id="323" r:id="rId32"/>
    <p:sldId id="324" r:id="rId33"/>
    <p:sldId id="325" r:id="rId34"/>
    <p:sldId id="326" r:id="rId35"/>
    <p:sldId id="327" r:id="rId36"/>
    <p:sldId id="328" r:id="rId37"/>
    <p:sldId id="329" r:id="rId38"/>
    <p:sldId id="330" r:id="rId39"/>
    <p:sldId id="331" r:id="rId40"/>
    <p:sldId id="332" r:id="rId41"/>
    <p:sldId id="33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91" autoAdjust="0"/>
    <p:restoredTop sz="71043" autoAdjust="0"/>
  </p:normalViewPr>
  <p:slideViewPr>
    <p:cSldViewPr snapToGrid="0" snapToObjects="1">
      <p:cViewPr>
        <p:scale>
          <a:sx n="68" d="100"/>
          <a:sy n="68" d="100"/>
        </p:scale>
        <p:origin x="2034" y="27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63F2E0-8C57-A24C-AD97-274F7DF0AC4B}" type="datetimeFigureOut">
              <a:rPr lang="es-ES_tradnl" smtClean="0"/>
              <a:t>03/03/2021</a:t>
            </a:fld>
            <a:endParaRPr lang="es-ES_tradnl"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8C9BA9-9B6E-6747-AAC0-613BA8BBCF9B}" type="slidenum">
              <a:rPr lang="es-ES_tradnl" smtClean="0"/>
              <a:t>‹#›</a:t>
            </a:fld>
            <a:endParaRPr lang="es-ES_tradnl" dirty="0"/>
          </a:p>
        </p:txBody>
      </p:sp>
    </p:spTree>
    <p:extLst>
      <p:ext uri="{BB962C8B-B14F-4D97-AF65-F5344CB8AC3E}">
        <p14:creationId xmlns:p14="http://schemas.microsoft.com/office/powerpoint/2010/main" val="169591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Esta sesión está basada en </a:t>
            </a:r>
            <a:br>
              <a:rPr lang="es-ES_tradnl" dirty="0"/>
            </a:br>
            <a:br>
              <a:rPr lang="es-ES_tradnl" dirty="0"/>
            </a:br>
            <a:r>
              <a:rPr lang="es-ES_tradnl" dirty="0"/>
              <a:t>1. El curso Introducción a algoritmos II de </a:t>
            </a:r>
            <a:r>
              <a:rPr lang="es-ES_tradnl" dirty="0" err="1"/>
              <a:t>omegaUp</a:t>
            </a:r>
            <a:r>
              <a:rPr lang="es-ES_tradnl" dirty="0"/>
              <a:t>:</a:t>
            </a:r>
            <a:br>
              <a:rPr lang="es-ES_tradnl" dirty="0"/>
            </a:br>
            <a:r>
              <a:rPr lang="es-ES_tradnl" dirty="0"/>
              <a:t>https://omegaup.com/course/introduccion_a_algoritmos_ii/</a:t>
            </a:r>
            <a:br>
              <a:rPr lang="es-ES_tradnl" dirty="0"/>
            </a:br>
            <a:br>
              <a:rPr lang="es-ES_tradnl" dirty="0"/>
            </a:br>
            <a:r>
              <a:rPr lang="es-ES_tradnl" dirty="0"/>
              <a:t>2. El libro de Luis Vargas que ofrece </a:t>
            </a:r>
            <a:r>
              <a:rPr lang="es-ES_tradnl" dirty="0" err="1"/>
              <a:t>omegaUp</a:t>
            </a:r>
            <a:r>
              <a:rPr lang="es-ES_tradnl" dirty="0"/>
              <a:t>:</a:t>
            </a:r>
            <a:br>
              <a:rPr lang="es-ES_tradnl" dirty="0"/>
            </a:br>
            <a:r>
              <a:rPr lang="es-ES_tradnl" dirty="0"/>
              <a:t>https://omegaup.com/img/libropre3.pdf</a:t>
            </a:r>
            <a:br>
              <a:rPr lang="es-ES_tradnl" dirty="0"/>
            </a:br>
            <a:endParaRPr lang="es-ES_tradnl" dirty="0"/>
          </a:p>
        </p:txBody>
      </p:sp>
      <p:sp>
        <p:nvSpPr>
          <p:cNvPr id="4" name="Slide Number Placeholder 3"/>
          <p:cNvSpPr>
            <a:spLocks noGrp="1"/>
          </p:cNvSpPr>
          <p:nvPr>
            <p:ph type="sldNum" sz="quarter" idx="5"/>
          </p:nvPr>
        </p:nvSpPr>
        <p:spPr/>
        <p:txBody>
          <a:bodyPr/>
          <a:lstStyle/>
          <a:p>
            <a:fld id="{048C9BA9-9B6E-6747-AAC0-613BA8BBCF9B}" type="slidenum">
              <a:rPr lang="es-ES_tradnl" smtClean="0"/>
              <a:t>1</a:t>
            </a:fld>
            <a:endParaRPr lang="es-ES_tradnl"/>
          </a:p>
        </p:txBody>
      </p:sp>
    </p:spTree>
    <p:extLst>
      <p:ext uri="{BB962C8B-B14F-4D97-AF65-F5344CB8AC3E}">
        <p14:creationId xmlns:p14="http://schemas.microsoft.com/office/powerpoint/2010/main" val="2038243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s-EC" sz="1800" dirty="0">
                <a:effectLst/>
                <a:latin typeface="Calibri" panose="020F0502020204030204" pitchFamily="34" charset="0"/>
              </a:rPr>
              <a:t>Son una representación de la dirección en la memoria de una variable. Se llaman punteros, porque literalmente apuntan hacia una dirección de la memoria (el arreglo gigante de espacio disponible). Un puntero es un entero, donde su valor puede ser interpretado como el índice en la memoria donde se encuentra la variable apuntada. </a:t>
            </a:r>
            <a:br>
              <a:rPr lang="es-EC" sz="1800" dirty="0">
                <a:effectLst/>
                <a:latin typeface="Calibri" panose="020F0502020204030204" pitchFamily="34" charset="0"/>
              </a:rPr>
            </a:br>
            <a:r>
              <a:rPr lang="es-EC" sz="1800" spc="10" dirty="0" err="1">
                <a:effectLst/>
                <a:latin typeface="Consolas" panose="020B0609020204030204" pitchFamily="49" charset="0"/>
              </a:rPr>
              <a:t>datatype</a:t>
            </a:r>
            <a:r>
              <a:rPr lang="es-EC" sz="1800" spc="10" dirty="0">
                <a:effectLst/>
                <a:latin typeface="Consolas" panose="020B0609020204030204" pitchFamily="49" charset="0"/>
              </a:rPr>
              <a:t> *</a:t>
            </a:r>
            <a:r>
              <a:rPr lang="es-EC" sz="1800" spc="10" dirty="0" err="1">
                <a:effectLst/>
                <a:latin typeface="Consolas" panose="020B0609020204030204" pitchFamily="49" charset="0"/>
              </a:rPr>
              <a:t>var_name</a:t>
            </a:r>
            <a:r>
              <a:rPr lang="es-EC" sz="1800" spc="10" dirty="0">
                <a:effectLst/>
                <a:latin typeface="Consolas" panose="020B0609020204030204" pitchFamily="49" charset="0"/>
              </a:rPr>
              <a:t>;</a:t>
            </a:r>
            <a:br>
              <a:rPr lang="es-EC" sz="1800" spc="10" dirty="0">
                <a:effectLst/>
                <a:latin typeface="Consolas" panose="020B0609020204030204" pitchFamily="49" charset="0"/>
              </a:rPr>
            </a:br>
            <a:r>
              <a:rPr lang="es-EC" sz="1800" spc="10" dirty="0" err="1">
                <a:effectLst/>
                <a:latin typeface="Consolas" panose="020B0609020204030204" pitchFamily="49" charset="0"/>
              </a:rPr>
              <a:t>int</a:t>
            </a:r>
            <a:r>
              <a:rPr lang="es-EC" sz="1800" spc="10" dirty="0">
                <a:effectLst/>
                <a:latin typeface="Consolas" panose="020B0609020204030204" pitchFamily="49" charset="0"/>
              </a:rPr>
              <a:t> *</a:t>
            </a:r>
            <a:r>
              <a:rPr lang="es-EC" sz="1800" spc="10" dirty="0" err="1">
                <a:effectLst/>
                <a:latin typeface="Consolas" panose="020B0609020204030204" pitchFamily="49" charset="0"/>
              </a:rPr>
              <a:t>intPtr</a:t>
            </a:r>
            <a:r>
              <a:rPr lang="es-EC" sz="1800" spc="10" dirty="0">
                <a:effectLst/>
                <a:latin typeface="Consolas" panose="020B0609020204030204" pitchFamily="49" charset="0"/>
              </a:rPr>
              <a:t>;</a:t>
            </a:r>
            <a:br>
              <a:rPr lang="es-EC" sz="1800" spc="10" dirty="0">
                <a:effectLst/>
                <a:latin typeface="Consolas" panose="020B0609020204030204" pitchFamily="49" charset="0"/>
              </a:rPr>
            </a:br>
            <a:r>
              <a:rPr lang="es-EC" sz="1800" spc="10" dirty="0">
                <a:effectLst/>
                <a:latin typeface="Consolas" panose="020B0609020204030204" pitchFamily="49" charset="0"/>
              </a:rPr>
              <a:t>   </a:t>
            </a:r>
            <a:r>
              <a:rPr lang="es-EC" sz="1800" dirty="0">
                <a:effectLst/>
                <a:latin typeface="Calibri" panose="020F0502020204030204" pitchFamily="34" charset="0"/>
                <a:ea typeface="Calibri" panose="020F0502020204030204" pitchFamily="34" charset="0"/>
              </a:rPr>
              <a:t>La variable </a:t>
            </a:r>
            <a:r>
              <a:rPr lang="es-EC" sz="1800" dirty="0" err="1">
                <a:effectLst/>
                <a:latin typeface="Calibri" panose="020F0502020204030204" pitchFamily="34" charset="0"/>
                <a:ea typeface="Calibri" panose="020F0502020204030204" pitchFamily="34" charset="0"/>
              </a:rPr>
              <a:t>intPtr</a:t>
            </a:r>
            <a:r>
              <a:rPr lang="es-EC" sz="1800" dirty="0">
                <a:effectLst/>
                <a:latin typeface="Calibri" panose="020F0502020204030204" pitchFamily="34" charset="0"/>
                <a:ea typeface="Calibri" panose="020F0502020204030204" pitchFamily="34" charset="0"/>
              </a:rPr>
              <a:t> es un puntero que apunta a una dirección en la memoria donde se encuentra guardado un entero. Si imprimimos el valor de </a:t>
            </a:r>
            <a:r>
              <a:rPr lang="es-EC" sz="1800" dirty="0" err="1">
                <a:effectLst/>
                <a:latin typeface="Calibri" panose="020F0502020204030204" pitchFamily="34" charset="0"/>
                <a:ea typeface="Calibri" panose="020F0502020204030204" pitchFamily="34" charset="0"/>
              </a:rPr>
              <a:t>intPtr</a:t>
            </a:r>
            <a:r>
              <a:rPr lang="es-EC" sz="1800" dirty="0">
                <a:effectLst/>
                <a:latin typeface="Calibri" panose="020F0502020204030204" pitchFamily="34" charset="0"/>
                <a:ea typeface="Calibri" panose="020F0502020204030204" pitchFamily="34" charset="0"/>
              </a:rPr>
              <a:t> a la consola obtendremos un entero.</a:t>
            </a:r>
            <a:br>
              <a:rPr lang="es-EC" sz="1800" dirty="0">
                <a:effectLst/>
                <a:latin typeface="Calibri" panose="020F0502020204030204" pitchFamily="34" charset="0"/>
                <a:ea typeface="Calibri" panose="020F0502020204030204" pitchFamily="34" charset="0"/>
              </a:rPr>
            </a:br>
            <a:br>
              <a:rPr lang="es-EC" sz="1800" dirty="0">
                <a:effectLst/>
                <a:latin typeface="Calibri" panose="020F0502020204030204" pitchFamily="34" charset="0"/>
                <a:ea typeface="Calibri" panose="020F0502020204030204" pitchFamily="34" charset="0"/>
              </a:rPr>
            </a:br>
            <a:r>
              <a:rPr lang="es-EC" sz="1800" spc="10" dirty="0" err="1">
                <a:effectLst/>
                <a:latin typeface="Consolas" panose="020B0609020204030204" pitchFamily="49" charset="0"/>
                <a:ea typeface="Calibri" panose="020F0502020204030204" pitchFamily="34" charset="0"/>
                <a:cs typeface="Times New Roman" panose="02020603050405020304" pitchFamily="18" charset="0"/>
              </a:rPr>
              <a:t>char</a:t>
            </a:r>
            <a:r>
              <a:rPr lang="es-EC" sz="1800" spc="10" dirty="0">
                <a:effectLst/>
                <a:latin typeface="Consolas" panose="020B0609020204030204" pitchFamily="49" charset="0"/>
                <a:ea typeface="Calibri" panose="020F0502020204030204" pitchFamily="34" charset="0"/>
                <a:cs typeface="Times New Roman" panose="02020603050405020304" pitchFamily="18" charset="0"/>
              </a:rPr>
              <a:t> *</a:t>
            </a:r>
            <a:r>
              <a:rPr lang="es-EC" sz="1800" spc="10" dirty="0" err="1">
                <a:effectLst/>
                <a:latin typeface="Consolas" panose="020B0609020204030204" pitchFamily="49" charset="0"/>
                <a:ea typeface="Calibri" panose="020F0502020204030204" pitchFamily="34" charset="0"/>
                <a:cs typeface="Times New Roman" panose="02020603050405020304" pitchFamily="18" charset="0"/>
              </a:rPr>
              <a:t>charPtr</a:t>
            </a:r>
            <a:r>
              <a:rPr lang="es-EC" sz="1800" spc="10" dirty="0">
                <a:effectLst/>
                <a:latin typeface="Consolas" panose="020B0609020204030204" pitchFamily="49" charset="0"/>
                <a:ea typeface="Calibri" panose="020F0502020204030204" pitchFamily="34" charset="0"/>
                <a:cs typeface="Times New Roman" panose="02020603050405020304" pitchFamily="18" charset="0"/>
              </a:rPr>
              <a:t>;</a:t>
            </a:r>
            <a:br>
              <a:rPr lang="es-EC" sz="1800" spc="10" dirty="0">
                <a:effectLst/>
                <a:latin typeface="Consolas" panose="020B0609020204030204" pitchFamily="49" charset="0"/>
                <a:ea typeface="Calibri" panose="020F0502020204030204" pitchFamily="34" charset="0"/>
                <a:cs typeface="Times New Roman" panose="02020603050405020304" pitchFamily="18" charset="0"/>
              </a:rPr>
            </a:br>
            <a:r>
              <a:rPr lang="es-EC" sz="1800" spc="10" dirty="0" err="1">
                <a:effectLst/>
                <a:latin typeface="Consolas" panose="020B0609020204030204" pitchFamily="49" charset="0"/>
                <a:ea typeface="Calibri" panose="020F0502020204030204" pitchFamily="34" charset="0"/>
                <a:cs typeface="Times New Roman" panose="02020603050405020304" pitchFamily="18" charset="0"/>
              </a:rPr>
              <a:t>charPtr</a:t>
            </a:r>
            <a:r>
              <a:rPr lang="es-EC" sz="1800" spc="10" dirty="0">
                <a:effectLst/>
                <a:latin typeface="Consolas" panose="020B0609020204030204" pitchFamily="49" charset="0"/>
                <a:ea typeface="Calibri" panose="020F0502020204030204" pitchFamily="34" charset="0"/>
                <a:cs typeface="Times New Roman" panose="02020603050405020304" pitchFamily="18" charset="0"/>
              </a:rPr>
              <a:t> es un puntero que apunta a la dirección en la memoria donde se encuentra guardado un valor de tipo </a:t>
            </a:r>
            <a:r>
              <a:rPr lang="es-EC" sz="1800" spc="10" dirty="0" err="1">
                <a:effectLst/>
                <a:latin typeface="Consolas" panose="020B0609020204030204" pitchFamily="49" charset="0"/>
                <a:ea typeface="Calibri" panose="020F0502020204030204" pitchFamily="34" charset="0"/>
                <a:cs typeface="Times New Roman" panose="02020603050405020304" pitchFamily="18" charset="0"/>
              </a:rPr>
              <a:t>char</a:t>
            </a:r>
            <a:r>
              <a:rPr lang="es-EC" sz="1800" spc="10" dirty="0">
                <a:effectLst/>
                <a:latin typeface="Consolas" panose="020B0609020204030204" pitchFamily="49" charset="0"/>
                <a:ea typeface="Calibri" panose="020F0502020204030204" pitchFamily="34" charset="0"/>
                <a:cs typeface="Times New Roman" panose="02020603050405020304" pitchFamily="18" charset="0"/>
              </a:rPr>
              <a:t>.</a:t>
            </a:r>
            <a:br>
              <a:rPr lang="es-EC" sz="1800" spc="10" dirty="0">
                <a:effectLst/>
                <a:latin typeface="Consolas" panose="020B0609020204030204" pitchFamily="49" charset="0"/>
                <a:ea typeface="Calibri" panose="020F0502020204030204" pitchFamily="34" charset="0"/>
                <a:cs typeface="Times New Roman" panose="02020603050405020304" pitchFamily="18" charset="0"/>
              </a:rPr>
            </a:br>
            <a:r>
              <a:rPr lang="es-EC" sz="1800" spc="10" dirty="0">
                <a:effectLst/>
                <a:latin typeface="Consolas" panose="020B0609020204030204" pitchFamily="49" charset="0"/>
                <a:ea typeface="Calibri" panose="020F0502020204030204" pitchFamily="34" charset="0"/>
                <a:cs typeface="Times New Roman" panose="02020603050405020304" pitchFamily="18" charset="0"/>
              </a:rPr>
              <a:t>En general, puedes tener un puntero a lo que sea, simplemente es la dirección en la memoria donde ese dato se encuentra guardado.</a:t>
            </a:r>
            <a:br>
              <a:rPr lang="es-EC" sz="1800" spc="10" dirty="0">
                <a:effectLst/>
                <a:latin typeface="Consolas" panose="020B0609020204030204" pitchFamily="49" charset="0"/>
                <a:ea typeface="Calibri" panose="020F0502020204030204" pitchFamily="34" charset="0"/>
                <a:cs typeface="Times New Roman" panose="02020603050405020304" pitchFamily="18" charset="0"/>
              </a:rPr>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10</a:t>
            </a:fld>
            <a:endParaRPr lang="es-ES_tradnl"/>
          </a:p>
        </p:txBody>
      </p:sp>
    </p:spTree>
    <p:extLst>
      <p:ext uri="{BB962C8B-B14F-4D97-AF65-F5344CB8AC3E}">
        <p14:creationId xmlns:p14="http://schemas.microsoft.com/office/powerpoint/2010/main" val="1305267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br>
              <a:rPr lang="es-EC" sz="1800" spc="10" dirty="0">
                <a:effectLst/>
                <a:latin typeface="Consolas" panose="020B0609020204030204" pitchFamily="49" charset="0"/>
                <a:ea typeface="Calibri" panose="020F0502020204030204" pitchFamily="34" charset="0"/>
                <a:cs typeface="Times New Roman" panose="02020603050405020304" pitchFamily="18" charset="0"/>
              </a:rPr>
            </a:br>
            <a:r>
              <a:rPr lang="es-EC" sz="1800" spc="10" dirty="0">
                <a:effectLst/>
                <a:latin typeface="Consolas" panose="020B0609020204030204" pitchFamily="49" charset="0"/>
                <a:ea typeface="Calibri" panose="020F0502020204030204" pitchFamily="34" charset="0"/>
                <a:cs typeface="Times New Roman" panose="02020603050405020304" pitchFamily="18" charset="0"/>
              </a:rPr>
              <a:t>Explicar qué es un puntero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11</a:t>
            </a:fld>
            <a:endParaRPr lang="es-ES_tradnl"/>
          </a:p>
        </p:txBody>
      </p:sp>
    </p:spTree>
    <p:extLst>
      <p:ext uri="{BB962C8B-B14F-4D97-AF65-F5344CB8AC3E}">
        <p14:creationId xmlns:p14="http://schemas.microsoft.com/office/powerpoint/2010/main" val="3577235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s-EC" sz="1800" spc="10" dirty="0">
                <a:effectLst/>
                <a:latin typeface="Consolas" panose="020B0609020204030204" pitchFamily="49" charset="0"/>
                <a:ea typeface="Calibri" panose="020F0502020204030204" pitchFamily="34" charset="0"/>
                <a:cs typeface="Times New Roman" panose="02020603050405020304" pitchFamily="18" charset="0"/>
              </a:rPr>
              <a:t>Ya que los punteros nos permiten acceder a la memoria directamente, sería útil usarlos para reservar una cantidad arbitraria de memoria y representar estructuras a nuestro antojo usando esta memoria reservada. Veremos más adelante que esto es posible.</a:t>
            </a:r>
            <a:br>
              <a:rPr lang="es-EC" sz="1800" spc="10" dirty="0">
                <a:effectLst/>
                <a:latin typeface="Consolas" panose="020B0609020204030204" pitchFamily="49" charset="0"/>
                <a:ea typeface="Calibri" panose="020F0502020204030204" pitchFamily="34" charset="0"/>
                <a:cs typeface="Times New Roman" panose="02020603050405020304" pitchFamily="18" charset="0"/>
              </a:rPr>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12</a:t>
            </a:fld>
            <a:endParaRPr lang="es-ES_tradnl"/>
          </a:p>
        </p:txBody>
      </p:sp>
    </p:spTree>
    <p:extLst>
      <p:ext uri="{BB962C8B-B14F-4D97-AF65-F5344CB8AC3E}">
        <p14:creationId xmlns:p14="http://schemas.microsoft.com/office/powerpoint/2010/main" val="1020834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s-EC" sz="1800" dirty="0">
                <a:effectLst/>
                <a:latin typeface="Calibri" panose="020F0502020204030204" pitchFamily="34" charset="0"/>
                <a:ea typeface="Calibri" panose="020F0502020204030204" pitchFamily="34" charset="0"/>
              </a:rPr>
              <a:t>Una referencia es similar a un puntero en que son niveles de indirección. </a:t>
            </a:r>
            <a:br>
              <a:rPr lang="es-EC" sz="1800" dirty="0">
                <a:effectLst/>
                <a:latin typeface="Calibri" panose="020F0502020204030204" pitchFamily="34" charset="0"/>
                <a:ea typeface="Calibri" panose="020F0502020204030204" pitchFamily="34" charset="0"/>
              </a:rPr>
            </a:br>
            <a:r>
              <a:rPr lang="es-EC" sz="1800" dirty="0">
                <a:effectLst/>
                <a:latin typeface="Calibri" panose="020F0502020204030204" pitchFamily="34" charset="0"/>
                <a:ea typeface="Calibri" panose="020F0502020204030204" pitchFamily="34" charset="0"/>
              </a:rPr>
              <a:t>Se pueden modificar los contenidos de variables mediante otras variables.</a:t>
            </a:r>
            <a:br>
              <a:rPr lang="es-EC" sz="1800" dirty="0">
                <a:effectLst/>
                <a:latin typeface="Calibri" panose="020F0502020204030204" pitchFamily="34" charset="0"/>
                <a:ea typeface="Calibri" panose="020F0502020204030204" pitchFamily="34" charset="0"/>
              </a:rPr>
            </a:br>
            <a:r>
              <a:rPr lang="es-EC" sz="1800" dirty="0">
                <a:effectLst/>
                <a:latin typeface="Calibri" panose="020F0502020204030204" pitchFamily="34" charset="0"/>
                <a:ea typeface="Calibri" panose="020F0502020204030204" pitchFamily="34" charset="0"/>
              </a:rPr>
              <a:t>Se declara a una variable como referencia poniendo el símbolo </a:t>
            </a:r>
            <a:r>
              <a:rPr lang="es-EC" sz="1800" spc="10" dirty="0">
                <a:solidFill>
                  <a:srgbClr val="40424E"/>
                </a:solidFill>
                <a:effectLst/>
                <a:latin typeface="Arial" panose="020B0604020202020204" pitchFamily="34" charset="0"/>
                <a:ea typeface="Calibri" panose="020F0502020204030204" pitchFamily="34" charset="0"/>
              </a:rPr>
              <a:t>‘&amp;</a:t>
            </a:r>
            <a:r>
              <a:rPr lang="en-US" sz="2800" dirty="0">
                <a:effectLst/>
              </a:rPr>
              <a:t>´</a:t>
            </a:r>
            <a:r>
              <a:rPr lang="en-US" sz="2800" dirty="0" err="1">
                <a:effectLst/>
              </a:rPr>
              <a:t>en</a:t>
            </a:r>
            <a:r>
              <a:rPr lang="en-US" sz="2800" dirty="0">
                <a:effectLst/>
              </a:rPr>
              <a:t> </a:t>
            </a:r>
            <a:r>
              <a:rPr lang="en-US" sz="2800" dirty="0" err="1">
                <a:effectLst/>
              </a:rPr>
              <a:t>su</a:t>
            </a:r>
            <a:r>
              <a:rPr lang="en-US" sz="2800" dirty="0">
                <a:effectLst/>
              </a:rPr>
              <a:t> </a:t>
            </a:r>
            <a:r>
              <a:rPr lang="en-US" sz="2800" dirty="0" err="1">
                <a:effectLst/>
              </a:rPr>
              <a:t>declaración</a:t>
            </a:r>
            <a:r>
              <a:rPr lang="en-US" sz="2800" dirty="0">
                <a:effectLst/>
              </a:rPr>
              <a:t>.</a:t>
            </a:r>
            <a:br>
              <a:rPr lang="es-EC" sz="1800" spc="10" dirty="0">
                <a:effectLst/>
                <a:latin typeface="Consolas" panose="020B0609020204030204" pitchFamily="49" charset="0"/>
                <a:ea typeface="Calibri" panose="020F0502020204030204" pitchFamily="34" charset="0"/>
                <a:cs typeface="Times New Roman" panose="02020603050405020304" pitchFamily="18" charset="0"/>
              </a:rPr>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13</a:t>
            </a:fld>
            <a:endParaRPr lang="es-ES_tradnl"/>
          </a:p>
        </p:txBody>
      </p:sp>
    </p:spTree>
    <p:extLst>
      <p:ext uri="{BB962C8B-B14F-4D97-AF65-F5344CB8AC3E}">
        <p14:creationId xmlns:p14="http://schemas.microsoft.com/office/powerpoint/2010/main" val="1444179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s-EC" sz="1800" dirty="0">
                <a:effectLst/>
                <a:latin typeface="Calibri" panose="020F0502020204030204" pitchFamily="34" charset="0"/>
                <a:ea typeface="Calibri" panose="020F0502020204030204" pitchFamily="34" charset="0"/>
              </a:rPr>
              <a:t>Para representar y guardar estructuras con cantidad arbitraria de datos, las dos únicas opciones que nos da el lenguaje son arreglos y punteros.</a:t>
            </a:r>
          </a:p>
          <a:p>
            <a:pPr marL="0" marR="0">
              <a:lnSpc>
                <a:spcPct val="107000"/>
              </a:lnSpc>
              <a:spcBef>
                <a:spcPts val="0"/>
              </a:spcBef>
              <a:spcAft>
                <a:spcPts val="800"/>
              </a:spcAft>
            </a:pPr>
            <a:r>
              <a:rPr lang="es-EC" sz="1800" dirty="0">
                <a:effectLst/>
                <a:latin typeface="Calibri" panose="020F0502020204030204" pitchFamily="34" charset="0"/>
                <a:ea typeface="Calibri" panose="020F0502020204030204" pitchFamily="34" charset="0"/>
              </a:rPr>
              <a:t>Estos son los únicos dos conceptos en el lenguaje que nos permiten reservar memoria en cantidades arbitrarias.</a:t>
            </a:r>
          </a:p>
          <a:p>
            <a:pPr marL="0" marR="0">
              <a:lnSpc>
                <a:spcPct val="107000"/>
              </a:lnSpc>
              <a:spcBef>
                <a:spcPts val="0"/>
              </a:spcBef>
              <a:spcAft>
                <a:spcPts val="800"/>
              </a:spcAft>
            </a:pPr>
            <a:r>
              <a:rPr lang="es-EC" sz="1800" dirty="0">
                <a:effectLst/>
                <a:latin typeface="Calibri" panose="020F0502020204030204" pitchFamily="34" charset="0"/>
                <a:ea typeface="Calibri" panose="020F0502020204030204" pitchFamily="34" charset="0"/>
              </a:rPr>
              <a:t>Pero hasta cierto punto, pues más allá de cierto límite, el programa moriría con una </a:t>
            </a:r>
            <a:r>
              <a:rPr lang="es-EC" sz="1800" dirty="0" err="1">
                <a:effectLst/>
                <a:latin typeface="Calibri" panose="020F0502020204030204" pitchFamily="34" charset="0"/>
                <a:ea typeface="Calibri" panose="020F0502020204030204" pitchFamily="34" charset="0"/>
              </a:rPr>
              <a:t>exception</a:t>
            </a:r>
            <a:r>
              <a:rPr lang="es-EC" sz="1800" dirty="0">
                <a:effectLst/>
                <a:latin typeface="Calibri" panose="020F0502020204030204" pitchFamily="34" charset="0"/>
                <a:ea typeface="Calibri" panose="020F0502020204030204" pitchFamily="34" charset="0"/>
              </a:rPr>
              <a:t>, (el equivalente a MEMORY LIMIT EXCEEDED al resolver problemas).</a:t>
            </a:r>
            <a:br>
              <a:rPr lang="es-EC" sz="1800" spc="10" dirty="0">
                <a:effectLst/>
                <a:latin typeface="Consolas" panose="020B0609020204030204" pitchFamily="49" charset="0"/>
                <a:ea typeface="Calibri" panose="020F0502020204030204" pitchFamily="34" charset="0"/>
                <a:cs typeface="Times New Roman" panose="02020603050405020304" pitchFamily="18" charset="0"/>
              </a:rPr>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14</a:t>
            </a:fld>
            <a:endParaRPr lang="es-ES_tradnl"/>
          </a:p>
        </p:txBody>
      </p:sp>
    </p:spTree>
    <p:extLst>
      <p:ext uri="{BB962C8B-B14F-4D97-AF65-F5344CB8AC3E}">
        <p14:creationId xmlns:p14="http://schemas.microsoft.com/office/powerpoint/2010/main" val="1244452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s-EC" sz="1800" dirty="0">
                <a:effectLst/>
                <a:latin typeface="Calibri" panose="020F0502020204030204" pitchFamily="34" charset="0"/>
              </a:rPr>
              <a:t>Abstractos o Definidos por el Usuario: </a:t>
            </a:r>
            <a:br>
              <a:rPr lang="es-EC" sz="1800" dirty="0">
                <a:effectLst/>
                <a:latin typeface="Calibri" panose="020F0502020204030204" pitchFamily="34" charset="0"/>
              </a:rPr>
            </a:br>
            <a:r>
              <a:rPr lang="es-EC" sz="1800" spc="10" dirty="0">
                <a:effectLst/>
                <a:latin typeface="Calibri" panose="020F0502020204030204" pitchFamily="34" charset="0"/>
              </a:rPr>
              <a:t>Para satisfacer la necesidad de representar tipos de datos más complejos que los que provee el lenguaje, C++ (y otros lenguajes) da la posibilidad de crear tipos de datos arbitrariamente. </a:t>
            </a:r>
          </a:p>
          <a:p>
            <a:pPr marL="0" marR="0">
              <a:lnSpc>
                <a:spcPct val="107000"/>
              </a:lnSpc>
              <a:spcBef>
                <a:spcPts val="0"/>
              </a:spcBef>
              <a:spcAft>
                <a:spcPts val="800"/>
              </a:spcAft>
            </a:pPr>
            <a:r>
              <a:rPr lang="es-EC" sz="1800" spc="10" dirty="0">
                <a:effectLst/>
                <a:latin typeface="Calibri" panose="020F0502020204030204" pitchFamily="34" charset="0"/>
              </a:rPr>
              <a:t>El más importante es el tipo de dato </a:t>
            </a:r>
            <a:r>
              <a:rPr lang="es-EC" sz="1800" spc="10" dirty="0" err="1">
                <a:effectLst/>
                <a:latin typeface="Calibri" panose="020F0502020204030204" pitchFamily="34" charset="0"/>
              </a:rPr>
              <a:t>Class</a:t>
            </a:r>
            <a:r>
              <a:rPr lang="es-EC" sz="1800" spc="10" dirty="0">
                <a:effectLst/>
                <a:latin typeface="Calibri" panose="020F0502020204030204" pitchFamily="34" charset="0"/>
              </a:rPr>
              <a:t>. </a:t>
            </a:r>
          </a:p>
          <a:p>
            <a:pPr marL="0" marR="0">
              <a:lnSpc>
                <a:spcPct val="107000"/>
              </a:lnSpc>
              <a:spcBef>
                <a:spcPts val="0"/>
              </a:spcBef>
              <a:spcAft>
                <a:spcPts val="800"/>
              </a:spcAft>
            </a:pPr>
            <a:r>
              <a:rPr lang="es-EC" sz="1800" spc="10" dirty="0">
                <a:effectLst/>
                <a:latin typeface="Calibri" panose="020F0502020204030204" pitchFamily="34" charset="0"/>
              </a:rPr>
              <a:t>Estos tipos de datos se llaman abstractos, o definidos por el usuario. El más importante es el tipo de dato </a:t>
            </a:r>
            <a:r>
              <a:rPr lang="es-EC" sz="1800" spc="10" dirty="0" err="1">
                <a:effectLst/>
                <a:latin typeface="Calibri" panose="020F0502020204030204" pitchFamily="34" charset="0"/>
              </a:rPr>
              <a:t>Class</a:t>
            </a:r>
            <a:r>
              <a:rPr lang="es-EC" sz="1800" spc="10" dirty="0">
                <a:effectLst/>
                <a:latin typeface="Calibri" panose="020F0502020204030204" pitchFamily="34" charset="0"/>
              </a:rPr>
              <a:t>. </a:t>
            </a:r>
            <a:br>
              <a:rPr lang="es-EC" sz="1800" spc="10" dirty="0">
                <a:effectLst/>
                <a:latin typeface="Calibri" panose="020F0502020204030204" pitchFamily="34" charset="0"/>
                <a:ea typeface="Calibri" panose="020F0502020204030204" pitchFamily="34" charset="0"/>
              </a:rPr>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15</a:t>
            </a:fld>
            <a:endParaRPr lang="es-ES_tradnl"/>
          </a:p>
        </p:txBody>
      </p:sp>
    </p:spTree>
    <p:extLst>
      <p:ext uri="{BB962C8B-B14F-4D97-AF65-F5344CB8AC3E}">
        <p14:creationId xmlns:p14="http://schemas.microsoft.com/office/powerpoint/2010/main" val="39078243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s-EC" sz="1800" spc="10" dirty="0">
                <a:effectLst/>
                <a:latin typeface="Calibri" panose="020F0502020204030204" pitchFamily="34" charset="0"/>
                <a:ea typeface="Calibri" panose="020F0502020204030204" pitchFamily="34" charset="0"/>
              </a:rPr>
              <a:t>Una Clase o </a:t>
            </a:r>
            <a:r>
              <a:rPr lang="es-EC" sz="1800" spc="10" dirty="0" err="1">
                <a:effectLst/>
                <a:latin typeface="Calibri" panose="020F0502020204030204" pitchFamily="34" charset="0"/>
                <a:ea typeface="Calibri" panose="020F0502020204030204" pitchFamily="34" charset="0"/>
              </a:rPr>
              <a:t>Class</a:t>
            </a:r>
            <a:r>
              <a:rPr lang="es-EC" sz="1800" spc="10" dirty="0">
                <a:effectLst/>
                <a:latin typeface="Calibri" panose="020F0502020204030204" pitchFamily="34" charset="0"/>
                <a:ea typeface="Calibri" panose="020F0502020204030204" pitchFamily="34" charset="0"/>
              </a:rPr>
              <a:t> es una colección de datos: primitivos, derivados, o definidos por el usuario* (otras clases) y funciones que operan sobre ellos. </a:t>
            </a:r>
            <a:br>
              <a:rPr lang="es-EC" sz="1800" spc="10" dirty="0">
                <a:effectLst/>
                <a:latin typeface="Calibri" panose="020F0502020204030204" pitchFamily="34" charset="0"/>
                <a:ea typeface="Calibri" panose="020F0502020204030204" pitchFamily="34" charset="0"/>
              </a:rPr>
            </a:br>
            <a:r>
              <a:rPr lang="es-EC" sz="1800" spc="10" dirty="0">
                <a:effectLst/>
                <a:latin typeface="Calibri" panose="020F0502020204030204" pitchFamily="34" charset="0"/>
                <a:ea typeface="Calibri" panose="020F0502020204030204" pitchFamily="34" charset="0"/>
              </a:rPr>
              <a:t>La idea es agrupar datos para representar estructuras más complejas.</a:t>
            </a:r>
            <a:br>
              <a:rPr lang="es-EC" sz="1800" spc="10" dirty="0">
                <a:effectLst/>
                <a:latin typeface="Calibri" panose="020F0502020204030204" pitchFamily="34" charset="0"/>
                <a:ea typeface="Calibri" panose="020F0502020204030204" pitchFamily="34" charset="0"/>
              </a:rPr>
            </a:br>
            <a:r>
              <a:rPr lang="es-EC" sz="1800" spc="10" dirty="0">
                <a:effectLst/>
                <a:latin typeface="Calibri" panose="020F0502020204030204" pitchFamily="34" charset="0"/>
                <a:ea typeface="Calibri" panose="020F0502020204030204" pitchFamily="34" charset="0"/>
              </a:rPr>
              <a:t>Para usar esos datos y sus funciones, es necesario crear una INSTANCIA de esa clase. </a:t>
            </a:r>
          </a:p>
          <a:p>
            <a:pPr marL="0" marR="0">
              <a:lnSpc>
                <a:spcPct val="107000"/>
              </a:lnSpc>
              <a:spcBef>
                <a:spcPts val="0"/>
              </a:spcBef>
              <a:spcAft>
                <a:spcPts val="800"/>
              </a:spcAft>
            </a:pPr>
            <a:r>
              <a:rPr lang="es-EC" sz="1800" spc="10" dirty="0">
                <a:effectLst/>
                <a:latin typeface="Calibri" panose="020F0502020204030204" pitchFamily="34" charset="0"/>
                <a:ea typeface="Calibri" panose="020F0502020204030204" pitchFamily="34" charset="0"/>
              </a:rPr>
              <a:t>Una instancia de una clase es un objeto concreto, creado a partir de la definición de esa clase.</a:t>
            </a:r>
          </a:p>
          <a:p>
            <a:pPr marL="0" marR="0">
              <a:lnSpc>
                <a:spcPct val="107000"/>
              </a:lnSpc>
              <a:spcBef>
                <a:spcPts val="0"/>
              </a:spcBef>
              <a:spcAft>
                <a:spcPts val="800"/>
              </a:spcAft>
            </a:pPr>
            <a:r>
              <a:rPr lang="es-EC" sz="1800" spc="10" dirty="0">
                <a:effectLst/>
                <a:latin typeface="Calibri" panose="020F0502020204030204" pitchFamily="34" charset="0"/>
                <a:ea typeface="Calibri" panose="020F0502020204030204" pitchFamily="34" charset="0"/>
              </a:rPr>
              <a:t>La clase es el tipo de ese objeto. </a:t>
            </a:r>
            <a:br>
              <a:rPr lang="es-EC" sz="1800" spc="10" dirty="0">
                <a:effectLst/>
                <a:latin typeface="Calibri" panose="020F0502020204030204" pitchFamily="34" charset="0"/>
                <a:ea typeface="Calibri" panose="020F0502020204030204" pitchFamily="34" charset="0"/>
              </a:rPr>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16</a:t>
            </a:fld>
            <a:endParaRPr lang="es-ES_tradnl"/>
          </a:p>
        </p:txBody>
      </p:sp>
    </p:spTree>
    <p:extLst>
      <p:ext uri="{BB962C8B-B14F-4D97-AF65-F5344CB8AC3E}">
        <p14:creationId xmlns:p14="http://schemas.microsoft.com/office/powerpoint/2010/main" val="24890124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s-EC" sz="1800" spc="10" dirty="0">
                <a:effectLst/>
                <a:latin typeface="Calibri" panose="020F0502020204030204" pitchFamily="34" charset="0"/>
                <a:ea typeface="Calibri" panose="020F0502020204030204" pitchFamily="34" charset="0"/>
              </a:rPr>
              <a:t>Explicación de la estructura de un </a:t>
            </a:r>
            <a:r>
              <a:rPr lang="es-EC" sz="1800" spc="10" dirty="0" err="1">
                <a:effectLst/>
                <a:latin typeface="Calibri" panose="020F0502020204030204" pitchFamily="34" charset="0"/>
                <a:ea typeface="Calibri" panose="020F0502020204030204" pitchFamily="34" charset="0"/>
              </a:rPr>
              <a:t>class</a:t>
            </a:r>
            <a:r>
              <a:rPr lang="es-EC" sz="1800" spc="10" dirty="0">
                <a:effectLst/>
                <a:latin typeface="Calibri" panose="020F0502020204030204" pitchFamily="34" charset="0"/>
                <a:ea typeface="Calibri" panose="020F0502020204030204" pitchFamily="34" charset="0"/>
              </a:rPr>
              <a:t>.</a:t>
            </a:r>
            <a:br>
              <a:rPr lang="es-EC" sz="1800" spc="10" dirty="0">
                <a:effectLst/>
                <a:latin typeface="Calibri" panose="020F0502020204030204" pitchFamily="34" charset="0"/>
                <a:ea typeface="Calibri" panose="020F0502020204030204" pitchFamily="34" charset="0"/>
              </a:rPr>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17</a:t>
            </a:fld>
            <a:endParaRPr lang="es-ES_tradnl"/>
          </a:p>
        </p:txBody>
      </p:sp>
    </p:spTree>
    <p:extLst>
      <p:ext uri="{BB962C8B-B14F-4D97-AF65-F5344CB8AC3E}">
        <p14:creationId xmlns:p14="http://schemas.microsoft.com/office/powerpoint/2010/main" val="89930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s-EC" sz="1800" spc="10" dirty="0">
                <a:effectLst/>
                <a:latin typeface="Calibri" panose="020F0502020204030204" pitchFamily="34" charset="0"/>
                <a:ea typeface="Calibri" panose="020F0502020204030204" pitchFamily="34" charset="0"/>
              </a:rPr>
              <a:t>Explicación cómo crear una </a:t>
            </a:r>
            <a:r>
              <a:rPr lang="es-EC" sz="1800" spc="10" dirty="0" err="1">
                <a:effectLst/>
                <a:latin typeface="Calibri" panose="020F0502020204030204" pitchFamily="34" charset="0"/>
                <a:ea typeface="Calibri" panose="020F0502020204030204" pitchFamily="34" charset="0"/>
              </a:rPr>
              <a:t>class</a:t>
            </a:r>
            <a:r>
              <a:rPr lang="es-EC" sz="1800" spc="10" dirty="0">
                <a:effectLst/>
                <a:latin typeface="Calibri" panose="020F0502020204030204" pitchFamily="34" charset="0"/>
                <a:ea typeface="Calibri" panose="020F0502020204030204" pitchFamily="34" charset="0"/>
              </a:rPr>
              <a:t>.</a:t>
            </a:r>
            <a:br>
              <a:rPr lang="es-EC" sz="1800" spc="10" dirty="0">
                <a:effectLst/>
                <a:latin typeface="Calibri" panose="020F0502020204030204" pitchFamily="34" charset="0"/>
                <a:ea typeface="Calibri" panose="020F0502020204030204" pitchFamily="34" charset="0"/>
              </a:rPr>
            </a:br>
            <a:br>
              <a:rPr lang="es-EC" sz="1800" spc="10" dirty="0">
                <a:effectLst/>
                <a:latin typeface="Calibri" panose="020F0502020204030204" pitchFamily="34" charset="0"/>
                <a:ea typeface="Calibri" panose="020F0502020204030204" pitchFamily="34" charset="0"/>
              </a:rPr>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18</a:t>
            </a:fld>
            <a:endParaRPr lang="es-ES_tradnl"/>
          </a:p>
        </p:txBody>
      </p:sp>
    </p:spTree>
    <p:extLst>
      <p:ext uri="{BB962C8B-B14F-4D97-AF65-F5344CB8AC3E}">
        <p14:creationId xmlns:p14="http://schemas.microsoft.com/office/powerpoint/2010/main" val="551577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buSzPts val="1000"/>
              <a:buFont typeface="Symbol" panose="05050102010706020507" pitchFamily="18" charset="2"/>
              <a:buNone/>
              <a:tabLst>
                <a:tab pos="457200" algn="l"/>
              </a:tabLst>
            </a:pPr>
            <a:r>
              <a:rPr lang="es-EC" sz="1800" spc="10" dirty="0">
                <a:solidFill>
                  <a:srgbClr val="000000"/>
                </a:solidFill>
                <a:effectLst/>
                <a:latin typeface="Calibri" panose="020F0502020204030204" pitchFamily="34" charset="0"/>
                <a:ea typeface="Times New Roman" panose="02020603050405020304" pitchFamily="18" charset="0"/>
              </a:rPr>
              <a:t>Las clases y objetos conforman el paradigma de la programación orientada a objetos. Tiene muchos beneficios como:</a:t>
            </a:r>
            <a:endParaRPr lang="en-US" sz="1800" b="0" spc="10" dirty="0">
              <a:solidFill>
                <a:schemeClr val="tx1"/>
              </a:solidFill>
              <a:effectLst/>
              <a:latin typeface="Times New Roman" panose="02020603050405020304" pitchFamily="18" charset="0"/>
              <a:ea typeface="Times New Roman" panose="02020603050405020304" pitchFamily="18" charset="0"/>
            </a:endParaRPr>
          </a:p>
          <a:p>
            <a:pPr marL="0" marR="0" lvl="0" indent="0">
              <a:buSzPts val="1000"/>
              <a:buFont typeface="Symbol" panose="05050102010706020507" pitchFamily="18" charset="2"/>
              <a:buNone/>
              <a:tabLst>
                <a:tab pos="457200" algn="l"/>
              </a:tabLst>
            </a:pPr>
            <a:endParaRPr lang="en-US" sz="1800" b="0" spc="10" dirty="0">
              <a:solidFill>
                <a:schemeClr val="tx1"/>
              </a:solidFill>
              <a:effectLst/>
              <a:latin typeface="Times New Roman" panose="02020603050405020304" pitchFamily="18" charset="0"/>
              <a:ea typeface="Times New Roman" panose="02020603050405020304" pitchFamily="18" charset="0"/>
            </a:endParaRPr>
          </a:p>
          <a:p>
            <a:pPr marL="0" marR="0" lvl="0" indent="0">
              <a:buSzPts val="1000"/>
              <a:buFont typeface="Symbol" panose="05050102010706020507" pitchFamily="18" charset="2"/>
              <a:buNone/>
              <a:tabLst>
                <a:tab pos="457200" algn="l"/>
              </a:tabLst>
            </a:pPr>
            <a:r>
              <a:rPr lang="es-EC" sz="1800" b="1" dirty="0">
                <a:solidFill>
                  <a:srgbClr val="56585B"/>
                </a:solidFill>
                <a:effectLst/>
                <a:latin typeface="Arial" panose="020B0604020202020204" pitchFamily="34" charset="0"/>
                <a:ea typeface="Times New Roman" panose="02020603050405020304" pitchFamily="18" charset="0"/>
              </a:rPr>
              <a:t>Reusabilidad</a:t>
            </a:r>
            <a:r>
              <a:rPr lang="es-EC" sz="1800" dirty="0">
                <a:solidFill>
                  <a:srgbClr val="56585B"/>
                </a:solidFill>
                <a:effectLst/>
                <a:latin typeface="Arial" panose="020B0604020202020204" pitchFamily="34" charset="0"/>
                <a:ea typeface="Times New Roman" panose="02020603050405020304" pitchFamily="18" charset="0"/>
              </a:rPr>
              <a:t>. Cuando hemos diseñado adecuadamente las clases, se pueden usar en distintas partes del programa y en numerosos proyectos.</a:t>
            </a:r>
            <a:br>
              <a:rPr lang="es-EC" sz="1800" dirty="0">
                <a:solidFill>
                  <a:srgbClr val="56585B"/>
                </a:solidFill>
                <a:effectLst/>
                <a:latin typeface="Arial" panose="020B0604020202020204" pitchFamily="34" charset="0"/>
                <a:ea typeface="Times New Roman" panose="02020603050405020304" pitchFamily="18" charset="0"/>
              </a:rPr>
            </a:br>
            <a:endParaRPr lang="en-US" sz="1800" dirty="0">
              <a:effectLst/>
              <a:latin typeface="Times New Roman" panose="02020603050405020304" pitchFamily="18" charset="0"/>
              <a:ea typeface="Times New Roman" panose="02020603050405020304" pitchFamily="18" charset="0"/>
            </a:endParaRPr>
          </a:p>
          <a:p>
            <a:pPr marL="0" marR="0" lvl="0" indent="0">
              <a:buSzPts val="1000"/>
              <a:buFont typeface="Symbol" panose="05050102010706020507" pitchFamily="18" charset="2"/>
              <a:buNone/>
              <a:tabLst>
                <a:tab pos="457200" algn="l"/>
              </a:tabLst>
            </a:pPr>
            <a:r>
              <a:rPr lang="es-EC" sz="1800" b="1" dirty="0">
                <a:solidFill>
                  <a:srgbClr val="56585B"/>
                </a:solidFill>
                <a:effectLst/>
                <a:latin typeface="Arial" panose="020B0604020202020204" pitchFamily="34" charset="0"/>
                <a:ea typeface="Times New Roman" panose="02020603050405020304" pitchFamily="18" charset="0"/>
              </a:rPr>
              <a:t>Mantenibilidad</a:t>
            </a:r>
            <a:r>
              <a:rPr lang="es-EC" sz="1800" dirty="0">
                <a:solidFill>
                  <a:srgbClr val="56585B"/>
                </a:solidFill>
                <a:effectLst/>
                <a:latin typeface="Arial" panose="020B0604020202020204" pitchFamily="34" charset="0"/>
                <a:ea typeface="Times New Roman" panose="02020603050405020304" pitchFamily="18" charset="0"/>
              </a:rPr>
              <a:t>. Debido a las sencillez para abstraer el problema, los programas orientados a objetos son más sencillos de leer y comprender, pues nos permiten ocultar detalles de implementación dejando visibles sólo aquellos detalles más relevantes.</a:t>
            </a:r>
            <a:br>
              <a:rPr lang="es-EC" sz="1800" dirty="0">
                <a:solidFill>
                  <a:srgbClr val="56585B"/>
                </a:solidFill>
                <a:effectLst/>
                <a:latin typeface="Arial" panose="020B0604020202020204" pitchFamily="34" charset="0"/>
                <a:ea typeface="Times New Roman" panose="02020603050405020304" pitchFamily="18" charset="0"/>
              </a:rPr>
            </a:br>
            <a:endParaRPr lang="en-US" sz="1800" dirty="0">
              <a:effectLst/>
              <a:latin typeface="Times New Roman" panose="02020603050405020304" pitchFamily="18" charset="0"/>
              <a:ea typeface="Times New Roman" panose="02020603050405020304" pitchFamily="18" charset="0"/>
            </a:endParaRPr>
          </a:p>
          <a:p>
            <a:pPr marL="0" marR="0" lvl="0" indent="0">
              <a:buSzPts val="1000"/>
              <a:buFont typeface="Symbol" panose="05050102010706020507" pitchFamily="18" charset="2"/>
              <a:buNone/>
              <a:tabLst>
                <a:tab pos="457200" algn="l"/>
              </a:tabLst>
            </a:pPr>
            <a:r>
              <a:rPr lang="es-EC" sz="1800" b="1" dirty="0">
                <a:solidFill>
                  <a:srgbClr val="56585B"/>
                </a:solidFill>
                <a:effectLst/>
                <a:latin typeface="Arial" panose="020B0604020202020204" pitchFamily="34" charset="0"/>
                <a:ea typeface="Times New Roman" panose="02020603050405020304" pitchFamily="18" charset="0"/>
              </a:rPr>
              <a:t>Modificabilidad</a:t>
            </a:r>
            <a:r>
              <a:rPr lang="es-EC" sz="1800" dirty="0">
                <a:solidFill>
                  <a:srgbClr val="56585B"/>
                </a:solidFill>
                <a:effectLst/>
                <a:latin typeface="Arial" panose="020B0604020202020204" pitchFamily="34" charset="0"/>
                <a:ea typeface="Times New Roman" panose="02020603050405020304" pitchFamily="18" charset="0"/>
              </a:rPr>
              <a:t>. La facilidad de añadir, suprimir o modificar nuevos objetos nos permite hacer modificaciones de una forma muy sencilla.</a:t>
            </a:r>
            <a:br>
              <a:rPr lang="es-EC" sz="1800" dirty="0">
                <a:solidFill>
                  <a:srgbClr val="56585B"/>
                </a:solidFill>
                <a:effectLst/>
                <a:latin typeface="Arial" panose="020B0604020202020204" pitchFamily="34" charset="0"/>
                <a:ea typeface="Times New Roman" panose="02020603050405020304" pitchFamily="18" charset="0"/>
              </a:rPr>
            </a:br>
            <a:endParaRPr lang="en-US" sz="1800" dirty="0">
              <a:effectLst/>
              <a:latin typeface="Times New Roman" panose="02020603050405020304" pitchFamily="18" charset="0"/>
              <a:ea typeface="Times New Roman" panose="02020603050405020304" pitchFamily="18" charset="0"/>
            </a:endParaRPr>
          </a:p>
          <a:p>
            <a:pPr marL="0" marR="0" lvl="0" indent="0">
              <a:buSzPts val="1000"/>
              <a:buFont typeface="Symbol" panose="05050102010706020507" pitchFamily="18" charset="2"/>
              <a:buNone/>
              <a:tabLst>
                <a:tab pos="457200" algn="l"/>
              </a:tabLst>
            </a:pPr>
            <a:r>
              <a:rPr lang="es-EC" sz="1800" b="1" dirty="0">
                <a:solidFill>
                  <a:srgbClr val="56585B"/>
                </a:solidFill>
                <a:effectLst/>
                <a:latin typeface="Arial" panose="020B0604020202020204" pitchFamily="34" charset="0"/>
                <a:ea typeface="Times New Roman" panose="02020603050405020304" pitchFamily="18" charset="0"/>
              </a:rPr>
              <a:t>Fiabilidad</a:t>
            </a:r>
            <a:r>
              <a:rPr lang="es-EC" sz="1800" dirty="0">
                <a:solidFill>
                  <a:srgbClr val="56585B"/>
                </a:solidFill>
                <a:effectLst/>
                <a:latin typeface="Arial" panose="020B0604020202020204" pitchFamily="34" charset="0"/>
                <a:ea typeface="Times New Roman" panose="02020603050405020304" pitchFamily="18" charset="0"/>
              </a:rPr>
              <a:t>. Al dividir el problema en partes más pequeñas podemos probarlas de manera independiente y aislar mucho más fácilmente los posibles errores que puedan surgir.</a:t>
            </a:r>
            <a:endParaRPr lang="en-US" sz="1800" dirty="0">
              <a:effectLst/>
              <a:latin typeface="Times New Roman" panose="02020603050405020304" pitchFamily="18" charset="0"/>
              <a:ea typeface="Times New Roman" panose="02020603050405020304" pitchFamily="18" charset="0"/>
            </a:endParaRPr>
          </a:p>
          <a:p>
            <a:pPr marL="0" marR="0">
              <a:lnSpc>
                <a:spcPct val="107000"/>
              </a:lnSpc>
              <a:spcBef>
                <a:spcPts val="0"/>
              </a:spcBef>
              <a:spcAft>
                <a:spcPts val="800"/>
              </a:spcAft>
            </a:pPr>
            <a:br>
              <a:rPr lang="es-EC" sz="1800" spc="10" dirty="0">
                <a:effectLst/>
                <a:latin typeface="Calibri" panose="020F0502020204030204" pitchFamily="34" charset="0"/>
                <a:ea typeface="Calibri" panose="020F0502020204030204" pitchFamily="34" charset="0"/>
                <a:cs typeface="Times New Roman" panose="02020603050405020304" pitchFamily="18" charset="0"/>
              </a:rPr>
            </a:br>
            <a:r>
              <a:rPr lang="es-EC" sz="1800" spc="10" dirty="0">
                <a:effectLst/>
                <a:latin typeface="Calibri" panose="020F0502020204030204" pitchFamily="34" charset="0"/>
                <a:ea typeface="Calibri" panose="020F0502020204030204" pitchFamily="34" charset="0"/>
                <a:cs typeface="Times New Roman" panose="02020603050405020304" pitchFamily="18" charset="0"/>
              </a:rPr>
              <a:t>La programación orientada a objetos es algo más importante en la industria y en la ingeniería de software, donde la meta es crear y mantener programas a largo plazo. No es algo extremadamente importante para programación competitiva, pues los programas se acaban cuando corren frente a los casos de prueba. Sin embargo, siempre es bueno tener en mente las propiedades útiles del código estructurado en base a objetos. En particular si estructuramos nuestro código (en problemas incluso) de esta forma, es probable que sea más fácil modificarlo, testearlo y depurarlo en caso de errores.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19</a:t>
            </a:fld>
            <a:endParaRPr lang="es-ES_tradnl"/>
          </a:p>
        </p:txBody>
      </p:sp>
    </p:spTree>
    <p:extLst>
      <p:ext uri="{BB962C8B-B14F-4D97-AF65-F5344CB8AC3E}">
        <p14:creationId xmlns:p14="http://schemas.microsoft.com/office/powerpoint/2010/main" val="1411181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s-ES" sz="1100" kern="1200" dirty="0">
                <a:solidFill>
                  <a:schemeClr val="tx1"/>
                </a:solidFill>
                <a:effectLst/>
                <a:latin typeface="+mn-lt"/>
                <a:ea typeface="+mn-ea"/>
                <a:cs typeface="+mn-cs"/>
              </a:rPr>
            </a:br>
            <a:r>
              <a:rPr lang="es-EC" sz="1100" dirty="0">
                <a:effectLst/>
                <a:latin typeface="Calibri" panose="020F0502020204030204" pitchFamily="34" charset="0"/>
                <a:ea typeface="Calibri" panose="020F0502020204030204" pitchFamily="34" charset="0"/>
              </a:rPr>
              <a:t>En las primeras sesiones nos enfocamos principalmente en cubrir los tipos de datos básicos: </a:t>
            </a:r>
            <a:r>
              <a:rPr lang="es-EC" sz="1100" dirty="0" err="1">
                <a:effectLst/>
                <a:latin typeface="Calibri" panose="020F0502020204030204" pitchFamily="34" charset="0"/>
                <a:ea typeface="Calibri" panose="020F0502020204030204" pitchFamily="34" charset="0"/>
              </a:rPr>
              <a:t>int</a:t>
            </a:r>
            <a:r>
              <a:rPr lang="es-EC" sz="1100" dirty="0">
                <a:effectLst/>
                <a:latin typeface="Calibri" panose="020F0502020204030204" pitchFamily="34" charset="0"/>
                <a:ea typeface="Calibri" panose="020F0502020204030204" pitchFamily="34" charset="0"/>
              </a:rPr>
              <a:t>, </a:t>
            </a:r>
            <a:r>
              <a:rPr lang="es-EC" sz="1100" dirty="0" err="1">
                <a:effectLst/>
                <a:latin typeface="Calibri" panose="020F0502020204030204" pitchFamily="34" charset="0"/>
                <a:ea typeface="Calibri" panose="020F0502020204030204" pitchFamily="34" charset="0"/>
              </a:rPr>
              <a:t>float</a:t>
            </a:r>
            <a:r>
              <a:rPr lang="es-EC" sz="1100" dirty="0">
                <a:effectLst/>
                <a:latin typeface="Calibri" panose="020F0502020204030204" pitchFamily="34" charset="0"/>
                <a:ea typeface="Calibri" panose="020F0502020204030204" pitchFamily="34" charset="0"/>
              </a:rPr>
              <a:t>, </a:t>
            </a:r>
            <a:r>
              <a:rPr lang="es-EC" sz="1100" dirty="0" err="1">
                <a:effectLst/>
                <a:latin typeface="Calibri" panose="020F0502020204030204" pitchFamily="34" charset="0"/>
                <a:ea typeface="Calibri" panose="020F0502020204030204" pitchFamily="34" charset="0"/>
              </a:rPr>
              <a:t>double</a:t>
            </a:r>
            <a:r>
              <a:rPr lang="es-EC" sz="1100" dirty="0">
                <a:effectLst/>
                <a:latin typeface="Calibri" panose="020F0502020204030204" pitchFamily="34" charset="0"/>
                <a:ea typeface="Calibri" panose="020F0502020204030204" pitchFamily="34" charset="0"/>
              </a:rPr>
              <a:t>, </a:t>
            </a:r>
            <a:r>
              <a:rPr lang="es-EC" sz="1100" dirty="0" err="1">
                <a:effectLst/>
                <a:latin typeface="Calibri" panose="020F0502020204030204" pitchFamily="34" charset="0"/>
                <a:ea typeface="Calibri" panose="020F0502020204030204" pitchFamily="34" charset="0"/>
              </a:rPr>
              <a:t>char</a:t>
            </a:r>
            <a:r>
              <a:rPr lang="es-EC" sz="1100" dirty="0">
                <a:effectLst/>
                <a:latin typeface="Calibri" panose="020F0502020204030204" pitchFamily="34" charset="0"/>
                <a:ea typeface="Calibri" panose="020F0502020204030204" pitchFamily="34" charset="0"/>
              </a:rPr>
              <a:t>, arreglos, </a:t>
            </a:r>
            <a:r>
              <a:rPr lang="es-EC" sz="1100" dirty="0" err="1">
                <a:effectLst/>
                <a:latin typeface="Calibri" panose="020F0502020204030204" pitchFamily="34" charset="0"/>
                <a:ea typeface="Calibri" panose="020F0502020204030204" pitchFamily="34" charset="0"/>
              </a:rPr>
              <a:t>etc</a:t>
            </a:r>
            <a:r>
              <a:rPr lang="es-EC" sz="1100" dirty="0">
                <a:effectLst/>
                <a:latin typeface="Calibri" panose="020F0502020204030204" pitchFamily="34" charset="0"/>
                <a:ea typeface="Calibri" panose="020F0502020204030204" pitchFamily="34" charset="0"/>
              </a:rPr>
              <a:t> y algoritmos básicos que permiten operar en ellos, como son distintos tipos de ordenamiento y búsqueda. También introdujimos el concepto de análisis asintótico como una técnica para medir la eficiencia de los algoritmos que diseñemos. Los tipos de datos básicos, y las operaciones y algoritmos que operan en ellos, cubren un muchos escenarios importantes. Sin embargo, hay estructuras matemáticas importantes que no son tipos de datos básicos.</a:t>
            </a:r>
            <a:br>
              <a:rPr lang="es-EC" sz="1100" dirty="0">
                <a:effectLst/>
                <a:latin typeface="Calibri" panose="020F0502020204030204" pitchFamily="34" charset="0"/>
                <a:ea typeface="Calibri" panose="020F0502020204030204" pitchFamily="34" charset="0"/>
              </a:rPr>
            </a:br>
            <a:endParaRPr lang="es-ES_tradnl" sz="1100" dirty="0"/>
          </a:p>
        </p:txBody>
      </p:sp>
      <p:sp>
        <p:nvSpPr>
          <p:cNvPr id="4" name="Slide Number Placeholder 3"/>
          <p:cNvSpPr>
            <a:spLocks noGrp="1"/>
          </p:cNvSpPr>
          <p:nvPr>
            <p:ph type="sldNum" sz="quarter" idx="5"/>
          </p:nvPr>
        </p:nvSpPr>
        <p:spPr/>
        <p:txBody>
          <a:bodyPr/>
          <a:lstStyle/>
          <a:p>
            <a:fld id="{048C9BA9-9B6E-6747-AAC0-613BA8BBCF9B}" type="slidenum">
              <a:rPr lang="es-ES_tradnl" smtClean="0"/>
              <a:t>2</a:t>
            </a:fld>
            <a:endParaRPr lang="es-ES_tradnl"/>
          </a:p>
        </p:txBody>
      </p:sp>
    </p:spTree>
    <p:extLst>
      <p:ext uri="{BB962C8B-B14F-4D97-AF65-F5344CB8AC3E}">
        <p14:creationId xmlns:p14="http://schemas.microsoft.com/office/powerpoint/2010/main" val="33847590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s-EC" sz="1800" spc="10" dirty="0">
                <a:effectLst/>
                <a:latin typeface="Calibri" panose="020F0502020204030204" pitchFamily="34" charset="0"/>
                <a:ea typeface="Calibri" panose="020F0502020204030204" pitchFamily="34" charset="0"/>
              </a:rPr>
              <a:t>Hay dos maneras de crear objetos, la forma tradicional (llamemos así por ahora) o la forma dinámica. Los objetos tradicionales dejan de existir cuando su </a:t>
            </a:r>
            <a:r>
              <a:rPr lang="es-EC" sz="1800" spc="10" dirty="0" err="1">
                <a:effectLst/>
                <a:latin typeface="Calibri" panose="020F0502020204030204" pitchFamily="34" charset="0"/>
                <a:ea typeface="Calibri" panose="020F0502020204030204" pitchFamily="34" charset="0"/>
              </a:rPr>
              <a:t>scope</a:t>
            </a:r>
            <a:r>
              <a:rPr lang="es-EC" sz="1800" spc="10" dirty="0">
                <a:effectLst/>
                <a:latin typeface="Calibri" panose="020F0502020204030204" pitchFamily="34" charset="0"/>
                <a:ea typeface="Calibri" panose="020F0502020204030204" pitchFamily="34" charset="0"/>
              </a:rPr>
              <a:t> (ámbito) termina. El ámbito es la región encerrada por corchetes que contiene al objeto. Estos objetos se comportan igual que los tipos de datos primitivos, que también son destruidos al terminar su ámbito o </a:t>
            </a:r>
            <a:r>
              <a:rPr lang="es-EC" sz="1800" spc="10" dirty="0" err="1">
                <a:effectLst/>
                <a:latin typeface="Calibri" panose="020F0502020204030204" pitchFamily="34" charset="0"/>
                <a:ea typeface="Calibri" panose="020F0502020204030204" pitchFamily="34" charset="0"/>
              </a:rPr>
              <a:t>scope</a:t>
            </a:r>
            <a:r>
              <a:rPr lang="es-EC" sz="1800" spc="10" dirty="0">
                <a:effectLst/>
                <a:latin typeface="Calibri" panose="020F0502020204030204" pitchFamily="34" charset="0"/>
                <a:ea typeface="Calibri" panose="020F0502020204030204" pitchFamily="34" charset="0"/>
              </a:rPr>
              <a:t>.</a:t>
            </a:r>
            <a:br>
              <a:rPr lang="es-EC" sz="1800" spc="10" dirty="0">
                <a:effectLst/>
                <a:latin typeface="Calibri" panose="020F0502020204030204" pitchFamily="34" charset="0"/>
                <a:ea typeface="Calibri" panose="020F0502020204030204" pitchFamily="34" charset="0"/>
              </a:rPr>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20</a:t>
            </a:fld>
            <a:endParaRPr lang="es-ES_tradnl"/>
          </a:p>
        </p:txBody>
      </p:sp>
    </p:spTree>
    <p:extLst>
      <p:ext uri="{BB962C8B-B14F-4D97-AF65-F5344CB8AC3E}">
        <p14:creationId xmlns:p14="http://schemas.microsoft.com/office/powerpoint/2010/main" val="23427458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s-EC" sz="1800" spc="10" dirty="0">
                <a:effectLst/>
                <a:latin typeface="Calibri" panose="020F0502020204030204" pitchFamily="34" charset="0"/>
                <a:ea typeface="Calibri" panose="020F0502020204030204" pitchFamily="34" charset="0"/>
              </a:rPr>
              <a:t>Un </a:t>
            </a:r>
            <a:r>
              <a:rPr lang="es-EC" sz="1800" spc="10" dirty="0" err="1">
                <a:effectLst/>
                <a:latin typeface="Calibri" panose="020F0502020204030204" pitchFamily="34" charset="0"/>
                <a:ea typeface="Calibri" panose="020F0502020204030204" pitchFamily="34" charset="0"/>
              </a:rPr>
              <a:t>string</a:t>
            </a:r>
            <a:r>
              <a:rPr lang="es-EC" sz="1800" spc="10" dirty="0">
                <a:effectLst/>
                <a:latin typeface="Calibri" panose="020F0502020204030204" pitchFamily="34" charset="0"/>
                <a:ea typeface="Calibri" panose="020F0502020204030204" pitchFamily="34" charset="0"/>
              </a:rPr>
              <a:t> no es más que un objeto que vive en la biblioteca standard. NO son tipos de datos que vienen directamente desde el lenguaje sino que son creados en la biblioteca standard. La biblioteca standard no es más que un montón de código escrito en C++, altamente testeado y probado, que usa </a:t>
            </a:r>
            <a:r>
              <a:rPr lang="es-EC" sz="1800" spc="10" dirty="0" err="1">
                <a:effectLst/>
                <a:latin typeface="Calibri" panose="020F0502020204030204" pitchFamily="34" charset="0"/>
                <a:ea typeface="Calibri" panose="020F0502020204030204" pitchFamily="34" charset="0"/>
              </a:rPr>
              <a:t>classes</a:t>
            </a:r>
            <a:r>
              <a:rPr lang="es-EC" sz="1800" spc="10" dirty="0">
                <a:effectLst/>
                <a:latin typeface="Calibri" panose="020F0502020204030204" pitchFamily="34" charset="0"/>
                <a:ea typeface="Calibri" panose="020F0502020204030204" pitchFamily="34" charset="0"/>
              </a:rPr>
              <a:t> y objetos para representar conceptos abstractos más complejos, como pueden ser vector, </a:t>
            </a:r>
            <a:r>
              <a:rPr lang="es-EC" sz="1800" spc="10" dirty="0" err="1">
                <a:effectLst/>
                <a:latin typeface="Calibri" panose="020F0502020204030204" pitchFamily="34" charset="0"/>
                <a:ea typeface="Calibri" panose="020F0502020204030204" pitchFamily="34" charset="0"/>
              </a:rPr>
              <a:t>string</a:t>
            </a:r>
            <a:r>
              <a:rPr lang="es-EC" sz="1800" spc="10" dirty="0">
                <a:effectLst/>
                <a:latin typeface="Calibri" panose="020F0502020204030204" pitchFamily="34" charset="0"/>
                <a:ea typeface="Calibri" panose="020F0502020204030204" pitchFamily="34" charset="0"/>
              </a:rPr>
              <a:t> entre muchos otros.</a:t>
            </a:r>
            <a:br>
              <a:rPr lang="es-EC" sz="1800" spc="10" dirty="0">
                <a:effectLst/>
                <a:latin typeface="Calibri" panose="020F0502020204030204" pitchFamily="34" charset="0"/>
                <a:ea typeface="Calibri" panose="020F0502020204030204" pitchFamily="34" charset="0"/>
              </a:rPr>
            </a:br>
            <a:br>
              <a:rPr lang="es-EC" sz="1800" spc="10" dirty="0">
                <a:effectLst/>
                <a:latin typeface="Calibri" panose="020F0502020204030204" pitchFamily="34" charset="0"/>
                <a:ea typeface="Calibri" panose="020F0502020204030204" pitchFamily="34" charset="0"/>
              </a:rPr>
            </a:br>
            <a:r>
              <a:rPr lang="es-EC" sz="1800" spc="10" dirty="0">
                <a:effectLst/>
                <a:latin typeface="Calibri" panose="020F0502020204030204" pitchFamily="34" charset="0"/>
                <a:ea typeface="Calibri" panose="020F0502020204030204" pitchFamily="34" charset="0"/>
              </a:rPr>
              <a:t>Cuando el objeto es destruido al terminar su ámbito, la memoria usada para guardarlo es liberada. Esta memoria puede ser usada para guardar otros objetos por el programa.</a:t>
            </a:r>
            <a:br>
              <a:rPr lang="es-EC" sz="1800" spc="10" dirty="0">
                <a:effectLst/>
                <a:latin typeface="Calibri" panose="020F0502020204030204" pitchFamily="34" charset="0"/>
                <a:ea typeface="Calibri" panose="020F0502020204030204" pitchFamily="34" charset="0"/>
              </a:rPr>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21</a:t>
            </a:fld>
            <a:endParaRPr lang="es-ES_tradnl"/>
          </a:p>
        </p:txBody>
      </p:sp>
    </p:spTree>
    <p:extLst>
      <p:ext uri="{BB962C8B-B14F-4D97-AF65-F5344CB8AC3E}">
        <p14:creationId xmlns:p14="http://schemas.microsoft.com/office/powerpoint/2010/main" val="20065469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s-EC" sz="1800" spc="10" dirty="0">
                <a:effectLst/>
                <a:latin typeface="Calibri" panose="020F0502020204030204" pitchFamily="34" charset="0"/>
                <a:ea typeface="Calibri" panose="020F0502020204030204" pitchFamily="34" charset="0"/>
              </a:rPr>
              <a:t>La forma dinámica intenta dar más flexibilidad a la creación de objetos. Los objetos viven en la memoria sin importar el </a:t>
            </a:r>
            <a:r>
              <a:rPr lang="es-EC" sz="1800" spc="10" dirty="0" err="1">
                <a:effectLst/>
                <a:latin typeface="Calibri" panose="020F0502020204030204" pitchFamily="34" charset="0"/>
                <a:ea typeface="Calibri" panose="020F0502020204030204" pitchFamily="34" charset="0"/>
              </a:rPr>
              <a:t>scope</a:t>
            </a:r>
            <a:r>
              <a:rPr lang="es-EC" sz="1800" spc="10" dirty="0">
                <a:effectLst/>
                <a:latin typeface="Calibri" panose="020F0502020204030204" pitchFamily="34" charset="0"/>
                <a:ea typeface="Calibri" panose="020F0502020204030204" pitchFamily="34" charset="0"/>
              </a:rPr>
              <a:t> (ámbito) y deben ser destruidos manualmente. Existen estas dos maneras de crear objetos porque la forma tradicional tiene menos memoria disponible que la dinámica (puedes guardar objetos más grandes). De hecho, los objetos creados de cada una de estas formas viven en distintas regiones de la memoria.</a:t>
            </a:r>
            <a:br>
              <a:rPr lang="es-EC" sz="1800" spc="10" dirty="0">
                <a:effectLst/>
                <a:latin typeface="Calibri" panose="020F0502020204030204" pitchFamily="34" charset="0"/>
                <a:ea typeface="Calibri" panose="020F0502020204030204" pitchFamily="34" charset="0"/>
              </a:rPr>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22</a:t>
            </a:fld>
            <a:endParaRPr lang="es-ES_tradnl"/>
          </a:p>
        </p:txBody>
      </p:sp>
    </p:spTree>
    <p:extLst>
      <p:ext uri="{BB962C8B-B14F-4D97-AF65-F5344CB8AC3E}">
        <p14:creationId xmlns:p14="http://schemas.microsoft.com/office/powerpoint/2010/main" val="21755841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spc="10" dirty="0">
                <a:effectLst/>
                <a:latin typeface="Calibri" panose="020F0502020204030204" pitchFamily="34" charset="0"/>
                <a:ea typeface="Calibri" panose="020F0502020204030204" pitchFamily="34" charset="0"/>
                <a:cs typeface="Times New Roman" panose="02020603050405020304" pitchFamily="18" charset="0"/>
              </a:rPr>
              <a:t>L</a:t>
            </a:r>
            <a:r>
              <a:rPr lang="es-EC" sz="1800" spc="10" dirty="0">
                <a:effectLst/>
                <a:latin typeface="Calibri" panose="020F0502020204030204" pitchFamily="34" charset="0"/>
                <a:ea typeface="Calibri" panose="020F0502020204030204" pitchFamily="34" charset="0"/>
                <a:cs typeface="Times New Roman" panose="02020603050405020304" pitchFamily="18" charset="0"/>
              </a:rPr>
              <a:t>a función new regresa un puntero que apunta a una región de memoria reservada tal que pueda guardar un objeto de tipo Alumno.</a:t>
            </a:r>
            <a:br>
              <a:rPr lang="es-EC" sz="1800" spc="10" dirty="0">
                <a:effectLst/>
                <a:latin typeface="Calibri" panose="020F0502020204030204" pitchFamily="34" charset="0"/>
                <a:ea typeface="Calibri" panose="020F0502020204030204" pitchFamily="34" charset="0"/>
                <a:cs typeface="Times New Roman" panose="02020603050405020304" pitchFamily="18" charset="0"/>
              </a:rPr>
            </a:br>
            <a:br>
              <a:rPr lang="es-EC" sz="1800" spc="10" dirty="0">
                <a:effectLst/>
                <a:latin typeface="Calibri" panose="020F0502020204030204" pitchFamily="34" charset="0"/>
                <a:ea typeface="Calibri" panose="020F0502020204030204" pitchFamily="34" charset="0"/>
                <a:cs typeface="Times New Roman" panose="02020603050405020304" pitchFamily="18" charset="0"/>
              </a:rPr>
            </a:br>
            <a:r>
              <a:rPr lang="es-EC" sz="1800" spc="10" dirty="0">
                <a:effectLst/>
                <a:latin typeface="Calibri" panose="020F0502020204030204" pitchFamily="34" charset="0"/>
                <a:ea typeface="Calibri" panose="020F0502020204030204" pitchFamily="34" charset="0"/>
                <a:cs typeface="Times New Roman" panose="02020603050405020304" pitchFamily="18" charset="0"/>
              </a:rPr>
              <a:t>Comparemos con el ejemplo inicial de alumno, que fue creado de forma tradicional. Ahí no usamos punteros, y usamos el operador punto. Para la creación dinámica ya que usamos punteros, necesitamos usar el </a:t>
            </a:r>
            <a:r>
              <a:rPr lang="es-EC" sz="1800" spc="10" dirty="0" err="1">
                <a:effectLst/>
                <a:latin typeface="Calibri" panose="020F0502020204030204" pitchFamily="34" charset="0"/>
                <a:ea typeface="Calibri" panose="020F0502020204030204" pitchFamily="34" charset="0"/>
                <a:cs typeface="Times New Roman" panose="02020603050405020304" pitchFamily="18" charset="0"/>
              </a:rPr>
              <a:t>syntax</a:t>
            </a:r>
            <a:r>
              <a:rPr lang="es-EC" sz="1800" spc="10" dirty="0">
                <a:effectLst/>
                <a:latin typeface="Calibri" panose="020F0502020204030204" pitchFamily="34" charset="0"/>
                <a:ea typeface="Calibri" panose="020F0502020204030204" pitchFamily="34" charset="0"/>
                <a:cs typeface="Times New Roman" panose="02020603050405020304" pitchFamily="18" charset="0"/>
              </a:rPr>
              <a:t> de la flecha para acceder a los datos y funciones miembros de el objeto.</a:t>
            </a:r>
          </a:p>
          <a:p>
            <a:pPr marL="0" marR="0">
              <a:lnSpc>
                <a:spcPct val="107000"/>
              </a:lnSpc>
              <a:spcBef>
                <a:spcPts val="0"/>
              </a:spcBef>
              <a:spcAft>
                <a:spcPts val="800"/>
              </a:spcAft>
            </a:pPr>
            <a:endParaRPr lang="es-EC" sz="1800" spc="1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EC" sz="1800" spc="10" dirty="0">
                <a:effectLst/>
                <a:latin typeface="Calibri" panose="020F0502020204030204" pitchFamily="34" charset="0"/>
                <a:ea typeface="Calibri" panose="020F0502020204030204" pitchFamily="34" charset="0"/>
                <a:cs typeface="Times New Roman" panose="02020603050405020304" pitchFamily="18" charset="0"/>
              </a:rPr>
              <a:t>La forma dinámica es más flexible, pero pone la responsabilidad en el programador de borrar la memoria de los objetos dinámicos cuando ya no se usen. Si queremos seguir usando el objeto más allá de su </a:t>
            </a:r>
            <a:r>
              <a:rPr lang="es-EC" sz="1800" spc="10" dirty="0" err="1">
                <a:effectLst/>
                <a:latin typeface="Calibri" panose="020F0502020204030204" pitchFamily="34" charset="0"/>
                <a:ea typeface="Calibri" panose="020F0502020204030204" pitchFamily="34" charset="0"/>
                <a:cs typeface="Times New Roman" panose="02020603050405020304" pitchFamily="18" charset="0"/>
              </a:rPr>
              <a:t>scope</a:t>
            </a:r>
            <a:r>
              <a:rPr lang="es-EC" sz="1800" spc="10" dirty="0">
                <a:effectLst/>
                <a:latin typeface="Calibri" panose="020F0502020204030204" pitchFamily="34" charset="0"/>
                <a:ea typeface="Calibri" panose="020F0502020204030204" pitchFamily="34" charset="0"/>
                <a:cs typeface="Times New Roman" panose="02020603050405020304" pitchFamily="18" charset="0"/>
              </a:rPr>
              <a:t> (ámbito), tenemos que transferir el puntero fuera de la función (Aún vivirá), pero ahora la función a donde vaya tendrá que ser responsable de borrarlo. De otra forma tendremos una fuga de memoria. Dichas fugas de memoria, en caso de ser repetitivas (en un </a:t>
            </a:r>
            <a:r>
              <a:rPr lang="es-EC" sz="1800" spc="10" dirty="0" err="1">
                <a:effectLst/>
                <a:latin typeface="Calibri" panose="020F0502020204030204" pitchFamily="34" charset="0"/>
                <a:ea typeface="Calibri" panose="020F0502020204030204" pitchFamily="34" charset="0"/>
                <a:cs typeface="Times New Roman" panose="02020603050405020304" pitchFamily="18" charset="0"/>
              </a:rPr>
              <a:t>loop</a:t>
            </a:r>
            <a:r>
              <a:rPr lang="es-EC" sz="1800" spc="10" dirty="0">
                <a:effectLst/>
                <a:latin typeface="Calibri" panose="020F0502020204030204" pitchFamily="34" charset="0"/>
                <a:ea typeface="Calibri" panose="020F0502020204030204" pitchFamily="34" charset="0"/>
                <a:cs typeface="Times New Roman" panose="02020603050405020304" pitchFamily="18" charset="0"/>
              </a:rPr>
              <a:t> por accidente quizá) o ir acumulándose, pueden causar que el programa termine (</a:t>
            </a:r>
            <a:r>
              <a:rPr lang="es-EC" sz="1800" spc="10" dirty="0" err="1">
                <a:effectLst/>
                <a:latin typeface="Calibri" panose="020F0502020204030204" pitchFamily="34" charset="0"/>
                <a:ea typeface="Calibri" panose="020F0502020204030204" pitchFamily="34" charset="0"/>
                <a:cs typeface="Times New Roman" panose="02020603050405020304" pitchFamily="18" charset="0"/>
              </a:rPr>
              <a:t>crash</a:t>
            </a:r>
            <a:r>
              <a:rPr lang="es-EC" sz="1800" spc="10" dirty="0">
                <a:effectLst/>
                <a:latin typeface="Calibri" panose="020F0502020204030204" pitchFamily="34" charset="0"/>
                <a:ea typeface="Calibri" panose="020F0502020204030204" pitchFamily="34" charset="0"/>
                <a:cs typeface="Times New Roman" panose="02020603050405020304" pitchFamily="18" charset="0"/>
              </a:rPr>
              <a:t>).</a:t>
            </a:r>
            <a:br>
              <a:rPr lang="es-EC" sz="1800" spc="10" dirty="0">
                <a:effectLst/>
                <a:latin typeface="Calibri" panose="020F0502020204030204" pitchFamily="34" charset="0"/>
                <a:ea typeface="Calibri" panose="020F0502020204030204" pitchFamily="34" charset="0"/>
                <a:cs typeface="Times New Roman" panose="02020603050405020304" pitchFamily="18" charset="0"/>
              </a:rPr>
            </a:br>
            <a:br>
              <a:rPr lang="es-EC" sz="1800" spc="10" dirty="0">
                <a:effectLst/>
                <a:latin typeface="Calibri" panose="020F0502020204030204" pitchFamily="34" charset="0"/>
                <a:ea typeface="Calibri" panose="020F0502020204030204" pitchFamily="34" charset="0"/>
                <a:cs typeface="Times New Roman" panose="02020603050405020304" pitchFamily="18" charset="0"/>
              </a:rPr>
            </a:br>
            <a:r>
              <a:rPr lang="es-EC" sz="1800" spc="10" dirty="0">
                <a:effectLst/>
                <a:latin typeface="Calibri" panose="020F0502020204030204" pitchFamily="34" charset="0"/>
                <a:ea typeface="Calibri" panose="020F0502020204030204" pitchFamily="34" charset="0"/>
                <a:cs typeface="Times New Roman" panose="02020603050405020304" pitchFamily="18" charset="0"/>
              </a:rPr>
              <a:t>Depurar este tipo de fallas es una pesadilla en código complejo, por lo que hay que tener cuidado y saber bien cómo usarlo. Por suerte, en concursos de programación casi no tenemos que preocuparnos pues generalmente todos los objetos existen en un solo archivo y sabemos qué objetos creamos. Lo dicho aplica a programas que deben correr continuamente en una computadora.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23</a:t>
            </a:fld>
            <a:endParaRPr lang="es-ES_tradnl"/>
          </a:p>
        </p:txBody>
      </p:sp>
    </p:spTree>
    <p:extLst>
      <p:ext uri="{BB962C8B-B14F-4D97-AF65-F5344CB8AC3E}">
        <p14:creationId xmlns:p14="http://schemas.microsoft.com/office/powerpoint/2010/main" val="23831227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s-EC" sz="1800" dirty="0">
                <a:effectLst/>
                <a:latin typeface="Calibri" panose="020F0502020204030204" pitchFamily="34" charset="0"/>
                <a:ea typeface="Calibri" panose="020F0502020204030204" pitchFamily="34" charset="0"/>
                <a:cs typeface="Calibri" panose="020F0502020204030204" pitchFamily="34" charset="0"/>
              </a:rPr>
              <a:t>Ya hemos visto cómo el lenguaje nos permite crear nuestros propios objetos usando el concepto de clases. Significa que cada vez que encontremos una estructura compleja que no pueda ser representada con los tipos de datos básicos vamos a necesitar re crearla en cada programa? </a:t>
            </a:r>
            <a:br>
              <a:rPr lang="es-EC" sz="1800" dirty="0">
                <a:effectLst/>
                <a:latin typeface="Calibri" panose="020F0502020204030204" pitchFamily="34" charset="0"/>
                <a:ea typeface="Calibri" panose="020F0502020204030204" pitchFamily="34" charset="0"/>
                <a:cs typeface="Calibri" panose="020F0502020204030204" pitchFamily="34" charset="0"/>
              </a:rPr>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s-EC" sz="1800" dirty="0">
                <a:effectLst/>
                <a:latin typeface="Calibri" panose="020F0502020204030204" pitchFamily="34" charset="0"/>
                <a:ea typeface="Calibri" panose="020F0502020204030204" pitchFamily="34" charset="0"/>
              </a:rPr>
              <a:t>NO. Ejemplo: </a:t>
            </a:r>
            <a:r>
              <a:rPr lang="es-EC" sz="1800" dirty="0" err="1">
                <a:effectLst/>
                <a:latin typeface="Calibri" panose="020F0502020204030204" pitchFamily="34" charset="0"/>
                <a:ea typeface="Calibri" panose="020F0502020204030204" pitchFamily="34" charset="0"/>
              </a:rPr>
              <a:t>string</a:t>
            </a:r>
            <a:r>
              <a:rPr lang="es-EC" sz="1800" dirty="0">
                <a:effectLst/>
                <a:latin typeface="Calibri" panose="020F0502020204030204" pitchFamily="34" charset="0"/>
                <a:ea typeface="Calibri" panose="020F0502020204030204" pitchFamily="34" charset="0"/>
              </a:rPr>
              <a:t> y vector: Usamos #include&lt;vector&gt; por ejemplo para poder usar vector libremente. ­Que es lo que #include realmente hace? Al hacer </a:t>
            </a:r>
            <a:r>
              <a:rPr lang="es-EC" sz="1800" dirty="0" err="1">
                <a:effectLst/>
                <a:latin typeface="Calibri" panose="020F0502020204030204" pitchFamily="34" charset="0"/>
                <a:ea typeface="Calibri" panose="020F0502020204030204" pitchFamily="34" charset="0"/>
              </a:rPr>
              <a:t>include</a:t>
            </a:r>
            <a:r>
              <a:rPr lang="es-EC" sz="1800" dirty="0">
                <a:effectLst/>
                <a:latin typeface="Calibri" panose="020F0502020204030204" pitchFamily="34" charset="0"/>
                <a:ea typeface="Calibri" panose="020F0502020204030204" pitchFamily="34" charset="0"/>
              </a:rPr>
              <a:t> realmente estamos incluyendo la definición de la clase vector a nuestro código.</a:t>
            </a:r>
            <a:br>
              <a:rPr lang="es-EC" sz="1800" dirty="0">
                <a:effectLst/>
                <a:latin typeface="Calibri" panose="020F0502020204030204" pitchFamily="34" charset="0"/>
                <a:ea typeface="Calibri" panose="020F0502020204030204" pitchFamily="34" charset="0"/>
              </a:rPr>
            </a:br>
            <a:br>
              <a:rPr lang="es-EC" sz="1800" dirty="0">
                <a:effectLst/>
                <a:latin typeface="Calibri" panose="020F0502020204030204" pitchFamily="34" charset="0"/>
                <a:ea typeface="Calibri" panose="020F0502020204030204" pitchFamily="34" charset="0"/>
              </a:rPr>
            </a:br>
            <a:r>
              <a:rPr lang="es-EC" sz="1800" dirty="0">
                <a:effectLst/>
                <a:latin typeface="Calibri" panose="020F0502020204030204" pitchFamily="34" charset="0"/>
                <a:ea typeface="Calibri" panose="020F0502020204030204" pitchFamily="34" charset="0"/>
              </a:rPr>
              <a:t>La clase vector no es distinta a la clase alumno del ejemplo que creamos, en que vive en un archivo definida de forma similar. Estos archivos, junto con </a:t>
            </a:r>
            <a:r>
              <a:rPr lang="es-EC" sz="1800" dirty="0" err="1">
                <a:effectLst/>
                <a:latin typeface="Calibri" panose="020F0502020204030204" pitchFamily="34" charset="0"/>
                <a:ea typeface="Calibri" panose="020F0502020204030204" pitchFamily="34" charset="0"/>
              </a:rPr>
              <a:t>string</a:t>
            </a:r>
            <a:r>
              <a:rPr lang="es-EC" sz="1800" dirty="0">
                <a:effectLst/>
                <a:latin typeface="Calibri" panose="020F0502020204030204" pitchFamily="34" charset="0"/>
                <a:ea typeface="Calibri" panose="020F0502020204030204" pitchFamily="34" charset="0"/>
              </a:rPr>
              <a:t> y muchos más, son parte de la biblioteca estándar (la standard </a:t>
            </a:r>
            <a:r>
              <a:rPr lang="es-EC" sz="1800" dirty="0" err="1">
                <a:effectLst/>
                <a:latin typeface="Calibri" panose="020F0502020204030204" pitchFamily="34" charset="0"/>
                <a:ea typeface="Calibri" panose="020F0502020204030204" pitchFamily="34" charset="0"/>
              </a:rPr>
              <a:t>library</a:t>
            </a:r>
            <a:r>
              <a:rPr lang="es-EC" sz="1800" dirty="0">
                <a:effectLst/>
                <a:latin typeface="Calibri" panose="020F0502020204030204" pitchFamily="34" charset="0"/>
                <a:ea typeface="Calibri" panose="020F0502020204030204" pitchFamily="34" charset="0"/>
              </a:rPr>
              <a:t>). No son nada mágico del otro mundo, son código implementado usando punteros y arreglos, entre otras cosas que permite usar el lenguaje.</a:t>
            </a:r>
            <a:br>
              <a:rPr lang="es-EC" sz="1800" dirty="0">
                <a:effectLst/>
                <a:latin typeface="Calibri" panose="020F0502020204030204" pitchFamily="34" charset="0"/>
                <a:ea typeface="Calibri" panose="020F0502020204030204" pitchFamily="34" charset="0"/>
              </a:rPr>
            </a:br>
            <a:br>
              <a:rPr lang="es-EC" sz="1800" dirty="0">
                <a:effectLst/>
                <a:latin typeface="Calibri" panose="020F0502020204030204" pitchFamily="34" charset="0"/>
                <a:ea typeface="Calibri" panose="020F0502020204030204" pitchFamily="34" charset="0"/>
              </a:rPr>
            </a:br>
            <a:r>
              <a:rPr lang="es-EC" sz="1800" dirty="0">
                <a:effectLst/>
                <a:latin typeface="Calibri" panose="020F0502020204030204" pitchFamily="34" charset="0"/>
                <a:ea typeface="Calibri" panose="020F0502020204030204" pitchFamily="34" charset="0"/>
              </a:rPr>
              <a:t>Vector está implementada en base de arreglos y punteros, pero nosotros como usuarios no vemos estos detalles… simplemente </a:t>
            </a:r>
            <a:r>
              <a:rPr lang="es-EC" sz="1800" dirty="0" err="1">
                <a:effectLst/>
                <a:latin typeface="Calibri" panose="020F0502020204030204" pitchFamily="34" charset="0"/>
                <a:ea typeface="Calibri" panose="020F0502020204030204" pitchFamily="34" charset="0"/>
              </a:rPr>
              <a:t>incluímos</a:t>
            </a:r>
            <a:r>
              <a:rPr lang="es-EC" sz="1800" dirty="0">
                <a:effectLst/>
                <a:latin typeface="Calibri" panose="020F0502020204030204" pitchFamily="34" charset="0"/>
                <a:ea typeface="Calibri" panose="020F0502020204030204" pitchFamily="34" charset="0"/>
              </a:rPr>
              <a:t> el código y usamos sus funciones. En ese sentido lo tenemos bien fácil al no tener que implementar cada vez que queremos usarlo.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24</a:t>
            </a:fld>
            <a:endParaRPr lang="es-ES_tradnl"/>
          </a:p>
        </p:txBody>
      </p:sp>
    </p:spTree>
    <p:extLst>
      <p:ext uri="{BB962C8B-B14F-4D97-AF65-F5344CB8AC3E}">
        <p14:creationId xmlns:p14="http://schemas.microsoft.com/office/powerpoint/2010/main" val="40162852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s-EC" sz="1800" dirty="0">
                <a:effectLst/>
                <a:latin typeface="Calibri" panose="020F0502020204030204" pitchFamily="34" charset="0"/>
                <a:ea typeface="Calibri" panose="020F0502020204030204" pitchFamily="34" charset="0"/>
              </a:rPr>
              <a:t>La biblioteca estándar tiene como finalidad estandarizar ciertas estructuras de datos para uso rápido. Los programadores que diseñaron esta biblioteca intentaron incluir las estructuras más generales y necesarias de tal forma que puedan cubrir muchos escenarios comunes, como puede ser el de una cadena de caracteres por ejemplo. </a:t>
            </a:r>
            <a:br>
              <a:rPr lang="es-EC" sz="1800" dirty="0">
                <a:effectLst/>
                <a:latin typeface="Calibri" panose="020F0502020204030204" pitchFamily="34" charset="0"/>
                <a:ea typeface="Calibri" panose="020F0502020204030204" pitchFamily="34" charset="0"/>
              </a:rPr>
            </a:br>
            <a:br>
              <a:rPr lang="es-EC" sz="1800" dirty="0">
                <a:effectLst/>
                <a:latin typeface="Calibri" panose="020F0502020204030204" pitchFamily="34" charset="0"/>
                <a:ea typeface="Calibri" panose="020F0502020204030204" pitchFamily="34" charset="0"/>
              </a:rPr>
            </a:br>
            <a:r>
              <a:rPr lang="es-EC" sz="1800" dirty="0">
                <a:effectLst/>
                <a:latin typeface="Calibri" panose="020F0502020204030204" pitchFamily="34" charset="0"/>
                <a:ea typeface="Calibri" panose="020F0502020204030204" pitchFamily="34" charset="0"/>
              </a:rPr>
              <a:t>Tampoco ser tan específicos creando cosas que quizá no sean tan generales como para que valga la pena el tiempo y costo implementar. </a:t>
            </a:r>
            <a:br>
              <a:rPr lang="es-EC" sz="1800" dirty="0">
                <a:effectLst/>
                <a:latin typeface="Calibri" panose="020F0502020204030204" pitchFamily="34" charset="0"/>
                <a:ea typeface="Calibri" panose="020F0502020204030204" pitchFamily="34" charset="0"/>
              </a:rPr>
            </a:br>
            <a:r>
              <a:rPr lang="es-EC" sz="1800" dirty="0">
                <a:effectLst/>
                <a:latin typeface="Calibri" panose="020F0502020204030204" pitchFamily="34" charset="0"/>
                <a:ea typeface="Calibri" panose="020F0502020204030204" pitchFamily="34" charset="0"/>
              </a:rPr>
              <a:t>Un ejemplo de esto puede ser el de los grafos. Está claro que los grafos son importantes, sin embargo la biblioteca estándar de C++ no tiene una implementación de grafos directamente. Una razón quizá pueda ser que hay varias formas de representar un grafo internamente (como vamos a ver en futuras clases) y las operaciones cambian su desempeño dependiendo de para qué se usen. </a:t>
            </a:r>
            <a:br>
              <a:rPr lang="es-EC" sz="1800" dirty="0">
                <a:effectLst/>
                <a:latin typeface="Calibri" panose="020F0502020204030204" pitchFamily="34" charset="0"/>
                <a:ea typeface="Calibri" panose="020F0502020204030204" pitchFamily="34" charset="0"/>
              </a:rPr>
            </a:br>
            <a:br>
              <a:rPr lang="es-EC" sz="1800" dirty="0">
                <a:effectLst/>
                <a:latin typeface="Calibri" panose="020F0502020204030204" pitchFamily="34" charset="0"/>
                <a:ea typeface="Calibri" panose="020F0502020204030204" pitchFamily="34" charset="0"/>
              </a:rPr>
            </a:br>
            <a:r>
              <a:rPr lang="es-EC" sz="1800" dirty="0">
                <a:effectLst/>
                <a:latin typeface="Calibri" panose="020F0502020204030204" pitchFamily="34" charset="0"/>
                <a:ea typeface="Calibri" panose="020F0502020204030204" pitchFamily="34" charset="0"/>
              </a:rPr>
              <a:t>Por tanto, es probable que los diseñadores hayan decidido no implementar los grafos, ya que al no haber una forma estándar, decidieron mejor dejar al programador implementarlo a su gusto. En resumen, no tiene sentido implementar una estructura en la biblioteca estándar, si no existe una implementación estándar para ella.</a:t>
            </a:r>
          </a:p>
          <a:p>
            <a:pPr marL="0" marR="0">
              <a:lnSpc>
                <a:spcPct val="107000"/>
              </a:lnSpc>
              <a:spcBef>
                <a:spcPts val="0"/>
              </a:spcBef>
              <a:spcAft>
                <a:spcPts val="800"/>
              </a:spcAft>
            </a:pPr>
            <a:r>
              <a:rPr lang="es-EC" sz="1800" dirty="0">
                <a:effectLst/>
                <a:latin typeface="Calibri" panose="020F0502020204030204" pitchFamily="34" charset="0"/>
                <a:ea typeface="Calibri" panose="020F0502020204030204" pitchFamily="34" charset="0"/>
              </a:rPr>
              <a:t>Sin embargo, sin importar cuál implementación necesitemos, se puede hacer fácilmente usando conceptos de la biblioteca estándar. Esto es importante: incluso si la librería estándar no provee exactamente la estructura que queremos, nosotros podemos hacer uso de todos los objetos que provee para implementar nuestros propios objetos a nuestro gusto.</a:t>
            </a:r>
            <a:br>
              <a:rPr lang="es-EC" sz="1800" dirty="0">
                <a:effectLst/>
                <a:latin typeface="Calibri" panose="020F0502020204030204" pitchFamily="34" charset="0"/>
                <a:ea typeface="Calibri" panose="020F0502020204030204" pitchFamily="34" charset="0"/>
              </a:rPr>
            </a:br>
            <a:br>
              <a:rPr lang="es-EC" sz="1800" spc="10" dirty="0">
                <a:effectLst/>
                <a:latin typeface="Calibri" panose="020F0502020204030204" pitchFamily="34" charset="0"/>
                <a:ea typeface="Calibri" panose="020F0502020204030204" pitchFamily="34" charset="0"/>
              </a:rPr>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25</a:t>
            </a:fld>
            <a:endParaRPr lang="es-ES_tradnl"/>
          </a:p>
        </p:txBody>
      </p:sp>
    </p:spTree>
    <p:extLst>
      <p:ext uri="{BB962C8B-B14F-4D97-AF65-F5344CB8AC3E}">
        <p14:creationId xmlns:p14="http://schemas.microsoft.com/office/powerpoint/2010/main" val="26650601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s-EC" sz="1800" dirty="0">
                <a:effectLst/>
                <a:latin typeface="Calibri" panose="020F0502020204030204" pitchFamily="34" charset="0"/>
                <a:ea typeface="Calibri" panose="020F0502020204030204" pitchFamily="34" charset="0"/>
              </a:rPr>
              <a:t>Bien, ya explicado esto, vamos a cubrir 3 estructuras de datos muy comunes y generales. Vamos a entender por qué son necesarias, cuales son las operaciones que deben proveer y posibles implementaciones en base a los tipos de datos básicos. Luego vamos a ver cómo usarlas para resolver problemas, usando obviamente la implementación de la librería estándar.</a:t>
            </a:r>
            <a:br>
              <a:rPr lang="es-EC" sz="1800" spc="10" dirty="0">
                <a:effectLst/>
                <a:latin typeface="Calibri" panose="020F0502020204030204" pitchFamily="34" charset="0"/>
                <a:ea typeface="Calibri" panose="020F0502020204030204" pitchFamily="34" charset="0"/>
              </a:rPr>
            </a:br>
            <a:br>
              <a:rPr lang="es-EC" sz="1800" spc="10" dirty="0">
                <a:effectLst/>
                <a:latin typeface="Calibri" panose="020F0502020204030204" pitchFamily="34" charset="0"/>
                <a:ea typeface="Calibri" panose="020F0502020204030204" pitchFamily="34" charset="0"/>
              </a:rPr>
            </a:br>
            <a:r>
              <a:rPr lang="es-EC" sz="1800" dirty="0">
                <a:solidFill>
                  <a:srgbClr val="333333"/>
                </a:solidFill>
                <a:effectLst/>
                <a:latin typeface="Arial" panose="020B0604020202020204" pitchFamily="34" charset="0"/>
                <a:ea typeface="Times New Roman" panose="02020603050405020304" pitchFamily="18" charset="0"/>
              </a:rPr>
              <a:t>Imaginemos este escenario: un mesero tiene platos de colores apilados; de vez en cuando el que lava los platos coloca un plato recién lavado sobre la pila de platos; y en otras ocasiones el mesero toma el plato que esta hasta arriba y sirve ahí la comida que ha sido preparada por el cocinero para posteriormente llevarla a su destino.</a:t>
            </a:r>
            <a:br>
              <a:rPr lang="es-EC" sz="1800" dirty="0">
                <a:solidFill>
                  <a:srgbClr val="333333"/>
                </a:solidFill>
                <a:effectLst/>
                <a:latin typeface="Arial" panose="020B0604020202020204" pitchFamily="34" charset="0"/>
                <a:ea typeface="Times New Roman" panose="02020603050405020304" pitchFamily="18" charset="0"/>
              </a:rPr>
            </a:br>
            <a:br>
              <a:rPr lang="es-EC" sz="1800" dirty="0">
                <a:solidFill>
                  <a:srgbClr val="333333"/>
                </a:solidFill>
                <a:effectLst/>
                <a:latin typeface="Arial" panose="020B0604020202020204" pitchFamily="34" charset="0"/>
                <a:ea typeface="Times New Roman" panose="02020603050405020304" pitchFamily="18" charset="0"/>
              </a:rPr>
            </a:br>
            <a:r>
              <a:rPr lang="es-EC" sz="1800" dirty="0">
                <a:solidFill>
                  <a:srgbClr val="333333"/>
                </a:solidFill>
                <a:effectLst/>
                <a:latin typeface="Arial" panose="020B0604020202020204" pitchFamily="34" charset="0"/>
                <a:ea typeface="Times New Roman" panose="02020603050405020304" pitchFamily="18" charset="0"/>
              </a:rPr>
              <a:t>Al momento de querer implementar un programa en C++ que lo reproduzca, nos encontramos con que no tenemos ninguna lista donde se coloquen y se quiten cosas del final, tenemos solamente arreglos, variables, estructuras, apuntadores, etc.</a:t>
            </a:r>
          </a:p>
          <a:p>
            <a:pPr marL="0" marR="0" lvl="0" indent="0" algn="l" defTabSz="914400" rtl="0" eaLnBrk="1" fontAlgn="auto" latinLnBrk="0" hangingPunct="1">
              <a:lnSpc>
                <a:spcPct val="107000"/>
              </a:lnSpc>
              <a:spcBef>
                <a:spcPts val="0"/>
              </a:spcBef>
              <a:spcAft>
                <a:spcPts val="800"/>
              </a:spcAft>
              <a:buClrTx/>
              <a:buSzTx/>
              <a:buFontTx/>
              <a:buNone/>
              <a:tabLst/>
              <a:defRPr/>
            </a:pPr>
            <a:endParaRPr lang="es-EC" sz="1800" dirty="0">
              <a:solidFill>
                <a:srgbClr val="333333"/>
              </a:solidFill>
              <a:effectLst/>
              <a:latin typeface="Arial" panose="020B0604020202020204" pitchFamily="34" charset="0"/>
              <a:ea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s-EC" sz="1800" dirty="0">
                <a:solidFill>
                  <a:srgbClr val="333333"/>
                </a:solidFill>
                <a:effectLst/>
                <a:latin typeface="Arial" panose="020B0604020202020204" pitchFamily="34" charset="0"/>
                <a:ea typeface="Times New Roman" panose="02020603050405020304" pitchFamily="18" charset="0"/>
              </a:rPr>
              <a:t>Por lo tanto, este es un candidato perfecto a ser implementado como un objeto de una </a:t>
            </a:r>
            <a:r>
              <a:rPr lang="es-EC" sz="1800" dirty="0" err="1">
                <a:solidFill>
                  <a:srgbClr val="333333"/>
                </a:solidFill>
                <a:effectLst/>
                <a:latin typeface="Arial" panose="020B0604020202020204" pitchFamily="34" charset="0"/>
                <a:ea typeface="Times New Roman" panose="02020603050405020304" pitchFamily="18" charset="0"/>
              </a:rPr>
              <a:t>class</a:t>
            </a:r>
            <a:r>
              <a:rPr lang="es-EC" sz="1800" dirty="0">
                <a:solidFill>
                  <a:srgbClr val="333333"/>
                </a:solidFill>
                <a:effectLst/>
                <a:latin typeface="Arial" panose="020B0604020202020204" pitchFamily="34" charset="0"/>
                <a:ea typeface="Times New Roman" panose="02020603050405020304" pitchFamily="18" charset="0"/>
              </a:rPr>
              <a:t>, en base a los tipos de datos básicos que nos proporciona C++. </a:t>
            </a:r>
            <a:endParaRPr lang="en-U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endParaRPr lang="en-U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endParaRPr lang="en-US" sz="1800" dirty="0">
              <a:effectLst/>
              <a:latin typeface="Times New Roman" panose="02020603050405020304" pitchFamily="18" charset="0"/>
              <a:ea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26</a:t>
            </a:fld>
            <a:endParaRPr lang="es-ES_tradnl" dirty="0"/>
          </a:p>
        </p:txBody>
      </p:sp>
    </p:spTree>
    <p:extLst>
      <p:ext uri="{BB962C8B-B14F-4D97-AF65-F5344CB8AC3E}">
        <p14:creationId xmlns:p14="http://schemas.microsoft.com/office/powerpoint/2010/main" val="10230599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ts val="1575"/>
              </a:lnSpc>
              <a:spcBef>
                <a:spcPts val="120"/>
              </a:spcBef>
              <a:spcAft>
                <a:spcPts val="1200"/>
              </a:spcAft>
            </a:pPr>
            <a:r>
              <a:rPr lang="es-EC" sz="18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Definición</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(Pila).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Estructura de datos que simula una lista en la cual solo se pueden realizar 2 operaciones: colocar un elemento al final, o quitar un elemento del final.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dirty="0">
                <a:effectLst/>
                <a:latin typeface="Times New Roman" panose="02020603050405020304" pitchFamily="18" charset="0"/>
                <a:ea typeface="Times New Roman" panose="02020603050405020304" pitchFamily="18" charset="0"/>
              </a:rPr>
              <a:t>No hay </a:t>
            </a:r>
            <a:r>
              <a:rPr lang="en-US" sz="1800" dirty="0" err="1">
                <a:effectLst/>
                <a:latin typeface="Times New Roman" panose="02020603050405020304" pitchFamily="18" charset="0"/>
                <a:ea typeface="Times New Roman" panose="02020603050405020304" pitchFamily="18" charset="0"/>
              </a:rPr>
              <a:t>más</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operaciones</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posibles</a:t>
            </a:r>
            <a:r>
              <a:rPr lang="en-US" sz="1800" dirty="0">
                <a:effectLst/>
                <a:latin typeface="Times New Roman" panose="02020603050405020304" pitchFamily="18" charset="0"/>
                <a:ea typeface="Times New Roman" panose="02020603050405020304" pitchFamily="18" charset="0"/>
              </a:rPr>
              <a:t>, </a:t>
            </a:r>
            <a:r>
              <a:rPr lang="es-EC" sz="1800" dirty="0">
                <a:solidFill>
                  <a:srgbClr val="333333"/>
                </a:solidFill>
                <a:effectLst/>
                <a:latin typeface="Arial" panose="020B0604020202020204" pitchFamily="34" charset="0"/>
                <a:ea typeface="Times New Roman" panose="02020603050405020304" pitchFamily="18" charset="0"/>
              </a:rPr>
              <a:t>en el ejemplo anterior si se quita un plato de abajo o del centro(lo mismo que si se intenta añadir uno), la pila colapsaría.</a:t>
            </a:r>
            <a:endParaRPr lang="en-U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endParaRPr lang="en-U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Si queremos programar algo similar, lo mas fácil sería guardar la información de la pila en un arreglo.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27</a:t>
            </a:fld>
            <a:endParaRPr lang="es-ES_tradnl" dirty="0"/>
          </a:p>
        </p:txBody>
      </p:sp>
    </p:spTree>
    <p:extLst>
      <p:ext uri="{BB962C8B-B14F-4D97-AF65-F5344CB8AC3E}">
        <p14:creationId xmlns:p14="http://schemas.microsoft.com/office/powerpoint/2010/main" val="12244295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a:lnSpc>
                <a:spcPts val="1575"/>
              </a:lnSpc>
              <a:spcBef>
                <a:spcPts val="120"/>
              </a:spcBef>
              <a:spcAft>
                <a:spcPts val="1200"/>
              </a:spcAft>
            </a:pPr>
            <a:r>
              <a:rPr lang="es-EC" sz="1800" dirty="0">
                <a:solidFill>
                  <a:srgbClr val="333333"/>
                </a:solidFill>
                <a:effectLst/>
                <a:latin typeface="+mn-lt"/>
                <a:ea typeface="Times New Roman" panose="02020603050405020304" pitchFamily="18" charset="0"/>
                <a:cs typeface="Times New Roman" panose="02020603050405020304" pitchFamily="18" charset="0"/>
              </a:rPr>
              <a:t>Imaginemos que el restaurant tiene en total 10 platos. Ello nos indicaría que un arreglo de tamaño 10 podría guardar todos los platos sin temor a que el tamaño del arreglo no alcance.</a:t>
            </a:r>
            <a:endParaRPr lang="en-US" sz="1800" dirty="0">
              <a:effectLst/>
              <a:latin typeface="+mn-lt"/>
              <a:ea typeface="Calibri" panose="020F0502020204030204" pitchFamily="34" charset="0"/>
              <a:cs typeface="Times New Roman" panose="02020603050405020304" pitchFamily="18" charset="0"/>
            </a:endParaRPr>
          </a:p>
          <a:p>
            <a:pPr marL="0" marR="0" algn="l">
              <a:lnSpc>
                <a:spcPts val="1575"/>
              </a:lnSpc>
              <a:spcBef>
                <a:spcPts val="120"/>
              </a:spcBef>
              <a:spcAft>
                <a:spcPts val="1200"/>
              </a:spcAft>
            </a:pPr>
            <a:r>
              <a:rPr lang="es-EC" sz="1800" dirty="0">
                <a:solidFill>
                  <a:srgbClr val="333333"/>
                </a:solidFill>
                <a:effectLst/>
                <a:latin typeface="+mn-lt"/>
                <a:ea typeface="Times New Roman" panose="02020603050405020304" pitchFamily="18" charset="0"/>
                <a:cs typeface="Times New Roman" panose="02020603050405020304" pitchFamily="18" charset="0"/>
              </a:rPr>
              <a:t>Suponiendo que inicialmente hay 2 platos, uno de color 1, y otro de color 2, el arreglo debería lucir algo </a:t>
            </a:r>
            <a:r>
              <a:rPr lang="es-EC" sz="1800" dirty="0" err="1">
                <a:solidFill>
                  <a:srgbClr val="333333"/>
                </a:solidFill>
                <a:effectLst/>
                <a:latin typeface="+mn-lt"/>
                <a:ea typeface="Times New Roman" panose="02020603050405020304" pitchFamily="18" charset="0"/>
                <a:cs typeface="Times New Roman" panose="02020603050405020304" pitchFamily="18" charset="0"/>
              </a:rPr>
              <a:t>asi</a:t>
            </a:r>
            <a:r>
              <a:rPr lang="es-EC" sz="1800" dirty="0">
                <a:solidFill>
                  <a:srgbClr val="333333"/>
                </a:solidFill>
                <a:effectLst/>
                <a:latin typeface="+mn-lt"/>
                <a:ea typeface="Times New Roman" panose="02020603050405020304" pitchFamily="18" charset="0"/>
                <a:cs typeface="Times New Roman" panose="02020603050405020304" pitchFamily="18" charset="0"/>
              </a:rPr>
              <a:t>:</a:t>
            </a:r>
            <a:br>
              <a:rPr lang="es-EC" sz="1800" dirty="0">
                <a:solidFill>
                  <a:srgbClr val="333333"/>
                </a:solidFill>
                <a:effectLst/>
                <a:latin typeface="+mn-lt"/>
                <a:ea typeface="Times New Roman" panose="02020603050405020304" pitchFamily="18" charset="0"/>
                <a:cs typeface="Times New Roman" panose="02020603050405020304" pitchFamily="18" charset="0"/>
              </a:rPr>
            </a:br>
            <a:br>
              <a:rPr lang="es-EC" sz="1800" dirty="0">
                <a:solidFill>
                  <a:srgbClr val="333333"/>
                </a:solidFill>
                <a:effectLst/>
                <a:latin typeface="+mn-lt"/>
                <a:ea typeface="Times New Roman" panose="02020603050405020304" pitchFamily="18" charset="0"/>
                <a:cs typeface="Times New Roman" panose="02020603050405020304" pitchFamily="18" charset="0"/>
              </a:rPr>
            </a:br>
            <a:r>
              <a:rPr lang="es-EC" sz="1800" dirty="0">
                <a:solidFill>
                  <a:srgbClr val="333333"/>
                </a:solidFill>
                <a:effectLst/>
                <a:latin typeface="+mn-lt"/>
                <a:ea typeface="Times New Roman" panose="02020603050405020304" pitchFamily="18" charset="0"/>
                <a:cs typeface="Times New Roman" panose="02020603050405020304" pitchFamily="18" charset="0"/>
              </a:rPr>
              <a:t>Explicación de la pila:</a:t>
            </a:r>
          </a:p>
        </p:txBody>
      </p:sp>
      <p:sp>
        <p:nvSpPr>
          <p:cNvPr id="4" name="Slide Number Placeholder 3"/>
          <p:cNvSpPr>
            <a:spLocks noGrp="1"/>
          </p:cNvSpPr>
          <p:nvPr>
            <p:ph type="sldNum" sz="quarter" idx="5"/>
          </p:nvPr>
        </p:nvSpPr>
        <p:spPr/>
        <p:txBody>
          <a:bodyPr/>
          <a:lstStyle/>
          <a:p>
            <a:fld id="{048C9BA9-9B6E-6747-AAC0-613BA8BBCF9B}" type="slidenum">
              <a:rPr lang="es-ES_tradnl" smtClean="0"/>
              <a:t>28</a:t>
            </a:fld>
            <a:endParaRPr lang="es-ES_tradnl" dirty="0"/>
          </a:p>
        </p:txBody>
      </p:sp>
    </p:spTree>
    <p:extLst>
      <p:ext uri="{BB962C8B-B14F-4D97-AF65-F5344CB8AC3E}">
        <p14:creationId xmlns:p14="http://schemas.microsoft.com/office/powerpoint/2010/main" val="24537459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s-ES" sz="2800" b="0" i="0" dirty="0">
                <a:solidFill>
                  <a:srgbClr val="333333"/>
                </a:solidFill>
                <a:effectLst/>
                <a:latin typeface="Arial" panose="020B0604020202020204" pitchFamily="34" charset="0"/>
              </a:rPr>
              <a:t>Para lograr esto, basta con declarar un arreglo que tenga los colores de los platos (los datos) y una variable adicional que represente cuántos platos hay.</a:t>
            </a:r>
            <a:br>
              <a:rPr lang="es-ES" sz="2800" b="0" i="0" dirty="0">
                <a:solidFill>
                  <a:srgbClr val="333333"/>
                </a:solidFill>
                <a:effectLst/>
                <a:latin typeface="Arial" panose="020B0604020202020204" pitchFamily="34" charset="0"/>
              </a:rPr>
            </a:br>
            <a:endParaRPr lang="es-ES" sz="2800" b="0" i="0" dirty="0">
              <a:solidFill>
                <a:srgbClr val="333333"/>
              </a:solidFill>
              <a:effectLst/>
              <a:latin typeface="Arial" panose="020B0604020202020204" pitchFamily="34" charset="0"/>
            </a:endParaRPr>
          </a:p>
          <a:p>
            <a:pPr algn="just"/>
            <a:r>
              <a:rPr lang="es-ES" sz="2800" b="0" i="0" dirty="0">
                <a:solidFill>
                  <a:srgbClr val="333333"/>
                </a:solidFill>
                <a:effectLst/>
                <a:latin typeface="Arial" panose="020B0604020202020204" pitchFamily="34" charset="0"/>
              </a:rPr>
              <a:t>Entonces, podemos representar los datos de una pila de la siguiente manera:</a:t>
            </a:r>
          </a:p>
          <a:p>
            <a:r>
              <a:rPr lang="es-ES" sz="2800" dirty="0"/>
              <a:t>📋</a:t>
            </a:r>
            <a:r>
              <a:rPr lang="es-ES" sz="2800" dirty="0" err="1"/>
              <a:t>int</a:t>
            </a:r>
            <a:r>
              <a:rPr lang="es-ES" sz="2800" dirty="0"/>
              <a:t> pila[tamaño máximo]; </a:t>
            </a:r>
          </a:p>
          <a:p>
            <a:r>
              <a:rPr lang="es-ES" sz="2800" dirty="0" err="1"/>
              <a:t>int</a:t>
            </a:r>
            <a:r>
              <a:rPr lang="es-ES" sz="2800" dirty="0"/>
              <a:t> p = 0;</a:t>
            </a:r>
          </a:p>
          <a:p>
            <a:endParaRPr lang="es-ES" sz="2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s-ES" sz="2800" b="0" i="0" dirty="0">
                <a:solidFill>
                  <a:srgbClr val="333333"/>
                </a:solidFill>
                <a:effectLst/>
                <a:latin typeface="Arial" panose="020B0604020202020204" pitchFamily="34" charset="0"/>
              </a:rPr>
              <a:t>En esta implementación supusimos que la pila consta únicamente de números enteros, sin embargo en la práctica cualquier tipo de datos es válido, incluso el funcionamiento es el mismo si se declaran varios arreglos para guardar elementos en la pila que consten de varias variables, por ejemplo, pares ordenados de números, </a:t>
            </a:r>
            <a:r>
              <a:rPr lang="es-ES" sz="2800" b="0" i="0" dirty="0" err="1">
                <a:solidFill>
                  <a:srgbClr val="333333"/>
                </a:solidFill>
                <a:effectLst/>
                <a:latin typeface="Arial" panose="020B0604020202020204" pitchFamily="34" charset="0"/>
              </a:rPr>
              <a:t>strings</a:t>
            </a:r>
            <a:r>
              <a:rPr lang="es-ES" sz="2800" b="0" i="0" dirty="0">
                <a:solidFill>
                  <a:srgbClr val="333333"/>
                </a:solidFill>
                <a:effectLst/>
                <a:latin typeface="Arial" panose="020B0604020202020204" pitchFamily="34" charset="0"/>
              </a:rPr>
              <a:t>, o cualquier </a:t>
            </a:r>
            <a:r>
              <a:rPr lang="es-ES" sz="2800" b="0" i="0" dirty="0" err="1">
                <a:solidFill>
                  <a:srgbClr val="333333"/>
                </a:solidFill>
                <a:effectLst/>
                <a:latin typeface="Arial" panose="020B0604020202020204" pitchFamily="34" charset="0"/>
              </a:rPr>
              <a:t>Class</a:t>
            </a:r>
            <a:r>
              <a:rPr lang="es-ES" sz="2800" b="0" i="0" dirty="0">
                <a:solidFill>
                  <a:srgbClr val="333333"/>
                </a:solidFill>
                <a:effectLst/>
                <a:latin typeface="Arial" panose="020B0604020202020204" pitchFamily="34" charset="0"/>
              </a:rPr>
              <a:t> que nosotros hallamos creado.</a:t>
            </a:r>
          </a:p>
        </p:txBody>
      </p:sp>
      <p:sp>
        <p:nvSpPr>
          <p:cNvPr id="4" name="Slide Number Placeholder 3"/>
          <p:cNvSpPr>
            <a:spLocks noGrp="1"/>
          </p:cNvSpPr>
          <p:nvPr>
            <p:ph type="sldNum" sz="quarter" idx="5"/>
          </p:nvPr>
        </p:nvSpPr>
        <p:spPr/>
        <p:txBody>
          <a:bodyPr/>
          <a:lstStyle/>
          <a:p>
            <a:fld id="{048C9BA9-9B6E-6747-AAC0-613BA8BBCF9B}" type="slidenum">
              <a:rPr lang="es-ES_tradnl" smtClean="0"/>
              <a:t>29</a:t>
            </a:fld>
            <a:endParaRPr lang="es-ES_tradnl" dirty="0"/>
          </a:p>
        </p:txBody>
      </p:sp>
    </p:spTree>
    <p:extLst>
      <p:ext uri="{BB962C8B-B14F-4D97-AF65-F5344CB8AC3E}">
        <p14:creationId xmlns:p14="http://schemas.microsoft.com/office/powerpoint/2010/main" val="4052511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C" sz="1100" dirty="0">
                <a:effectLst/>
                <a:latin typeface="Calibri" panose="020F0502020204030204" pitchFamily="34" charset="0"/>
                <a:ea typeface="Calibri" panose="020F0502020204030204" pitchFamily="34" charset="0"/>
              </a:rPr>
              <a:t>Un ejemplo importante es el de los grafos. Esta estructura es importante para representar conexiones entre objetos. Ya sabemos a grandes rasgos que hay una teoría vasta con respecto a estos objetos. Es normal imaginar que parte de esta teoría contiene algoritmos importantes, como por ejemplo, para encontrar el camino más corto entre dos vértices. Este es solamente un ejemplo de un algoritmo sobre una estructura pero ya entendemos el mensaje: Necesitamos una manera de expresar datos o estructuras (como los grafos) en base a los tipos de datos básicos que provee el lenguaje. Es la única forma en la que podremos representarlos y escribir algoritmos para resolver problemas que operen sobre estas estructuras. </a:t>
            </a:r>
            <a:endParaRPr lang="es-ES_tradnl" sz="1100" dirty="0"/>
          </a:p>
        </p:txBody>
      </p:sp>
      <p:sp>
        <p:nvSpPr>
          <p:cNvPr id="4" name="Slide Number Placeholder 3"/>
          <p:cNvSpPr>
            <a:spLocks noGrp="1"/>
          </p:cNvSpPr>
          <p:nvPr>
            <p:ph type="sldNum" sz="quarter" idx="5"/>
          </p:nvPr>
        </p:nvSpPr>
        <p:spPr/>
        <p:txBody>
          <a:bodyPr/>
          <a:lstStyle/>
          <a:p>
            <a:fld id="{048C9BA9-9B6E-6747-AAC0-613BA8BBCF9B}" type="slidenum">
              <a:rPr lang="es-ES_tradnl" smtClean="0"/>
              <a:t>3</a:t>
            </a:fld>
            <a:endParaRPr lang="es-ES_tradnl"/>
          </a:p>
        </p:txBody>
      </p:sp>
    </p:spTree>
    <p:extLst>
      <p:ext uri="{BB962C8B-B14F-4D97-AF65-F5344CB8AC3E}">
        <p14:creationId xmlns:p14="http://schemas.microsoft.com/office/powerpoint/2010/main" val="37264540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rPr>
              <a:t>Cada que queramos añadir un elemento en la parte superior de la pila, es suficiente con esta línea de código:</a:t>
            </a:r>
            <a:endParaRPr lang="en-US" sz="1800" dirty="0">
              <a:effectLst/>
              <a:latin typeface="Times New Roman" panose="02020603050405020304" pitchFamily="18" charset="0"/>
              <a:ea typeface="Times New Roman" panose="02020603050405020304" pitchFamily="18" charset="0"/>
            </a:endParaRPr>
          </a:p>
          <a:p>
            <a:pPr marL="0" marR="0">
              <a:lnSpc>
                <a:spcPct val="107000"/>
              </a:lnSpc>
              <a:spcBef>
                <a:spcPts val="0"/>
              </a:spcBef>
              <a:spcAft>
                <a:spcPts val="0"/>
              </a:spcAft>
            </a:pPr>
            <a:r>
              <a:rPr lang="en-US" sz="1800" dirty="0">
                <a:effectLst/>
                <a:latin typeface="Segoe UI Emoji" panose="020B0502040204020203" pitchFamily="34" charset="0"/>
                <a:ea typeface="Times New Roman" panose="02020603050405020304" pitchFamily="18" charset="0"/>
                <a:cs typeface="Segoe UI Emoji" panose="020B0502040204020203" pitchFamily="34"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atinLnBrk="1">
              <a:lnSpc>
                <a:spcPts val="122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C" sz="1800" dirty="0">
                <a:solidFill>
                  <a:srgbClr val="333333"/>
                </a:solidFill>
                <a:effectLst/>
                <a:latin typeface="Consolas" panose="020B0609020204030204" pitchFamily="49" charset="0"/>
                <a:ea typeface="Times New Roman" panose="02020603050405020304" pitchFamily="18" charset="0"/>
                <a:cs typeface="Courier New" panose="02070309020205020404" pitchFamily="49" charset="0"/>
              </a:rPr>
              <a:t>pila[p++]=objeto;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Y cuando queramos retirar el elemento que este en la parte superior.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Segoe UI Emoji" panose="020B0502040204020203" pitchFamily="34" charset="0"/>
                <a:ea typeface="Times New Roman" panose="02020603050405020304" pitchFamily="18" charset="0"/>
                <a:cs typeface="Segoe UI Emoji" panose="020B0502040204020203" pitchFamily="34"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atinLnBrk="1">
              <a:lnSpc>
                <a:spcPts val="122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C" sz="1800" dirty="0">
                <a:solidFill>
                  <a:srgbClr val="333333"/>
                </a:solidFill>
                <a:effectLst/>
                <a:latin typeface="Consolas" panose="020B0609020204030204" pitchFamily="49" charset="0"/>
                <a:ea typeface="Times New Roman" panose="02020603050405020304" pitchFamily="18" charset="0"/>
                <a:cs typeface="Courier New" panose="02070309020205020404" pitchFamily="49" charset="0"/>
              </a:rPr>
              <a:t>pila[--p] = 0;</a:t>
            </a:r>
            <a:r>
              <a:rPr lang="es-ES" sz="2800" dirty="0"/>
              <a:t> </a:t>
            </a:r>
            <a:br>
              <a:rPr lang="es-ES" sz="2800" dirty="0"/>
            </a:br>
            <a:br>
              <a:rPr lang="es-ES" sz="2800" dirty="0"/>
            </a:br>
            <a:r>
              <a:rPr lang="es-ES" sz="2800" dirty="0"/>
              <a:t>En una implementación correcta, debemos tener cuidado con los límites de los arreglos. Por ejemplo, al añadir un elemento, si p supera la cantidad máxima de elementos del array, probablemente tendríamos una corrupción de memoria y el programa terminaría. Por lo tanto, una implementación correcta debería regresar un error y NO intentar añadir el elemento.  Lo mismo ocurre cuando la pila está vacía e intentamos quitar un elemento.</a:t>
            </a:r>
            <a:br>
              <a:rPr lang="es-ES" sz="2800" dirty="0"/>
            </a:br>
            <a:br>
              <a:rPr lang="es-ES" sz="2800" dirty="0"/>
            </a:br>
            <a:r>
              <a:rPr lang="es-ES" sz="2800" dirty="0"/>
              <a:t>Por último, como cultura general, en ingles a la pila se le llama </a:t>
            </a:r>
            <a:r>
              <a:rPr lang="es-ES" sz="2800" dirty="0" err="1"/>
              <a:t>stack</a:t>
            </a:r>
            <a:r>
              <a:rPr lang="es-ES" sz="2800" dirty="0"/>
              <a:t>, a la operación de poner un elemento en la parte superior se le llama </a:t>
            </a:r>
            <a:r>
              <a:rPr lang="es-ES" sz="2800" dirty="0" err="1"/>
              <a:t>push</a:t>
            </a:r>
            <a:r>
              <a:rPr lang="es-ES" sz="2800" dirty="0"/>
              <a:t>, y la de quitar un elemento se le llama pop. </a:t>
            </a:r>
            <a:br>
              <a:rPr lang="es-ES" sz="2800" dirty="0"/>
            </a:br>
            <a:br>
              <a:rPr lang="es-ES" sz="2800" dirty="0"/>
            </a:br>
            <a:r>
              <a:rPr lang="es-ES" sz="2800" b="0" i="0" dirty="0" err="1">
                <a:solidFill>
                  <a:srgbClr val="333333"/>
                </a:solidFill>
                <a:effectLst/>
                <a:latin typeface="Arial" panose="020B0604020202020204" pitchFamily="34" charset="0"/>
              </a:rPr>
              <a:t>Asi</a:t>
            </a:r>
            <a:r>
              <a:rPr lang="es-ES" sz="2800" b="0" i="0" dirty="0">
                <a:solidFill>
                  <a:srgbClr val="333333"/>
                </a:solidFill>
                <a:effectLst/>
                <a:latin typeface="Arial" panose="020B0604020202020204" pitchFamily="34" charset="0"/>
              </a:rPr>
              <a:t> mismo, si la pila sobrepasa su tamaño máximo, el error devuelto es "</a:t>
            </a:r>
            <a:r>
              <a:rPr lang="es-ES" sz="2800" b="0" i="0" dirty="0" err="1">
                <a:solidFill>
                  <a:srgbClr val="333333"/>
                </a:solidFill>
                <a:effectLst/>
                <a:latin typeface="Arial" panose="020B0604020202020204" pitchFamily="34" charset="0"/>
              </a:rPr>
              <a:t>stack</a:t>
            </a:r>
            <a:r>
              <a:rPr lang="es-ES" sz="2800" b="0" i="0" dirty="0">
                <a:solidFill>
                  <a:srgbClr val="333333"/>
                </a:solidFill>
                <a:effectLst/>
                <a:latin typeface="Arial" panose="020B0604020202020204" pitchFamily="34" charset="0"/>
              </a:rPr>
              <a:t> </a:t>
            </a:r>
            <a:r>
              <a:rPr lang="es-ES" sz="2800" b="0" i="0" dirty="0" err="1">
                <a:solidFill>
                  <a:srgbClr val="333333"/>
                </a:solidFill>
                <a:effectLst/>
                <a:latin typeface="Arial" panose="020B0604020202020204" pitchFamily="34" charset="0"/>
              </a:rPr>
              <a:t>overflow</a:t>
            </a:r>
            <a:r>
              <a:rPr lang="es-ES" sz="2800" b="0" i="0" dirty="0">
                <a:solidFill>
                  <a:srgbClr val="333333"/>
                </a:solidFill>
                <a:effectLst/>
                <a:latin typeface="Arial" panose="020B0604020202020204" pitchFamily="34" charset="0"/>
              </a:rPr>
              <a:t>" o "desbordamiento de pila"(ahora ya sabemos qué quieren decir algunos errores comunes en aplicaciones inestables).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30</a:t>
            </a:fld>
            <a:endParaRPr lang="es-ES_tradnl" dirty="0"/>
          </a:p>
        </p:txBody>
      </p:sp>
    </p:spTree>
    <p:extLst>
      <p:ext uri="{BB962C8B-B14F-4D97-AF65-F5344CB8AC3E}">
        <p14:creationId xmlns:p14="http://schemas.microsoft.com/office/powerpoint/2010/main" val="17202710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Imagina una cola en un cine, banco o supermercado. En este tipo de estructura el primero que entra es el primero que es atendido. </a:t>
            </a:r>
          </a:p>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Las colas, son conocidas como estructuras FIFO (</a:t>
            </a:r>
            <a:r>
              <a:rPr lang="es-EC"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First</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In, </a:t>
            </a:r>
            <a:r>
              <a:rPr lang="es-EC"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First</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s-EC"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Out</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en contraste a las pilas, que son estructuras LIFO (</a:t>
            </a:r>
            <a:r>
              <a:rPr lang="es-EC"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Last</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In, </a:t>
            </a:r>
            <a:r>
              <a:rPr lang="es-EC"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First</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s-EC"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Out</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t>
            </a:r>
          </a:p>
          <a:p>
            <a:pPr marL="0" marR="0" algn="just">
              <a:lnSpc>
                <a:spcPts val="1575"/>
              </a:lnSpc>
              <a:spcBef>
                <a:spcPts val="12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r>
              <a:rPr lang="es-EC" sz="18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Definición</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(Cola).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Una cola es una estructura de datos que simula una lista, en la cual sólo se pueden aplicar estas dos operaciones: colocar un elemento al final, o quitar un elemento del principio.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endParaRPr lang="en-US" sz="1800" dirty="0">
              <a:effectLst/>
              <a:latin typeface="Times New Roman" panose="02020603050405020304" pitchFamily="18" charset="0"/>
              <a:ea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31</a:t>
            </a:fld>
            <a:endParaRPr lang="es-ES_tradnl" dirty="0"/>
          </a:p>
        </p:txBody>
      </p:sp>
    </p:spTree>
    <p:extLst>
      <p:ext uri="{BB962C8B-B14F-4D97-AF65-F5344CB8AC3E}">
        <p14:creationId xmlns:p14="http://schemas.microsoft.com/office/powerpoint/2010/main" val="33543953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Imagina una cola en un cine, banco o supermercado. En este tipo de estructura el primero que entra es el primero que es atendido. </a:t>
            </a:r>
          </a:p>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Las colas, son conocidas como estructuras FIFO (</a:t>
            </a:r>
            <a:r>
              <a:rPr lang="es-EC"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First</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In, </a:t>
            </a:r>
            <a:r>
              <a:rPr lang="es-EC"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First</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s-EC"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Out</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en contraste a las pilas, que son estructuras LIFO (</a:t>
            </a:r>
            <a:r>
              <a:rPr lang="es-EC"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Last</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In, </a:t>
            </a:r>
            <a:r>
              <a:rPr lang="es-EC"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First</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s-EC"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Out</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t>
            </a:r>
          </a:p>
          <a:p>
            <a:pPr marL="0" marR="0" algn="just">
              <a:lnSpc>
                <a:spcPts val="1575"/>
              </a:lnSpc>
              <a:spcBef>
                <a:spcPts val="12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r>
              <a:rPr lang="es-EC" sz="18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Definición</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(Cola).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Una cola es una estructura de datos que simula una lista, en la cual sólo se pueden aplicar estas dos operaciones: colocar un elemento al final, o quitar un elemento del principio.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br>
              <a:rPr lang="en-US" sz="1800" dirty="0">
                <a:effectLst/>
                <a:latin typeface="Times New Roman" panose="02020603050405020304" pitchFamily="18" charset="0"/>
                <a:ea typeface="Times New Roman" panose="02020603050405020304" pitchFamily="18" charset="0"/>
              </a:rPr>
            </a:br>
            <a:r>
              <a:rPr lang="es-EC" sz="1800" dirty="0">
                <a:solidFill>
                  <a:srgbClr val="333333"/>
                </a:solidFill>
                <a:effectLst/>
                <a:latin typeface="Arial" panose="020B0604020202020204" pitchFamily="34" charset="0"/>
                <a:ea typeface="Times New Roman" panose="02020603050405020304" pitchFamily="18" charset="0"/>
              </a:rPr>
              <a:t>Para representar una cola obviamente necesitamos </a:t>
            </a:r>
            <a:r>
              <a:rPr lang="es-EC" sz="1800" dirty="0" err="1">
                <a:solidFill>
                  <a:srgbClr val="333333"/>
                </a:solidFill>
                <a:effectLst/>
                <a:latin typeface="Arial" panose="020B0604020202020204" pitchFamily="34" charset="0"/>
                <a:ea typeface="Times New Roman" panose="02020603050405020304" pitchFamily="18" charset="0"/>
              </a:rPr>
              <a:t>tambien</a:t>
            </a:r>
            <a:r>
              <a:rPr lang="es-EC" sz="1800" dirty="0">
                <a:solidFill>
                  <a:srgbClr val="333333"/>
                </a:solidFill>
                <a:effectLst/>
                <a:latin typeface="Arial" panose="020B0604020202020204" pitchFamily="34" charset="0"/>
                <a:ea typeface="Times New Roman" panose="02020603050405020304" pitchFamily="18" charset="0"/>
              </a:rPr>
              <a:t> un arreglo. </a:t>
            </a:r>
            <a:endParaRPr lang="en-US" sz="1800" dirty="0">
              <a:effectLst/>
              <a:latin typeface="Times New Roman" panose="02020603050405020304" pitchFamily="18" charset="0"/>
              <a:ea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32</a:t>
            </a:fld>
            <a:endParaRPr lang="es-ES_tradnl" dirty="0"/>
          </a:p>
        </p:txBody>
      </p:sp>
    </p:spTree>
    <p:extLst>
      <p:ext uri="{BB962C8B-B14F-4D97-AF65-F5344CB8AC3E}">
        <p14:creationId xmlns:p14="http://schemas.microsoft.com/office/powerpoint/2010/main" val="9445930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Supongamos que tenemos una cola de enteros vacía: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atinLnBrk="1">
              <a:lnSpc>
                <a:spcPts val="122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C" sz="1800" dirty="0">
                <a:solidFill>
                  <a:srgbClr val="333333"/>
                </a:solidFill>
                <a:effectLst/>
                <a:latin typeface="Consolas" panose="020B0609020204030204" pitchFamily="49" charset="0"/>
                <a:ea typeface="Times New Roman" panose="02020603050405020304" pitchFamily="18" charset="0"/>
                <a:cs typeface="Courier New" panose="02070309020205020404" pitchFamily="49" charset="0"/>
              </a:rPr>
              <a:t>0 0 0 0 0 0 0 0 0 0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Si se añade 3, 4, 5, 9 y 2 en ese orden: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atinLnBrk="1">
              <a:lnSpc>
                <a:spcPts val="122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C" sz="1800" dirty="0">
                <a:solidFill>
                  <a:srgbClr val="333333"/>
                </a:solidFill>
                <a:effectLst/>
                <a:latin typeface="Consolas" panose="020B0609020204030204" pitchFamily="49" charset="0"/>
                <a:ea typeface="Times New Roman" panose="02020603050405020304" pitchFamily="18" charset="0"/>
                <a:cs typeface="Courier New" panose="02070309020205020404" pitchFamily="49" charset="0"/>
              </a:rPr>
              <a:t>3 4 5 9 2 0 0 0 0 0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Ahora supongamos que procesamos el primer elemento que ingresó, el 3 que está frente de la cola.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Lo más práctico para quitar este elemento es dejar el primer espacio de la cola en blanco y no mover todos los elementos.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Segoe UI Emoji" panose="020B0502040204020203" pitchFamily="34" charset="0"/>
                <a:ea typeface="Times New Roman" panose="02020603050405020304" pitchFamily="18" charset="0"/>
                <a:cs typeface="Segoe UI Emoji" panose="020B0502040204020203" pitchFamily="34"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atinLnBrk="1">
              <a:lnSpc>
                <a:spcPts val="122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C" sz="1800" dirty="0">
                <a:solidFill>
                  <a:srgbClr val="333333"/>
                </a:solidFill>
                <a:effectLst/>
                <a:latin typeface="Consolas" panose="020B0609020204030204" pitchFamily="49" charset="0"/>
                <a:ea typeface="Times New Roman" panose="02020603050405020304" pitchFamily="18" charset="0"/>
                <a:cs typeface="Courier New" panose="02070309020205020404" pitchFamily="49" charset="0"/>
              </a:rPr>
              <a:t>0 4 5 9 2 0 0 0 0 0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Luego quitamos el segundo elemento que ingresó, el 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Segoe UI Emoji" panose="020B0502040204020203" pitchFamily="34" charset="0"/>
                <a:ea typeface="Times New Roman" panose="02020603050405020304" pitchFamily="18" charset="0"/>
                <a:cs typeface="Segoe UI Emoji" panose="020B0502040204020203" pitchFamily="34"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atinLnBrk="1">
              <a:lnSpc>
                <a:spcPts val="122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C" sz="1800" dirty="0">
                <a:solidFill>
                  <a:srgbClr val="333333"/>
                </a:solidFill>
                <a:effectLst/>
                <a:latin typeface="Consolas" panose="020B0609020204030204" pitchFamily="49" charset="0"/>
                <a:ea typeface="Times New Roman" panose="02020603050405020304" pitchFamily="18" charset="0"/>
                <a:cs typeface="Courier New" panose="02070309020205020404" pitchFamily="49" charset="0"/>
              </a:rPr>
              <a:t>0 0 5 9 2 0 0 0 0 0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Luego de ese momento, se añade el 1 al final de la cola.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Segoe UI Emoji" panose="020B0502040204020203" pitchFamily="34" charset="0"/>
                <a:ea typeface="Times New Roman" panose="02020603050405020304" pitchFamily="18" charset="0"/>
                <a:cs typeface="Segoe UI Emoji" panose="020B0502040204020203" pitchFamily="34"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atinLnBrk="1">
              <a:lnSpc>
                <a:spcPts val="12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C" sz="1800" dirty="0">
                <a:solidFill>
                  <a:srgbClr val="333333"/>
                </a:solidFill>
                <a:effectLst/>
                <a:latin typeface="Consolas" panose="020B0609020204030204" pitchFamily="49" charset="0"/>
                <a:ea typeface="Times New Roman" panose="02020603050405020304" pitchFamily="18" charset="0"/>
                <a:cs typeface="Courier New" panose="02070309020205020404" pitchFamily="49" charset="0"/>
              </a:rPr>
              <a:t>0 0 5 9 2 1 0 0 0 0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ts val="1575"/>
              </a:lnSpc>
              <a:spcBef>
                <a:spcPts val="120"/>
              </a:spcBef>
              <a:spcAft>
                <a:spcPts val="1200"/>
              </a:spcAft>
            </a:pPr>
            <a:endParaRPr lang="es-EC" sz="1800" dirty="0">
              <a:solidFill>
                <a:srgbClr val="333333"/>
              </a:solidFill>
              <a:effectLst/>
              <a:latin typeface="+mn-lt"/>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33</a:t>
            </a:fld>
            <a:endParaRPr lang="es-ES_tradnl" dirty="0"/>
          </a:p>
        </p:txBody>
      </p:sp>
    </p:spTree>
    <p:extLst>
      <p:ext uri="{BB962C8B-B14F-4D97-AF65-F5344CB8AC3E}">
        <p14:creationId xmlns:p14="http://schemas.microsoft.com/office/powerpoint/2010/main" val="17480484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Ya para este momento, te debes de estar imaginando que para implementar una cola, </a:t>
            </a:r>
            <a:r>
              <a:rPr lang="es-EC"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unicamente</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se requiere un arreglo y dos variables, donde las variables indican donde inicia y donde termina la cola.</a:t>
            </a:r>
          </a:p>
          <a:p>
            <a:pPr marL="0" marR="0" algn="just">
              <a:lnSpc>
                <a:spcPts val="1575"/>
              </a:lnSpc>
              <a:spcBef>
                <a:spcPts val="12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La mayoría de las veces podremos saber por adelantado cuantos elementos "se formarán" en la cola. Sin embargo, suponiendo que se forma alguien e inmediatamente es atendido, se vuelve a formar y vuelve a ser atendido inmediatamente, y </a:t>
            </a:r>
            <a:r>
              <a:rPr lang="es-EC"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asi</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1 000 veces, entonces se requeriría un arreglo de tamaño 1 000, cuando nunca hay mas de un elemento dentro de la cola.</a:t>
            </a:r>
          </a:p>
          <a:p>
            <a:pPr marL="0" marR="0" algn="just">
              <a:lnSpc>
                <a:spcPts val="1575"/>
              </a:lnSpc>
              <a:spcBef>
                <a:spcPts val="12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Para evitar eso, podemos añadir elementos al principio de la cola si ya no hay espacio al final.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ts val="1575"/>
              </a:lnSpc>
              <a:spcBef>
                <a:spcPts val="120"/>
              </a:spcBef>
              <a:spcAft>
                <a:spcPts val="1200"/>
              </a:spcAft>
            </a:pPr>
            <a:endParaRPr lang="es-EC" sz="1800" dirty="0">
              <a:solidFill>
                <a:srgbClr val="333333"/>
              </a:solidFill>
              <a:effectLst/>
              <a:latin typeface="+mn-lt"/>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34</a:t>
            </a:fld>
            <a:endParaRPr lang="es-ES_tradnl" dirty="0"/>
          </a:p>
        </p:txBody>
      </p:sp>
    </p:spTree>
    <p:extLst>
      <p:ext uri="{BB962C8B-B14F-4D97-AF65-F5344CB8AC3E}">
        <p14:creationId xmlns:p14="http://schemas.microsoft.com/office/powerpoint/2010/main" val="37090122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Supongamos que luego de que se procesaron varios elementos, la cola está de esta forma: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endPar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Puede parecer extraño esto, pero el programa sabrá que la cola empieza donde está 7 y termina donde está 4. </a:t>
            </a:r>
            <a:r>
              <a:rPr lang="es-EC"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Asi</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que si el organizador atiende al siguiente, atenderá a 7, y la cola quedará de esta manera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Segoe UI Emoji" panose="020B0502040204020203" pitchFamily="34" charset="0"/>
                <a:ea typeface="Times New Roman" panose="02020603050405020304" pitchFamily="18" charset="0"/>
                <a:cs typeface="Segoe UI Emoji" panose="020B0502040204020203" pitchFamily="34"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35</a:t>
            </a:fld>
            <a:endParaRPr lang="es-ES_tradnl" dirty="0"/>
          </a:p>
        </p:txBody>
      </p:sp>
    </p:spTree>
    <p:extLst>
      <p:ext uri="{BB962C8B-B14F-4D97-AF65-F5344CB8AC3E}">
        <p14:creationId xmlns:p14="http://schemas.microsoft.com/office/powerpoint/2010/main" val="28818763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Implementar la operación de meter un elemento a la cola es muy sencillo: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Segoe UI Emoji" panose="020B0502040204020203" pitchFamily="34" charset="0"/>
                <a:ea typeface="Times New Roman" panose="02020603050405020304" pitchFamily="18" charset="0"/>
                <a:cs typeface="Segoe UI Emoji" panose="020B0502040204020203" pitchFamily="34"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atinLnBrk="1">
              <a:lnSpc>
                <a:spcPts val="122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C" sz="1800" dirty="0">
                <a:solidFill>
                  <a:srgbClr val="333333"/>
                </a:solidFill>
                <a:effectLst/>
                <a:latin typeface="Consolas" panose="020B0609020204030204" pitchFamily="49" charset="0"/>
                <a:ea typeface="Times New Roman" panose="02020603050405020304" pitchFamily="18" charset="0"/>
                <a:cs typeface="Courier New" panose="02070309020205020404" pitchFamily="49" charset="0"/>
              </a:rPr>
              <a:t>cola[fin++] = elemento;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atinLnBrk="1">
              <a:lnSpc>
                <a:spcPts val="122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C" sz="1800" dirty="0" err="1">
                <a:solidFill>
                  <a:srgbClr val="333333"/>
                </a:solidFill>
                <a:effectLst/>
                <a:latin typeface="Consolas" panose="020B0609020204030204" pitchFamily="49" charset="0"/>
                <a:ea typeface="Times New Roman" panose="02020603050405020304" pitchFamily="18" charset="0"/>
                <a:cs typeface="Courier New" panose="02070309020205020404" pitchFamily="49" charset="0"/>
              </a:rPr>
              <a:t>if</a:t>
            </a:r>
            <a:r>
              <a:rPr lang="es-EC" sz="1800" dirty="0">
                <a:solidFill>
                  <a:srgbClr val="333333"/>
                </a:solidFill>
                <a:effectLst/>
                <a:latin typeface="Consolas" panose="020B0609020204030204" pitchFamily="49" charset="0"/>
                <a:ea typeface="Times New Roman" panose="02020603050405020304" pitchFamily="18" charset="0"/>
                <a:cs typeface="Courier New" panose="02070309020205020404" pitchFamily="49" charset="0"/>
              </a:rPr>
              <a:t> (fin &gt;= tamaño de la cola)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atinLnBrk="1">
              <a:lnSpc>
                <a:spcPts val="122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C" sz="1800" dirty="0">
                <a:solidFill>
                  <a:srgbClr val="333333"/>
                </a:solidFill>
                <a:effectLst/>
                <a:latin typeface="Consolas" panose="020B0609020204030204" pitchFamily="49" charset="0"/>
                <a:ea typeface="Times New Roman" panose="02020603050405020304" pitchFamily="18" charset="0"/>
                <a:cs typeface="Courier New" panose="02070309020205020404" pitchFamily="49" charset="0"/>
              </a:rPr>
              <a:t>  fin = 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Y </a:t>
            </a:r>
            <a:r>
              <a:rPr lang="es-EC"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casí</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lo mismo es sacar un elemento de la cola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Segoe UI Emoji" panose="020B0502040204020203" pitchFamily="34" charset="0"/>
                <a:ea typeface="Times New Roman" panose="02020603050405020304" pitchFamily="18" charset="0"/>
                <a:cs typeface="Segoe UI Emoji" panose="020B0502040204020203" pitchFamily="34"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atinLnBrk="1">
              <a:lnSpc>
                <a:spcPts val="122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C" sz="1800" dirty="0">
                <a:solidFill>
                  <a:srgbClr val="333333"/>
                </a:solidFill>
                <a:effectLst/>
                <a:latin typeface="Consolas" panose="020B0609020204030204" pitchFamily="49" charset="0"/>
                <a:ea typeface="Times New Roman" panose="02020603050405020304" pitchFamily="18" charset="0"/>
                <a:cs typeface="Courier New" panose="02070309020205020404" pitchFamily="49" charset="0"/>
              </a:rPr>
              <a:t>inicio++;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atinLnBrk="1">
              <a:lnSpc>
                <a:spcPts val="122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C" sz="1800" dirty="0" err="1">
                <a:solidFill>
                  <a:srgbClr val="333333"/>
                </a:solidFill>
                <a:effectLst/>
                <a:latin typeface="Consolas" panose="020B0609020204030204" pitchFamily="49" charset="0"/>
                <a:ea typeface="Times New Roman" panose="02020603050405020304" pitchFamily="18" charset="0"/>
                <a:cs typeface="Courier New" panose="02070309020205020404" pitchFamily="49" charset="0"/>
              </a:rPr>
              <a:t>if</a:t>
            </a:r>
            <a:r>
              <a:rPr lang="es-EC" sz="1800" dirty="0">
                <a:solidFill>
                  <a:srgbClr val="333333"/>
                </a:solidFill>
                <a:effectLst/>
                <a:latin typeface="Consolas" panose="020B0609020204030204" pitchFamily="49" charset="0"/>
                <a:ea typeface="Times New Roman" panose="02020603050405020304" pitchFamily="18" charset="0"/>
                <a:cs typeface="Courier New" panose="02070309020205020404" pitchFamily="49" charset="0"/>
              </a:rPr>
              <a:t> (inicio &gt;= tamaño de la cola)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atinLnBrk="1">
              <a:lnSpc>
                <a:spcPts val="122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C" sz="1800" dirty="0">
                <a:solidFill>
                  <a:srgbClr val="333333"/>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1800" dirty="0" err="1">
                <a:solidFill>
                  <a:srgbClr val="333333"/>
                </a:solidFill>
                <a:effectLst/>
                <a:latin typeface="Consolas" panose="020B0609020204030204" pitchFamily="49" charset="0"/>
                <a:ea typeface="Times New Roman" panose="02020603050405020304" pitchFamily="18" charset="0"/>
                <a:cs typeface="Courier New" panose="02070309020205020404" pitchFamily="49" charset="0"/>
              </a:rPr>
              <a:t>inicio</a:t>
            </a:r>
            <a:r>
              <a:rPr lang="en-US" sz="1800" dirty="0">
                <a:solidFill>
                  <a:srgbClr val="333333"/>
                </a:solidFill>
                <a:effectLst/>
                <a:latin typeface="Consolas" panose="020B0609020204030204" pitchFamily="49" charset="0"/>
                <a:ea typeface="Times New Roman" panose="02020603050405020304" pitchFamily="18" charset="0"/>
                <a:cs typeface="Courier New" panose="02070309020205020404" pitchFamily="49" charset="0"/>
              </a:rPr>
              <a:t> = 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Segoe UI Emoji" panose="020B0502040204020203" pitchFamily="34" charset="0"/>
                <a:ea typeface="Times New Roman" panose="02020603050405020304" pitchFamily="18" charset="0"/>
                <a:cs typeface="Segoe UI Emoji" panose="020B0502040204020203" pitchFamily="34" charset="0"/>
              </a:rPr>
              <a:t>📋</a:t>
            </a:r>
          </a:p>
          <a:p>
            <a:pPr marL="0" marR="0">
              <a:lnSpc>
                <a:spcPct val="107000"/>
              </a:lnSpc>
              <a:spcBef>
                <a:spcPts val="0"/>
              </a:spcBef>
              <a:spcAft>
                <a:spcPts val="0"/>
              </a:spcAft>
            </a:pPr>
            <a:r>
              <a:rPr lang="en-US" sz="1800" dirty="0" err="1">
                <a:effectLst/>
                <a:latin typeface="Segoe UI Emoji" panose="020B0502040204020203" pitchFamily="34" charset="0"/>
                <a:ea typeface="Calibri" panose="020F0502020204030204" pitchFamily="34" charset="0"/>
                <a:cs typeface="Times New Roman" panose="02020603050405020304" pitchFamily="18" charset="0"/>
              </a:rPr>
              <a:t>Así</a:t>
            </a:r>
            <a:r>
              <a:rPr lang="en-US" sz="1800" dirty="0">
                <a:effectLst/>
                <a:latin typeface="Segoe UI Emoji" panose="020B0502040204020203" pitchFamily="34" charset="0"/>
                <a:ea typeface="Calibri" panose="020F0502020204030204" pitchFamily="34" charset="0"/>
                <a:cs typeface="Times New Roman" panose="02020603050405020304" pitchFamily="18" charset="0"/>
              </a:rPr>
              <a:t> </a:t>
            </a:r>
            <a:r>
              <a:rPr lang="en-US" sz="1800" dirty="0" err="1">
                <a:effectLst/>
                <a:latin typeface="Segoe UI Emoji" panose="020B0502040204020203" pitchFamily="34" charset="0"/>
                <a:ea typeface="Calibri" panose="020F0502020204030204" pitchFamily="34" charset="0"/>
                <a:cs typeface="Times New Roman" panose="02020603050405020304" pitchFamily="18" charset="0"/>
              </a:rPr>
              <a:t>mismo</a:t>
            </a:r>
            <a:r>
              <a:rPr lang="en-US" sz="1800" dirty="0">
                <a:effectLst/>
                <a:latin typeface="Segoe UI Emoji" panose="020B0502040204020203" pitchFamily="34" charset="0"/>
                <a:ea typeface="Calibri" panose="020F0502020204030204" pitchFamily="34" charset="0"/>
                <a:cs typeface="Times New Roman" panose="02020603050405020304" pitchFamily="18" charset="0"/>
              </a:rPr>
              <a:t>, </a:t>
            </a:r>
            <a:r>
              <a:rPr lang="en-US" sz="1800" dirty="0" err="1">
                <a:effectLst/>
                <a:latin typeface="Segoe UI Emoji" panose="020B0502040204020203" pitchFamily="34" charset="0"/>
                <a:ea typeface="Calibri" panose="020F0502020204030204" pitchFamily="34" charset="0"/>
                <a:cs typeface="Times New Roman" panose="02020603050405020304" pitchFamily="18" charset="0"/>
              </a:rPr>
              <a:t>tenemos</a:t>
            </a:r>
            <a:r>
              <a:rPr lang="en-US" sz="1800" dirty="0">
                <a:effectLst/>
                <a:latin typeface="Segoe UI Emoji" panose="020B0502040204020203" pitchFamily="34" charset="0"/>
                <a:ea typeface="Calibri" panose="020F0502020204030204" pitchFamily="34" charset="0"/>
                <a:cs typeface="Times New Roman" panose="02020603050405020304" pitchFamily="18" charset="0"/>
              </a:rPr>
              <a:t> que </a:t>
            </a:r>
            <a:r>
              <a:rPr lang="en-US" sz="1800" dirty="0" err="1">
                <a:effectLst/>
                <a:latin typeface="Segoe UI Emoji" panose="020B0502040204020203" pitchFamily="34" charset="0"/>
                <a:ea typeface="Calibri" panose="020F0502020204030204" pitchFamily="34" charset="0"/>
                <a:cs typeface="Times New Roman" panose="02020603050405020304" pitchFamily="18" charset="0"/>
              </a:rPr>
              <a:t>regresar</a:t>
            </a:r>
            <a:r>
              <a:rPr lang="en-US" sz="1800" dirty="0">
                <a:effectLst/>
                <a:latin typeface="Segoe UI Emoji" panose="020B0502040204020203" pitchFamily="34" charset="0"/>
                <a:ea typeface="Calibri" panose="020F0502020204030204" pitchFamily="34" charset="0"/>
                <a:cs typeface="Times New Roman" panose="02020603050405020304" pitchFamily="18" charset="0"/>
              </a:rPr>
              <a:t> un error </a:t>
            </a:r>
            <a:r>
              <a:rPr lang="en-US" sz="1800" dirty="0" err="1">
                <a:effectLst/>
                <a:latin typeface="Segoe UI Emoji" panose="020B0502040204020203" pitchFamily="34" charset="0"/>
                <a:ea typeface="Calibri" panose="020F0502020204030204" pitchFamily="34" charset="0"/>
                <a:cs typeface="Times New Roman" panose="02020603050405020304" pitchFamily="18" charset="0"/>
              </a:rPr>
              <a:t>si</a:t>
            </a:r>
            <a:r>
              <a:rPr lang="en-US" sz="1800" dirty="0">
                <a:effectLst/>
                <a:latin typeface="Segoe UI Emoji" panose="020B0502040204020203" pitchFamily="34" charset="0"/>
                <a:ea typeface="Calibri" panose="020F0502020204030204" pitchFamily="34" charset="0"/>
                <a:cs typeface="Times New Roman" panose="02020603050405020304" pitchFamily="18" charset="0"/>
              </a:rPr>
              <a:t> </a:t>
            </a:r>
            <a:r>
              <a:rPr lang="en-US" sz="1800" dirty="0" err="1">
                <a:effectLst/>
                <a:latin typeface="Segoe UI Emoji" panose="020B0502040204020203" pitchFamily="34" charset="0"/>
                <a:ea typeface="Calibri" panose="020F0502020204030204" pitchFamily="34" charset="0"/>
                <a:cs typeface="Times New Roman" panose="02020603050405020304" pitchFamily="18" charset="0"/>
              </a:rPr>
              <a:t>superamos</a:t>
            </a:r>
            <a:r>
              <a:rPr lang="en-US" sz="1800" dirty="0">
                <a:effectLst/>
                <a:latin typeface="Segoe UI Emoji" panose="020B0502040204020203" pitchFamily="34" charset="0"/>
                <a:ea typeface="Calibri" panose="020F0502020204030204" pitchFamily="34" charset="0"/>
                <a:cs typeface="Times New Roman" panose="02020603050405020304" pitchFamily="18" charset="0"/>
              </a:rPr>
              <a:t> la </a:t>
            </a:r>
            <a:r>
              <a:rPr lang="en-US" sz="1800" dirty="0" err="1">
                <a:effectLst/>
                <a:latin typeface="Segoe UI Emoji" panose="020B0502040204020203" pitchFamily="34" charset="0"/>
                <a:ea typeface="Calibri" panose="020F0502020204030204" pitchFamily="34" charset="0"/>
                <a:cs typeface="Times New Roman" panose="02020603050405020304" pitchFamily="18" charset="0"/>
              </a:rPr>
              <a:t>cantidad</a:t>
            </a:r>
            <a:r>
              <a:rPr lang="en-US" sz="1800" dirty="0">
                <a:effectLst/>
                <a:latin typeface="Segoe UI Emoji" panose="020B0502040204020203" pitchFamily="34" charset="0"/>
                <a:ea typeface="Calibri" panose="020F0502020204030204" pitchFamily="34" charset="0"/>
                <a:cs typeface="Times New Roman" panose="02020603050405020304" pitchFamily="18" charset="0"/>
              </a:rPr>
              <a:t> </a:t>
            </a:r>
            <a:r>
              <a:rPr lang="en-US" sz="1800" dirty="0" err="1">
                <a:effectLst/>
                <a:latin typeface="Segoe UI Emoji" panose="020B0502040204020203" pitchFamily="34" charset="0"/>
                <a:ea typeface="Calibri" panose="020F0502020204030204" pitchFamily="34" charset="0"/>
                <a:cs typeface="Times New Roman" panose="02020603050405020304" pitchFamily="18" charset="0"/>
              </a:rPr>
              <a:t>máxima</a:t>
            </a:r>
            <a:r>
              <a:rPr lang="en-US" sz="1800" dirty="0">
                <a:effectLst/>
                <a:latin typeface="Segoe UI Emoji" panose="020B0502040204020203" pitchFamily="34" charset="0"/>
                <a:ea typeface="Calibri" panose="020F0502020204030204" pitchFamily="34" charset="0"/>
                <a:cs typeface="Times New Roman" panose="02020603050405020304" pitchFamily="18" charset="0"/>
              </a:rPr>
              <a:t> de </a:t>
            </a:r>
            <a:r>
              <a:rPr lang="en-US" sz="1800" dirty="0" err="1">
                <a:effectLst/>
                <a:latin typeface="Segoe UI Emoji" panose="020B0502040204020203" pitchFamily="34" charset="0"/>
                <a:ea typeface="Calibri" panose="020F0502020204030204" pitchFamily="34" charset="0"/>
                <a:cs typeface="Times New Roman" panose="02020603050405020304" pitchFamily="18" charset="0"/>
              </a:rPr>
              <a:t>elementos</a:t>
            </a:r>
            <a:r>
              <a:rPr lang="en-US" sz="1800" dirty="0">
                <a:effectLst/>
                <a:latin typeface="Segoe UI Emoji" panose="020B0502040204020203" pitchFamily="34" charset="0"/>
                <a:ea typeface="Calibri" panose="020F0502020204030204" pitchFamily="34" charset="0"/>
                <a:cs typeface="Times New Roman" panose="02020603050405020304" pitchFamily="18" charset="0"/>
              </a:rPr>
              <a:t>, o </a:t>
            </a:r>
            <a:r>
              <a:rPr lang="en-US" sz="1800" dirty="0" err="1">
                <a:effectLst/>
                <a:latin typeface="Segoe UI Emoji" panose="020B0502040204020203" pitchFamily="34" charset="0"/>
                <a:ea typeface="Calibri" panose="020F0502020204030204" pitchFamily="34" charset="0"/>
                <a:cs typeface="Times New Roman" panose="02020603050405020304" pitchFamily="18" charset="0"/>
              </a:rPr>
              <a:t>si</a:t>
            </a:r>
            <a:r>
              <a:rPr lang="en-US" sz="1800" dirty="0">
                <a:effectLst/>
                <a:latin typeface="Segoe UI Emoji" panose="020B0502040204020203" pitchFamily="34" charset="0"/>
                <a:ea typeface="Calibri" panose="020F0502020204030204" pitchFamily="34" charset="0"/>
                <a:cs typeface="Times New Roman" panose="02020603050405020304" pitchFamily="18" charset="0"/>
              </a:rPr>
              <a:t> no </a:t>
            </a:r>
            <a:r>
              <a:rPr lang="en-US" sz="1800" dirty="0" err="1">
                <a:effectLst/>
                <a:latin typeface="Segoe UI Emoji" panose="020B0502040204020203" pitchFamily="34" charset="0"/>
                <a:ea typeface="Calibri" panose="020F0502020204030204" pitchFamily="34" charset="0"/>
                <a:cs typeface="Times New Roman" panose="02020603050405020304" pitchFamily="18" charset="0"/>
              </a:rPr>
              <a:t>terminaremos</a:t>
            </a:r>
            <a:r>
              <a:rPr lang="en-US" sz="1800" dirty="0">
                <a:effectLst/>
                <a:latin typeface="Segoe UI Emoji" panose="020B0502040204020203" pitchFamily="34" charset="0"/>
                <a:ea typeface="Calibri" panose="020F0502020204030204" pitchFamily="34" charset="0"/>
                <a:cs typeface="Times New Roman" panose="02020603050405020304" pitchFamily="18" charset="0"/>
              </a:rPr>
              <a:t> </a:t>
            </a:r>
            <a:r>
              <a:rPr lang="en-US" sz="1800" dirty="0" err="1">
                <a:effectLst/>
                <a:latin typeface="Segoe UI Emoji" panose="020B0502040204020203" pitchFamily="34" charset="0"/>
                <a:ea typeface="Calibri" panose="020F0502020204030204" pitchFamily="34" charset="0"/>
                <a:cs typeface="Times New Roman" panose="02020603050405020304" pitchFamily="18" charset="0"/>
              </a:rPr>
              <a:t>reescribiendo</a:t>
            </a:r>
            <a:r>
              <a:rPr lang="en-US" sz="1800" dirty="0">
                <a:effectLst/>
                <a:latin typeface="Segoe UI Emoji" panose="020B0502040204020203" pitchFamily="34" charset="0"/>
                <a:ea typeface="Calibri" panose="020F0502020204030204" pitchFamily="34" charset="0"/>
                <a:cs typeface="Times New Roman" panose="02020603050405020304" pitchFamily="18" charset="0"/>
              </a:rPr>
              <a:t> los </a:t>
            </a:r>
            <a:r>
              <a:rPr lang="en-US" sz="1800" dirty="0" err="1">
                <a:effectLst/>
                <a:latin typeface="Segoe UI Emoji" panose="020B0502040204020203" pitchFamily="34" charset="0"/>
                <a:ea typeface="Calibri" panose="020F0502020204030204" pitchFamily="34" charset="0"/>
                <a:cs typeface="Times New Roman" panose="02020603050405020304" pitchFamily="18" charset="0"/>
              </a:rPr>
              <a:t>elementos</a:t>
            </a:r>
            <a:r>
              <a:rPr lang="en-US" sz="1800" dirty="0">
                <a:effectLst/>
                <a:latin typeface="Segoe UI Emoji" panose="020B0502040204020203" pitchFamily="34" charset="0"/>
                <a:ea typeface="Calibri" panose="020F0502020204030204" pitchFamily="34" charset="0"/>
                <a:cs typeface="Times New Roman" panose="02020603050405020304" pitchFamily="18" charset="0"/>
              </a:rPr>
              <a:t>. </a:t>
            </a:r>
            <a:r>
              <a:rPr lang="en-US" sz="1800" dirty="0" err="1">
                <a:effectLst/>
                <a:latin typeface="Segoe UI Emoji" panose="020B0502040204020203" pitchFamily="34" charset="0"/>
                <a:ea typeface="Calibri" panose="020F0502020204030204" pitchFamily="34" charset="0"/>
                <a:cs typeface="Times New Roman" panose="02020603050405020304" pitchFamily="18" charset="0"/>
              </a:rPr>
              <a:t>Igualmente</a:t>
            </a:r>
            <a:r>
              <a:rPr lang="en-US" sz="1800" dirty="0">
                <a:effectLst/>
                <a:latin typeface="Segoe UI Emoji" panose="020B0502040204020203" pitchFamily="34" charset="0"/>
                <a:ea typeface="Calibri" panose="020F0502020204030204" pitchFamily="34" charset="0"/>
                <a:cs typeface="Times New Roman" panose="02020603050405020304" pitchFamily="18" charset="0"/>
              </a:rPr>
              <a:t> </a:t>
            </a:r>
            <a:r>
              <a:rPr lang="en-US" sz="1800" dirty="0" err="1">
                <a:effectLst/>
                <a:latin typeface="Segoe UI Emoji" panose="020B0502040204020203" pitchFamily="34" charset="0"/>
                <a:ea typeface="Calibri" panose="020F0502020204030204" pitchFamily="34" charset="0"/>
                <a:cs typeface="Times New Roman" panose="02020603050405020304" pitchFamily="18" charset="0"/>
              </a:rPr>
              <a:t>quitamos</a:t>
            </a:r>
            <a:r>
              <a:rPr lang="en-US" sz="1800" dirty="0">
                <a:effectLst/>
                <a:latin typeface="Segoe UI Emoji" panose="020B0502040204020203" pitchFamily="34" charset="0"/>
                <a:ea typeface="Calibri" panose="020F0502020204030204" pitchFamily="34" charset="0"/>
                <a:cs typeface="Times New Roman" panose="02020603050405020304" pitchFamily="18" charset="0"/>
              </a:rPr>
              <a:t> </a:t>
            </a:r>
            <a:r>
              <a:rPr lang="en-US" sz="1800" dirty="0" err="1">
                <a:effectLst/>
                <a:latin typeface="Segoe UI Emoji" panose="020B0502040204020203" pitchFamily="34" charset="0"/>
                <a:ea typeface="Calibri" panose="020F0502020204030204" pitchFamily="34" charset="0"/>
                <a:cs typeface="Times New Roman" panose="02020603050405020304" pitchFamily="18" charset="0"/>
              </a:rPr>
              <a:t>si</a:t>
            </a:r>
            <a:r>
              <a:rPr lang="en-US" sz="1800" dirty="0">
                <a:effectLst/>
                <a:latin typeface="Segoe UI Emoji" panose="020B0502040204020203" pitchFamily="34" charset="0"/>
                <a:ea typeface="Calibri" panose="020F0502020204030204" pitchFamily="34" charset="0"/>
                <a:cs typeface="Times New Roman" panose="02020603050405020304" pitchFamily="18" charset="0"/>
              </a:rPr>
              <a:t> </a:t>
            </a:r>
            <a:r>
              <a:rPr lang="en-US" sz="1800" dirty="0" err="1">
                <a:effectLst/>
                <a:latin typeface="Segoe UI Emoji" panose="020B0502040204020203" pitchFamily="34" charset="0"/>
                <a:ea typeface="Calibri" panose="020F0502020204030204" pitchFamily="34" charset="0"/>
                <a:cs typeface="Times New Roman" panose="02020603050405020304" pitchFamily="18" charset="0"/>
              </a:rPr>
              <a:t>está</a:t>
            </a:r>
            <a:r>
              <a:rPr lang="en-US" sz="1800" dirty="0">
                <a:effectLst/>
                <a:latin typeface="Segoe UI Emoji" panose="020B0502040204020203" pitchFamily="34" charset="0"/>
                <a:ea typeface="Calibri" panose="020F0502020204030204" pitchFamily="34" charset="0"/>
                <a:cs typeface="Times New Roman" panose="02020603050405020304" pitchFamily="18" charset="0"/>
              </a:rPr>
              <a:t> </a:t>
            </a:r>
            <a:r>
              <a:rPr lang="en-US" sz="1800" dirty="0" err="1">
                <a:effectLst/>
                <a:latin typeface="Segoe UI Emoji" panose="020B0502040204020203" pitchFamily="34" charset="0"/>
                <a:ea typeface="Calibri" panose="020F0502020204030204" pitchFamily="34" charset="0"/>
                <a:cs typeface="Times New Roman" panose="02020603050405020304" pitchFamily="18" charset="0"/>
              </a:rPr>
              <a:t>vacía</a:t>
            </a:r>
            <a:r>
              <a:rPr lang="en-US" sz="1800" dirty="0">
                <a:effectLst/>
                <a:latin typeface="Segoe UI Emoji" panose="020B0502040204020203"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36</a:t>
            </a:fld>
            <a:endParaRPr lang="es-ES_tradnl" dirty="0"/>
          </a:p>
        </p:txBody>
      </p:sp>
    </p:spTree>
    <p:extLst>
      <p:ext uri="{BB962C8B-B14F-4D97-AF65-F5344CB8AC3E}">
        <p14:creationId xmlns:p14="http://schemas.microsoft.com/office/powerpoint/2010/main" val="5996243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rPr>
              <a:t>Imagina el escenario donde se requiere tener una lista de números y agregar números a dicha lista pero no al final ni al principio, sino en medio.</a:t>
            </a:r>
            <a:br>
              <a:rPr lang="es-EC" sz="1800" dirty="0">
                <a:solidFill>
                  <a:srgbClr val="333333"/>
                </a:solidFill>
                <a:effectLst/>
                <a:latin typeface="Arial" panose="020B0604020202020204" pitchFamily="34" charset="0"/>
                <a:ea typeface="Times New Roman" panose="02020603050405020304" pitchFamily="18" charset="0"/>
              </a:rPr>
            </a:br>
            <a:r>
              <a:rPr lang="es-EC" sz="1800" dirty="0">
                <a:solidFill>
                  <a:srgbClr val="333333"/>
                </a:solidFill>
                <a:effectLst/>
                <a:latin typeface="Arial" panose="020B0604020202020204" pitchFamily="34" charset="0"/>
                <a:ea typeface="Times New Roman" panose="02020603050405020304" pitchFamily="18" charset="0"/>
              </a:rPr>
              <a:t>Podríamos implementar dicha lista en un arreglo directamente, pero al quitar un elemento del medio tendríamos que mover todos los elementos a su derecha una posición. Si el elemento está al inicio, esta operación puede resultar lineal.</a:t>
            </a:r>
            <a:endParaRPr lang="en-US" sz="1800" dirty="0">
              <a:effectLst/>
              <a:latin typeface="Times New Roman" panose="02020603050405020304" pitchFamily="18" charset="0"/>
              <a:ea typeface="Times New Roman" panose="02020603050405020304" pitchFamily="18" charset="0"/>
            </a:endParaRPr>
          </a:p>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rPr>
              <a:t>Para solucionar estos y otros problemas, existen las listas enlazadas.</a:t>
            </a:r>
            <a:endParaRPr lang="en-US" sz="1800" dirty="0">
              <a:effectLst/>
              <a:latin typeface="Times New Roman" panose="02020603050405020304" pitchFamily="18" charset="0"/>
              <a:ea typeface="Times New Roman" panose="02020603050405020304" pitchFamily="18" charset="0"/>
            </a:endParaRPr>
          </a:p>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rPr>
              <a:t>Las listas enlazadas son estructuras de datos compuestas por una sucesión de elementos llamados nodos; en la que cada nodo contiene un dato y la dirección del próximo nodo, en caso de que haya próximo.</a:t>
            </a:r>
            <a:endParaRPr lang="en-US" sz="1800" dirty="0">
              <a:effectLst/>
              <a:latin typeface="Times New Roman" panose="02020603050405020304" pitchFamily="18" charset="0"/>
              <a:ea typeface="Times New Roman" panose="02020603050405020304" pitchFamily="18" charset="0"/>
            </a:endParaRPr>
          </a:p>
          <a:p>
            <a:pPr marL="0" marR="0" algn="l">
              <a:lnSpc>
                <a:spcPts val="1575"/>
              </a:lnSpc>
              <a:spcBef>
                <a:spcPts val="120"/>
              </a:spcBef>
              <a:spcAft>
                <a:spcPts val="1200"/>
              </a:spcAft>
            </a:pPr>
            <a:endParaRPr lang="es-EC" sz="1800" dirty="0">
              <a:solidFill>
                <a:srgbClr val="333333"/>
              </a:solidFill>
              <a:effectLst/>
              <a:latin typeface="+mn-lt"/>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37</a:t>
            </a:fld>
            <a:endParaRPr lang="es-ES_tradnl" dirty="0"/>
          </a:p>
        </p:txBody>
      </p:sp>
    </p:spTree>
    <p:extLst>
      <p:ext uri="{BB962C8B-B14F-4D97-AF65-F5344CB8AC3E}">
        <p14:creationId xmlns:p14="http://schemas.microsoft.com/office/powerpoint/2010/main" val="13057262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ts val="1575"/>
              </a:lnSpc>
              <a:spcBef>
                <a:spcPts val="120"/>
              </a:spcBef>
              <a:spcAft>
                <a:spcPts val="1200"/>
              </a:spcAft>
            </a:pPr>
            <a:r>
              <a:rPr lang="es-EC" sz="18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Definición</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(Nodo).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Se considera un nodo a cualquiera de estas dos cosas: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1575"/>
              </a:lnSpc>
              <a:spcBef>
                <a:spcPts val="0"/>
              </a:spcBef>
              <a:spcAft>
                <a:spcPts val="800"/>
              </a:spcAft>
              <a:buSzPts val="1000"/>
              <a:buFont typeface="Symbol" panose="05050102010706020507" pitchFamily="18" charset="2"/>
              <a:buChar char=""/>
              <a:tabLst>
                <a:tab pos="457200" algn="l"/>
              </a:tabLst>
            </a:pP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Una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estructura</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vacía</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ó</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1575"/>
              </a:lnSpc>
              <a:spcBef>
                <a:spcPts val="0"/>
              </a:spcBef>
              <a:spcAft>
                <a:spcPts val="800"/>
              </a:spcAft>
              <a:buSzPts val="1000"/>
              <a:buFont typeface="Symbol" panose="05050102010706020507" pitchFamily="18" charset="2"/>
              <a:buChar char=""/>
              <a:tabLst>
                <a:tab pos="457200" algn="l"/>
              </a:tabLs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Un elemento de información y un enlace a otro nodo.</a:t>
            </a:r>
          </a:p>
          <a:p>
            <a:pPr marL="0" marR="0" lvl="0" indent="0" algn="just">
              <a:lnSpc>
                <a:spcPts val="1575"/>
              </a:lnSpc>
              <a:spcBef>
                <a:spcPts val="0"/>
              </a:spcBef>
              <a:spcAft>
                <a:spcPts val="800"/>
              </a:spcAft>
              <a:buSzPts val="1000"/>
              <a:buFont typeface="Symbol" panose="05050102010706020507" pitchFamily="18" charset="2"/>
              <a:buNone/>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La tarea de implementar una lista enlazada puede hacerse eficazmente con 2 arreglos: uno para guardar los datos y otro para guardar los enlaces, además se requiere una variable que diga el tamaño de la lista de la siguiente manera:</a:t>
            </a:r>
          </a:p>
          <a:p>
            <a:pPr marL="0" marR="0" algn="just">
              <a:lnSpc>
                <a:spcPts val="1575"/>
              </a:lnSpc>
              <a:spcBef>
                <a:spcPts val="120"/>
              </a:spcBef>
              <a:spcAft>
                <a:spcPts val="1200"/>
              </a:spcAft>
            </a:pPr>
            <a:endParaRPr lang="es-EC"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endParaRPr>
          </a:p>
          <a:p>
            <a:pPr marL="0" marR="0" algn="l">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Lo único que falta definir es el elemento vacío, para ello, podemos definir que el dato 0 es el elemento vacío, y en el momento que nos encontremos con él, sabemos que la lista ya habrá terminado.</a:t>
            </a:r>
            <a:b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La ventaja de usar el 0 para representar el elemento vacío radica en que muchos arreglos se inicializan automáticamente en 0 y no es necesario inicializarlos después.</a:t>
            </a:r>
            <a:b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Si se mira con atención las tres líneas sugeridas para declarar la lista enlazada, es posible darse cuenta que el tamaño inicial de la lista es 1, a pesar de que inicialmente la lista no tiene elementos. Esto se debe a que esa implementación está pensada para reservar el nodo 0 como el nodo vacío, por lo que inicialmente la lista consiste únicamente del nodo vacío.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ts val="1575"/>
              </a:lnSpc>
              <a:spcBef>
                <a:spcPts val="120"/>
              </a:spcBef>
              <a:spcAft>
                <a:spcPts val="1200"/>
              </a:spcAft>
            </a:pPr>
            <a:endParaRPr lang="es-EC" sz="1800" dirty="0">
              <a:solidFill>
                <a:srgbClr val="333333"/>
              </a:solidFill>
              <a:effectLst/>
              <a:latin typeface="+mn-lt"/>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38</a:t>
            </a:fld>
            <a:endParaRPr lang="es-ES_tradnl" dirty="0"/>
          </a:p>
        </p:txBody>
      </p:sp>
    </p:spTree>
    <p:extLst>
      <p:ext uri="{BB962C8B-B14F-4D97-AF65-F5344CB8AC3E}">
        <p14:creationId xmlns:p14="http://schemas.microsoft.com/office/powerpoint/2010/main" val="38183735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Como toda estructura de datos, las listas tienen operaciones para manipular los datos, aquí contemplaremos un par de operaciones: insertar y recorrer.</a:t>
            </a:r>
          </a:p>
          <a:p>
            <a:pPr marL="0" marR="0" algn="just">
              <a:lnSpc>
                <a:spcPts val="1575"/>
              </a:lnSpc>
              <a:spcBef>
                <a:spcPts val="120"/>
              </a:spcBef>
              <a:spcAft>
                <a:spcPts val="1200"/>
              </a:spcAft>
            </a:pPr>
            <a:endPar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Usaremos una estrategia similar a la de la pila para determinar qué partes de los arreglos ir utilizando conforme se vayan insertando nuevos elementos.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Mas precisamente, una vez insertados n elementos, las primeras n+1 posiciones de los arreglos habrán sido usadas.</a:t>
            </a:r>
          </a:p>
          <a:p>
            <a:pPr marL="0" marR="0" algn="just">
              <a:lnSpc>
                <a:spcPts val="1575"/>
              </a:lnSpc>
              <a:spcBef>
                <a:spcPts val="12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Una vez considerado todo esto, insertar un nodo con un dato x, justo </a:t>
            </a:r>
            <a:r>
              <a:rPr lang="es-EC"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despues</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de otro nodo k, se puede hacer </a:t>
            </a:r>
            <a:r>
              <a:rPr lang="es-EC"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facilmente</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en tiempo constante: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s-ES" sz="2800" b="0" i="0" dirty="0">
                <a:solidFill>
                  <a:srgbClr val="333333"/>
                </a:solidFill>
                <a:effectLst/>
                <a:latin typeface="Arial" panose="020B0604020202020204" pitchFamily="34" charset="0"/>
              </a:rPr>
              <a:t>Lo que hace este código es colocar x en el siguiente espacio en blanco dentro del arreglo datos, luego colocar un enlace al sucesor de k en el siguiente espacio en blanco dentro del arreglo </a:t>
            </a:r>
            <a:r>
              <a:rPr lang="es-ES" sz="2800" b="0" i="0" dirty="0" err="1">
                <a:solidFill>
                  <a:srgbClr val="333333"/>
                </a:solidFill>
                <a:effectLst/>
                <a:latin typeface="Arial" panose="020B0604020202020204" pitchFamily="34" charset="0"/>
              </a:rPr>
              <a:t>proximo</a:t>
            </a:r>
            <a:r>
              <a:rPr lang="es-ES" sz="2800" b="0" i="0" dirty="0">
                <a:solidFill>
                  <a:srgbClr val="333333"/>
                </a:solidFill>
                <a:effectLst/>
                <a:latin typeface="Arial" panose="020B0604020202020204" pitchFamily="34" charset="0"/>
              </a:rPr>
              <a:t>, y hacer que k apunte al nodo que se acaba de crear.</a:t>
            </a:r>
          </a:p>
          <a:p>
            <a:pPr algn="just"/>
            <a:r>
              <a:rPr lang="es-ES" sz="2800" b="0" i="0" dirty="0">
                <a:solidFill>
                  <a:srgbClr val="333333"/>
                </a:solidFill>
                <a:effectLst/>
                <a:latin typeface="Arial" panose="020B0604020202020204" pitchFamily="34" charset="0"/>
              </a:rPr>
              <a:t>De esa forma k apuntará al nuevo nodo, y el nuevo nodo apuntará al nodo que apuntaba k.</a:t>
            </a:r>
          </a:p>
          <a:p>
            <a:pPr marL="0" marR="0" algn="just">
              <a:lnSpc>
                <a:spcPts val="1575"/>
              </a:lnSpc>
              <a:spcBef>
                <a:spcPts val="12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ts val="1575"/>
              </a:lnSpc>
              <a:spcBef>
                <a:spcPts val="120"/>
              </a:spcBef>
              <a:spcAft>
                <a:spcPts val="1200"/>
              </a:spcAft>
            </a:pPr>
            <a:endParaRPr lang="es-EC" sz="1800" dirty="0">
              <a:solidFill>
                <a:srgbClr val="333333"/>
              </a:solidFill>
              <a:effectLst/>
              <a:latin typeface="+mn-lt"/>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39</a:t>
            </a:fld>
            <a:endParaRPr lang="es-ES_tradnl" dirty="0"/>
          </a:p>
        </p:txBody>
      </p:sp>
    </p:spTree>
    <p:extLst>
      <p:ext uri="{BB962C8B-B14F-4D97-AF65-F5344CB8AC3E}">
        <p14:creationId xmlns:p14="http://schemas.microsoft.com/office/powerpoint/2010/main" val="3957240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s-ES" sz="1200" kern="1200" dirty="0">
                <a:solidFill>
                  <a:schemeClr val="tx1"/>
                </a:solidFill>
                <a:effectLst/>
                <a:latin typeface="+mn-lt"/>
                <a:ea typeface="+mn-ea"/>
                <a:cs typeface="+mn-cs"/>
              </a:rPr>
            </a:br>
            <a:r>
              <a:rPr lang="es-EC" sz="1800" dirty="0">
                <a:effectLst/>
                <a:latin typeface="Calibri" panose="020F0502020204030204" pitchFamily="34" charset="0"/>
                <a:ea typeface="Calibri" panose="020F0502020204030204" pitchFamily="34" charset="0"/>
              </a:rPr>
              <a:t>Todas las variables tienen un tipo de dato asociada a ellas.</a:t>
            </a:r>
            <a:br>
              <a:rPr lang="es-EC" sz="1800" dirty="0">
                <a:effectLst/>
                <a:latin typeface="Calibri" panose="020F0502020204030204" pitchFamily="34" charset="0"/>
                <a:ea typeface="Calibri" panose="020F0502020204030204" pitchFamily="34" charset="0"/>
              </a:rPr>
            </a:br>
            <a:br>
              <a:rPr lang="es-EC" sz="1800" dirty="0">
                <a:effectLst/>
                <a:latin typeface="Calibri" panose="020F0502020204030204" pitchFamily="34" charset="0"/>
                <a:ea typeface="Calibri" panose="020F0502020204030204" pitchFamily="34" charset="0"/>
              </a:rPr>
            </a:br>
            <a:r>
              <a:rPr lang="es-EC" sz="1800" dirty="0">
                <a:effectLst/>
                <a:latin typeface="Calibri" panose="020F0502020204030204" pitchFamily="34" charset="0"/>
                <a:ea typeface="Calibri" panose="020F0502020204030204" pitchFamily="34" charset="0"/>
              </a:rPr>
              <a:t>Cuando se define una variable en C++ (la historia es similar en otros lenguajes), el compilador reserva memoria para los contenidos de esa variable basada en el tipo de dato con la que fue declarada. </a:t>
            </a:r>
            <a:br>
              <a:rPr lang="es-EC" sz="1800" dirty="0">
                <a:effectLst/>
                <a:latin typeface="Calibri" panose="020F0502020204030204" pitchFamily="34" charset="0"/>
                <a:ea typeface="Calibri" panose="020F0502020204030204" pitchFamily="34" charset="0"/>
              </a:rPr>
            </a:br>
            <a:br>
              <a:rPr lang="es-EC" sz="1800" dirty="0">
                <a:effectLst/>
                <a:latin typeface="Calibri" panose="020F0502020204030204" pitchFamily="34" charset="0"/>
                <a:ea typeface="Calibri" panose="020F0502020204030204" pitchFamily="34" charset="0"/>
              </a:rPr>
            </a:br>
            <a:r>
              <a:rPr lang="es-EC" sz="1800" dirty="0">
                <a:effectLst/>
                <a:latin typeface="Calibri" panose="020F0502020204030204" pitchFamily="34" charset="0"/>
                <a:ea typeface="Calibri" panose="020F0502020204030204" pitchFamily="34" charset="0"/>
              </a:rPr>
              <a:t>Cada tipo de dato tiene una cantidad distinta de memoria reservada. </a:t>
            </a:r>
            <a:br>
              <a:rPr lang="es-EC" sz="1800" dirty="0">
                <a:effectLst/>
                <a:latin typeface="Calibri" panose="020F0502020204030204" pitchFamily="34" charset="0"/>
                <a:ea typeface="Calibri" panose="020F0502020204030204" pitchFamily="34" charset="0"/>
              </a:rPr>
            </a:br>
            <a:br>
              <a:rPr lang="es-EC" sz="1800" dirty="0">
                <a:effectLst/>
                <a:latin typeface="Calibri" panose="020F0502020204030204" pitchFamily="34" charset="0"/>
                <a:ea typeface="Calibri" panose="020F0502020204030204" pitchFamily="34" charset="0"/>
              </a:rPr>
            </a:br>
            <a:r>
              <a:rPr lang="es-EC" sz="1800" dirty="0">
                <a:effectLst/>
                <a:latin typeface="Calibri" panose="020F0502020204030204" pitchFamily="34" charset="0"/>
                <a:ea typeface="Calibri" panose="020F0502020204030204" pitchFamily="34" charset="0"/>
              </a:rPr>
              <a:t>Podemos imaginarnos la memoria como un arreglo inmenso de #espacio# disponible. La unidad mínima de espacio disponible es el bit, y tiene dos valores posibles 0 o 1, apagado o prendido. Generalmente, no trabajamos la memoria con bits, pues son muy pequeños. En lugar de esto, usamos bytes (generalmente 8 bits).</a:t>
            </a:r>
            <a:br>
              <a:rPr lang="es-EC" sz="1800" dirty="0">
                <a:effectLst/>
                <a:latin typeface="Calibri" panose="020F0502020204030204" pitchFamily="34" charset="0"/>
                <a:ea typeface="Calibri" panose="020F0502020204030204" pitchFamily="34" charset="0"/>
              </a:rPr>
            </a:br>
            <a:endParaRPr lang="es-ES_tradnl" dirty="0"/>
          </a:p>
        </p:txBody>
      </p:sp>
      <p:sp>
        <p:nvSpPr>
          <p:cNvPr id="4" name="Slide Number Placeholder 3"/>
          <p:cNvSpPr>
            <a:spLocks noGrp="1"/>
          </p:cNvSpPr>
          <p:nvPr>
            <p:ph type="sldNum" sz="quarter" idx="5"/>
          </p:nvPr>
        </p:nvSpPr>
        <p:spPr/>
        <p:txBody>
          <a:bodyPr/>
          <a:lstStyle/>
          <a:p>
            <a:fld id="{048C9BA9-9B6E-6747-AAC0-613BA8BBCF9B}" type="slidenum">
              <a:rPr lang="es-ES_tradnl" smtClean="0"/>
              <a:t>4</a:t>
            </a:fld>
            <a:endParaRPr lang="es-ES_tradnl"/>
          </a:p>
        </p:txBody>
      </p:sp>
    </p:spTree>
    <p:extLst>
      <p:ext uri="{BB962C8B-B14F-4D97-AF65-F5344CB8AC3E}">
        <p14:creationId xmlns:p14="http://schemas.microsoft.com/office/powerpoint/2010/main" val="40013570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Si observamos bien, esta implementación solo funciona cuando ya se tiene un nodo inicial en la lista, por lo cual es necesario crear el primer nodo mediante otro. La siguiente función crea un primer nodo de una lista asignándole el valor x y devuelve el índice del nodo: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ts val="1575"/>
              </a:lnSpc>
              <a:spcBef>
                <a:spcPts val="120"/>
              </a:spcBef>
              <a:spcAft>
                <a:spcPts val="1200"/>
              </a:spcAft>
            </a:pPr>
            <a:endParaRPr lang="es-EC" sz="1800" dirty="0">
              <a:solidFill>
                <a:srgbClr val="333333"/>
              </a:solidFill>
              <a:effectLst/>
              <a:latin typeface="+mn-lt"/>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40</a:t>
            </a:fld>
            <a:endParaRPr lang="es-ES_tradnl" dirty="0"/>
          </a:p>
        </p:txBody>
      </p:sp>
    </p:spTree>
    <p:extLst>
      <p:ext uri="{BB962C8B-B14F-4D97-AF65-F5344CB8AC3E}">
        <p14:creationId xmlns:p14="http://schemas.microsoft.com/office/powerpoint/2010/main" val="23334506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ts val="1575"/>
              </a:lnSpc>
              <a:spcBef>
                <a:spcPts val="120"/>
              </a:spcBef>
              <a:spcAft>
                <a:spcPts val="12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Cabe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recalcar</a:t>
            </a:r>
            <a:r>
              <a:rPr lang="en-US" sz="1800" dirty="0">
                <a:effectLst/>
                <a:latin typeface="Calibri" panose="020F0502020204030204" pitchFamily="34" charset="0"/>
                <a:ea typeface="Calibri" panose="020F0502020204030204" pitchFamily="34" charset="0"/>
                <a:cs typeface="Times New Roman" panose="02020603050405020304" pitchFamily="18" charset="0"/>
              </a:rPr>
              <a:t> que hay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implementaciones</a:t>
            </a:r>
            <a:r>
              <a:rPr lang="en-US" sz="1800" dirty="0">
                <a:effectLst/>
                <a:latin typeface="Calibri" panose="020F0502020204030204" pitchFamily="34" charset="0"/>
                <a:ea typeface="Calibri" panose="020F0502020204030204" pitchFamily="34" charset="0"/>
                <a:cs typeface="Times New Roman" panose="02020603050405020304" pitchFamily="18" charset="0"/>
              </a:rPr>
              <a:t> de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listas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enlazadas</a:t>
            </a:r>
            <a:r>
              <a:rPr lang="en-US" sz="1800" dirty="0">
                <a:effectLst/>
                <a:latin typeface="Calibri" panose="020F0502020204030204" pitchFamily="34" charset="0"/>
                <a:ea typeface="Calibri" panose="020F0502020204030204" pitchFamily="34" charset="0"/>
                <a:cs typeface="Times New Roman" panose="02020603050405020304" pitchFamily="18" charset="0"/>
              </a:rPr>
              <a:t> que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usan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punteros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Vamos</a:t>
            </a:r>
            <a:r>
              <a:rPr lang="en-US" sz="1800" dirty="0">
                <a:effectLst/>
                <a:latin typeface="Calibri" panose="020F0502020204030204" pitchFamily="34" charset="0"/>
                <a:ea typeface="Calibri" panose="020F0502020204030204" pitchFamily="34" charset="0"/>
                <a:cs typeface="Times New Roman" panose="02020603050405020304" pitchFamily="18" charset="0"/>
              </a:rPr>
              <a:t> 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verlas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luego</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gn="l">
              <a:lnSpc>
                <a:spcPts val="1575"/>
              </a:lnSpc>
              <a:spcBef>
                <a:spcPts val="120"/>
              </a:spcBef>
              <a:spcAft>
                <a:spcPts val="1200"/>
              </a:spcAft>
            </a:pPr>
            <a:endParaRPr lang="es-EC" sz="1800" dirty="0">
              <a:solidFill>
                <a:srgbClr val="333333"/>
              </a:solidFill>
              <a:effectLst/>
              <a:latin typeface="+mn-lt"/>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41</a:t>
            </a:fld>
            <a:endParaRPr lang="es-ES_tradnl" dirty="0"/>
          </a:p>
        </p:txBody>
      </p:sp>
    </p:spTree>
    <p:extLst>
      <p:ext uri="{BB962C8B-B14F-4D97-AF65-F5344CB8AC3E}">
        <p14:creationId xmlns:p14="http://schemas.microsoft.com/office/powerpoint/2010/main" val="1928113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s-EC" sz="1800" dirty="0">
                <a:effectLst/>
                <a:latin typeface="Calibri" panose="020F0502020204030204" pitchFamily="34" charset="0"/>
                <a:ea typeface="Calibri" panose="020F0502020204030204" pitchFamily="34" charset="0"/>
                <a:cs typeface="Calibri" panose="020F0502020204030204" pitchFamily="34" charset="0"/>
              </a:rPr>
              <a:t>Dicho esto, C++ tiene 3 tipos de datos: Primitivos, derivados y abstractos (definidos por el usuario).</a:t>
            </a:r>
            <a:br>
              <a:rPr lang="es-EC" sz="1800" dirty="0">
                <a:effectLst/>
                <a:latin typeface="Calibri" panose="020F0502020204030204" pitchFamily="34" charset="0"/>
                <a:ea typeface="Calibri" panose="020F0502020204030204" pitchFamily="34" charset="0"/>
                <a:cs typeface="Calibri" panose="020F0502020204030204" pitchFamily="34" charset="0"/>
              </a:rPr>
            </a:br>
            <a:r>
              <a:rPr lang="es-EC" sz="1800" dirty="0">
                <a:effectLst/>
                <a:latin typeface="Calibri" panose="020F0502020204030204" pitchFamily="34" charset="0"/>
                <a:ea typeface="Calibri" panose="020F0502020204030204" pitchFamily="34" charset="0"/>
                <a:cs typeface="Calibri" panose="020F0502020204030204" pitchFamily="34" charset="0"/>
              </a:rPr>
              <a:t>Primitivos: (ya los vimos en la primera clase)</a:t>
            </a:r>
            <a:br>
              <a:rPr lang="es-EC" sz="1800" spc="10" dirty="0">
                <a:solidFill>
                  <a:srgbClr val="40424E"/>
                </a:solidFill>
                <a:effectLst/>
                <a:latin typeface="Calibri" panose="020F0502020204030204" pitchFamily="34" charset="0"/>
                <a:ea typeface="Times New Roman" panose="02020603050405020304" pitchFamily="18" charset="0"/>
                <a:cs typeface="Calibri" panose="020F0502020204030204" pitchFamily="34" charset="0"/>
              </a:rPr>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s-EC"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¿Por qué se llaman primitivos? Representan a los tipos de datos más pequeños que ofrece el lenguaje.</a:t>
            </a:r>
            <a:r>
              <a:rPr lang="en-US" sz="1800" spc="10" dirty="0">
                <a:solidFill>
                  <a:srgbClr val="40424E"/>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spc="10" dirty="0">
                <a:solidFill>
                  <a:srgbClr val="40424E"/>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5</a:t>
            </a:fld>
            <a:endParaRPr lang="es-ES_tradnl"/>
          </a:p>
        </p:txBody>
      </p:sp>
    </p:spTree>
    <p:extLst>
      <p:ext uri="{BB962C8B-B14F-4D97-AF65-F5344CB8AC3E}">
        <p14:creationId xmlns:p14="http://schemas.microsoft.com/office/powerpoint/2010/main" val="731165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spc="10" dirty="0">
                <a:solidFill>
                  <a:srgbClr val="40424E"/>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spc="10" dirty="0">
                <a:solidFill>
                  <a:srgbClr val="40424E"/>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6</a:t>
            </a:fld>
            <a:endParaRPr lang="es-ES_tradnl"/>
          </a:p>
        </p:txBody>
      </p:sp>
    </p:spTree>
    <p:extLst>
      <p:ext uri="{BB962C8B-B14F-4D97-AF65-F5344CB8AC3E}">
        <p14:creationId xmlns:p14="http://schemas.microsoft.com/office/powerpoint/2010/main" val="3804542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s-EC" sz="1800" dirty="0">
                <a:effectLst/>
                <a:latin typeface="Calibri" panose="020F0502020204030204" pitchFamily="34" charset="0"/>
                <a:ea typeface="Calibri" panose="020F0502020204030204" pitchFamily="34" charset="0"/>
              </a:rPr>
              <a:t>Los derivados son</a:t>
            </a:r>
          </a:p>
          <a:p>
            <a:pPr marL="0" marR="0">
              <a:lnSpc>
                <a:spcPct val="107000"/>
              </a:lnSpc>
              <a:spcBef>
                <a:spcPts val="0"/>
              </a:spcBef>
              <a:spcAft>
                <a:spcPts val="800"/>
              </a:spcAft>
            </a:pPr>
            <a:endParaRPr lang="es-EC" sz="1800" dirty="0">
              <a:effectLst/>
              <a:latin typeface="Calibri" panose="020F0502020204030204" pitchFamily="34" charset="0"/>
              <a:ea typeface="Calibri" panose="020F0502020204030204" pitchFamily="34"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800" spc="10" dirty="0" err="1">
                <a:solidFill>
                  <a:srgbClr val="0000FF"/>
                </a:solidFill>
                <a:effectLst/>
                <a:latin typeface="Calibri" panose="020F0502020204030204" pitchFamily="34" charset="0"/>
                <a:ea typeface="Times New Roman" panose="02020603050405020304" pitchFamily="18" charset="0"/>
                <a:cs typeface="Calibri" panose="020F0502020204030204" pitchFamily="34" charset="0"/>
              </a:rPr>
              <a:t>Funciones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800" spc="10" dirty="0" err="1">
                <a:solidFill>
                  <a:srgbClr val="0000FF"/>
                </a:solidFill>
                <a:effectLst/>
                <a:latin typeface="Calibri" panose="020F0502020204030204" pitchFamily="34" charset="0"/>
                <a:ea typeface="Times New Roman" panose="02020603050405020304" pitchFamily="18" charset="0"/>
                <a:cs typeface="Calibri" panose="020F0502020204030204" pitchFamily="34" charset="0"/>
              </a:rPr>
              <a:t>Arreglos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800" spc="10" dirty="0" err="1">
                <a:solidFill>
                  <a:srgbClr val="0000FF"/>
                </a:solidFill>
                <a:effectLst/>
                <a:latin typeface="Calibri" panose="020F0502020204030204" pitchFamily="34" charset="0"/>
                <a:ea typeface="Times New Roman" panose="02020603050405020304" pitchFamily="18" charset="0"/>
                <a:cs typeface="Calibri" panose="020F0502020204030204" pitchFamily="34" charset="0"/>
              </a:rPr>
              <a:t>Punteros</a:t>
            </a:r>
            <a:endParaRPr lang="en-US" sz="1800" spc="10"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800" spc="1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Referencias</a:t>
            </a:r>
            <a:endParaRPr lang="es-EC" sz="1800" dirty="0">
              <a:effectLst/>
              <a:latin typeface="Calibri" panose="020F0502020204030204" pitchFamily="34" charset="0"/>
              <a:ea typeface="Calibri" panose="020F0502020204030204" pitchFamily="34" charset="0"/>
            </a:endParaRPr>
          </a:p>
          <a:p>
            <a:pPr marL="0" marR="0">
              <a:lnSpc>
                <a:spcPct val="107000"/>
              </a:lnSpc>
              <a:spcBef>
                <a:spcPts val="0"/>
              </a:spcBef>
              <a:spcAft>
                <a:spcPts val="800"/>
              </a:spcAft>
            </a:pPr>
            <a:endParaRPr lang="es-EC" sz="1800" dirty="0">
              <a:effectLst/>
              <a:latin typeface="Calibri" panose="020F0502020204030204" pitchFamily="34" charset="0"/>
              <a:ea typeface="Calibri" panose="020F0502020204030204" pitchFamily="34" charset="0"/>
            </a:endParaRPr>
          </a:p>
          <a:p>
            <a:pPr marL="0" marR="0">
              <a:lnSpc>
                <a:spcPct val="107000"/>
              </a:lnSpc>
              <a:spcBef>
                <a:spcPts val="0"/>
              </a:spcBef>
              <a:spcAft>
                <a:spcPts val="800"/>
              </a:spcAft>
            </a:pPr>
            <a:r>
              <a:rPr lang="es-EC" sz="1800" dirty="0">
                <a:effectLst/>
                <a:latin typeface="Calibri" panose="020F0502020204030204" pitchFamily="34" charset="0"/>
                <a:ea typeface="Calibri" panose="020F0502020204030204" pitchFamily="34" charset="0"/>
              </a:rPr>
              <a:t> Creados a base de los primitivos, pero siguen siendo dados por el lenguaje de programación en sí. </a:t>
            </a:r>
            <a:r>
              <a:rPr lang="en-US" sz="1800" spc="10" dirty="0">
                <a:solidFill>
                  <a:srgbClr val="40424E"/>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7</a:t>
            </a:fld>
            <a:endParaRPr lang="es-ES_tradnl"/>
          </a:p>
        </p:txBody>
      </p:sp>
    </p:spTree>
    <p:extLst>
      <p:ext uri="{BB962C8B-B14F-4D97-AF65-F5344CB8AC3E}">
        <p14:creationId xmlns:p14="http://schemas.microsoft.com/office/powerpoint/2010/main" val="2113452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s-EC" sz="1800" dirty="0">
                <a:effectLst/>
                <a:latin typeface="Calibri" panose="020F0502020204030204" pitchFamily="34" charset="0"/>
              </a:rPr>
              <a:t>Funciones:</a:t>
            </a:r>
            <a:br>
              <a:rPr lang="es-EC" sz="1800" dirty="0">
                <a:effectLst/>
                <a:latin typeface="Calibri" panose="020F0502020204030204" pitchFamily="34" charset="0"/>
              </a:rPr>
            </a:br>
            <a:r>
              <a:rPr lang="es-EC" sz="1800" dirty="0">
                <a:effectLst/>
                <a:latin typeface="Calibri" panose="020F0502020204030204" pitchFamily="34" charset="0"/>
              </a:rPr>
              <a:t>Bloque de código reutilizable.</a:t>
            </a:r>
            <a:br>
              <a:rPr lang="es-EC" sz="1800" dirty="0">
                <a:effectLst/>
                <a:latin typeface="Calibri" panose="020F0502020204030204" pitchFamily="34" charset="0"/>
              </a:rPr>
            </a:br>
            <a:br>
              <a:rPr lang="es-EC" sz="1800" dirty="0">
                <a:effectLst/>
                <a:latin typeface="Calibri" panose="020F0502020204030204" pitchFamily="34" charset="0"/>
              </a:rPr>
            </a:br>
            <a:r>
              <a:rPr lang="es-EC" sz="1800" spc="10" dirty="0" err="1">
                <a:effectLst/>
                <a:latin typeface="Calibri" panose="020F0502020204030204" pitchFamily="34" charset="0"/>
              </a:rPr>
              <a:t>FunctionType</a:t>
            </a:r>
            <a:r>
              <a:rPr lang="es-EC" sz="1800" spc="10" dirty="0">
                <a:effectLst/>
                <a:latin typeface="Calibri" panose="020F0502020204030204" pitchFamily="34" charset="0"/>
              </a:rPr>
              <a:t> </a:t>
            </a:r>
            <a:r>
              <a:rPr lang="es-EC" sz="1800" spc="10" dirty="0" err="1">
                <a:effectLst/>
                <a:latin typeface="Calibri" panose="020F0502020204030204" pitchFamily="34" charset="0"/>
              </a:rPr>
              <a:t>FunctionName</a:t>
            </a:r>
            <a:r>
              <a:rPr lang="es-EC" sz="1800" spc="10" dirty="0">
                <a:effectLst/>
                <a:latin typeface="Calibri" panose="020F0502020204030204" pitchFamily="34" charset="0"/>
              </a:rPr>
              <a:t>(</a:t>
            </a:r>
            <a:r>
              <a:rPr lang="es-EC" sz="1800" spc="10" dirty="0" err="1">
                <a:effectLst/>
                <a:latin typeface="Calibri" panose="020F0502020204030204" pitchFamily="34" charset="0"/>
              </a:rPr>
              <a:t>parameters</a:t>
            </a:r>
            <a:r>
              <a:rPr lang="es-EC" sz="1800" spc="10" dirty="0">
                <a:effectLst/>
                <a:latin typeface="Calibri" panose="020F0502020204030204" pitchFamily="34" charset="0"/>
              </a:rPr>
              <a:t>)</a:t>
            </a:r>
            <a:br>
              <a:rPr lang="es-EC" sz="1800" spc="10" dirty="0">
                <a:effectLst/>
                <a:latin typeface="Calibri" panose="020F0502020204030204" pitchFamily="34" charset="0"/>
              </a:rPr>
            </a:br>
            <a:br>
              <a:rPr lang="es-EC" sz="1800" spc="10" dirty="0">
                <a:effectLst/>
                <a:latin typeface="Calibri" panose="020F0502020204030204" pitchFamily="34" charset="0"/>
              </a:rPr>
            </a:br>
            <a:r>
              <a:rPr lang="es-EC" sz="1800" spc="10" dirty="0">
                <a:effectLst/>
                <a:latin typeface="Calibri" panose="020F0502020204030204" pitchFamily="34" charset="0"/>
              </a:rPr>
              <a:t>Por ejemplo</a:t>
            </a:r>
            <a:br>
              <a:rPr lang="es-EC" sz="1800" spc="10" dirty="0">
                <a:effectLst/>
                <a:latin typeface="Calibri" panose="020F0502020204030204" pitchFamily="34" charset="0"/>
              </a:rPr>
            </a:br>
            <a:r>
              <a:rPr lang="en-US" sz="1800" spc="10" dirty="0">
                <a:effectLst/>
                <a:latin typeface="Calibri" panose="020F0502020204030204" pitchFamily="34" charset="0"/>
              </a:rPr>
              <a:t>int </a:t>
            </a:r>
            <a:r>
              <a:rPr lang="en-US" sz="1800" spc="10" dirty="0" err="1">
                <a:effectLst/>
                <a:latin typeface="Calibri" panose="020F0502020204030204" pitchFamily="34" charset="0"/>
              </a:rPr>
              <a:t>BinarySearch</a:t>
            </a:r>
            <a:r>
              <a:rPr lang="en-US" sz="1800" spc="10" dirty="0">
                <a:effectLst/>
                <a:latin typeface="Calibri" panose="020F0502020204030204" pitchFamily="34" charset="0"/>
              </a:rPr>
              <a:t>(int min, int max, int target)</a:t>
            </a:r>
            <a:br>
              <a:rPr lang="en-US" sz="1800" spc="10" dirty="0">
                <a:effectLst/>
                <a:latin typeface="Calibri" panose="020F0502020204030204" pitchFamily="34" charset="0"/>
              </a:rPr>
            </a:br>
            <a:r>
              <a:rPr lang="en-US" sz="1800" spc="10" dirty="0">
                <a:effectLst/>
                <a:latin typeface="Calibri" panose="020F0502020204030204" pitchFamily="34" charset="0"/>
              </a:rPr>
              <a:t>es una </a:t>
            </a:r>
            <a:r>
              <a:rPr lang="en-US" sz="1800" spc="10" dirty="0" err="1">
                <a:effectLst/>
                <a:latin typeface="Calibri" panose="020F0502020204030204" pitchFamily="34" charset="0"/>
              </a:rPr>
              <a:t>función</a:t>
            </a:r>
            <a:r>
              <a:rPr lang="en-US" sz="1800" spc="10" dirty="0">
                <a:effectLst/>
                <a:latin typeface="Calibri" panose="020F0502020204030204" pitchFamily="34" charset="0"/>
              </a:rPr>
              <a:t>. </a:t>
            </a:r>
            <a:r>
              <a:rPr lang="es-EC" sz="1800" spc="10" dirty="0">
                <a:effectLst/>
                <a:latin typeface="Calibri" panose="020F0502020204030204" pitchFamily="34" charset="0"/>
              </a:rPr>
              <a:t>El tipo de dato que regresa es </a:t>
            </a:r>
            <a:r>
              <a:rPr lang="es-EC" sz="1800" spc="10" dirty="0" err="1">
                <a:effectLst/>
                <a:latin typeface="Calibri" panose="020F0502020204030204" pitchFamily="34" charset="0"/>
              </a:rPr>
              <a:t>int</a:t>
            </a:r>
            <a:r>
              <a:rPr lang="es-EC" sz="1800" spc="10" dirty="0">
                <a:effectLst/>
                <a:latin typeface="Calibri" panose="020F0502020204030204" pitchFamily="34" charset="0"/>
              </a:rPr>
              <a:t>, el nombre es </a:t>
            </a:r>
            <a:r>
              <a:rPr lang="es-EC" sz="1800" spc="10" dirty="0" err="1">
                <a:effectLst/>
                <a:latin typeface="Calibri" panose="020F0502020204030204" pitchFamily="34" charset="0"/>
              </a:rPr>
              <a:t>BinarySearch</a:t>
            </a:r>
            <a:r>
              <a:rPr lang="es-EC" sz="1800" spc="10" dirty="0">
                <a:effectLst/>
                <a:latin typeface="Calibri" panose="020F0502020204030204" pitchFamily="34" charset="0"/>
              </a:rPr>
              <a:t>, y tiene 3 parámetros de entrada, todos de tipo </a:t>
            </a:r>
            <a:r>
              <a:rPr lang="es-EC" sz="1800" spc="10" dirty="0" err="1">
                <a:effectLst/>
                <a:latin typeface="Calibri" panose="020F0502020204030204" pitchFamily="34" charset="0"/>
              </a:rPr>
              <a:t>int</a:t>
            </a:r>
            <a:r>
              <a:rPr lang="es-EC" sz="1800" spc="10" dirty="0">
                <a:effectLst/>
                <a:latin typeface="Calibri" panose="020F0502020204030204" pitchFamily="34"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8</a:t>
            </a:fld>
            <a:endParaRPr lang="es-ES_tradnl"/>
          </a:p>
        </p:txBody>
      </p:sp>
    </p:spTree>
    <p:extLst>
      <p:ext uri="{BB962C8B-B14F-4D97-AF65-F5344CB8AC3E}">
        <p14:creationId xmlns:p14="http://schemas.microsoft.com/office/powerpoint/2010/main" val="3362030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s-EC" sz="1800" dirty="0">
                <a:effectLst/>
                <a:latin typeface="Calibri" panose="020F0502020204030204" pitchFamily="34" charset="0"/>
                <a:ea typeface="Calibri" panose="020F0502020204030204" pitchFamily="34" charset="0"/>
              </a:rPr>
              <a:t>Colección de datos guardados en memoria CONTIGUA (es importante). La idea es representar y agrupar muchos datos en una sola variable. </a:t>
            </a:r>
            <a:br>
              <a:rPr lang="es-EC" sz="1800" dirty="0">
                <a:effectLst/>
                <a:latin typeface="Calibri" panose="020F0502020204030204" pitchFamily="34" charset="0"/>
                <a:ea typeface="Calibri" panose="020F0502020204030204" pitchFamily="34" charset="0"/>
              </a:rPr>
            </a:br>
            <a:br>
              <a:rPr lang="es-EC" sz="1800" dirty="0">
                <a:effectLst/>
                <a:latin typeface="Calibri" panose="020F0502020204030204" pitchFamily="34" charset="0"/>
                <a:ea typeface="Calibri" panose="020F0502020204030204" pitchFamily="34" charset="0"/>
              </a:rPr>
            </a:br>
            <a:r>
              <a:rPr lang="es-EC" sz="1800" dirty="0">
                <a:effectLst/>
                <a:latin typeface="Calibri" panose="020F0502020204030204" pitchFamily="34" charset="0"/>
                <a:ea typeface="Calibri" panose="020F0502020204030204" pitchFamily="34" charset="0"/>
              </a:rPr>
              <a:t>La propiedad de que la memoria es contigua es crucial, ya que permite acceso </a:t>
            </a:r>
            <a:r>
              <a:rPr lang="es-EC" sz="1800" dirty="0" err="1">
                <a:effectLst/>
                <a:latin typeface="Calibri" panose="020F0502020204030204" pitchFamily="34" charset="0"/>
                <a:ea typeface="Calibri" panose="020F0502020204030204" pitchFamily="34" charset="0"/>
              </a:rPr>
              <a:t>random</a:t>
            </a:r>
            <a:r>
              <a:rPr lang="es-EC" sz="1800" dirty="0">
                <a:effectLst/>
                <a:latin typeface="Calibri" panose="020F0502020204030204" pitchFamily="34" charset="0"/>
                <a:ea typeface="Calibri" panose="020F0502020204030204" pitchFamily="34" charset="0"/>
              </a:rPr>
              <a:t> en tiempo constante. </a:t>
            </a:r>
            <a:br>
              <a:rPr lang="es-EC" sz="1800" dirty="0">
                <a:effectLst/>
                <a:latin typeface="Calibri" panose="020F0502020204030204" pitchFamily="34" charset="0"/>
                <a:ea typeface="Calibri" panose="020F0502020204030204" pitchFamily="34" charset="0"/>
              </a:rPr>
            </a:br>
            <a:r>
              <a:rPr lang="es-EC" sz="1800" dirty="0">
                <a:effectLst/>
                <a:latin typeface="Calibri" panose="020F0502020204030204" pitchFamily="34" charset="0"/>
                <a:ea typeface="Calibri" panose="020F0502020204030204" pitchFamily="34" charset="0"/>
              </a:rPr>
              <a:t>En otras palabras, iterar en el arreglo sin mayor costo para movernos de un elemento al siguiente. Obviamente a más grande sea el arreglo, mayor será el costo total al iterar, pero el costo para movernos de un elemento a otro es el menor posible.</a:t>
            </a:r>
          </a:p>
          <a:p>
            <a:pPr marL="0" marR="0">
              <a:lnSpc>
                <a:spcPct val="107000"/>
              </a:lnSpc>
              <a:spcBef>
                <a:spcPts val="0"/>
              </a:spcBef>
              <a:spcAft>
                <a:spcPts val="800"/>
              </a:spcAft>
            </a:pPr>
            <a:br>
              <a:rPr lang="es-EC" sz="1800" dirty="0">
                <a:effectLst/>
                <a:latin typeface="Calibri" panose="020F0502020204030204" pitchFamily="34" charset="0"/>
                <a:ea typeface="Calibri" panose="020F0502020204030204" pitchFamily="34" charset="0"/>
              </a:rPr>
            </a:br>
            <a:r>
              <a:rPr lang="es-EC" sz="1800" spc="10" dirty="0" err="1">
                <a:effectLst/>
                <a:latin typeface="Calibri" panose="020F0502020204030204" pitchFamily="34" charset="0"/>
                <a:ea typeface="Calibri" panose="020F0502020204030204" pitchFamily="34" charset="0"/>
              </a:rPr>
              <a:t>DataType</a:t>
            </a:r>
            <a:r>
              <a:rPr lang="es-EC" sz="1800" spc="10" dirty="0">
                <a:effectLst/>
                <a:latin typeface="Calibri" panose="020F0502020204030204" pitchFamily="34" charset="0"/>
                <a:ea typeface="Calibri" panose="020F0502020204030204" pitchFamily="34" charset="0"/>
              </a:rPr>
              <a:t> </a:t>
            </a:r>
            <a:r>
              <a:rPr lang="es-EC" sz="1800" spc="10" dirty="0" err="1">
                <a:effectLst/>
                <a:latin typeface="Calibri" panose="020F0502020204030204" pitchFamily="34" charset="0"/>
                <a:ea typeface="Calibri" panose="020F0502020204030204" pitchFamily="34" charset="0"/>
              </a:rPr>
              <a:t>ArrayName</a:t>
            </a:r>
            <a:r>
              <a:rPr lang="es-EC" sz="1800" spc="10" dirty="0">
                <a:effectLst/>
                <a:latin typeface="Calibri" panose="020F0502020204030204" pitchFamily="34" charset="0"/>
                <a:ea typeface="Calibri" panose="020F0502020204030204" pitchFamily="34" charset="0"/>
              </a:rPr>
              <a:t>[</a:t>
            </a:r>
            <a:r>
              <a:rPr lang="es-EC" sz="1800" spc="10" dirty="0" err="1">
                <a:effectLst/>
                <a:latin typeface="Calibri" panose="020F0502020204030204" pitchFamily="34" charset="0"/>
                <a:ea typeface="Calibri" panose="020F0502020204030204" pitchFamily="34" charset="0"/>
              </a:rPr>
              <a:t>size_of_array</a:t>
            </a:r>
            <a:r>
              <a:rPr lang="es-EC" sz="1800" spc="10" dirty="0">
                <a:effectLst/>
                <a:latin typeface="Calibri" panose="020F0502020204030204" pitchFamily="34" charset="0"/>
                <a:ea typeface="Calibri" panose="020F0502020204030204" pitchFamily="34" charset="0"/>
              </a:rPr>
              <a:t>];</a:t>
            </a:r>
            <a:br>
              <a:rPr lang="es-EC" sz="1800" dirty="0">
                <a:effectLst/>
                <a:latin typeface="Calibri" panose="020F0502020204030204" pitchFamily="34" charset="0"/>
                <a:ea typeface="Calibri" panose="020F0502020204030204" pitchFamily="34" charset="0"/>
              </a:rPr>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9</a:t>
            </a:fld>
            <a:endParaRPr lang="es-ES_tradnl"/>
          </a:p>
        </p:txBody>
      </p:sp>
    </p:spTree>
    <p:extLst>
      <p:ext uri="{BB962C8B-B14F-4D97-AF65-F5344CB8AC3E}">
        <p14:creationId xmlns:p14="http://schemas.microsoft.com/office/powerpoint/2010/main" val="2444350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75FC0-6146-864C-920D-07B497432A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782678-ECB0-6E40-92D4-65101BACCE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CC1042-9698-6B40-8CFB-23D2B9BDF038}"/>
              </a:ext>
            </a:extLst>
          </p:cNvPr>
          <p:cNvSpPr>
            <a:spLocks noGrp="1"/>
          </p:cNvSpPr>
          <p:nvPr>
            <p:ph type="dt" sz="half" idx="10"/>
          </p:nvPr>
        </p:nvSpPr>
        <p:spPr/>
        <p:txBody>
          <a:bodyPr/>
          <a:lstStyle/>
          <a:p>
            <a:fld id="{26DCD5E2-76C9-B042-8233-5647974266C0}" type="datetimeFigureOut">
              <a:rPr lang="en-US" smtClean="0"/>
              <a:t>3/3/2021</a:t>
            </a:fld>
            <a:endParaRPr lang="en-US" dirty="0"/>
          </a:p>
        </p:txBody>
      </p:sp>
      <p:sp>
        <p:nvSpPr>
          <p:cNvPr id="5" name="Footer Placeholder 4">
            <a:extLst>
              <a:ext uri="{FF2B5EF4-FFF2-40B4-BE49-F238E27FC236}">
                <a16:creationId xmlns:a16="http://schemas.microsoft.com/office/drawing/2014/main" id="{CBC6ECB8-CA47-B645-B3FE-3B112FFBEFF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588F72E-07E6-014E-90D0-39BBAC02EE5A}"/>
              </a:ext>
            </a:extLst>
          </p:cNvPr>
          <p:cNvSpPr>
            <a:spLocks noGrp="1"/>
          </p:cNvSpPr>
          <p:nvPr>
            <p:ph type="sldNum" sz="quarter" idx="12"/>
          </p:nvPr>
        </p:nvSpPr>
        <p:spPr/>
        <p:txBody>
          <a:bodyPr/>
          <a:lstStyle/>
          <a:p>
            <a:fld id="{37CA7C4A-D4EE-8A42-ACC9-3DCBEC9D14DC}" type="slidenum">
              <a:rPr lang="en-US" smtClean="0"/>
              <a:t>‹#›</a:t>
            </a:fld>
            <a:endParaRPr lang="en-US" dirty="0"/>
          </a:p>
        </p:txBody>
      </p:sp>
    </p:spTree>
    <p:extLst>
      <p:ext uri="{BB962C8B-B14F-4D97-AF65-F5344CB8AC3E}">
        <p14:creationId xmlns:p14="http://schemas.microsoft.com/office/powerpoint/2010/main" val="1576835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17532-CB7C-3040-9F34-C84B46F1DC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8D7B26-1D22-9242-981F-178E65A539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F70210-BA1A-154E-A427-0F28D9CCE93A}"/>
              </a:ext>
            </a:extLst>
          </p:cNvPr>
          <p:cNvSpPr>
            <a:spLocks noGrp="1"/>
          </p:cNvSpPr>
          <p:nvPr>
            <p:ph type="dt" sz="half" idx="10"/>
          </p:nvPr>
        </p:nvSpPr>
        <p:spPr/>
        <p:txBody>
          <a:bodyPr/>
          <a:lstStyle/>
          <a:p>
            <a:fld id="{26DCD5E2-76C9-B042-8233-5647974266C0}" type="datetimeFigureOut">
              <a:rPr lang="en-US" smtClean="0"/>
              <a:t>3/3/2021</a:t>
            </a:fld>
            <a:endParaRPr lang="en-US" dirty="0"/>
          </a:p>
        </p:txBody>
      </p:sp>
      <p:sp>
        <p:nvSpPr>
          <p:cNvPr id="5" name="Footer Placeholder 4">
            <a:extLst>
              <a:ext uri="{FF2B5EF4-FFF2-40B4-BE49-F238E27FC236}">
                <a16:creationId xmlns:a16="http://schemas.microsoft.com/office/drawing/2014/main" id="{3463319C-4CB3-7142-ADF7-9AD82B62740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0129D06-6531-4F4C-912B-78FBDC1866EB}"/>
              </a:ext>
            </a:extLst>
          </p:cNvPr>
          <p:cNvSpPr>
            <a:spLocks noGrp="1"/>
          </p:cNvSpPr>
          <p:nvPr>
            <p:ph type="sldNum" sz="quarter" idx="12"/>
          </p:nvPr>
        </p:nvSpPr>
        <p:spPr/>
        <p:txBody>
          <a:bodyPr/>
          <a:lstStyle/>
          <a:p>
            <a:fld id="{37CA7C4A-D4EE-8A42-ACC9-3DCBEC9D14DC}" type="slidenum">
              <a:rPr lang="en-US" smtClean="0"/>
              <a:t>‹#›</a:t>
            </a:fld>
            <a:endParaRPr lang="en-US" dirty="0"/>
          </a:p>
        </p:txBody>
      </p:sp>
    </p:spTree>
    <p:extLst>
      <p:ext uri="{BB962C8B-B14F-4D97-AF65-F5344CB8AC3E}">
        <p14:creationId xmlns:p14="http://schemas.microsoft.com/office/powerpoint/2010/main" val="2751773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B8AA4F-C7E6-1C4F-8AB4-7363D7D59B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ADE425-1FF8-3842-A732-5DFBBD3EA2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B51DBF-F7C9-9243-833D-0F7ACB5F2923}"/>
              </a:ext>
            </a:extLst>
          </p:cNvPr>
          <p:cNvSpPr>
            <a:spLocks noGrp="1"/>
          </p:cNvSpPr>
          <p:nvPr>
            <p:ph type="dt" sz="half" idx="10"/>
          </p:nvPr>
        </p:nvSpPr>
        <p:spPr/>
        <p:txBody>
          <a:bodyPr/>
          <a:lstStyle/>
          <a:p>
            <a:fld id="{26DCD5E2-76C9-B042-8233-5647974266C0}" type="datetimeFigureOut">
              <a:rPr lang="en-US" smtClean="0"/>
              <a:t>3/3/2021</a:t>
            </a:fld>
            <a:endParaRPr lang="en-US" dirty="0"/>
          </a:p>
        </p:txBody>
      </p:sp>
      <p:sp>
        <p:nvSpPr>
          <p:cNvPr id="5" name="Footer Placeholder 4">
            <a:extLst>
              <a:ext uri="{FF2B5EF4-FFF2-40B4-BE49-F238E27FC236}">
                <a16:creationId xmlns:a16="http://schemas.microsoft.com/office/drawing/2014/main" id="{825DD10E-F50B-A146-9B49-D6ACF7EAF3A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E2E54FE-83C3-3140-88F8-E668EC0D65AD}"/>
              </a:ext>
            </a:extLst>
          </p:cNvPr>
          <p:cNvSpPr>
            <a:spLocks noGrp="1"/>
          </p:cNvSpPr>
          <p:nvPr>
            <p:ph type="sldNum" sz="quarter" idx="12"/>
          </p:nvPr>
        </p:nvSpPr>
        <p:spPr/>
        <p:txBody>
          <a:bodyPr/>
          <a:lstStyle/>
          <a:p>
            <a:fld id="{37CA7C4A-D4EE-8A42-ACC9-3DCBEC9D14DC}" type="slidenum">
              <a:rPr lang="en-US" smtClean="0"/>
              <a:t>‹#›</a:t>
            </a:fld>
            <a:endParaRPr lang="en-US" dirty="0"/>
          </a:p>
        </p:txBody>
      </p:sp>
    </p:spTree>
    <p:extLst>
      <p:ext uri="{BB962C8B-B14F-4D97-AF65-F5344CB8AC3E}">
        <p14:creationId xmlns:p14="http://schemas.microsoft.com/office/powerpoint/2010/main" val="3042740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DDEA5-B3EC-D14F-B88F-08918E47FE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F70C09-B964-1346-8B3F-C53389F620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F8A601-9C3B-5847-B9F2-E2536F4E4D85}"/>
              </a:ext>
            </a:extLst>
          </p:cNvPr>
          <p:cNvSpPr>
            <a:spLocks noGrp="1"/>
          </p:cNvSpPr>
          <p:nvPr>
            <p:ph type="dt" sz="half" idx="10"/>
          </p:nvPr>
        </p:nvSpPr>
        <p:spPr/>
        <p:txBody>
          <a:bodyPr/>
          <a:lstStyle/>
          <a:p>
            <a:fld id="{26DCD5E2-76C9-B042-8233-5647974266C0}" type="datetimeFigureOut">
              <a:rPr lang="en-US" smtClean="0"/>
              <a:t>3/3/2021</a:t>
            </a:fld>
            <a:endParaRPr lang="en-US" dirty="0"/>
          </a:p>
        </p:txBody>
      </p:sp>
      <p:sp>
        <p:nvSpPr>
          <p:cNvPr id="5" name="Footer Placeholder 4">
            <a:extLst>
              <a:ext uri="{FF2B5EF4-FFF2-40B4-BE49-F238E27FC236}">
                <a16:creationId xmlns:a16="http://schemas.microsoft.com/office/drawing/2014/main" id="{C3AFBA42-ECB4-2C44-859D-CA1B190F678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6EA1DCC-16C4-C346-9C31-CD61752EE26E}"/>
              </a:ext>
            </a:extLst>
          </p:cNvPr>
          <p:cNvSpPr>
            <a:spLocks noGrp="1"/>
          </p:cNvSpPr>
          <p:nvPr>
            <p:ph type="sldNum" sz="quarter" idx="12"/>
          </p:nvPr>
        </p:nvSpPr>
        <p:spPr/>
        <p:txBody>
          <a:bodyPr/>
          <a:lstStyle/>
          <a:p>
            <a:fld id="{37CA7C4A-D4EE-8A42-ACC9-3DCBEC9D14DC}" type="slidenum">
              <a:rPr lang="en-US" smtClean="0"/>
              <a:t>‹#›</a:t>
            </a:fld>
            <a:endParaRPr lang="en-US" dirty="0"/>
          </a:p>
        </p:txBody>
      </p:sp>
    </p:spTree>
    <p:extLst>
      <p:ext uri="{BB962C8B-B14F-4D97-AF65-F5344CB8AC3E}">
        <p14:creationId xmlns:p14="http://schemas.microsoft.com/office/powerpoint/2010/main" val="2846930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4307B-C248-CB4A-8E8A-2FF1DF6B98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D96C4A-2A90-DD46-9565-DCA20DAADF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65E39F-97B7-B049-AF24-63F6B89D4A2B}"/>
              </a:ext>
            </a:extLst>
          </p:cNvPr>
          <p:cNvSpPr>
            <a:spLocks noGrp="1"/>
          </p:cNvSpPr>
          <p:nvPr>
            <p:ph type="dt" sz="half" idx="10"/>
          </p:nvPr>
        </p:nvSpPr>
        <p:spPr/>
        <p:txBody>
          <a:bodyPr/>
          <a:lstStyle/>
          <a:p>
            <a:fld id="{26DCD5E2-76C9-B042-8233-5647974266C0}" type="datetimeFigureOut">
              <a:rPr lang="en-US" smtClean="0"/>
              <a:t>3/3/2021</a:t>
            </a:fld>
            <a:endParaRPr lang="en-US" dirty="0"/>
          </a:p>
        </p:txBody>
      </p:sp>
      <p:sp>
        <p:nvSpPr>
          <p:cNvPr id="5" name="Footer Placeholder 4">
            <a:extLst>
              <a:ext uri="{FF2B5EF4-FFF2-40B4-BE49-F238E27FC236}">
                <a16:creationId xmlns:a16="http://schemas.microsoft.com/office/drawing/2014/main" id="{9E8389A1-2300-854B-B33F-218DAFE1630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80F84F5-5F95-8B4C-AEF5-0D26ADE5576C}"/>
              </a:ext>
            </a:extLst>
          </p:cNvPr>
          <p:cNvSpPr>
            <a:spLocks noGrp="1"/>
          </p:cNvSpPr>
          <p:nvPr>
            <p:ph type="sldNum" sz="quarter" idx="12"/>
          </p:nvPr>
        </p:nvSpPr>
        <p:spPr/>
        <p:txBody>
          <a:bodyPr/>
          <a:lstStyle/>
          <a:p>
            <a:fld id="{37CA7C4A-D4EE-8A42-ACC9-3DCBEC9D14DC}" type="slidenum">
              <a:rPr lang="en-US" smtClean="0"/>
              <a:t>‹#›</a:t>
            </a:fld>
            <a:endParaRPr lang="en-US" dirty="0"/>
          </a:p>
        </p:txBody>
      </p:sp>
    </p:spTree>
    <p:extLst>
      <p:ext uri="{BB962C8B-B14F-4D97-AF65-F5344CB8AC3E}">
        <p14:creationId xmlns:p14="http://schemas.microsoft.com/office/powerpoint/2010/main" val="4020872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3769C-B2F3-724E-96B1-3C29AE6641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2BDE17-F518-8A44-BE76-C6359220C6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F62DED-25E2-8C4B-B0E6-8BD98990A1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061713-89AD-B048-93F6-E5DA9C00CA6F}"/>
              </a:ext>
            </a:extLst>
          </p:cNvPr>
          <p:cNvSpPr>
            <a:spLocks noGrp="1"/>
          </p:cNvSpPr>
          <p:nvPr>
            <p:ph type="dt" sz="half" idx="10"/>
          </p:nvPr>
        </p:nvSpPr>
        <p:spPr/>
        <p:txBody>
          <a:bodyPr/>
          <a:lstStyle/>
          <a:p>
            <a:fld id="{26DCD5E2-76C9-B042-8233-5647974266C0}" type="datetimeFigureOut">
              <a:rPr lang="en-US" smtClean="0"/>
              <a:t>3/3/2021</a:t>
            </a:fld>
            <a:endParaRPr lang="en-US" dirty="0"/>
          </a:p>
        </p:txBody>
      </p:sp>
      <p:sp>
        <p:nvSpPr>
          <p:cNvPr id="6" name="Footer Placeholder 5">
            <a:extLst>
              <a:ext uri="{FF2B5EF4-FFF2-40B4-BE49-F238E27FC236}">
                <a16:creationId xmlns:a16="http://schemas.microsoft.com/office/drawing/2014/main" id="{6BBCC56A-EBA4-C541-8759-BBB04902584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52934C4-74AA-1142-B47E-EAD1C65DCAAF}"/>
              </a:ext>
            </a:extLst>
          </p:cNvPr>
          <p:cNvSpPr>
            <a:spLocks noGrp="1"/>
          </p:cNvSpPr>
          <p:nvPr>
            <p:ph type="sldNum" sz="quarter" idx="12"/>
          </p:nvPr>
        </p:nvSpPr>
        <p:spPr/>
        <p:txBody>
          <a:bodyPr/>
          <a:lstStyle/>
          <a:p>
            <a:fld id="{37CA7C4A-D4EE-8A42-ACC9-3DCBEC9D14DC}" type="slidenum">
              <a:rPr lang="en-US" smtClean="0"/>
              <a:t>‹#›</a:t>
            </a:fld>
            <a:endParaRPr lang="en-US" dirty="0"/>
          </a:p>
        </p:txBody>
      </p:sp>
    </p:spTree>
    <p:extLst>
      <p:ext uri="{BB962C8B-B14F-4D97-AF65-F5344CB8AC3E}">
        <p14:creationId xmlns:p14="http://schemas.microsoft.com/office/powerpoint/2010/main" val="3923677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AE69E-10C0-6642-8A6A-6D61689C99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CF71AE-F6DD-6D42-9F1F-A35DE459E3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268EB5-3CE2-9544-B539-3A527E9A4D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200477-6148-DC46-A71B-B33AF63869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3CE690-AD56-BA4F-8865-F3B2D7E82E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8D0A8A-6362-DC4C-B3F0-C94ED0B85CB7}"/>
              </a:ext>
            </a:extLst>
          </p:cNvPr>
          <p:cNvSpPr>
            <a:spLocks noGrp="1"/>
          </p:cNvSpPr>
          <p:nvPr>
            <p:ph type="dt" sz="half" idx="10"/>
          </p:nvPr>
        </p:nvSpPr>
        <p:spPr/>
        <p:txBody>
          <a:bodyPr/>
          <a:lstStyle/>
          <a:p>
            <a:fld id="{26DCD5E2-76C9-B042-8233-5647974266C0}" type="datetimeFigureOut">
              <a:rPr lang="en-US" smtClean="0"/>
              <a:t>3/3/2021</a:t>
            </a:fld>
            <a:endParaRPr lang="en-US" dirty="0"/>
          </a:p>
        </p:txBody>
      </p:sp>
      <p:sp>
        <p:nvSpPr>
          <p:cNvPr id="8" name="Footer Placeholder 7">
            <a:extLst>
              <a:ext uri="{FF2B5EF4-FFF2-40B4-BE49-F238E27FC236}">
                <a16:creationId xmlns:a16="http://schemas.microsoft.com/office/drawing/2014/main" id="{7D0EA377-E589-0245-9E53-8F06E3EE7A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35D57DD-A406-6D4D-91FD-768391CAECC2}"/>
              </a:ext>
            </a:extLst>
          </p:cNvPr>
          <p:cNvSpPr>
            <a:spLocks noGrp="1"/>
          </p:cNvSpPr>
          <p:nvPr>
            <p:ph type="sldNum" sz="quarter" idx="12"/>
          </p:nvPr>
        </p:nvSpPr>
        <p:spPr/>
        <p:txBody>
          <a:bodyPr/>
          <a:lstStyle/>
          <a:p>
            <a:fld id="{37CA7C4A-D4EE-8A42-ACC9-3DCBEC9D14DC}" type="slidenum">
              <a:rPr lang="en-US" smtClean="0"/>
              <a:t>‹#›</a:t>
            </a:fld>
            <a:endParaRPr lang="en-US" dirty="0"/>
          </a:p>
        </p:txBody>
      </p:sp>
    </p:spTree>
    <p:extLst>
      <p:ext uri="{BB962C8B-B14F-4D97-AF65-F5344CB8AC3E}">
        <p14:creationId xmlns:p14="http://schemas.microsoft.com/office/powerpoint/2010/main" val="1495144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196D8-582C-674B-A436-5EA399477D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0F20F8-C473-8D49-9800-9A0541F5688B}"/>
              </a:ext>
            </a:extLst>
          </p:cNvPr>
          <p:cNvSpPr>
            <a:spLocks noGrp="1"/>
          </p:cNvSpPr>
          <p:nvPr>
            <p:ph type="dt" sz="half" idx="10"/>
          </p:nvPr>
        </p:nvSpPr>
        <p:spPr/>
        <p:txBody>
          <a:bodyPr/>
          <a:lstStyle/>
          <a:p>
            <a:fld id="{26DCD5E2-76C9-B042-8233-5647974266C0}" type="datetimeFigureOut">
              <a:rPr lang="en-US" smtClean="0"/>
              <a:t>3/3/2021</a:t>
            </a:fld>
            <a:endParaRPr lang="en-US" dirty="0"/>
          </a:p>
        </p:txBody>
      </p:sp>
      <p:sp>
        <p:nvSpPr>
          <p:cNvPr id="4" name="Footer Placeholder 3">
            <a:extLst>
              <a:ext uri="{FF2B5EF4-FFF2-40B4-BE49-F238E27FC236}">
                <a16:creationId xmlns:a16="http://schemas.microsoft.com/office/drawing/2014/main" id="{E0FAAFBB-AC71-EA4C-B8F9-FA88725540B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2B92A49-D7C2-634F-AA5A-FA5F83C13A70}"/>
              </a:ext>
            </a:extLst>
          </p:cNvPr>
          <p:cNvSpPr>
            <a:spLocks noGrp="1"/>
          </p:cNvSpPr>
          <p:nvPr>
            <p:ph type="sldNum" sz="quarter" idx="12"/>
          </p:nvPr>
        </p:nvSpPr>
        <p:spPr/>
        <p:txBody>
          <a:bodyPr/>
          <a:lstStyle/>
          <a:p>
            <a:fld id="{37CA7C4A-D4EE-8A42-ACC9-3DCBEC9D14DC}" type="slidenum">
              <a:rPr lang="en-US" smtClean="0"/>
              <a:t>‹#›</a:t>
            </a:fld>
            <a:endParaRPr lang="en-US" dirty="0"/>
          </a:p>
        </p:txBody>
      </p:sp>
    </p:spTree>
    <p:extLst>
      <p:ext uri="{BB962C8B-B14F-4D97-AF65-F5344CB8AC3E}">
        <p14:creationId xmlns:p14="http://schemas.microsoft.com/office/powerpoint/2010/main" val="37743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E55E51-AF81-7740-9FDF-D191F811DBCA}"/>
              </a:ext>
            </a:extLst>
          </p:cNvPr>
          <p:cNvSpPr>
            <a:spLocks noGrp="1"/>
          </p:cNvSpPr>
          <p:nvPr>
            <p:ph type="dt" sz="half" idx="10"/>
          </p:nvPr>
        </p:nvSpPr>
        <p:spPr/>
        <p:txBody>
          <a:bodyPr/>
          <a:lstStyle/>
          <a:p>
            <a:fld id="{26DCD5E2-76C9-B042-8233-5647974266C0}" type="datetimeFigureOut">
              <a:rPr lang="en-US" smtClean="0"/>
              <a:t>3/3/2021</a:t>
            </a:fld>
            <a:endParaRPr lang="en-US" dirty="0"/>
          </a:p>
        </p:txBody>
      </p:sp>
      <p:sp>
        <p:nvSpPr>
          <p:cNvPr id="3" name="Footer Placeholder 2">
            <a:extLst>
              <a:ext uri="{FF2B5EF4-FFF2-40B4-BE49-F238E27FC236}">
                <a16:creationId xmlns:a16="http://schemas.microsoft.com/office/drawing/2014/main" id="{48CBD2ED-0173-404C-B0D2-5C54FBEEA43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9D86DC3-D3AC-6642-B28B-77ED1DFBFB36}"/>
              </a:ext>
            </a:extLst>
          </p:cNvPr>
          <p:cNvSpPr>
            <a:spLocks noGrp="1"/>
          </p:cNvSpPr>
          <p:nvPr>
            <p:ph type="sldNum" sz="quarter" idx="12"/>
          </p:nvPr>
        </p:nvSpPr>
        <p:spPr/>
        <p:txBody>
          <a:bodyPr/>
          <a:lstStyle/>
          <a:p>
            <a:fld id="{37CA7C4A-D4EE-8A42-ACC9-3DCBEC9D14DC}" type="slidenum">
              <a:rPr lang="en-US" smtClean="0"/>
              <a:t>‹#›</a:t>
            </a:fld>
            <a:endParaRPr lang="en-US" dirty="0"/>
          </a:p>
        </p:txBody>
      </p:sp>
    </p:spTree>
    <p:extLst>
      <p:ext uri="{BB962C8B-B14F-4D97-AF65-F5344CB8AC3E}">
        <p14:creationId xmlns:p14="http://schemas.microsoft.com/office/powerpoint/2010/main" val="4046623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5C8AD-D872-D34B-8F7E-A5B8A86487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37BB84-06BC-264C-8A42-640152C6BF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B7A225-2ADE-1147-836F-82F7C2B7B1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8C5342-C2A8-6F42-B59E-0A7C7ACD10ED}"/>
              </a:ext>
            </a:extLst>
          </p:cNvPr>
          <p:cNvSpPr>
            <a:spLocks noGrp="1"/>
          </p:cNvSpPr>
          <p:nvPr>
            <p:ph type="dt" sz="half" idx="10"/>
          </p:nvPr>
        </p:nvSpPr>
        <p:spPr/>
        <p:txBody>
          <a:bodyPr/>
          <a:lstStyle/>
          <a:p>
            <a:fld id="{26DCD5E2-76C9-B042-8233-5647974266C0}" type="datetimeFigureOut">
              <a:rPr lang="en-US" smtClean="0"/>
              <a:t>3/3/2021</a:t>
            </a:fld>
            <a:endParaRPr lang="en-US" dirty="0"/>
          </a:p>
        </p:txBody>
      </p:sp>
      <p:sp>
        <p:nvSpPr>
          <p:cNvPr id="6" name="Footer Placeholder 5">
            <a:extLst>
              <a:ext uri="{FF2B5EF4-FFF2-40B4-BE49-F238E27FC236}">
                <a16:creationId xmlns:a16="http://schemas.microsoft.com/office/drawing/2014/main" id="{2514457D-47E3-4F48-8689-F476965347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FC907CE-67FF-1448-840A-6390E5A6D866}"/>
              </a:ext>
            </a:extLst>
          </p:cNvPr>
          <p:cNvSpPr>
            <a:spLocks noGrp="1"/>
          </p:cNvSpPr>
          <p:nvPr>
            <p:ph type="sldNum" sz="quarter" idx="12"/>
          </p:nvPr>
        </p:nvSpPr>
        <p:spPr/>
        <p:txBody>
          <a:bodyPr/>
          <a:lstStyle/>
          <a:p>
            <a:fld id="{37CA7C4A-D4EE-8A42-ACC9-3DCBEC9D14DC}" type="slidenum">
              <a:rPr lang="en-US" smtClean="0"/>
              <a:t>‹#›</a:t>
            </a:fld>
            <a:endParaRPr lang="en-US" dirty="0"/>
          </a:p>
        </p:txBody>
      </p:sp>
    </p:spTree>
    <p:extLst>
      <p:ext uri="{BB962C8B-B14F-4D97-AF65-F5344CB8AC3E}">
        <p14:creationId xmlns:p14="http://schemas.microsoft.com/office/powerpoint/2010/main" val="3876653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FAC4C-10BE-E441-BEB3-97497B939D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CB1548-A585-134B-B788-CC5FB0C2AF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C76C5AFF-1E13-FE4E-A0A0-269570EBBF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37B82E-9106-5747-8FC4-7968E1862FDF}"/>
              </a:ext>
            </a:extLst>
          </p:cNvPr>
          <p:cNvSpPr>
            <a:spLocks noGrp="1"/>
          </p:cNvSpPr>
          <p:nvPr>
            <p:ph type="dt" sz="half" idx="10"/>
          </p:nvPr>
        </p:nvSpPr>
        <p:spPr/>
        <p:txBody>
          <a:bodyPr/>
          <a:lstStyle/>
          <a:p>
            <a:fld id="{26DCD5E2-76C9-B042-8233-5647974266C0}" type="datetimeFigureOut">
              <a:rPr lang="en-US" smtClean="0"/>
              <a:t>3/3/2021</a:t>
            </a:fld>
            <a:endParaRPr lang="en-US" dirty="0"/>
          </a:p>
        </p:txBody>
      </p:sp>
      <p:sp>
        <p:nvSpPr>
          <p:cNvPr id="6" name="Footer Placeholder 5">
            <a:extLst>
              <a:ext uri="{FF2B5EF4-FFF2-40B4-BE49-F238E27FC236}">
                <a16:creationId xmlns:a16="http://schemas.microsoft.com/office/drawing/2014/main" id="{7FA54AE1-2657-D644-9BBB-1D80CACD2E8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98B3690-C0A2-0C4B-B7B7-0220A994133A}"/>
              </a:ext>
            </a:extLst>
          </p:cNvPr>
          <p:cNvSpPr>
            <a:spLocks noGrp="1"/>
          </p:cNvSpPr>
          <p:nvPr>
            <p:ph type="sldNum" sz="quarter" idx="12"/>
          </p:nvPr>
        </p:nvSpPr>
        <p:spPr/>
        <p:txBody>
          <a:bodyPr/>
          <a:lstStyle/>
          <a:p>
            <a:fld id="{37CA7C4A-D4EE-8A42-ACC9-3DCBEC9D14DC}" type="slidenum">
              <a:rPr lang="en-US" smtClean="0"/>
              <a:t>‹#›</a:t>
            </a:fld>
            <a:endParaRPr lang="en-US" dirty="0"/>
          </a:p>
        </p:txBody>
      </p:sp>
    </p:spTree>
    <p:extLst>
      <p:ext uri="{BB962C8B-B14F-4D97-AF65-F5344CB8AC3E}">
        <p14:creationId xmlns:p14="http://schemas.microsoft.com/office/powerpoint/2010/main" val="253040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5C641C-D437-784D-83F2-0D15FE2D4C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205FE6-FF2E-3648-B590-9A54644A3C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368746-D8C9-7242-9462-49F3A255D8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DCD5E2-76C9-B042-8233-5647974266C0}" type="datetimeFigureOut">
              <a:rPr lang="en-US" smtClean="0"/>
              <a:t>3/3/2021</a:t>
            </a:fld>
            <a:endParaRPr lang="en-US" dirty="0"/>
          </a:p>
        </p:txBody>
      </p:sp>
      <p:sp>
        <p:nvSpPr>
          <p:cNvPr id="5" name="Footer Placeholder 4">
            <a:extLst>
              <a:ext uri="{FF2B5EF4-FFF2-40B4-BE49-F238E27FC236}">
                <a16:creationId xmlns:a16="http://schemas.microsoft.com/office/drawing/2014/main" id="{449E5A1E-884F-734A-9B34-3E72B94219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B73D5E6-567B-EF4B-8C1F-BF9D993677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CA7C4A-D4EE-8A42-ACC9-3DCBEC9D14DC}" type="slidenum">
              <a:rPr lang="en-US" smtClean="0"/>
              <a:t>‹#›</a:t>
            </a:fld>
            <a:endParaRPr lang="en-US" dirty="0"/>
          </a:p>
        </p:txBody>
      </p:sp>
    </p:spTree>
    <p:extLst>
      <p:ext uri="{BB962C8B-B14F-4D97-AF65-F5344CB8AC3E}">
        <p14:creationId xmlns:p14="http://schemas.microsoft.com/office/powerpoint/2010/main" val="1055015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5BB419E-ACF7-7D41-9DFB-7ECCB978C6E3}"/>
              </a:ext>
            </a:extLst>
          </p:cNvPr>
          <p:cNvSpPr>
            <a:spLocks noGrp="1"/>
          </p:cNvSpPr>
          <p:nvPr>
            <p:ph type="ctrTitle"/>
          </p:nvPr>
        </p:nvSpPr>
        <p:spPr>
          <a:xfrm>
            <a:off x="795342" y="637953"/>
            <a:ext cx="8272458" cy="3189507"/>
          </a:xfrm>
        </p:spPr>
        <p:txBody>
          <a:bodyPr>
            <a:normAutofit/>
          </a:bodyPr>
          <a:lstStyle/>
          <a:p>
            <a:pPr algn="l"/>
            <a:r>
              <a:rPr lang="es-ES_tradnl" sz="8000" b="1" dirty="0">
                <a:solidFill>
                  <a:srgbClr val="FFFFFF"/>
                </a:solidFill>
              </a:rPr>
              <a:t>Entrenamiento</a:t>
            </a:r>
          </a:p>
        </p:txBody>
      </p:sp>
      <p:sp>
        <p:nvSpPr>
          <p:cNvPr id="12"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 name="Subtitle 2">
            <a:extLst>
              <a:ext uri="{FF2B5EF4-FFF2-40B4-BE49-F238E27FC236}">
                <a16:creationId xmlns:a16="http://schemas.microsoft.com/office/drawing/2014/main" id="{AAD1407F-76C8-3140-9276-166685153843}"/>
              </a:ext>
            </a:extLst>
          </p:cNvPr>
          <p:cNvSpPr>
            <a:spLocks noGrp="1"/>
          </p:cNvSpPr>
          <p:nvPr>
            <p:ph type="subTitle" idx="1"/>
          </p:nvPr>
        </p:nvSpPr>
        <p:spPr>
          <a:xfrm>
            <a:off x="795342" y="4377268"/>
            <a:ext cx="7970903" cy="1280582"/>
          </a:xfrm>
        </p:spPr>
        <p:txBody>
          <a:bodyPr anchor="t">
            <a:normAutofit/>
          </a:bodyPr>
          <a:lstStyle/>
          <a:p>
            <a:pPr algn="l"/>
            <a:r>
              <a:rPr lang="es-ES_tradnl" sz="3200" dirty="0">
                <a:solidFill>
                  <a:srgbClr val="FEFFFF"/>
                </a:solidFill>
              </a:rPr>
              <a:t>Sesión #6: Estructuras de datos</a:t>
            </a:r>
          </a:p>
          <a:p>
            <a:pPr algn="l"/>
            <a:r>
              <a:rPr lang="es-ES_tradnl" sz="3200" dirty="0">
                <a:solidFill>
                  <a:srgbClr val="FEFFFF"/>
                </a:solidFill>
              </a:rPr>
              <a:t>Omar Paladines</a:t>
            </a:r>
          </a:p>
        </p:txBody>
      </p:sp>
      <p:sp>
        <p:nvSpPr>
          <p:cNvPr id="18"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36539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a:xfrm>
            <a:off x="838200" y="1720752"/>
            <a:ext cx="10515600" cy="4772123"/>
          </a:xfrm>
        </p:spPr>
        <p:txBody>
          <a:bodyPr>
            <a:normAutofit/>
          </a:bodyPr>
          <a:lstStyle/>
          <a:p>
            <a:pPr marL="0" indent="0">
              <a:buNone/>
            </a:pPr>
            <a:r>
              <a:rPr lang="es-EC" sz="2400" b="1" dirty="0">
                <a:solidFill>
                  <a:schemeClr val="bg1"/>
                </a:solidFill>
              </a:rPr>
              <a:t>Punteros</a:t>
            </a:r>
            <a:r>
              <a:rPr lang="es-EC" sz="2400" dirty="0">
                <a:solidFill>
                  <a:schemeClr val="bg1"/>
                </a:solidFill>
              </a:rPr>
              <a:t>: Representación de la dirección en la memoria de una variable</a:t>
            </a:r>
            <a:r>
              <a:rPr lang="es-EC" sz="2400" i="1" dirty="0">
                <a:solidFill>
                  <a:schemeClr val="bg1"/>
                </a:solidFill>
              </a:rPr>
              <a:t>.</a:t>
            </a:r>
            <a:br>
              <a:rPr lang="es-EC" sz="2400" i="1" dirty="0">
                <a:solidFill>
                  <a:schemeClr val="bg1"/>
                </a:solidFill>
              </a:rPr>
            </a:br>
            <a:br>
              <a:rPr lang="es-EC" sz="2400" i="1" dirty="0">
                <a:solidFill>
                  <a:schemeClr val="bg1"/>
                </a:solidFill>
              </a:rPr>
            </a:br>
            <a:r>
              <a:rPr lang="es-EC" sz="2400" dirty="0" err="1">
                <a:solidFill>
                  <a:schemeClr val="bg1"/>
                </a:solidFill>
              </a:rPr>
              <a:t>Syntax</a:t>
            </a:r>
            <a:r>
              <a:rPr lang="es-EC" sz="2400" dirty="0">
                <a:solidFill>
                  <a:schemeClr val="bg1"/>
                </a:solidFill>
              </a:rPr>
              <a:t>:</a:t>
            </a:r>
            <a:br>
              <a:rPr lang="es-EC" sz="2400" dirty="0">
                <a:solidFill>
                  <a:schemeClr val="bg1"/>
                </a:solidFill>
              </a:rPr>
            </a:br>
            <a:r>
              <a:rPr lang="es-EC" sz="2400" dirty="0" err="1">
                <a:solidFill>
                  <a:schemeClr val="bg1"/>
                </a:solidFill>
              </a:rPr>
              <a:t>TipoDeDato</a:t>
            </a:r>
            <a:r>
              <a:rPr lang="es-EC" sz="2400" dirty="0">
                <a:solidFill>
                  <a:schemeClr val="bg1"/>
                </a:solidFill>
              </a:rPr>
              <a:t> </a:t>
            </a:r>
            <a:r>
              <a:rPr lang="en-US" sz="2400" dirty="0">
                <a:solidFill>
                  <a:schemeClr val="bg1"/>
                </a:solidFill>
              </a:rPr>
              <a:t>*</a:t>
            </a:r>
            <a:r>
              <a:rPr lang="en-US" sz="2400" dirty="0" err="1">
                <a:solidFill>
                  <a:schemeClr val="bg1"/>
                </a:solidFill>
              </a:rPr>
              <a:t>NombreDeVariable</a:t>
            </a:r>
            <a:br>
              <a:rPr lang="en-US" sz="2400" dirty="0">
                <a:solidFill>
                  <a:schemeClr val="bg1"/>
                </a:solidFill>
              </a:rPr>
            </a:br>
            <a:br>
              <a:rPr lang="en-US" sz="2400" dirty="0">
                <a:solidFill>
                  <a:schemeClr val="bg1"/>
                </a:solidFill>
              </a:rPr>
            </a:br>
            <a:r>
              <a:rPr lang="en-US" sz="2400" dirty="0" err="1">
                <a:solidFill>
                  <a:schemeClr val="bg1"/>
                </a:solidFill>
              </a:rPr>
              <a:t>Ejemplo</a:t>
            </a:r>
            <a:r>
              <a:rPr lang="en-US" sz="2400" dirty="0">
                <a:solidFill>
                  <a:schemeClr val="bg1"/>
                </a:solidFill>
              </a:rPr>
              <a:t>: </a:t>
            </a:r>
            <a:r>
              <a:rPr lang="en-US" sz="2400" dirty="0" err="1">
                <a:solidFill>
                  <a:schemeClr val="bg1"/>
                </a:solidFill>
              </a:rPr>
              <a:t>Puntero</a:t>
            </a:r>
            <a:r>
              <a:rPr lang="en-US" sz="2400" dirty="0">
                <a:solidFill>
                  <a:schemeClr val="bg1"/>
                </a:solidFill>
              </a:rPr>
              <a:t> a un </a:t>
            </a:r>
            <a:r>
              <a:rPr lang="en-US" sz="2400" dirty="0" err="1">
                <a:solidFill>
                  <a:schemeClr val="bg1"/>
                </a:solidFill>
              </a:rPr>
              <a:t>entero</a:t>
            </a:r>
            <a:r>
              <a:rPr lang="en-US" sz="2400" dirty="0">
                <a:solidFill>
                  <a:schemeClr val="bg1"/>
                </a:solidFill>
              </a:rPr>
              <a:t>.</a:t>
            </a:r>
          </a:p>
          <a:p>
            <a:pPr marL="0" indent="0">
              <a:buNone/>
            </a:pPr>
            <a:r>
              <a:rPr lang="en-US" sz="2400" dirty="0">
                <a:solidFill>
                  <a:schemeClr val="bg1"/>
                </a:solidFill>
              </a:rPr>
              <a:t>int *</a:t>
            </a:r>
            <a:r>
              <a:rPr lang="en-US" sz="2400" dirty="0" err="1">
                <a:solidFill>
                  <a:schemeClr val="bg1"/>
                </a:solidFill>
              </a:rPr>
              <a:t>intPtr</a:t>
            </a:r>
            <a:r>
              <a:rPr lang="en-US" sz="2400" dirty="0">
                <a:solidFill>
                  <a:schemeClr val="bg1"/>
                </a:solidFill>
              </a:rPr>
              <a:t>;</a:t>
            </a:r>
            <a:br>
              <a:rPr lang="en-US" sz="2400" dirty="0">
                <a:solidFill>
                  <a:schemeClr val="bg1"/>
                </a:solidFill>
              </a:rPr>
            </a:br>
            <a:br>
              <a:rPr lang="en-US" sz="2400" dirty="0">
                <a:solidFill>
                  <a:schemeClr val="bg1"/>
                </a:solidFill>
              </a:rPr>
            </a:br>
            <a:r>
              <a:rPr lang="en-US" sz="2400" dirty="0" err="1">
                <a:solidFill>
                  <a:schemeClr val="bg1"/>
                </a:solidFill>
              </a:rPr>
              <a:t>Ejemplo</a:t>
            </a:r>
            <a:r>
              <a:rPr lang="en-US" sz="2400" dirty="0">
                <a:solidFill>
                  <a:schemeClr val="bg1"/>
                </a:solidFill>
              </a:rPr>
              <a:t>: </a:t>
            </a:r>
            <a:r>
              <a:rPr lang="en-US" sz="2400" dirty="0" err="1">
                <a:solidFill>
                  <a:schemeClr val="bg1"/>
                </a:solidFill>
              </a:rPr>
              <a:t>Puntero</a:t>
            </a:r>
            <a:r>
              <a:rPr lang="en-US" sz="2400" dirty="0">
                <a:solidFill>
                  <a:schemeClr val="bg1"/>
                </a:solidFill>
              </a:rPr>
              <a:t> a un </a:t>
            </a:r>
            <a:r>
              <a:rPr lang="en-US" sz="2400" dirty="0" err="1">
                <a:solidFill>
                  <a:schemeClr val="bg1"/>
                </a:solidFill>
              </a:rPr>
              <a:t>caracter</a:t>
            </a:r>
            <a:r>
              <a:rPr lang="en-US" sz="2400" dirty="0">
                <a:solidFill>
                  <a:schemeClr val="bg1"/>
                </a:solidFill>
              </a:rPr>
              <a:t>.</a:t>
            </a:r>
          </a:p>
          <a:p>
            <a:pPr marL="0" indent="0">
              <a:buNone/>
            </a:pPr>
            <a:r>
              <a:rPr lang="en-US" sz="2400" dirty="0">
                <a:solidFill>
                  <a:schemeClr val="bg1"/>
                </a:solidFill>
              </a:rPr>
              <a:t>char *</a:t>
            </a:r>
            <a:r>
              <a:rPr lang="en-US" sz="2400" dirty="0" err="1">
                <a:solidFill>
                  <a:schemeClr val="bg1"/>
                </a:solidFill>
              </a:rPr>
              <a:t>charPtr</a:t>
            </a:r>
            <a:r>
              <a:rPr lang="en-US" sz="2400" dirty="0">
                <a:solidFill>
                  <a:schemeClr val="bg1"/>
                </a:solidFill>
              </a:rPr>
              <a:t>;</a:t>
            </a:r>
            <a:endParaRPr lang="es-EC" sz="2400"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Tipos de datos</a:t>
            </a:r>
          </a:p>
        </p:txBody>
      </p:sp>
    </p:spTree>
    <p:extLst>
      <p:ext uri="{BB962C8B-B14F-4D97-AF65-F5344CB8AC3E}">
        <p14:creationId xmlns:p14="http://schemas.microsoft.com/office/powerpoint/2010/main" val="2206982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a:xfrm>
            <a:off x="838200" y="1720752"/>
            <a:ext cx="10515600" cy="4772123"/>
          </a:xfrm>
        </p:spPr>
        <p:txBody>
          <a:bodyPr>
            <a:normAutofit/>
          </a:bodyPr>
          <a:lstStyle/>
          <a:p>
            <a:pPr marL="0" indent="0">
              <a:buNone/>
            </a:pPr>
            <a:r>
              <a:rPr lang="es-EC" sz="2400" b="1" dirty="0">
                <a:solidFill>
                  <a:schemeClr val="bg1"/>
                </a:solidFill>
              </a:rPr>
              <a:t>Punteros</a:t>
            </a:r>
            <a:r>
              <a:rPr lang="es-EC" sz="2400" dirty="0">
                <a:solidFill>
                  <a:schemeClr val="bg1"/>
                </a:solidFill>
              </a:rPr>
              <a:t>: Representación de la dirección en la memoria de una variable</a:t>
            </a:r>
            <a:r>
              <a:rPr lang="es-EC" sz="2400" i="1" dirty="0">
                <a:solidFill>
                  <a:schemeClr val="bg1"/>
                </a:solidFill>
              </a:rPr>
              <a:t>.</a:t>
            </a:r>
            <a:br>
              <a:rPr lang="es-EC" i="1" dirty="0">
                <a:solidFill>
                  <a:schemeClr val="bg1"/>
                </a:solidFill>
              </a:rPr>
            </a:br>
            <a:br>
              <a:rPr lang="es-EC" i="1" dirty="0">
                <a:solidFill>
                  <a:schemeClr val="bg1"/>
                </a:solidFill>
              </a:rPr>
            </a:br>
            <a:br>
              <a:rPr lang="es-EC" i="1" dirty="0">
                <a:solidFill>
                  <a:schemeClr val="bg1"/>
                </a:solidFill>
              </a:rPr>
            </a:br>
            <a:br>
              <a:rPr lang="es-EC" i="1" dirty="0">
                <a:solidFill>
                  <a:schemeClr val="bg1"/>
                </a:solidFill>
              </a:rPr>
            </a:br>
            <a:endParaRPr lang="es-EC" dirty="0">
              <a:solidFill>
                <a:schemeClr val="bg1"/>
              </a:solidFill>
            </a:endParaRPr>
          </a:p>
          <a:p>
            <a:pPr marL="0" indent="0">
              <a:buNone/>
            </a:pPr>
            <a:br>
              <a:rPr lang="es-EC" dirty="0">
                <a:solidFill>
                  <a:schemeClr val="bg1"/>
                </a:solidFill>
              </a:rPr>
            </a:br>
            <a:br>
              <a:rPr lang="es-EC" dirty="0">
                <a:solidFill>
                  <a:schemeClr val="bg1"/>
                </a:solidFill>
              </a:rPr>
            </a:br>
            <a:endParaRPr lang="es-EC"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Tipos de datos</a:t>
            </a:r>
          </a:p>
        </p:txBody>
      </p:sp>
      <p:pic>
        <p:nvPicPr>
          <p:cNvPr id="3074" name="Picture 2" descr="C++ Pointers Concept with Example - Simple Snippets">
            <a:extLst>
              <a:ext uri="{FF2B5EF4-FFF2-40B4-BE49-F238E27FC236}">
                <a16:creationId xmlns:a16="http://schemas.microsoft.com/office/drawing/2014/main" id="{07A9F3F7-5BE8-47AC-B212-87AEEBF55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1500" y="2276304"/>
            <a:ext cx="6869000" cy="3661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387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a:xfrm>
            <a:off x="838200" y="1720752"/>
            <a:ext cx="10515600" cy="4772123"/>
          </a:xfrm>
        </p:spPr>
        <p:txBody>
          <a:bodyPr>
            <a:normAutofit fontScale="25000" lnSpcReduction="20000"/>
          </a:bodyPr>
          <a:lstStyle/>
          <a:p>
            <a:pPr marL="0" indent="0">
              <a:buNone/>
            </a:pPr>
            <a:r>
              <a:rPr lang="es-EC" sz="8000" b="1" dirty="0">
                <a:solidFill>
                  <a:schemeClr val="bg1"/>
                </a:solidFill>
              </a:rPr>
              <a:t>Punteros:</a:t>
            </a:r>
            <a:r>
              <a:rPr lang="es-EC" sz="8000" dirty="0">
                <a:solidFill>
                  <a:schemeClr val="bg1"/>
                </a:solidFill>
              </a:rPr>
              <a:t> Representación de la dirección en la memoria de una variable</a:t>
            </a:r>
            <a:r>
              <a:rPr lang="es-EC" sz="8000" i="1" dirty="0">
                <a:solidFill>
                  <a:schemeClr val="bg1"/>
                </a:solidFill>
              </a:rPr>
              <a:t>.</a:t>
            </a:r>
          </a:p>
          <a:p>
            <a:pPr marL="0" indent="0">
              <a:buNone/>
            </a:pPr>
            <a:endParaRPr lang="es-EC" sz="8000" i="1" dirty="0">
              <a:solidFill>
                <a:schemeClr val="bg1"/>
              </a:solidFill>
            </a:endParaRPr>
          </a:p>
          <a:p>
            <a:pPr marL="0" marR="0" indent="0">
              <a:lnSpc>
                <a:spcPct val="107000"/>
              </a:lnSpc>
              <a:spcBef>
                <a:spcPts val="0"/>
              </a:spcBef>
              <a:spcAft>
                <a:spcPts val="0"/>
              </a:spcAft>
              <a:buNone/>
            </a:pPr>
            <a:r>
              <a:rPr lang="en-US" sz="8000" spc="10" dirty="0">
                <a:solidFill>
                  <a:schemeClr val="bg1"/>
                </a:solidFill>
                <a:effectLst/>
                <a:ea typeface="Times New Roman" panose="02020603050405020304" pitchFamily="18" charset="0"/>
                <a:cs typeface="Times New Roman" panose="02020603050405020304" pitchFamily="18" charset="0"/>
              </a:rPr>
              <a:t>int var = 20; </a:t>
            </a:r>
            <a:endParaRPr lang="en-US" sz="8000" dirty="0">
              <a:solidFill>
                <a:schemeClr val="bg1"/>
              </a:solidFill>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8000" spc="10" dirty="0">
                <a:solidFill>
                  <a:schemeClr val="bg1"/>
                </a:solidFill>
                <a:effectLst/>
                <a:ea typeface="Times New Roman" panose="02020603050405020304" pitchFamily="18" charset="0"/>
                <a:cs typeface="Times New Roman" panose="02020603050405020304" pitchFamily="18" charset="0"/>
              </a:rPr>
              <a:t>int* </a:t>
            </a:r>
            <a:r>
              <a:rPr lang="en-US" sz="8000" spc="10" dirty="0" err="1">
                <a:solidFill>
                  <a:schemeClr val="bg1"/>
                </a:solidFill>
                <a:effectLst/>
                <a:ea typeface="Times New Roman" panose="02020603050405020304" pitchFamily="18" charset="0"/>
                <a:cs typeface="Times New Roman" panose="02020603050405020304" pitchFamily="18" charset="0"/>
              </a:rPr>
              <a:t>ptr</a:t>
            </a:r>
            <a:r>
              <a:rPr lang="en-US" sz="8000" spc="10" dirty="0">
                <a:solidFill>
                  <a:schemeClr val="bg1"/>
                </a:solidFill>
                <a:effectLst/>
                <a:ea typeface="Times New Roman" panose="02020603050405020304" pitchFamily="18" charset="0"/>
                <a:cs typeface="Times New Roman" panose="02020603050405020304" pitchFamily="18" charset="0"/>
              </a:rPr>
              <a:t>; </a:t>
            </a:r>
            <a:endParaRPr lang="en-US" sz="8000" dirty="0">
              <a:solidFill>
                <a:schemeClr val="bg1"/>
              </a:solidFill>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8000" spc="10" dirty="0" err="1">
                <a:solidFill>
                  <a:schemeClr val="bg1"/>
                </a:solidFill>
                <a:effectLst/>
                <a:ea typeface="Times New Roman" panose="02020603050405020304" pitchFamily="18" charset="0"/>
                <a:cs typeface="Times New Roman" panose="02020603050405020304" pitchFamily="18" charset="0"/>
              </a:rPr>
              <a:t>ptr</a:t>
            </a:r>
            <a:r>
              <a:rPr lang="en-US" sz="8000" spc="10" dirty="0">
                <a:solidFill>
                  <a:schemeClr val="bg1"/>
                </a:solidFill>
                <a:effectLst/>
                <a:ea typeface="Times New Roman" panose="02020603050405020304" pitchFamily="18" charset="0"/>
                <a:cs typeface="Times New Roman" panose="02020603050405020304" pitchFamily="18" charset="0"/>
              </a:rPr>
              <a:t> = &amp;var; </a:t>
            </a:r>
            <a:endParaRPr lang="en-US" sz="8000" dirty="0">
              <a:solidFill>
                <a:schemeClr val="bg1"/>
              </a:solidFill>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8000" spc="10" dirty="0" err="1">
                <a:solidFill>
                  <a:schemeClr val="bg1"/>
                </a:solidFill>
                <a:effectLst/>
                <a:ea typeface="Times New Roman" panose="02020603050405020304" pitchFamily="18" charset="0"/>
                <a:cs typeface="Times New Roman" panose="02020603050405020304" pitchFamily="18" charset="0"/>
              </a:rPr>
              <a:t>cout</a:t>
            </a:r>
            <a:r>
              <a:rPr lang="en-US" sz="8000" spc="10" dirty="0">
                <a:solidFill>
                  <a:schemeClr val="bg1"/>
                </a:solidFill>
                <a:effectLst/>
                <a:ea typeface="Times New Roman" panose="02020603050405020304" pitchFamily="18" charset="0"/>
                <a:cs typeface="Times New Roman" panose="02020603050405020304" pitchFamily="18" charset="0"/>
              </a:rPr>
              <a:t> &lt;&lt; var &lt;&lt; </a:t>
            </a:r>
            <a:r>
              <a:rPr lang="en-US" sz="8000" spc="10" dirty="0" err="1">
                <a:solidFill>
                  <a:schemeClr val="bg1"/>
                </a:solidFill>
                <a:effectLst/>
                <a:ea typeface="Times New Roman" panose="02020603050405020304" pitchFamily="18" charset="0"/>
                <a:cs typeface="Times New Roman" panose="02020603050405020304" pitchFamily="18" charset="0"/>
              </a:rPr>
              <a:t>endl</a:t>
            </a:r>
            <a:r>
              <a:rPr lang="en-US" sz="8000" spc="10" dirty="0">
                <a:solidFill>
                  <a:schemeClr val="bg1"/>
                </a:solidFill>
                <a:ea typeface="Times New Roman" panose="02020603050405020304" pitchFamily="18" charset="0"/>
                <a:cs typeface="Times New Roman" panose="02020603050405020304" pitchFamily="18" charset="0"/>
              </a:rPr>
              <a:t>;</a:t>
            </a:r>
          </a:p>
          <a:p>
            <a:pPr marL="0" marR="0" indent="0">
              <a:lnSpc>
                <a:spcPct val="107000"/>
              </a:lnSpc>
              <a:spcBef>
                <a:spcPts val="0"/>
              </a:spcBef>
              <a:spcAft>
                <a:spcPts val="0"/>
              </a:spcAft>
              <a:buNone/>
            </a:pPr>
            <a:r>
              <a:rPr lang="en-US" sz="8000" spc="10" dirty="0" err="1">
                <a:solidFill>
                  <a:schemeClr val="bg1"/>
                </a:solidFill>
                <a:effectLst/>
                <a:ea typeface="Times New Roman" panose="02020603050405020304" pitchFamily="18" charset="0"/>
                <a:cs typeface="Times New Roman" panose="02020603050405020304" pitchFamily="18" charset="0"/>
              </a:rPr>
              <a:t>cout</a:t>
            </a:r>
            <a:r>
              <a:rPr lang="en-US" sz="8000" spc="10" dirty="0">
                <a:solidFill>
                  <a:schemeClr val="bg1"/>
                </a:solidFill>
                <a:effectLst/>
                <a:ea typeface="Times New Roman" panose="02020603050405020304" pitchFamily="18" charset="0"/>
                <a:cs typeface="Times New Roman" panose="02020603050405020304" pitchFamily="18" charset="0"/>
              </a:rPr>
              <a:t> &lt;&lt; </a:t>
            </a:r>
            <a:r>
              <a:rPr lang="en-US" sz="8000" spc="10" dirty="0" err="1">
                <a:solidFill>
                  <a:schemeClr val="bg1"/>
                </a:solidFill>
                <a:effectLst/>
                <a:ea typeface="Times New Roman" panose="02020603050405020304" pitchFamily="18" charset="0"/>
                <a:cs typeface="Times New Roman" panose="02020603050405020304" pitchFamily="18" charset="0"/>
              </a:rPr>
              <a:t>ptr</a:t>
            </a:r>
            <a:r>
              <a:rPr lang="en-US" sz="8000" spc="10" dirty="0">
                <a:solidFill>
                  <a:schemeClr val="bg1"/>
                </a:solidFill>
                <a:effectLst/>
                <a:ea typeface="Times New Roman" panose="02020603050405020304" pitchFamily="18" charset="0"/>
                <a:cs typeface="Times New Roman" panose="02020603050405020304" pitchFamily="18" charset="0"/>
              </a:rPr>
              <a:t> &lt;&lt; </a:t>
            </a:r>
            <a:r>
              <a:rPr lang="en-US" sz="8000" spc="10" dirty="0" err="1">
                <a:solidFill>
                  <a:schemeClr val="bg1"/>
                </a:solidFill>
                <a:effectLst/>
                <a:ea typeface="Times New Roman" panose="02020603050405020304" pitchFamily="18" charset="0"/>
                <a:cs typeface="Times New Roman" panose="02020603050405020304" pitchFamily="18" charset="0"/>
              </a:rPr>
              <a:t>endl</a:t>
            </a:r>
            <a:r>
              <a:rPr lang="en-US" sz="8000" spc="10" dirty="0">
                <a:solidFill>
                  <a:schemeClr val="bg1"/>
                </a:solidFill>
                <a:effectLst/>
                <a:ea typeface="Times New Roman" panose="02020603050405020304" pitchFamily="18" charset="0"/>
                <a:cs typeface="Times New Roman" panose="02020603050405020304" pitchFamily="18" charset="0"/>
              </a:rPr>
              <a:t>; </a:t>
            </a:r>
          </a:p>
          <a:p>
            <a:pPr marL="0" indent="0">
              <a:lnSpc>
                <a:spcPct val="107000"/>
              </a:lnSpc>
              <a:spcBef>
                <a:spcPts val="0"/>
              </a:spcBef>
              <a:buNone/>
            </a:pPr>
            <a:r>
              <a:rPr lang="en-US" sz="8000" spc="10" dirty="0" err="1">
                <a:solidFill>
                  <a:schemeClr val="bg1"/>
                </a:solidFill>
                <a:effectLst/>
                <a:ea typeface="Times New Roman" panose="02020603050405020304" pitchFamily="18" charset="0"/>
                <a:cs typeface="Times New Roman" panose="02020603050405020304" pitchFamily="18" charset="0"/>
              </a:rPr>
              <a:t>cout</a:t>
            </a:r>
            <a:r>
              <a:rPr lang="en-US" sz="8000" spc="10" dirty="0">
                <a:solidFill>
                  <a:schemeClr val="bg1"/>
                </a:solidFill>
                <a:effectLst/>
                <a:ea typeface="Times New Roman" panose="02020603050405020304" pitchFamily="18" charset="0"/>
                <a:cs typeface="Times New Roman" panose="02020603050405020304" pitchFamily="18" charset="0"/>
              </a:rPr>
              <a:t> &lt;&lt; *</a:t>
            </a:r>
            <a:r>
              <a:rPr lang="en-US" sz="8000" spc="10" dirty="0" err="1">
                <a:solidFill>
                  <a:schemeClr val="bg1"/>
                </a:solidFill>
                <a:effectLst/>
                <a:ea typeface="Times New Roman" panose="02020603050405020304" pitchFamily="18" charset="0"/>
                <a:cs typeface="Times New Roman" panose="02020603050405020304" pitchFamily="18" charset="0"/>
              </a:rPr>
              <a:t>ptr</a:t>
            </a:r>
            <a:r>
              <a:rPr lang="en-US" sz="8000" spc="10" dirty="0">
                <a:solidFill>
                  <a:schemeClr val="bg1"/>
                </a:solidFill>
                <a:effectLst/>
                <a:ea typeface="Times New Roman" panose="02020603050405020304" pitchFamily="18" charset="0"/>
                <a:cs typeface="Times New Roman" panose="02020603050405020304" pitchFamily="18" charset="0"/>
              </a:rPr>
              <a:t> &lt;&lt; </a:t>
            </a:r>
            <a:r>
              <a:rPr lang="en-US" sz="8000" spc="10" dirty="0" err="1">
                <a:solidFill>
                  <a:schemeClr val="bg1"/>
                </a:solidFill>
                <a:effectLst/>
                <a:ea typeface="Times New Roman" panose="02020603050405020304" pitchFamily="18" charset="0"/>
                <a:cs typeface="Times New Roman" panose="02020603050405020304" pitchFamily="18" charset="0"/>
              </a:rPr>
              <a:t>endl</a:t>
            </a:r>
            <a:r>
              <a:rPr lang="en-US" sz="8000" spc="10" dirty="0">
                <a:solidFill>
                  <a:schemeClr val="bg1"/>
                </a:solidFill>
                <a:effectLst/>
                <a:ea typeface="Times New Roman" panose="02020603050405020304" pitchFamily="18" charset="0"/>
                <a:cs typeface="Times New Roman" panose="02020603050405020304" pitchFamily="18" charset="0"/>
              </a:rPr>
              <a:t>;</a:t>
            </a:r>
            <a:br>
              <a:rPr lang="en-US" sz="8000" spc="10" dirty="0">
                <a:solidFill>
                  <a:schemeClr val="bg1"/>
                </a:solidFill>
                <a:effectLst/>
                <a:ea typeface="Times New Roman" panose="02020603050405020304" pitchFamily="18" charset="0"/>
                <a:cs typeface="Times New Roman" panose="02020603050405020304" pitchFamily="18" charset="0"/>
              </a:rPr>
            </a:br>
            <a:r>
              <a:rPr lang="en-US" sz="8000" spc="10" dirty="0">
                <a:solidFill>
                  <a:schemeClr val="bg1"/>
                </a:solidFill>
                <a:effectLst/>
                <a:ea typeface="Times New Roman" panose="02020603050405020304" pitchFamily="18" charset="0"/>
                <a:cs typeface="Times New Roman" panose="02020603050405020304" pitchFamily="18" charset="0"/>
              </a:rPr>
              <a:t>*</a:t>
            </a:r>
            <a:r>
              <a:rPr lang="en-US" sz="8000" spc="10" dirty="0" err="1">
                <a:solidFill>
                  <a:schemeClr val="bg1"/>
                </a:solidFill>
                <a:effectLst/>
                <a:ea typeface="Times New Roman" panose="02020603050405020304" pitchFamily="18" charset="0"/>
                <a:cs typeface="Times New Roman" panose="02020603050405020304" pitchFamily="18" charset="0"/>
              </a:rPr>
              <a:t>ptr</a:t>
            </a:r>
            <a:r>
              <a:rPr lang="en-US" sz="8000" spc="10" dirty="0">
                <a:solidFill>
                  <a:schemeClr val="bg1"/>
                </a:solidFill>
                <a:ea typeface="Times New Roman" panose="02020603050405020304" pitchFamily="18" charset="0"/>
                <a:cs typeface="Times New Roman" panose="02020603050405020304" pitchFamily="18" charset="0"/>
              </a:rPr>
              <a:t> = 15;</a:t>
            </a:r>
          </a:p>
          <a:p>
            <a:pPr marL="0" marR="0" indent="0">
              <a:lnSpc>
                <a:spcPct val="107000"/>
              </a:lnSpc>
              <a:spcBef>
                <a:spcPts val="0"/>
              </a:spcBef>
              <a:spcAft>
                <a:spcPts val="0"/>
              </a:spcAft>
              <a:buNone/>
            </a:pPr>
            <a:r>
              <a:rPr lang="en-US" sz="8000" dirty="0" err="1">
                <a:solidFill>
                  <a:schemeClr val="bg1"/>
                </a:solidFill>
                <a:ea typeface="Calibri" panose="020F0502020204030204" pitchFamily="34" charset="0"/>
                <a:cs typeface="Times New Roman" panose="02020603050405020304" pitchFamily="18" charset="0"/>
              </a:rPr>
              <a:t>c</a:t>
            </a:r>
            <a:r>
              <a:rPr lang="en-US" sz="8000" dirty="0" err="1">
                <a:solidFill>
                  <a:schemeClr val="bg1"/>
                </a:solidFill>
                <a:effectLst/>
                <a:ea typeface="Calibri" panose="020F0502020204030204" pitchFamily="34" charset="0"/>
                <a:cs typeface="Times New Roman" panose="02020603050405020304" pitchFamily="18" charset="0"/>
              </a:rPr>
              <a:t>out</a:t>
            </a:r>
            <a:r>
              <a:rPr lang="en-US" sz="8000" dirty="0">
                <a:solidFill>
                  <a:schemeClr val="bg1"/>
                </a:solidFill>
                <a:effectLst/>
                <a:ea typeface="Calibri" panose="020F0502020204030204" pitchFamily="34" charset="0"/>
                <a:cs typeface="Times New Roman" panose="02020603050405020304" pitchFamily="18" charset="0"/>
              </a:rPr>
              <a:t> &lt;&lt; var &lt;&lt; </a:t>
            </a:r>
            <a:r>
              <a:rPr lang="en-US" sz="8000" dirty="0" err="1">
                <a:solidFill>
                  <a:schemeClr val="bg1"/>
                </a:solidFill>
                <a:effectLst/>
                <a:ea typeface="Calibri" panose="020F0502020204030204" pitchFamily="34" charset="0"/>
                <a:cs typeface="Times New Roman" panose="02020603050405020304" pitchFamily="18" charset="0"/>
              </a:rPr>
              <a:t>endl</a:t>
            </a:r>
            <a:r>
              <a:rPr lang="en-US" sz="8000" dirty="0">
                <a:solidFill>
                  <a:schemeClr val="bg1"/>
                </a:solidFill>
                <a:effectLst/>
                <a:ea typeface="Calibri" panose="020F0502020204030204" pitchFamily="34" charset="0"/>
                <a:cs typeface="Times New Roman" panose="02020603050405020304" pitchFamily="18" charset="0"/>
              </a:rPr>
              <a:t>;</a:t>
            </a:r>
          </a:p>
          <a:p>
            <a:pPr marL="0" indent="0">
              <a:buNone/>
            </a:pPr>
            <a:br>
              <a:rPr lang="es-EC" sz="8000" i="1" dirty="0">
                <a:solidFill>
                  <a:schemeClr val="bg1"/>
                </a:solidFill>
              </a:rPr>
            </a:br>
            <a:r>
              <a:rPr lang="es-EC" sz="8000" dirty="0">
                <a:solidFill>
                  <a:schemeClr val="bg1"/>
                </a:solidFill>
              </a:rPr>
              <a:t>Resultado:</a:t>
            </a:r>
          </a:p>
          <a:p>
            <a:pPr marL="0" indent="0">
              <a:buNone/>
            </a:pPr>
            <a:r>
              <a:rPr lang="es-EC" sz="8000" dirty="0">
                <a:solidFill>
                  <a:schemeClr val="bg1"/>
                </a:solidFill>
              </a:rPr>
              <a:t>20</a:t>
            </a:r>
          </a:p>
          <a:p>
            <a:pPr marL="0" indent="0">
              <a:buNone/>
            </a:pPr>
            <a:r>
              <a:rPr lang="es-EC" sz="8000" dirty="0">
                <a:solidFill>
                  <a:schemeClr val="bg1"/>
                </a:solidFill>
              </a:rPr>
              <a:t>0x7fffa057dd4</a:t>
            </a:r>
          </a:p>
          <a:p>
            <a:pPr marL="0" indent="0">
              <a:buNone/>
            </a:pPr>
            <a:r>
              <a:rPr lang="es-EC" sz="8000" dirty="0">
                <a:solidFill>
                  <a:schemeClr val="bg1"/>
                </a:solidFill>
              </a:rPr>
              <a:t>20</a:t>
            </a:r>
          </a:p>
          <a:p>
            <a:pPr marL="0" indent="0">
              <a:buNone/>
            </a:pPr>
            <a:r>
              <a:rPr lang="es-EC" sz="8000" dirty="0">
                <a:solidFill>
                  <a:schemeClr val="bg1"/>
                </a:solidFill>
              </a:rPr>
              <a:t>15</a:t>
            </a:r>
            <a:br>
              <a:rPr lang="es-EC" sz="7200" dirty="0">
                <a:solidFill>
                  <a:schemeClr val="bg1"/>
                </a:solidFill>
              </a:rPr>
            </a:br>
            <a:br>
              <a:rPr lang="es-EC" sz="5000" i="1" dirty="0">
                <a:solidFill>
                  <a:schemeClr val="bg1"/>
                </a:solidFill>
              </a:rPr>
            </a:br>
            <a:br>
              <a:rPr lang="es-EC" i="1" dirty="0">
                <a:solidFill>
                  <a:schemeClr val="bg1"/>
                </a:solidFill>
              </a:rPr>
            </a:br>
            <a:br>
              <a:rPr lang="es-EC" i="1" dirty="0">
                <a:solidFill>
                  <a:schemeClr val="bg1"/>
                </a:solidFill>
              </a:rPr>
            </a:br>
            <a:endParaRPr lang="es-EC" dirty="0">
              <a:solidFill>
                <a:schemeClr val="bg1"/>
              </a:solidFill>
            </a:endParaRPr>
          </a:p>
          <a:p>
            <a:pPr marL="0" indent="0">
              <a:buNone/>
            </a:pPr>
            <a:br>
              <a:rPr lang="es-EC" dirty="0">
                <a:solidFill>
                  <a:schemeClr val="bg1"/>
                </a:solidFill>
              </a:rPr>
            </a:br>
            <a:br>
              <a:rPr lang="es-EC" dirty="0">
                <a:solidFill>
                  <a:schemeClr val="bg1"/>
                </a:solidFill>
              </a:rPr>
            </a:br>
            <a:endParaRPr lang="es-EC"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Tipos de datos</a:t>
            </a:r>
          </a:p>
        </p:txBody>
      </p:sp>
    </p:spTree>
    <p:extLst>
      <p:ext uri="{BB962C8B-B14F-4D97-AF65-F5344CB8AC3E}">
        <p14:creationId xmlns:p14="http://schemas.microsoft.com/office/powerpoint/2010/main" val="2250024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a:xfrm>
            <a:off x="838200" y="1720752"/>
            <a:ext cx="10515600" cy="4772123"/>
          </a:xfrm>
        </p:spPr>
        <p:txBody>
          <a:bodyPr>
            <a:normAutofit/>
          </a:bodyPr>
          <a:lstStyle/>
          <a:p>
            <a:pPr marL="0" marR="0" indent="0">
              <a:lnSpc>
                <a:spcPct val="107000"/>
              </a:lnSpc>
              <a:spcBef>
                <a:spcPts val="0"/>
              </a:spcBef>
              <a:spcAft>
                <a:spcPts val="0"/>
              </a:spcAft>
              <a:buNone/>
            </a:pPr>
            <a:r>
              <a:rPr lang="es-EC" sz="2400" b="1" dirty="0">
                <a:solidFill>
                  <a:schemeClr val="bg1"/>
                </a:solidFill>
              </a:rPr>
              <a:t>Referencias: </a:t>
            </a:r>
            <a:r>
              <a:rPr lang="es-EC" sz="2400" dirty="0">
                <a:solidFill>
                  <a:schemeClr val="bg1"/>
                </a:solidFill>
              </a:rPr>
              <a:t>Nombre alternativo para una variable</a:t>
            </a:r>
            <a:r>
              <a:rPr lang="es-EC" sz="2400" i="1" dirty="0">
                <a:solidFill>
                  <a:schemeClr val="bg1"/>
                </a:solidFill>
              </a:rPr>
              <a:t>.</a:t>
            </a:r>
            <a:br>
              <a:rPr lang="es-EC" sz="2400" i="1" dirty="0">
                <a:solidFill>
                  <a:schemeClr val="bg1"/>
                </a:solidFill>
              </a:rPr>
            </a:br>
            <a:endParaRPr lang="en-US" sz="2000" i="1" spc="10" dirty="0">
              <a:solidFill>
                <a:schemeClr val="bg1"/>
              </a:solidFill>
              <a:cs typeface="Times New Roman" panose="02020603050405020304" pitchFamily="18" charset="0"/>
            </a:endParaRPr>
          </a:p>
          <a:p>
            <a:pPr marL="0" marR="0" indent="0">
              <a:lnSpc>
                <a:spcPct val="107000"/>
              </a:lnSpc>
              <a:spcBef>
                <a:spcPts val="0"/>
              </a:spcBef>
              <a:spcAft>
                <a:spcPts val="0"/>
              </a:spcAft>
              <a:buNone/>
            </a:pPr>
            <a:r>
              <a:rPr lang="en-US" sz="2000" spc="10" dirty="0">
                <a:solidFill>
                  <a:schemeClr val="bg1"/>
                </a:solidFill>
                <a:effectLst/>
                <a:ea typeface="Times New Roman" panose="02020603050405020304" pitchFamily="18" charset="0"/>
                <a:cs typeface="Times New Roman" panose="02020603050405020304" pitchFamily="18" charset="0"/>
              </a:rPr>
              <a:t>int&amp; ref = x;   </a:t>
            </a:r>
            <a:endParaRPr lang="en-US" sz="2000" dirty="0">
              <a:solidFill>
                <a:schemeClr val="bg1"/>
              </a:solidFill>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spc="10" dirty="0">
                <a:solidFill>
                  <a:schemeClr val="bg1"/>
                </a:solidFill>
                <a:effectLst/>
                <a:ea typeface="Times New Roman" panose="02020603050405020304" pitchFamily="18" charset="0"/>
                <a:cs typeface="Times New Roman" panose="02020603050405020304" pitchFamily="18" charset="0"/>
              </a:rPr>
              <a:t>ref = 20; </a:t>
            </a:r>
            <a:endParaRPr lang="en-US" sz="2000" dirty="0">
              <a:solidFill>
                <a:schemeClr val="bg1"/>
              </a:solidFill>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2000" spc="10" dirty="0" err="1">
                <a:solidFill>
                  <a:schemeClr val="bg1"/>
                </a:solidFill>
                <a:effectLst/>
                <a:ea typeface="Times New Roman" panose="02020603050405020304" pitchFamily="18" charset="0"/>
                <a:cs typeface="Times New Roman" panose="02020603050405020304" pitchFamily="18" charset="0"/>
              </a:rPr>
              <a:t>cout</a:t>
            </a:r>
            <a:r>
              <a:rPr lang="en-US" sz="2000" spc="10" dirty="0">
                <a:solidFill>
                  <a:schemeClr val="bg1"/>
                </a:solidFill>
                <a:effectLst/>
                <a:ea typeface="Times New Roman" panose="02020603050405020304" pitchFamily="18" charset="0"/>
                <a:cs typeface="Times New Roman" panose="02020603050405020304" pitchFamily="18" charset="0"/>
              </a:rPr>
              <a:t>  &lt;&lt; x &lt;&lt; </a:t>
            </a:r>
            <a:r>
              <a:rPr lang="en-US" sz="2000" spc="10" dirty="0" err="1">
                <a:solidFill>
                  <a:schemeClr val="bg1"/>
                </a:solidFill>
                <a:effectLst/>
                <a:ea typeface="Times New Roman" panose="02020603050405020304" pitchFamily="18" charset="0"/>
                <a:cs typeface="Times New Roman" panose="02020603050405020304" pitchFamily="18" charset="0"/>
              </a:rPr>
              <a:t>endl</a:t>
            </a:r>
            <a:r>
              <a:rPr lang="en-US" sz="2000" spc="10" dirty="0">
                <a:solidFill>
                  <a:schemeClr val="bg1"/>
                </a:solidFill>
                <a:effectLst/>
                <a:ea typeface="Times New Roman" panose="02020603050405020304" pitchFamily="18" charset="0"/>
                <a:cs typeface="Times New Roman" panose="02020603050405020304" pitchFamily="18" charset="0"/>
              </a:rPr>
              <a:t>; </a:t>
            </a:r>
            <a:endParaRPr lang="en-US" sz="2000" dirty="0">
              <a:solidFill>
                <a:schemeClr val="bg1"/>
              </a:solidFill>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2000" spc="10" dirty="0">
                <a:solidFill>
                  <a:schemeClr val="bg1"/>
                </a:solidFill>
                <a:effectLst/>
                <a:ea typeface="Times New Roman" panose="02020603050405020304" pitchFamily="18" charset="0"/>
                <a:cs typeface="Times New Roman" panose="02020603050405020304" pitchFamily="18" charset="0"/>
              </a:rPr>
              <a:t>x = 30; </a:t>
            </a:r>
            <a:endParaRPr lang="en-US" sz="2000" dirty="0">
              <a:solidFill>
                <a:schemeClr val="bg1"/>
              </a:solidFill>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spc="10" dirty="0" err="1">
                <a:solidFill>
                  <a:schemeClr val="bg1"/>
                </a:solidFill>
                <a:effectLst/>
                <a:ea typeface="Times New Roman" panose="02020603050405020304" pitchFamily="18" charset="0"/>
                <a:cs typeface="Times New Roman" panose="02020603050405020304" pitchFamily="18" charset="0"/>
              </a:rPr>
              <a:t>cout</a:t>
            </a:r>
            <a:r>
              <a:rPr lang="en-US" sz="2000" spc="10" dirty="0">
                <a:solidFill>
                  <a:schemeClr val="bg1"/>
                </a:solidFill>
                <a:effectLst/>
                <a:ea typeface="Times New Roman" panose="02020603050405020304" pitchFamily="18" charset="0"/>
                <a:cs typeface="Times New Roman" panose="02020603050405020304" pitchFamily="18" charset="0"/>
              </a:rPr>
              <a:t> &lt;&lt; ref &lt;&lt; </a:t>
            </a:r>
            <a:r>
              <a:rPr lang="en-US" sz="2000" spc="10" dirty="0" err="1">
                <a:solidFill>
                  <a:schemeClr val="bg1"/>
                </a:solidFill>
                <a:effectLst/>
                <a:ea typeface="Times New Roman" panose="02020603050405020304" pitchFamily="18" charset="0"/>
                <a:cs typeface="Times New Roman" panose="02020603050405020304" pitchFamily="18" charset="0"/>
              </a:rPr>
              <a:t>endl</a:t>
            </a:r>
            <a:r>
              <a:rPr lang="en-US" sz="2000" spc="10" dirty="0">
                <a:solidFill>
                  <a:schemeClr val="bg1"/>
                </a:solidFill>
                <a:effectLst/>
                <a:ea typeface="Times New Roman" panose="02020603050405020304" pitchFamily="18" charset="0"/>
                <a:cs typeface="Times New Roman" panose="02020603050405020304" pitchFamily="18" charset="0"/>
              </a:rPr>
              <a:t>; </a:t>
            </a:r>
            <a:endParaRPr lang="en-US" sz="2000" dirty="0">
              <a:solidFill>
                <a:schemeClr val="bg1"/>
              </a:solidFill>
              <a:effectLst/>
              <a:ea typeface="Calibri" panose="020F0502020204030204" pitchFamily="34" charset="0"/>
              <a:cs typeface="Times New Roman" panose="02020603050405020304" pitchFamily="18" charset="0"/>
            </a:endParaRPr>
          </a:p>
          <a:p>
            <a:pPr marL="0" indent="0">
              <a:buNone/>
            </a:pPr>
            <a:br>
              <a:rPr lang="en-US" sz="2000" spc="10" dirty="0">
                <a:solidFill>
                  <a:schemeClr val="bg1"/>
                </a:solidFill>
                <a:ea typeface="Calibri" panose="020F0502020204030204" pitchFamily="34" charset="0"/>
                <a:cs typeface="Times New Roman" panose="02020603050405020304" pitchFamily="18" charset="0"/>
              </a:rPr>
            </a:br>
            <a:r>
              <a:rPr lang="es-EC" sz="2000" dirty="0">
                <a:solidFill>
                  <a:schemeClr val="bg1"/>
                </a:solidFill>
              </a:rPr>
              <a:t>Resultado:</a:t>
            </a:r>
          </a:p>
          <a:p>
            <a:pPr marL="0" indent="0">
              <a:buNone/>
            </a:pPr>
            <a:r>
              <a:rPr lang="es-EC" sz="2000" dirty="0">
                <a:solidFill>
                  <a:schemeClr val="bg1"/>
                </a:solidFill>
              </a:rPr>
              <a:t>20</a:t>
            </a:r>
          </a:p>
          <a:p>
            <a:pPr marL="0" indent="0">
              <a:buNone/>
            </a:pPr>
            <a:r>
              <a:rPr lang="es-EC" sz="2000" dirty="0">
                <a:solidFill>
                  <a:schemeClr val="bg1"/>
                </a:solidFill>
              </a:rPr>
              <a:t>30</a:t>
            </a:r>
          </a:p>
          <a:p>
            <a:pPr marL="0" indent="0">
              <a:buNone/>
            </a:pPr>
            <a:endParaRPr lang="es-EC" sz="2000"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Tipos de datos</a:t>
            </a:r>
          </a:p>
        </p:txBody>
      </p:sp>
    </p:spTree>
    <p:extLst>
      <p:ext uri="{BB962C8B-B14F-4D97-AF65-F5344CB8AC3E}">
        <p14:creationId xmlns:p14="http://schemas.microsoft.com/office/powerpoint/2010/main" val="3287115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a:xfrm>
            <a:off x="838200" y="1720752"/>
            <a:ext cx="10515600" cy="4772123"/>
          </a:xfrm>
        </p:spPr>
        <p:txBody>
          <a:bodyPr>
            <a:normAutofit/>
          </a:bodyPr>
          <a:lstStyle/>
          <a:p>
            <a:pPr marL="0" indent="0">
              <a:buNone/>
            </a:pPr>
            <a:r>
              <a:rPr lang="es-EC" sz="2400" b="1" dirty="0">
                <a:solidFill>
                  <a:schemeClr val="bg1"/>
                </a:solidFill>
              </a:rPr>
              <a:t>Meta: </a:t>
            </a:r>
            <a:r>
              <a:rPr lang="es-EC" sz="2400" dirty="0">
                <a:solidFill>
                  <a:schemeClr val="bg1"/>
                </a:solidFill>
              </a:rPr>
              <a:t>Representar estructuras más complejas.</a:t>
            </a:r>
          </a:p>
          <a:p>
            <a:pPr marL="0" indent="0">
              <a:buNone/>
            </a:pPr>
            <a:endParaRPr lang="es-EC" sz="2400" b="1" dirty="0">
              <a:solidFill>
                <a:schemeClr val="bg1"/>
              </a:solidFill>
            </a:endParaRPr>
          </a:p>
          <a:p>
            <a:pPr marL="0" indent="0">
              <a:buNone/>
            </a:pPr>
            <a:r>
              <a:rPr lang="es-EC" sz="2400" b="1" dirty="0">
                <a:solidFill>
                  <a:schemeClr val="bg1"/>
                </a:solidFill>
              </a:rPr>
              <a:t>Posibilidades</a:t>
            </a:r>
            <a:r>
              <a:rPr lang="es-EC" sz="2400" dirty="0">
                <a:solidFill>
                  <a:schemeClr val="bg1"/>
                </a:solidFill>
              </a:rPr>
              <a:t>: Arreglos y punteros.</a:t>
            </a:r>
            <a:br>
              <a:rPr lang="es-EC" sz="2400" dirty="0">
                <a:solidFill>
                  <a:schemeClr val="bg1"/>
                </a:solidFill>
              </a:rPr>
            </a:br>
            <a:endParaRPr lang="es-EC" sz="2400" dirty="0">
              <a:solidFill>
                <a:schemeClr val="bg1"/>
              </a:solidFill>
            </a:endParaRPr>
          </a:p>
          <a:p>
            <a:r>
              <a:rPr lang="es-EC" sz="2400" dirty="0">
                <a:solidFill>
                  <a:schemeClr val="bg1"/>
                </a:solidFill>
              </a:rPr>
              <a:t>Son los dos conceptos del lenguaje que permiten reservar memoria en cantidades arbitrarias.</a:t>
            </a:r>
            <a:br>
              <a:rPr lang="es-EC" sz="2400" dirty="0">
                <a:solidFill>
                  <a:schemeClr val="bg1"/>
                </a:solidFill>
              </a:rPr>
            </a:br>
            <a:endParaRPr lang="es-EC" sz="2400" dirty="0">
              <a:solidFill>
                <a:schemeClr val="bg1"/>
              </a:solidFill>
            </a:endParaRPr>
          </a:p>
          <a:p>
            <a:r>
              <a:rPr lang="es-EC" sz="2400" dirty="0">
                <a:solidFill>
                  <a:schemeClr val="bg1"/>
                </a:solidFill>
              </a:rPr>
              <a:t>Pero hasta cierto límite, ya que podemos exceder el límite de memoria.</a:t>
            </a: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Tipos de datos</a:t>
            </a:r>
          </a:p>
        </p:txBody>
      </p:sp>
    </p:spTree>
    <p:extLst>
      <p:ext uri="{BB962C8B-B14F-4D97-AF65-F5344CB8AC3E}">
        <p14:creationId xmlns:p14="http://schemas.microsoft.com/office/powerpoint/2010/main" val="2501440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p:txBody>
          <a:bodyPr>
            <a:normAutofit/>
          </a:bodyPr>
          <a:lstStyle/>
          <a:p>
            <a:pPr marL="0" indent="0">
              <a:buNone/>
            </a:pPr>
            <a:r>
              <a:rPr lang="es-EC" sz="2400" dirty="0">
                <a:solidFill>
                  <a:schemeClr val="bg1"/>
                </a:solidFill>
              </a:rPr>
              <a:t>Tipos de datos abstractos (definidos por el usuario):</a:t>
            </a:r>
            <a:br>
              <a:rPr lang="es-EC" sz="2400" dirty="0">
                <a:solidFill>
                  <a:schemeClr val="bg1"/>
                </a:solidFill>
              </a:rPr>
            </a:br>
            <a:br>
              <a:rPr lang="es-EC" sz="2400" dirty="0">
                <a:solidFill>
                  <a:schemeClr val="bg1"/>
                </a:solidFill>
              </a:rPr>
            </a:br>
            <a:r>
              <a:rPr lang="es-EC" sz="2400" dirty="0">
                <a:solidFill>
                  <a:schemeClr val="bg1"/>
                </a:solidFill>
              </a:rPr>
              <a:t>- El lenguaje nos da la posibilidad para crear tipos de datos arbitrariamente.</a:t>
            </a:r>
            <a:br>
              <a:rPr lang="es-EC" sz="2400" dirty="0">
                <a:solidFill>
                  <a:schemeClr val="bg1"/>
                </a:solidFill>
              </a:rPr>
            </a:br>
            <a:endParaRPr lang="es-EC" sz="2400" dirty="0">
              <a:solidFill>
                <a:schemeClr val="bg1"/>
              </a:solidFill>
            </a:endParaRPr>
          </a:p>
          <a:p>
            <a:pPr marL="0" indent="0">
              <a:buNone/>
            </a:pPr>
            <a:r>
              <a:rPr lang="es-EC" sz="2400" dirty="0">
                <a:solidFill>
                  <a:schemeClr val="bg1"/>
                </a:solidFill>
              </a:rPr>
              <a:t>- El más importante es el tipo de dato </a:t>
            </a:r>
            <a:r>
              <a:rPr lang="es-EC" sz="2400" u="sng" dirty="0" err="1">
                <a:solidFill>
                  <a:schemeClr val="bg1"/>
                </a:solidFill>
              </a:rPr>
              <a:t>Class</a:t>
            </a:r>
            <a:r>
              <a:rPr lang="es-EC" sz="2400" u="sng" dirty="0">
                <a:solidFill>
                  <a:schemeClr val="bg1"/>
                </a:solidFill>
              </a:rPr>
              <a:t>.</a:t>
            </a:r>
          </a:p>
          <a:p>
            <a:pPr marL="0" indent="0">
              <a:buNone/>
            </a:pPr>
            <a:br>
              <a:rPr lang="es-EC" sz="2400" dirty="0">
                <a:solidFill>
                  <a:schemeClr val="bg1"/>
                </a:solidFill>
              </a:rPr>
            </a:br>
            <a:r>
              <a:rPr lang="es-EC" sz="2400" dirty="0">
                <a:solidFill>
                  <a:schemeClr val="bg1"/>
                </a:solidFill>
              </a:rPr>
              <a:t>- Es la forma que nos da el lenguaje para satisfacer nuestras necesidades de representar estructuras complejas.</a:t>
            </a: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Tipos de datos</a:t>
            </a:r>
          </a:p>
        </p:txBody>
      </p:sp>
    </p:spTree>
    <p:extLst>
      <p:ext uri="{BB962C8B-B14F-4D97-AF65-F5344CB8AC3E}">
        <p14:creationId xmlns:p14="http://schemas.microsoft.com/office/powerpoint/2010/main" val="490060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p:txBody>
          <a:bodyPr>
            <a:normAutofit/>
          </a:bodyPr>
          <a:lstStyle/>
          <a:p>
            <a:pPr marL="0" indent="0">
              <a:buNone/>
            </a:pPr>
            <a:r>
              <a:rPr lang="es-EC" sz="2400" b="1" dirty="0" err="1">
                <a:solidFill>
                  <a:schemeClr val="bg1"/>
                </a:solidFill>
              </a:rPr>
              <a:t>Class</a:t>
            </a:r>
            <a:r>
              <a:rPr lang="es-EC" sz="2400" dirty="0">
                <a:solidFill>
                  <a:schemeClr val="bg1"/>
                </a:solidFill>
              </a:rPr>
              <a:t>: colección de datos (primitivos, derivados o definidos por el usuario</a:t>
            </a:r>
            <a:r>
              <a:rPr lang="en-US" sz="2400" dirty="0">
                <a:solidFill>
                  <a:schemeClr val="bg1"/>
                </a:solidFill>
              </a:rPr>
              <a:t>*</a:t>
            </a:r>
            <a:r>
              <a:rPr lang="es-EC" sz="2400" dirty="0">
                <a:solidFill>
                  <a:schemeClr val="bg1"/>
                </a:solidFill>
              </a:rPr>
              <a:t>) y funciones que operan sobre ellos.</a:t>
            </a:r>
            <a:br>
              <a:rPr lang="es-EC" sz="2400" dirty="0">
                <a:solidFill>
                  <a:schemeClr val="bg1"/>
                </a:solidFill>
              </a:rPr>
            </a:br>
            <a:br>
              <a:rPr lang="es-EC" sz="2400" dirty="0">
                <a:solidFill>
                  <a:schemeClr val="bg1"/>
                </a:solidFill>
              </a:rPr>
            </a:br>
            <a:r>
              <a:rPr lang="es-EC" sz="2400" dirty="0">
                <a:solidFill>
                  <a:schemeClr val="bg1"/>
                </a:solidFill>
              </a:rPr>
              <a:t>- Agrupa datos y funciones para crear estructuras complejas.</a:t>
            </a:r>
            <a:br>
              <a:rPr lang="es-EC" sz="2400" dirty="0">
                <a:solidFill>
                  <a:schemeClr val="bg1"/>
                </a:solidFill>
              </a:rPr>
            </a:br>
            <a:endParaRPr lang="es-EC" sz="2400" dirty="0">
              <a:solidFill>
                <a:schemeClr val="bg1"/>
              </a:solidFill>
            </a:endParaRPr>
          </a:p>
          <a:p>
            <a:pPr marL="0" indent="0">
              <a:buNone/>
            </a:pPr>
            <a:r>
              <a:rPr lang="es-EC" sz="2400" dirty="0">
                <a:solidFill>
                  <a:schemeClr val="bg1"/>
                </a:solidFill>
              </a:rPr>
              <a:t>- </a:t>
            </a:r>
            <a:r>
              <a:rPr lang="es-EC" sz="2400" dirty="0" err="1">
                <a:solidFill>
                  <a:schemeClr val="bg1"/>
                </a:solidFill>
              </a:rPr>
              <a:t>Class</a:t>
            </a:r>
            <a:r>
              <a:rPr lang="es-EC" sz="2400" dirty="0">
                <a:solidFill>
                  <a:schemeClr val="bg1"/>
                </a:solidFill>
              </a:rPr>
              <a:t> es un concepto abstracto.</a:t>
            </a:r>
            <a:br>
              <a:rPr lang="es-EC" sz="2400" dirty="0">
                <a:solidFill>
                  <a:schemeClr val="bg1"/>
                </a:solidFill>
              </a:rPr>
            </a:br>
            <a:endParaRPr lang="es-EC" sz="2400" dirty="0">
              <a:solidFill>
                <a:schemeClr val="bg1"/>
              </a:solidFill>
            </a:endParaRPr>
          </a:p>
          <a:p>
            <a:pPr marL="0" indent="0">
              <a:buNone/>
            </a:pPr>
            <a:r>
              <a:rPr lang="es-EC" sz="2400" dirty="0">
                <a:solidFill>
                  <a:schemeClr val="bg1"/>
                </a:solidFill>
              </a:rPr>
              <a:t>- Para usar estos datos y funciones, hay que crear una </a:t>
            </a:r>
            <a:r>
              <a:rPr lang="es-EC" sz="2400" u="sng" dirty="0">
                <a:solidFill>
                  <a:schemeClr val="bg1"/>
                </a:solidFill>
              </a:rPr>
              <a:t>instancia</a:t>
            </a:r>
            <a:r>
              <a:rPr lang="es-EC" sz="2400" dirty="0">
                <a:solidFill>
                  <a:schemeClr val="bg1"/>
                </a:solidFill>
              </a:rPr>
              <a:t> de la </a:t>
            </a:r>
            <a:r>
              <a:rPr lang="es-EC" sz="2400" dirty="0" err="1">
                <a:solidFill>
                  <a:schemeClr val="bg1"/>
                </a:solidFill>
              </a:rPr>
              <a:t>Class</a:t>
            </a:r>
            <a:r>
              <a:rPr lang="es-EC" sz="2400" dirty="0">
                <a:solidFill>
                  <a:schemeClr val="bg1"/>
                </a:solidFill>
              </a:rPr>
              <a:t>.</a:t>
            </a:r>
          </a:p>
          <a:p>
            <a:pPr marL="0" indent="0">
              <a:buNone/>
            </a:pPr>
            <a:br>
              <a:rPr lang="es-EC" sz="2400" dirty="0">
                <a:solidFill>
                  <a:schemeClr val="bg1"/>
                </a:solidFill>
              </a:rPr>
            </a:br>
            <a:r>
              <a:rPr lang="es-EC" sz="2400" dirty="0">
                <a:solidFill>
                  <a:schemeClr val="bg1"/>
                </a:solidFill>
              </a:rPr>
              <a:t>- Una instancia de una clase es un objeto concreto, la </a:t>
            </a:r>
            <a:r>
              <a:rPr lang="es-EC" sz="2400" dirty="0" err="1">
                <a:solidFill>
                  <a:schemeClr val="bg1"/>
                </a:solidFill>
              </a:rPr>
              <a:t>Class</a:t>
            </a:r>
            <a:r>
              <a:rPr lang="es-EC" sz="2400" dirty="0">
                <a:solidFill>
                  <a:schemeClr val="bg1"/>
                </a:solidFill>
              </a:rPr>
              <a:t> es su identificación. </a:t>
            </a: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Tipos de datos</a:t>
            </a:r>
          </a:p>
        </p:txBody>
      </p:sp>
    </p:spTree>
    <p:extLst>
      <p:ext uri="{BB962C8B-B14F-4D97-AF65-F5344CB8AC3E}">
        <p14:creationId xmlns:p14="http://schemas.microsoft.com/office/powerpoint/2010/main" val="3141678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p:txBody>
          <a:bodyPr>
            <a:normAutofit/>
          </a:bodyPr>
          <a:lstStyle/>
          <a:p>
            <a:pPr marL="0" indent="0">
              <a:buNone/>
            </a:pPr>
            <a:r>
              <a:rPr lang="es-EC" sz="2400" b="1" dirty="0" err="1">
                <a:solidFill>
                  <a:schemeClr val="bg1"/>
                </a:solidFill>
              </a:rPr>
              <a:t>Class</a:t>
            </a:r>
            <a:r>
              <a:rPr lang="es-EC" sz="2400" dirty="0">
                <a:solidFill>
                  <a:schemeClr val="bg1"/>
                </a:solidFill>
              </a:rPr>
              <a:t>: colección de datos (primitivos, derivados o definidos por el usuario) y funciones que operan sobre ellos.</a:t>
            </a:r>
            <a:br>
              <a:rPr lang="es-EC" sz="2400" dirty="0">
                <a:solidFill>
                  <a:schemeClr val="bg1"/>
                </a:solidFill>
              </a:rPr>
            </a:br>
            <a:endParaRPr lang="es-EC" sz="2400" dirty="0">
              <a:solidFill>
                <a:schemeClr val="bg1"/>
              </a:solidFill>
            </a:endParaRPr>
          </a:p>
          <a:p>
            <a:pPr marL="0" indent="0">
              <a:buNone/>
            </a:pPr>
            <a:endParaRPr lang="es-EC" sz="2400"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Tipos de datos</a:t>
            </a:r>
          </a:p>
        </p:txBody>
      </p:sp>
      <p:pic>
        <p:nvPicPr>
          <p:cNvPr id="7172" name="Picture 4" descr="classes-and-objects-in-c">
            <a:extLst>
              <a:ext uri="{FF2B5EF4-FFF2-40B4-BE49-F238E27FC236}">
                <a16:creationId xmlns:a16="http://schemas.microsoft.com/office/drawing/2014/main" id="{849DCB21-E9EE-4BA4-A341-EE2763C38F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7437" y="2895209"/>
            <a:ext cx="7337125" cy="3416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722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a:xfrm>
            <a:off x="838200" y="1406770"/>
            <a:ext cx="10515600" cy="5205045"/>
          </a:xfrm>
        </p:spPr>
        <p:txBody>
          <a:bodyPr>
            <a:normAutofit/>
          </a:bodyPr>
          <a:lstStyle/>
          <a:p>
            <a:pPr marL="0" indent="0">
              <a:lnSpc>
                <a:spcPct val="107000"/>
              </a:lnSpc>
              <a:spcBef>
                <a:spcPts val="0"/>
              </a:spcBef>
              <a:buNone/>
            </a:pPr>
            <a:br>
              <a:rPr lang="es-EC" sz="2400" dirty="0">
                <a:solidFill>
                  <a:schemeClr val="bg1"/>
                </a:solidFill>
              </a:rPr>
            </a:br>
            <a:endParaRPr lang="es-EC" sz="2400" dirty="0">
              <a:solidFill>
                <a:schemeClr val="bg1"/>
              </a:solidFill>
            </a:endParaRPr>
          </a:p>
          <a:p>
            <a:pPr marL="0" indent="0">
              <a:buNone/>
            </a:pPr>
            <a:endParaRPr lang="es-EC" sz="2400"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Tipos de datos</a:t>
            </a:r>
          </a:p>
        </p:txBody>
      </p:sp>
      <p:pic>
        <p:nvPicPr>
          <p:cNvPr id="6" name="Picture 5">
            <a:extLst>
              <a:ext uri="{FF2B5EF4-FFF2-40B4-BE49-F238E27FC236}">
                <a16:creationId xmlns:a16="http://schemas.microsoft.com/office/drawing/2014/main" id="{65F69A03-A4A8-4E6A-8F6F-516D93412387}"/>
              </a:ext>
            </a:extLst>
          </p:cNvPr>
          <p:cNvPicPr>
            <a:picLocks noChangeAspect="1"/>
          </p:cNvPicPr>
          <p:nvPr/>
        </p:nvPicPr>
        <p:blipFill>
          <a:blip r:embed="rId3"/>
          <a:stretch>
            <a:fillRect/>
          </a:stretch>
        </p:blipFill>
        <p:spPr>
          <a:xfrm>
            <a:off x="838200" y="1387474"/>
            <a:ext cx="5801751" cy="5200231"/>
          </a:xfrm>
          <a:prstGeom prst="rect">
            <a:avLst/>
          </a:prstGeom>
        </p:spPr>
      </p:pic>
    </p:spTree>
    <p:extLst>
      <p:ext uri="{BB962C8B-B14F-4D97-AF65-F5344CB8AC3E}">
        <p14:creationId xmlns:p14="http://schemas.microsoft.com/office/powerpoint/2010/main" val="232625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p:txBody>
          <a:bodyPr>
            <a:normAutofit fontScale="92500" lnSpcReduction="10000"/>
          </a:bodyPr>
          <a:lstStyle/>
          <a:p>
            <a:pPr marL="0" indent="0">
              <a:buNone/>
            </a:pPr>
            <a:r>
              <a:rPr lang="es-EC" sz="2400" dirty="0">
                <a:solidFill>
                  <a:schemeClr val="bg1"/>
                </a:solidFill>
              </a:rPr>
              <a:t>Las clases y objetos conforman el paradigma de Programación Orientada a Objetos. Tiene numerosos beneficios como:</a:t>
            </a:r>
            <a:br>
              <a:rPr lang="es-EC" sz="2400" dirty="0">
                <a:solidFill>
                  <a:schemeClr val="bg1"/>
                </a:solidFill>
              </a:rPr>
            </a:br>
            <a:br>
              <a:rPr lang="es-EC" sz="2400" dirty="0">
                <a:solidFill>
                  <a:schemeClr val="bg1"/>
                </a:solidFill>
              </a:rPr>
            </a:br>
            <a:r>
              <a:rPr lang="es-EC" sz="2400" b="1" i="1" dirty="0">
                <a:solidFill>
                  <a:schemeClr val="bg1"/>
                </a:solidFill>
              </a:rPr>
              <a:t>Reusabilidad</a:t>
            </a:r>
            <a:r>
              <a:rPr lang="es-EC" sz="2400" dirty="0">
                <a:solidFill>
                  <a:schemeClr val="bg1"/>
                </a:solidFill>
              </a:rPr>
              <a:t>: Las clases pueden ser usadas en distintas partes del programa.</a:t>
            </a:r>
          </a:p>
          <a:p>
            <a:pPr marL="0" indent="0">
              <a:buNone/>
            </a:pPr>
            <a:endParaRPr lang="es-EC" sz="2400" dirty="0">
              <a:solidFill>
                <a:schemeClr val="bg1"/>
              </a:solidFill>
            </a:endParaRPr>
          </a:p>
          <a:p>
            <a:pPr marL="0" indent="0">
              <a:buNone/>
            </a:pPr>
            <a:r>
              <a:rPr lang="es-EC" sz="2400" b="1" i="1" dirty="0">
                <a:solidFill>
                  <a:schemeClr val="bg1"/>
                </a:solidFill>
              </a:rPr>
              <a:t>Mantenibilidad</a:t>
            </a:r>
            <a:r>
              <a:rPr lang="es-EC" sz="2400" dirty="0">
                <a:solidFill>
                  <a:schemeClr val="bg1"/>
                </a:solidFill>
              </a:rPr>
              <a:t>: Abstracción permite comprender los programas mejor. Los detalles de la implementación quedan ocultos, lo visible es solamente lo necesario para el uso.</a:t>
            </a:r>
          </a:p>
          <a:p>
            <a:pPr marL="0" indent="0">
              <a:buNone/>
            </a:pPr>
            <a:endParaRPr lang="es-EC" sz="2400" dirty="0">
              <a:solidFill>
                <a:schemeClr val="bg1"/>
              </a:solidFill>
            </a:endParaRPr>
          </a:p>
          <a:p>
            <a:pPr marL="0" indent="0">
              <a:buNone/>
            </a:pPr>
            <a:r>
              <a:rPr lang="es-EC" sz="2400" b="1" i="1" dirty="0">
                <a:solidFill>
                  <a:schemeClr val="bg1"/>
                </a:solidFill>
              </a:rPr>
              <a:t>Modificabilidad</a:t>
            </a:r>
            <a:r>
              <a:rPr lang="es-EC" sz="2400" dirty="0">
                <a:solidFill>
                  <a:schemeClr val="bg1"/>
                </a:solidFill>
              </a:rPr>
              <a:t>: Facilidad de añadir, suprimir y modificar objetos.</a:t>
            </a:r>
          </a:p>
          <a:p>
            <a:pPr marL="0" indent="0">
              <a:buNone/>
            </a:pPr>
            <a:endParaRPr lang="es-EC" sz="2400" dirty="0">
              <a:solidFill>
                <a:schemeClr val="bg1"/>
              </a:solidFill>
            </a:endParaRPr>
          </a:p>
          <a:p>
            <a:pPr marL="0" indent="0">
              <a:buNone/>
            </a:pPr>
            <a:r>
              <a:rPr lang="es-EC" sz="2400" b="1" i="1" dirty="0">
                <a:solidFill>
                  <a:schemeClr val="bg1"/>
                </a:solidFill>
              </a:rPr>
              <a:t>Fiabilidad</a:t>
            </a:r>
            <a:r>
              <a:rPr lang="es-EC" sz="2400" i="1" dirty="0">
                <a:solidFill>
                  <a:schemeClr val="bg1"/>
                </a:solidFill>
              </a:rPr>
              <a:t>: </a:t>
            </a:r>
            <a:r>
              <a:rPr lang="es-EC" sz="2400" dirty="0">
                <a:solidFill>
                  <a:schemeClr val="bg1"/>
                </a:solidFill>
              </a:rPr>
              <a:t>Podemos probar los objetos de forma independiente y aislar problemas y errores. </a:t>
            </a:r>
            <a:br>
              <a:rPr lang="es-EC" sz="2400" dirty="0">
                <a:solidFill>
                  <a:schemeClr val="bg1"/>
                </a:solidFill>
              </a:rPr>
            </a:br>
            <a:endParaRPr lang="es-EC" sz="2400"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Tipos de datos</a:t>
            </a:r>
          </a:p>
        </p:txBody>
      </p:sp>
    </p:spTree>
    <p:extLst>
      <p:ext uri="{BB962C8B-B14F-4D97-AF65-F5344CB8AC3E}">
        <p14:creationId xmlns:p14="http://schemas.microsoft.com/office/powerpoint/2010/main" val="1907631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p:txBody>
          <a:bodyPr>
            <a:normAutofit/>
          </a:bodyPr>
          <a:lstStyle/>
          <a:p>
            <a:pPr marL="0" indent="0">
              <a:buNone/>
            </a:pPr>
            <a:r>
              <a:rPr lang="es-ES" sz="2400" dirty="0">
                <a:solidFill>
                  <a:schemeClr val="bg1"/>
                </a:solidFill>
              </a:rPr>
              <a:t>Inicialmente nos enfocamos en tipos de datos básicos, sus operaciones y algoritmos que operan sobre ellos.</a:t>
            </a:r>
            <a:br>
              <a:rPr lang="es-ES" sz="2400" dirty="0">
                <a:solidFill>
                  <a:schemeClr val="bg1"/>
                </a:solidFill>
              </a:rPr>
            </a:br>
            <a:endParaRPr lang="es-ES" sz="2400" dirty="0">
              <a:solidFill>
                <a:schemeClr val="bg1"/>
              </a:solidFill>
            </a:endParaRPr>
          </a:p>
          <a:p>
            <a:pPr marL="0" indent="0">
              <a:buNone/>
            </a:pPr>
            <a:r>
              <a:rPr lang="es-ES" sz="2400" dirty="0">
                <a:solidFill>
                  <a:schemeClr val="bg1"/>
                </a:solidFill>
              </a:rPr>
              <a:t>¿Nos es suficiente solamente con estos datos?</a:t>
            </a:r>
          </a:p>
          <a:p>
            <a:pPr marL="0" indent="0">
              <a:buNone/>
            </a:pPr>
            <a:br>
              <a:rPr lang="es-ES" sz="2400" dirty="0">
                <a:solidFill>
                  <a:schemeClr val="bg1"/>
                </a:solidFill>
              </a:rPr>
            </a:br>
            <a:r>
              <a:rPr lang="es-ES" sz="2400" dirty="0">
                <a:solidFill>
                  <a:schemeClr val="bg1"/>
                </a:solidFill>
              </a:rPr>
              <a:t>¿Cómo representaríamos una estructura más compleja?</a:t>
            </a:r>
            <a:br>
              <a:rPr lang="es-ES" sz="2400" dirty="0">
                <a:solidFill>
                  <a:schemeClr val="bg1"/>
                </a:solidFill>
              </a:rPr>
            </a:br>
            <a:r>
              <a:rPr lang="es-ES" sz="2400" dirty="0">
                <a:solidFill>
                  <a:schemeClr val="bg1"/>
                </a:solidFill>
              </a:rPr>
              <a:t>Ejemplo: Un grafo.</a:t>
            </a:r>
          </a:p>
          <a:p>
            <a:pPr marL="0" indent="0">
              <a:buNone/>
            </a:pPr>
            <a:br>
              <a:rPr lang="es-ES" dirty="0">
                <a:solidFill>
                  <a:schemeClr val="bg1"/>
                </a:solidFill>
              </a:rPr>
            </a:br>
            <a:br>
              <a:rPr lang="es-ES" dirty="0">
                <a:solidFill>
                  <a:schemeClr val="bg1"/>
                </a:solidFill>
              </a:rPr>
            </a:br>
            <a:endParaRPr lang="en-US"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Tipos de datos</a:t>
            </a:r>
          </a:p>
        </p:txBody>
      </p:sp>
      <p:pic>
        <p:nvPicPr>
          <p:cNvPr id="6" name="Picture 2" descr="graph theory">
            <a:extLst>
              <a:ext uri="{FF2B5EF4-FFF2-40B4-BE49-F238E27FC236}">
                <a16:creationId xmlns:a16="http://schemas.microsoft.com/office/drawing/2014/main" id="{E60BDDC1-ABCD-4931-97EC-BB26B3F9E8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3219" y="4667954"/>
            <a:ext cx="4025561" cy="1824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849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p:txBody>
          <a:bodyPr>
            <a:normAutofit/>
          </a:bodyPr>
          <a:lstStyle/>
          <a:p>
            <a:pPr marL="0" indent="0">
              <a:buNone/>
            </a:pPr>
            <a:r>
              <a:rPr lang="es-EC" sz="2600" dirty="0">
                <a:solidFill>
                  <a:schemeClr val="bg1"/>
                </a:solidFill>
              </a:rPr>
              <a:t>Dos formas de crear objetos: Tradicional y Dinámica.</a:t>
            </a:r>
            <a:br>
              <a:rPr lang="es-EC" sz="2600" dirty="0">
                <a:solidFill>
                  <a:schemeClr val="bg1"/>
                </a:solidFill>
              </a:rPr>
            </a:br>
            <a:br>
              <a:rPr lang="es-EC" sz="2600" dirty="0">
                <a:solidFill>
                  <a:schemeClr val="bg1"/>
                </a:solidFill>
              </a:rPr>
            </a:br>
            <a:r>
              <a:rPr lang="es-EC" sz="2600" b="1" i="1" dirty="0">
                <a:solidFill>
                  <a:schemeClr val="bg1"/>
                </a:solidFill>
              </a:rPr>
              <a:t>Tradicional</a:t>
            </a:r>
            <a:r>
              <a:rPr lang="es-EC" sz="2600" dirty="0">
                <a:solidFill>
                  <a:schemeClr val="bg1"/>
                </a:solidFill>
              </a:rPr>
              <a:t>: Dejan de existir en la memoria cuando su ámbito (</a:t>
            </a:r>
            <a:r>
              <a:rPr lang="es-EC" sz="2600" dirty="0" err="1">
                <a:solidFill>
                  <a:schemeClr val="bg1"/>
                </a:solidFill>
              </a:rPr>
              <a:t>scope</a:t>
            </a:r>
            <a:r>
              <a:rPr lang="es-EC" sz="2600" dirty="0">
                <a:solidFill>
                  <a:schemeClr val="bg1"/>
                </a:solidFill>
              </a:rPr>
              <a:t>) termine. </a:t>
            </a:r>
            <a:br>
              <a:rPr lang="es-EC" sz="2600" dirty="0">
                <a:solidFill>
                  <a:schemeClr val="bg1"/>
                </a:solidFill>
              </a:rPr>
            </a:br>
            <a:br>
              <a:rPr lang="es-EC" sz="2600" dirty="0">
                <a:solidFill>
                  <a:schemeClr val="bg1"/>
                </a:solidFill>
              </a:rPr>
            </a:br>
            <a:r>
              <a:rPr lang="es-EC" sz="2600" dirty="0">
                <a:solidFill>
                  <a:schemeClr val="bg1"/>
                </a:solidFill>
              </a:rPr>
              <a:t>El ámbito (</a:t>
            </a:r>
            <a:r>
              <a:rPr lang="es-EC" sz="2600" dirty="0" err="1">
                <a:solidFill>
                  <a:schemeClr val="bg1"/>
                </a:solidFill>
              </a:rPr>
              <a:t>scope</a:t>
            </a:r>
            <a:r>
              <a:rPr lang="es-EC" sz="2600" dirty="0">
                <a:solidFill>
                  <a:schemeClr val="bg1"/>
                </a:solidFill>
              </a:rPr>
              <a:t>) es la región encerrada por corchetes que contiene al objeto.</a:t>
            </a:r>
            <a:br>
              <a:rPr lang="es-EC" sz="2600" dirty="0">
                <a:solidFill>
                  <a:schemeClr val="bg1"/>
                </a:solidFill>
              </a:rPr>
            </a:br>
            <a:br>
              <a:rPr lang="es-EC" sz="2600" dirty="0">
                <a:solidFill>
                  <a:schemeClr val="bg1"/>
                </a:solidFill>
              </a:rPr>
            </a:br>
            <a:r>
              <a:rPr lang="es-EC" sz="2600" dirty="0">
                <a:solidFill>
                  <a:schemeClr val="bg1"/>
                </a:solidFill>
              </a:rPr>
              <a:t>Los objetos tradicionales se comportan igual que los tipos básicos.</a:t>
            </a:r>
            <a:br>
              <a:rPr lang="es-EC" sz="2400" dirty="0">
                <a:solidFill>
                  <a:schemeClr val="bg1"/>
                </a:solidFill>
              </a:rPr>
            </a:br>
            <a:endParaRPr lang="es-EC" sz="2400"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Tipos de datos</a:t>
            </a:r>
          </a:p>
        </p:txBody>
      </p:sp>
    </p:spTree>
    <p:extLst>
      <p:ext uri="{BB962C8B-B14F-4D97-AF65-F5344CB8AC3E}">
        <p14:creationId xmlns:p14="http://schemas.microsoft.com/office/powerpoint/2010/main" val="3540763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p:txBody>
          <a:bodyPr>
            <a:normAutofit/>
          </a:bodyPr>
          <a:lstStyle/>
          <a:p>
            <a:pPr marL="0" indent="0">
              <a:buNone/>
            </a:pPr>
            <a:r>
              <a:rPr lang="es-EC" sz="2400" b="1" i="1" dirty="0">
                <a:solidFill>
                  <a:schemeClr val="bg1"/>
                </a:solidFill>
              </a:rPr>
              <a:t>Tradicional</a:t>
            </a:r>
            <a:r>
              <a:rPr lang="es-EC" sz="2400" dirty="0">
                <a:solidFill>
                  <a:schemeClr val="bg1"/>
                </a:solidFill>
              </a:rPr>
              <a:t>: Dejan de existir en la memoria cuando su ámbito (</a:t>
            </a:r>
            <a:r>
              <a:rPr lang="es-EC" sz="2400" dirty="0" err="1">
                <a:solidFill>
                  <a:schemeClr val="bg1"/>
                </a:solidFill>
              </a:rPr>
              <a:t>scope</a:t>
            </a:r>
            <a:r>
              <a:rPr lang="es-EC" sz="2400" dirty="0">
                <a:solidFill>
                  <a:schemeClr val="bg1"/>
                </a:solidFill>
              </a:rPr>
              <a:t>) termine. </a:t>
            </a:r>
          </a:p>
          <a:p>
            <a:pPr marL="0" indent="0">
              <a:buNone/>
            </a:pPr>
            <a:endParaRPr lang="es-EC" sz="2400" dirty="0">
              <a:solidFill>
                <a:schemeClr val="bg1"/>
              </a:solidFill>
            </a:endParaRPr>
          </a:p>
          <a:p>
            <a:pPr marL="0" indent="0">
              <a:buNone/>
            </a:pPr>
            <a:br>
              <a:rPr lang="es-EC" sz="2400" dirty="0">
                <a:solidFill>
                  <a:schemeClr val="bg1"/>
                </a:solidFill>
              </a:rPr>
            </a:br>
            <a:endParaRPr lang="es-EC" sz="2400"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Tipos de datos</a:t>
            </a:r>
          </a:p>
        </p:txBody>
      </p:sp>
      <p:pic>
        <p:nvPicPr>
          <p:cNvPr id="4" name="Picture 3">
            <a:extLst>
              <a:ext uri="{FF2B5EF4-FFF2-40B4-BE49-F238E27FC236}">
                <a16:creationId xmlns:a16="http://schemas.microsoft.com/office/drawing/2014/main" id="{91632020-AE25-41D6-AE08-46999A9D64C7}"/>
              </a:ext>
            </a:extLst>
          </p:cNvPr>
          <p:cNvPicPr>
            <a:picLocks noChangeAspect="1"/>
          </p:cNvPicPr>
          <p:nvPr/>
        </p:nvPicPr>
        <p:blipFill>
          <a:blip r:embed="rId3"/>
          <a:stretch>
            <a:fillRect/>
          </a:stretch>
        </p:blipFill>
        <p:spPr>
          <a:xfrm>
            <a:off x="838200" y="2410770"/>
            <a:ext cx="6740989" cy="4082105"/>
          </a:xfrm>
          <a:prstGeom prst="rect">
            <a:avLst/>
          </a:prstGeom>
        </p:spPr>
      </p:pic>
    </p:spTree>
    <p:extLst>
      <p:ext uri="{BB962C8B-B14F-4D97-AF65-F5344CB8AC3E}">
        <p14:creationId xmlns:p14="http://schemas.microsoft.com/office/powerpoint/2010/main" val="3393511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p:txBody>
          <a:bodyPr>
            <a:normAutofit fontScale="92500" lnSpcReduction="10000"/>
          </a:bodyPr>
          <a:lstStyle/>
          <a:p>
            <a:pPr marL="0" indent="0">
              <a:buNone/>
            </a:pPr>
            <a:r>
              <a:rPr lang="es-EC" sz="2400" b="1" i="1" dirty="0">
                <a:solidFill>
                  <a:schemeClr val="bg1"/>
                </a:solidFill>
              </a:rPr>
              <a:t>Dinámica</a:t>
            </a:r>
            <a:r>
              <a:rPr lang="es-EC" sz="2400" dirty="0">
                <a:solidFill>
                  <a:schemeClr val="bg1"/>
                </a:solidFill>
              </a:rPr>
              <a:t>: Más flexibilidad en la creación de objetos. </a:t>
            </a:r>
            <a:br>
              <a:rPr lang="es-EC" sz="2400" dirty="0">
                <a:solidFill>
                  <a:schemeClr val="bg1"/>
                </a:solidFill>
              </a:rPr>
            </a:br>
            <a:br>
              <a:rPr lang="es-EC" sz="2400" dirty="0">
                <a:solidFill>
                  <a:schemeClr val="bg1"/>
                </a:solidFill>
              </a:rPr>
            </a:br>
            <a:r>
              <a:rPr lang="es-EC" sz="2400" dirty="0">
                <a:solidFill>
                  <a:schemeClr val="bg1"/>
                </a:solidFill>
              </a:rPr>
              <a:t>- Los objetos dinámicos viven en la memoria más allá de su ámbito (</a:t>
            </a:r>
            <a:r>
              <a:rPr lang="es-EC" sz="2400" dirty="0" err="1">
                <a:solidFill>
                  <a:schemeClr val="bg1"/>
                </a:solidFill>
              </a:rPr>
              <a:t>scope</a:t>
            </a:r>
            <a:r>
              <a:rPr lang="es-EC" sz="2400" dirty="0">
                <a:solidFill>
                  <a:schemeClr val="bg1"/>
                </a:solidFill>
              </a:rPr>
              <a:t>).</a:t>
            </a:r>
          </a:p>
          <a:p>
            <a:pPr marL="0" indent="0">
              <a:buNone/>
            </a:pPr>
            <a:endParaRPr lang="es-EC" sz="2400" dirty="0">
              <a:solidFill>
                <a:schemeClr val="bg1"/>
              </a:solidFill>
            </a:endParaRPr>
          </a:p>
          <a:p>
            <a:pPr marL="0" indent="0">
              <a:buNone/>
            </a:pPr>
            <a:r>
              <a:rPr lang="es-EC" sz="2400" dirty="0">
                <a:solidFill>
                  <a:schemeClr val="bg1"/>
                </a:solidFill>
              </a:rPr>
              <a:t>- Estos objetos deben ser destruidos manualmente.</a:t>
            </a:r>
          </a:p>
          <a:p>
            <a:pPr marL="0" indent="0">
              <a:buNone/>
            </a:pPr>
            <a:endParaRPr lang="es-EC" sz="2400" dirty="0">
              <a:solidFill>
                <a:schemeClr val="bg1"/>
              </a:solidFill>
            </a:endParaRPr>
          </a:p>
          <a:p>
            <a:pPr marL="0" indent="0">
              <a:buNone/>
            </a:pPr>
            <a:r>
              <a:rPr lang="es-EC" sz="2400" dirty="0">
                <a:solidFill>
                  <a:schemeClr val="bg1"/>
                </a:solidFill>
              </a:rPr>
              <a:t>- La forma tradicional tiene menos memoria disponible.</a:t>
            </a:r>
          </a:p>
          <a:p>
            <a:pPr marL="0" indent="0">
              <a:buNone/>
            </a:pPr>
            <a:endParaRPr lang="es-EC" sz="2400" dirty="0">
              <a:solidFill>
                <a:schemeClr val="bg1"/>
              </a:solidFill>
            </a:endParaRPr>
          </a:p>
          <a:p>
            <a:pPr marL="0" indent="0">
              <a:buNone/>
            </a:pPr>
            <a:r>
              <a:rPr lang="es-EC" sz="2400" dirty="0">
                <a:solidFill>
                  <a:schemeClr val="bg1"/>
                </a:solidFill>
              </a:rPr>
              <a:t>- La forma dinámica permite guardar objetos más grandes.</a:t>
            </a:r>
          </a:p>
          <a:p>
            <a:pPr marL="0" indent="0">
              <a:buNone/>
            </a:pPr>
            <a:endParaRPr lang="es-EC" sz="2400" dirty="0">
              <a:solidFill>
                <a:schemeClr val="bg1"/>
              </a:solidFill>
            </a:endParaRPr>
          </a:p>
          <a:p>
            <a:pPr marL="0" indent="0">
              <a:buNone/>
            </a:pPr>
            <a:r>
              <a:rPr lang="es-EC" sz="2400" dirty="0">
                <a:solidFill>
                  <a:schemeClr val="bg1"/>
                </a:solidFill>
              </a:rPr>
              <a:t>- Los objetos creados por cada una de las formas viven en distintas regiones de la memoria.</a:t>
            </a:r>
            <a:br>
              <a:rPr lang="es-EC" sz="2400" dirty="0">
                <a:solidFill>
                  <a:schemeClr val="bg1"/>
                </a:solidFill>
              </a:rPr>
            </a:br>
            <a:endParaRPr lang="es-EC" sz="2400"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Tipos de datos</a:t>
            </a:r>
          </a:p>
        </p:txBody>
      </p:sp>
    </p:spTree>
    <p:extLst>
      <p:ext uri="{BB962C8B-B14F-4D97-AF65-F5344CB8AC3E}">
        <p14:creationId xmlns:p14="http://schemas.microsoft.com/office/powerpoint/2010/main" val="886619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p:txBody>
          <a:bodyPr>
            <a:normAutofit/>
          </a:bodyPr>
          <a:lstStyle/>
          <a:p>
            <a:pPr marL="0" indent="0">
              <a:buNone/>
            </a:pPr>
            <a:r>
              <a:rPr lang="es-EC" sz="2400" b="1" i="1" dirty="0">
                <a:solidFill>
                  <a:schemeClr val="bg1"/>
                </a:solidFill>
              </a:rPr>
              <a:t>Dinámica</a:t>
            </a:r>
            <a:r>
              <a:rPr lang="es-EC" sz="2400" dirty="0">
                <a:solidFill>
                  <a:schemeClr val="bg1"/>
                </a:solidFill>
              </a:rPr>
              <a:t>: Se crean y destruyen usando operadores new y </a:t>
            </a:r>
            <a:r>
              <a:rPr lang="es-EC" sz="2400" dirty="0" err="1">
                <a:solidFill>
                  <a:schemeClr val="bg1"/>
                </a:solidFill>
              </a:rPr>
              <a:t>delete</a:t>
            </a:r>
            <a:r>
              <a:rPr lang="es-EC" sz="2400" dirty="0">
                <a:solidFill>
                  <a:schemeClr val="bg1"/>
                </a:solidFill>
              </a:rPr>
              <a:t>.</a:t>
            </a:r>
          </a:p>
          <a:p>
            <a:pPr marL="0" indent="0">
              <a:buNone/>
            </a:pPr>
            <a:endParaRPr lang="es-EC" sz="2400" dirty="0">
              <a:solidFill>
                <a:schemeClr val="bg1"/>
              </a:solidFill>
            </a:endParaRPr>
          </a:p>
          <a:p>
            <a:pPr marL="0" indent="0">
              <a:buNone/>
            </a:pPr>
            <a:r>
              <a:rPr lang="es-EC" sz="2400" dirty="0">
                <a:solidFill>
                  <a:schemeClr val="bg1"/>
                </a:solidFill>
              </a:rPr>
              <a:t> </a:t>
            </a:r>
          </a:p>
          <a:p>
            <a:pPr marL="0" indent="0">
              <a:buNone/>
            </a:pPr>
            <a:endParaRPr lang="es-EC" sz="2400" dirty="0">
              <a:solidFill>
                <a:schemeClr val="bg1"/>
              </a:solidFill>
            </a:endParaRPr>
          </a:p>
          <a:p>
            <a:pPr marL="0" indent="0">
              <a:buNone/>
            </a:pPr>
            <a:br>
              <a:rPr lang="es-EC" sz="2400" dirty="0">
                <a:solidFill>
                  <a:schemeClr val="bg1"/>
                </a:solidFill>
              </a:rPr>
            </a:br>
            <a:endParaRPr lang="es-EC" sz="2400"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Tipos de datos</a:t>
            </a:r>
          </a:p>
        </p:txBody>
      </p:sp>
      <p:pic>
        <p:nvPicPr>
          <p:cNvPr id="5" name="Picture 4">
            <a:extLst>
              <a:ext uri="{FF2B5EF4-FFF2-40B4-BE49-F238E27FC236}">
                <a16:creationId xmlns:a16="http://schemas.microsoft.com/office/drawing/2014/main" id="{53808E89-97B5-4F73-A6E4-89CC9E61672E}"/>
              </a:ext>
            </a:extLst>
          </p:cNvPr>
          <p:cNvPicPr>
            <a:picLocks noChangeAspect="1"/>
          </p:cNvPicPr>
          <p:nvPr/>
        </p:nvPicPr>
        <p:blipFill>
          <a:blip r:embed="rId3"/>
          <a:stretch>
            <a:fillRect/>
          </a:stretch>
        </p:blipFill>
        <p:spPr>
          <a:xfrm>
            <a:off x="838199" y="2273299"/>
            <a:ext cx="4690403" cy="4515438"/>
          </a:xfrm>
          <a:prstGeom prst="rect">
            <a:avLst/>
          </a:prstGeom>
        </p:spPr>
      </p:pic>
    </p:spTree>
    <p:extLst>
      <p:ext uri="{BB962C8B-B14F-4D97-AF65-F5344CB8AC3E}">
        <p14:creationId xmlns:p14="http://schemas.microsoft.com/office/powerpoint/2010/main" val="3995356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a:xfrm>
            <a:off x="838200" y="1825624"/>
            <a:ext cx="10515600" cy="4420431"/>
          </a:xfrm>
        </p:spPr>
        <p:txBody>
          <a:bodyPr>
            <a:normAutofit lnSpcReduction="10000"/>
          </a:bodyPr>
          <a:lstStyle/>
          <a:p>
            <a:pPr marL="0" indent="0">
              <a:buNone/>
            </a:pPr>
            <a:r>
              <a:rPr lang="es-EC" sz="2200" dirty="0">
                <a:solidFill>
                  <a:schemeClr val="bg1"/>
                </a:solidFill>
              </a:rPr>
              <a:t>C++ nos permite crear nuestros propios objetos usando el concepto de clases.</a:t>
            </a:r>
          </a:p>
          <a:p>
            <a:pPr marL="0" indent="0">
              <a:buNone/>
            </a:pPr>
            <a:r>
              <a:rPr lang="es-EC" sz="2200" dirty="0">
                <a:solidFill>
                  <a:schemeClr val="bg1"/>
                </a:solidFill>
              </a:rPr>
              <a:t>¿Cada vez que necesitemos una estructura compleja tendremos que implementarla nuevamente? </a:t>
            </a:r>
            <a:br>
              <a:rPr lang="es-EC" sz="2200" dirty="0">
                <a:solidFill>
                  <a:schemeClr val="bg1"/>
                </a:solidFill>
              </a:rPr>
            </a:br>
            <a:br>
              <a:rPr lang="es-EC" sz="2200" dirty="0">
                <a:solidFill>
                  <a:schemeClr val="bg1"/>
                </a:solidFill>
              </a:rPr>
            </a:br>
            <a:r>
              <a:rPr lang="es-EC" sz="2200" dirty="0">
                <a:solidFill>
                  <a:schemeClr val="bg1"/>
                </a:solidFill>
              </a:rPr>
              <a:t>En general NO: pensemos en vector o </a:t>
            </a:r>
            <a:r>
              <a:rPr lang="es-EC" sz="2200" dirty="0" err="1">
                <a:solidFill>
                  <a:schemeClr val="bg1"/>
                </a:solidFill>
              </a:rPr>
              <a:t>string</a:t>
            </a:r>
            <a:r>
              <a:rPr lang="es-EC" sz="2200" dirty="0">
                <a:solidFill>
                  <a:schemeClr val="bg1"/>
                </a:solidFill>
              </a:rPr>
              <a:t>:</a:t>
            </a:r>
            <a:br>
              <a:rPr lang="es-EC" sz="2200" dirty="0">
                <a:solidFill>
                  <a:schemeClr val="bg1"/>
                </a:solidFill>
              </a:rPr>
            </a:br>
            <a:r>
              <a:rPr lang="es-EC" sz="2200" dirty="0">
                <a:solidFill>
                  <a:schemeClr val="bg1"/>
                </a:solidFill>
              </a:rPr>
              <a:t>Escribimos #include</a:t>
            </a:r>
            <a:r>
              <a:rPr lang="en-US" sz="2200" dirty="0">
                <a:solidFill>
                  <a:schemeClr val="bg1"/>
                </a:solidFill>
              </a:rPr>
              <a:t>&lt;vector&gt; </a:t>
            </a:r>
            <a:r>
              <a:rPr lang="es-EC" sz="2200" dirty="0">
                <a:solidFill>
                  <a:schemeClr val="bg1"/>
                </a:solidFill>
              </a:rPr>
              <a:t>para usar un vector. Esto incluye la definición de la clase vector a nuestro código.</a:t>
            </a:r>
            <a:br>
              <a:rPr lang="es-EC" sz="2200" dirty="0">
                <a:solidFill>
                  <a:schemeClr val="bg1"/>
                </a:solidFill>
              </a:rPr>
            </a:br>
            <a:br>
              <a:rPr lang="es-EC" sz="2200" dirty="0">
                <a:solidFill>
                  <a:schemeClr val="bg1"/>
                </a:solidFill>
              </a:rPr>
            </a:br>
            <a:r>
              <a:rPr lang="es-EC" sz="2200" dirty="0">
                <a:solidFill>
                  <a:schemeClr val="bg1"/>
                </a:solidFill>
              </a:rPr>
              <a:t>Estas clases no son distintas a las de los ejemplos, solamente que son parte de la biblioteca estándar.</a:t>
            </a:r>
            <a:br>
              <a:rPr lang="es-EC" sz="2200" dirty="0">
                <a:solidFill>
                  <a:schemeClr val="bg1"/>
                </a:solidFill>
              </a:rPr>
            </a:br>
            <a:br>
              <a:rPr lang="es-EC" sz="2200" dirty="0">
                <a:solidFill>
                  <a:schemeClr val="bg1"/>
                </a:solidFill>
              </a:rPr>
            </a:br>
            <a:r>
              <a:rPr lang="es-EC" sz="2200" dirty="0">
                <a:solidFill>
                  <a:schemeClr val="bg1"/>
                </a:solidFill>
              </a:rPr>
              <a:t>Vector está implementada a base de arreglos y punteros. </a:t>
            </a:r>
            <a:br>
              <a:rPr lang="es-EC" sz="2200" dirty="0">
                <a:solidFill>
                  <a:schemeClr val="bg1"/>
                </a:solidFill>
              </a:rPr>
            </a:br>
            <a:r>
              <a:rPr lang="es-EC" sz="2200" dirty="0">
                <a:solidFill>
                  <a:schemeClr val="bg1"/>
                </a:solidFill>
              </a:rPr>
              <a:t>Los usuarios no vemos los detalles, solamente usamos las funciones que proveen.</a:t>
            </a:r>
            <a:br>
              <a:rPr lang="es-EC" sz="2400" dirty="0">
                <a:solidFill>
                  <a:schemeClr val="bg1"/>
                </a:solidFill>
              </a:rPr>
            </a:br>
            <a:endParaRPr lang="es-EC" sz="2400"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Estructuras de datos</a:t>
            </a:r>
          </a:p>
        </p:txBody>
      </p:sp>
    </p:spTree>
    <p:extLst>
      <p:ext uri="{BB962C8B-B14F-4D97-AF65-F5344CB8AC3E}">
        <p14:creationId xmlns:p14="http://schemas.microsoft.com/office/powerpoint/2010/main" val="3949150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a:xfrm>
            <a:off x="838200" y="1825624"/>
            <a:ext cx="10515600" cy="4420431"/>
          </a:xfrm>
        </p:spPr>
        <p:txBody>
          <a:bodyPr>
            <a:normAutofit/>
          </a:bodyPr>
          <a:lstStyle/>
          <a:p>
            <a:pPr marL="0" indent="0">
              <a:buNone/>
            </a:pPr>
            <a:r>
              <a:rPr lang="es-EC" sz="2200" dirty="0">
                <a:solidFill>
                  <a:schemeClr val="bg1"/>
                </a:solidFill>
              </a:rPr>
              <a:t>La biblioteca estándar provee ciertas estructuras de datos para su uso rápido.</a:t>
            </a:r>
            <a:br>
              <a:rPr lang="es-EC" sz="2200" dirty="0">
                <a:solidFill>
                  <a:schemeClr val="bg1"/>
                </a:solidFill>
              </a:rPr>
            </a:br>
            <a:r>
              <a:rPr lang="es-EC" sz="2200" dirty="0">
                <a:solidFill>
                  <a:schemeClr val="bg1"/>
                </a:solidFill>
              </a:rPr>
              <a:t>Se intentaron incluir las más generales, como una cadena de caracteres (</a:t>
            </a:r>
            <a:r>
              <a:rPr lang="es-EC" sz="2200" dirty="0" err="1">
                <a:solidFill>
                  <a:schemeClr val="bg1"/>
                </a:solidFill>
              </a:rPr>
              <a:t>string</a:t>
            </a:r>
            <a:r>
              <a:rPr lang="es-EC" sz="2200" dirty="0">
                <a:solidFill>
                  <a:schemeClr val="bg1"/>
                </a:solidFill>
              </a:rPr>
              <a:t>).</a:t>
            </a:r>
            <a:br>
              <a:rPr lang="es-EC" sz="2200" dirty="0">
                <a:solidFill>
                  <a:schemeClr val="bg1"/>
                </a:solidFill>
              </a:rPr>
            </a:br>
            <a:endParaRPr lang="es-EC" sz="2200" dirty="0">
              <a:solidFill>
                <a:schemeClr val="bg1"/>
              </a:solidFill>
            </a:endParaRPr>
          </a:p>
          <a:p>
            <a:pPr marL="0" indent="0">
              <a:buNone/>
            </a:pPr>
            <a:r>
              <a:rPr lang="es-EC" sz="2200" dirty="0">
                <a:solidFill>
                  <a:schemeClr val="bg1"/>
                </a:solidFill>
              </a:rPr>
              <a:t>No provee de estructuras muy específicas, las cuales se dejan al programador para que las implemente a su gusto. Por ejemplo, los grafos.</a:t>
            </a:r>
            <a:br>
              <a:rPr lang="es-EC" sz="2200" dirty="0">
                <a:solidFill>
                  <a:schemeClr val="bg1"/>
                </a:solidFill>
              </a:rPr>
            </a:br>
            <a:br>
              <a:rPr lang="es-EC" sz="2200" dirty="0">
                <a:solidFill>
                  <a:schemeClr val="bg1"/>
                </a:solidFill>
              </a:rPr>
            </a:br>
            <a:r>
              <a:rPr lang="es-EC" sz="2200" dirty="0">
                <a:solidFill>
                  <a:schemeClr val="bg1"/>
                </a:solidFill>
              </a:rPr>
              <a:t>Existen muchas formas de representar grafos con distintas ventajas y desventajas, por lo que la biblioteca estándar decide no proveer de una implementación. </a:t>
            </a:r>
            <a:br>
              <a:rPr lang="es-EC" sz="2200" dirty="0">
                <a:solidFill>
                  <a:schemeClr val="bg1"/>
                </a:solidFill>
              </a:rPr>
            </a:br>
            <a:br>
              <a:rPr lang="es-EC" sz="2200" dirty="0">
                <a:solidFill>
                  <a:schemeClr val="bg1"/>
                </a:solidFill>
              </a:rPr>
            </a:br>
            <a:r>
              <a:rPr lang="es-EC" sz="2200" dirty="0">
                <a:solidFill>
                  <a:schemeClr val="bg1"/>
                </a:solidFill>
              </a:rPr>
              <a:t>Pero se pueden implementar fácilmente usando otros objetos de la biblioteca estándar.</a:t>
            </a: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Estructuras de datos</a:t>
            </a:r>
          </a:p>
        </p:txBody>
      </p:sp>
    </p:spTree>
    <p:extLst>
      <p:ext uri="{BB962C8B-B14F-4D97-AF65-F5344CB8AC3E}">
        <p14:creationId xmlns:p14="http://schemas.microsoft.com/office/powerpoint/2010/main" val="8584361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a:xfrm>
            <a:off x="838200" y="1825624"/>
            <a:ext cx="10515600" cy="4420431"/>
          </a:xfrm>
        </p:spPr>
        <p:txBody>
          <a:bodyPr>
            <a:normAutofit/>
          </a:bodyPr>
          <a:lstStyle/>
          <a:p>
            <a:pPr marL="0" indent="0">
              <a:buNone/>
            </a:pPr>
            <a:r>
              <a:rPr lang="en-US" sz="2400" dirty="0">
                <a:solidFill>
                  <a:schemeClr val="bg1"/>
                </a:solidFill>
              </a:rPr>
              <a:t>Im</a:t>
            </a:r>
            <a:r>
              <a:rPr lang="es-EC" sz="2400" dirty="0">
                <a:solidFill>
                  <a:schemeClr val="bg1"/>
                </a:solidFill>
              </a:rPr>
              <a:t>aginemos una pila de platos: </a:t>
            </a:r>
          </a:p>
          <a:p>
            <a:pPr>
              <a:buFontTx/>
              <a:buChar char="-"/>
            </a:pPr>
            <a:r>
              <a:rPr lang="es-EC" sz="2400" dirty="0">
                <a:solidFill>
                  <a:schemeClr val="bg1"/>
                </a:solidFill>
              </a:rPr>
              <a:t>Cuando un plato es lavado, se coloca arriba de la pila.</a:t>
            </a:r>
          </a:p>
          <a:p>
            <a:pPr>
              <a:buFontTx/>
              <a:buChar char="-"/>
            </a:pPr>
            <a:r>
              <a:rPr lang="es-EC" sz="2400" dirty="0">
                <a:solidFill>
                  <a:schemeClr val="bg1"/>
                </a:solidFill>
              </a:rPr>
              <a:t>Cuando se debe usar un plato limpio, se toma el de más arriba.</a:t>
            </a:r>
          </a:p>
          <a:p>
            <a:pPr marL="0" indent="0">
              <a:buNone/>
            </a:pPr>
            <a:endParaRPr lang="es-EC" sz="2400" dirty="0">
              <a:solidFill>
                <a:schemeClr val="bg1"/>
              </a:solidFill>
            </a:endParaRPr>
          </a:p>
          <a:p>
            <a:pPr marL="0" indent="0">
              <a:buNone/>
            </a:pPr>
            <a:r>
              <a:rPr lang="es-EC" sz="2400" dirty="0">
                <a:solidFill>
                  <a:schemeClr val="bg1"/>
                </a:solidFill>
              </a:rPr>
              <a:t>Este concepto no es un tipo de dato básico. No tenemos una estructura que permita realizar las operaciones descritas en el lenguaje.</a:t>
            </a:r>
            <a:br>
              <a:rPr lang="es-EC" sz="2400" dirty="0">
                <a:solidFill>
                  <a:schemeClr val="bg1"/>
                </a:solidFill>
              </a:rPr>
            </a:br>
            <a:br>
              <a:rPr lang="es-EC" sz="2400" dirty="0">
                <a:solidFill>
                  <a:schemeClr val="bg1"/>
                </a:solidFill>
              </a:rPr>
            </a:br>
            <a:r>
              <a:rPr lang="es-EC" sz="2400" dirty="0">
                <a:solidFill>
                  <a:schemeClr val="bg1"/>
                </a:solidFill>
              </a:rPr>
              <a:t>Sin embargo, puede ser implementado como un objeto de una </a:t>
            </a:r>
            <a:r>
              <a:rPr lang="es-EC" sz="2400" dirty="0" err="1">
                <a:solidFill>
                  <a:schemeClr val="bg1"/>
                </a:solidFill>
              </a:rPr>
              <a:t>Class</a:t>
            </a:r>
            <a:r>
              <a:rPr lang="es-EC" sz="2400" dirty="0">
                <a:solidFill>
                  <a:schemeClr val="bg1"/>
                </a:solidFill>
              </a:rPr>
              <a:t>, en base a tipos de datos básicos.</a:t>
            </a: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Pilas</a:t>
            </a:r>
          </a:p>
        </p:txBody>
      </p:sp>
    </p:spTree>
    <p:extLst>
      <p:ext uri="{BB962C8B-B14F-4D97-AF65-F5344CB8AC3E}">
        <p14:creationId xmlns:p14="http://schemas.microsoft.com/office/powerpoint/2010/main" val="39042368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a:xfrm>
            <a:off x="838200" y="1825624"/>
            <a:ext cx="10515600" cy="4420431"/>
          </a:xfrm>
        </p:spPr>
        <p:txBody>
          <a:bodyPr>
            <a:normAutofit/>
          </a:bodyPr>
          <a:lstStyle/>
          <a:p>
            <a:pPr marL="0" indent="0">
              <a:buNone/>
            </a:pPr>
            <a:r>
              <a:rPr lang="es-EC" sz="2400" dirty="0">
                <a:solidFill>
                  <a:schemeClr val="bg1"/>
                </a:solidFill>
              </a:rPr>
              <a:t>Estructura de datos que simula una lista en la cual </a:t>
            </a:r>
            <a:r>
              <a:rPr lang="es-EC" sz="2400" b="1" u="sng" dirty="0">
                <a:solidFill>
                  <a:schemeClr val="bg1"/>
                </a:solidFill>
              </a:rPr>
              <a:t>solamente</a:t>
            </a:r>
            <a:r>
              <a:rPr lang="es-EC" sz="2400" dirty="0">
                <a:solidFill>
                  <a:schemeClr val="bg1"/>
                </a:solidFill>
              </a:rPr>
              <a:t> se pueden realizar dos operaciones: colocar un elemento al final, o quitar un elemento del final.</a:t>
            </a:r>
          </a:p>
          <a:p>
            <a:pPr marL="0" indent="0">
              <a:buNone/>
            </a:pPr>
            <a:endParaRPr lang="es-EC" sz="2400" dirty="0">
              <a:solidFill>
                <a:schemeClr val="bg1"/>
              </a:solidFill>
            </a:endParaRPr>
          </a:p>
          <a:p>
            <a:pPr marL="0" indent="0">
              <a:buNone/>
            </a:pPr>
            <a:r>
              <a:rPr lang="es-EC" sz="2400" dirty="0">
                <a:solidFill>
                  <a:schemeClr val="bg1"/>
                </a:solidFill>
              </a:rPr>
              <a:t>¿Cómo implementaríamos una estructura que permita estas operaciones?</a:t>
            </a:r>
            <a:br>
              <a:rPr lang="es-EC" sz="2400" dirty="0">
                <a:solidFill>
                  <a:schemeClr val="bg1"/>
                </a:solidFill>
              </a:rPr>
            </a:br>
            <a:r>
              <a:rPr lang="es-EC" sz="2400" dirty="0">
                <a:solidFill>
                  <a:schemeClr val="bg1"/>
                </a:solidFill>
              </a:rPr>
              <a:t>La estructura más básica que nos permite guardar elementos es el arreglo.</a:t>
            </a:r>
            <a:br>
              <a:rPr lang="es-EC" sz="2400" dirty="0">
                <a:solidFill>
                  <a:schemeClr val="bg1"/>
                </a:solidFill>
              </a:rPr>
            </a:br>
            <a:br>
              <a:rPr lang="es-EC" sz="2400" dirty="0">
                <a:solidFill>
                  <a:schemeClr val="bg1"/>
                </a:solidFill>
              </a:rPr>
            </a:br>
            <a:r>
              <a:rPr lang="es-EC" sz="2400" dirty="0">
                <a:solidFill>
                  <a:schemeClr val="bg1"/>
                </a:solidFill>
              </a:rPr>
              <a:t>Por simplicidad, supongamos que guardamos datos enteros en el arreglo que representan el color de cada plato.</a:t>
            </a:r>
            <a:br>
              <a:rPr lang="es-EC" sz="2400" dirty="0">
                <a:solidFill>
                  <a:schemeClr val="bg1"/>
                </a:solidFill>
              </a:rPr>
            </a:br>
            <a:br>
              <a:rPr lang="es-EC" sz="2400" dirty="0">
                <a:solidFill>
                  <a:schemeClr val="bg1"/>
                </a:solidFill>
              </a:rPr>
            </a:br>
            <a:endParaRPr lang="es-EC" sz="2400"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Pilas</a:t>
            </a:r>
          </a:p>
        </p:txBody>
      </p:sp>
    </p:spTree>
    <p:extLst>
      <p:ext uri="{BB962C8B-B14F-4D97-AF65-F5344CB8AC3E}">
        <p14:creationId xmlns:p14="http://schemas.microsoft.com/office/powerpoint/2010/main" val="201433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a:xfrm>
            <a:off x="838200" y="1825624"/>
            <a:ext cx="10515600" cy="4814327"/>
          </a:xfrm>
        </p:spPr>
        <p:txBody>
          <a:bodyPr>
            <a:noAutofit/>
          </a:bodyPr>
          <a:lstStyle/>
          <a:p>
            <a:pPr marL="0" indent="0">
              <a:buNone/>
            </a:pPr>
            <a:r>
              <a:rPr lang="es-EC" sz="2200" dirty="0">
                <a:solidFill>
                  <a:schemeClr val="bg1"/>
                </a:solidFill>
              </a:rPr>
              <a:t>Supongamos que tenemos 10 platos e inicialmente tenemos dos platos de distinto color:</a:t>
            </a:r>
            <a:br>
              <a:rPr lang="es-EC" sz="2200" dirty="0">
                <a:solidFill>
                  <a:schemeClr val="bg1"/>
                </a:solidFill>
              </a:rPr>
            </a:br>
            <a:r>
              <a:rPr lang="es-EC" sz="2200" dirty="0">
                <a:solidFill>
                  <a:schemeClr val="bg1"/>
                </a:solidFill>
                <a:effectLst/>
                <a:ea typeface="Times New Roman" panose="02020603050405020304" pitchFamily="18" charset="0"/>
                <a:cs typeface="Courier New" panose="02070309020205020404" pitchFamily="49" charset="0"/>
              </a:rPr>
              <a:t>2 1 0 0 0 0 0 0 0 0</a:t>
            </a:r>
            <a:endParaRPr lang="es-EC" sz="2200" dirty="0">
              <a:solidFill>
                <a:schemeClr val="bg1"/>
              </a:solidFill>
            </a:endParaRPr>
          </a:p>
          <a:p>
            <a:pPr marL="0" indent="0">
              <a:buNone/>
            </a:pPr>
            <a:br>
              <a:rPr lang="es-EC" sz="2200" dirty="0">
                <a:solidFill>
                  <a:schemeClr val="bg1"/>
                </a:solidFill>
              </a:rPr>
            </a:br>
            <a:r>
              <a:rPr lang="es-EC" sz="2200" dirty="0">
                <a:solidFill>
                  <a:schemeClr val="bg1"/>
                </a:solidFill>
              </a:rPr>
              <a:t>Su ponemos un plato arriba de color 2:</a:t>
            </a:r>
            <a:br>
              <a:rPr lang="es-EC" sz="2200" dirty="0">
                <a:solidFill>
                  <a:schemeClr val="bg1"/>
                </a:solidFill>
              </a:rPr>
            </a:br>
            <a:r>
              <a:rPr lang="es-EC" sz="2200" dirty="0">
                <a:solidFill>
                  <a:schemeClr val="bg1"/>
                </a:solidFill>
                <a:effectLst/>
                <a:ea typeface="Times New Roman" panose="02020603050405020304" pitchFamily="18" charset="0"/>
                <a:cs typeface="Courier New" panose="02070309020205020404" pitchFamily="49" charset="0"/>
              </a:rPr>
              <a:t>2 1 2 0 0 0 0 0 0 0</a:t>
            </a:r>
            <a:br>
              <a:rPr lang="es-EC" sz="2200" dirty="0">
                <a:solidFill>
                  <a:schemeClr val="bg1"/>
                </a:solidFill>
                <a:effectLst/>
                <a:ea typeface="Times New Roman" panose="02020603050405020304" pitchFamily="18" charset="0"/>
                <a:cs typeface="Courier New" panose="02070309020205020404" pitchFamily="49" charset="0"/>
              </a:rPr>
            </a:br>
            <a:br>
              <a:rPr lang="es-EC" sz="2200" dirty="0">
                <a:solidFill>
                  <a:schemeClr val="bg1"/>
                </a:solidFill>
                <a:effectLst/>
                <a:ea typeface="Times New Roman" panose="02020603050405020304" pitchFamily="18" charset="0"/>
                <a:cs typeface="Courier New" panose="02070309020205020404" pitchFamily="49" charset="0"/>
              </a:rPr>
            </a:br>
            <a:r>
              <a:rPr lang="es-EC" sz="2200" dirty="0">
                <a:solidFill>
                  <a:schemeClr val="bg1"/>
                </a:solidFill>
                <a:effectLst/>
                <a:ea typeface="Times New Roman" panose="02020603050405020304" pitchFamily="18" charset="0"/>
                <a:cs typeface="Courier New" panose="02070309020205020404" pitchFamily="49" charset="0"/>
              </a:rPr>
              <a:t>Si ponemos un plato arriba de color 3:</a:t>
            </a:r>
            <a:br>
              <a:rPr lang="es-EC" sz="2200" dirty="0">
                <a:solidFill>
                  <a:schemeClr val="bg1"/>
                </a:solidFill>
                <a:effectLst/>
                <a:ea typeface="Times New Roman" panose="02020603050405020304" pitchFamily="18" charset="0"/>
                <a:cs typeface="Courier New" panose="02070309020205020404" pitchFamily="49" charset="0"/>
              </a:rPr>
            </a:br>
            <a:r>
              <a:rPr lang="es-EC" sz="2200" dirty="0">
                <a:solidFill>
                  <a:schemeClr val="bg1"/>
                </a:solidFill>
                <a:effectLst/>
                <a:ea typeface="Times New Roman" panose="02020603050405020304" pitchFamily="18" charset="0"/>
                <a:cs typeface="Courier New" panose="02070309020205020404" pitchFamily="49" charset="0"/>
              </a:rPr>
              <a:t>2 1 2 3 0 0 0 0 0 0</a:t>
            </a:r>
            <a:endParaRPr lang="en-US" sz="2200" dirty="0">
              <a:solidFill>
                <a:schemeClr val="bg1"/>
              </a:solidFill>
              <a:effectLst/>
              <a:ea typeface="Calibri" panose="020F0502020204030204" pitchFamily="34" charset="0"/>
              <a:cs typeface="Times New Roman" panose="02020603050405020304" pitchFamily="18" charset="0"/>
            </a:endParaRPr>
          </a:p>
          <a:p>
            <a:pPr marL="0" indent="0">
              <a:buNone/>
            </a:pPr>
            <a:br>
              <a:rPr lang="es-EC" sz="2200" dirty="0">
                <a:solidFill>
                  <a:schemeClr val="bg1"/>
                </a:solidFill>
              </a:rPr>
            </a:br>
            <a:r>
              <a:rPr lang="es-EC" sz="2200" dirty="0">
                <a:solidFill>
                  <a:schemeClr val="bg1"/>
                </a:solidFill>
              </a:rPr>
              <a:t>Si luego quitamos el plato de arriba:</a:t>
            </a:r>
            <a:br>
              <a:rPr lang="es-EC" sz="2200" dirty="0">
                <a:solidFill>
                  <a:schemeClr val="bg1"/>
                </a:solidFill>
              </a:rPr>
            </a:br>
            <a:r>
              <a:rPr lang="es-EC" sz="2200" dirty="0">
                <a:solidFill>
                  <a:schemeClr val="bg1"/>
                </a:solidFill>
                <a:effectLst/>
                <a:ea typeface="Times New Roman" panose="02020603050405020304" pitchFamily="18" charset="0"/>
                <a:cs typeface="Courier New" panose="02070309020205020404" pitchFamily="49" charset="0"/>
              </a:rPr>
              <a:t>2 1 2 0 0 0 0 0 0 0</a:t>
            </a:r>
            <a:br>
              <a:rPr lang="es-EC" sz="2200" dirty="0">
                <a:solidFill>
                  <a:schemeClr val="bg1"/>
                </a:solidFill>
                <a:effectLst/>
                <a:ea typeface="Times New Roman" panose="02020603050405020304" pitchFamily="18" charset="0"/>
                <a:cs typeface="Courier New" panose="02070309020205020404" pitchFamily="49" charset="0"/>
              </a:rPr>
            </a:br>
            <a:br>
              <a:rPr lang="es-EC" sz="2200" dirty="0">
                <a:solidFill>
                  <a:schemeClr val="bg1"/>
                </a:solidFill>
                <a:effectLst/>
                <a:ea typeface="Times New Roman" panose="02020603050405020304" pitchFamily="18" charset="0"/>
                <a:cs typeface="Courier New" panose="02070309020205020404" pitchFamily="49" charset="0"/>
              </a:rPr>
            </a:br>
            <a:r>
              <a:rPr lang="es-EC" sz="2200" dirty="0">
                <a:solidFill>
                  <a:schemeClr val="bg1"/>
                </a:solidFill>
                <a:effectLst/>
                <a:ea typeface="Times New Roman" panose="02020603050405020304" pitchFamily="18" charset="0"/>
                <a:cs typeface="Courier New" panose="02070309020205020404" pitchFamily="49" charset="0"/>
              </a:rPr>
              <a:t>Si volvemos a quitar el plato de arriba:</a:t>
            </a:r>
            <a:br>
              <a:rPr lang="es-EC" sz="2200" dirty="0">
                <a:solidFill>
                  <a:schemeClr val="bg1"/>
                </a:solidFill>
                <a:effectLst/>
                <a:ea typeface="Times New Roman" panose="02020603050405020304" pitchFamily="18" charset="0"/>
                <a:cs typeface="Courier New" panose="02070309020205020404" pitchFamily="49" charset="0"/>
              </a:rPr>
            </a:br>
            <a:r>
              <a:rPr lang="es-EC" sz="2200" dirty="0">
                <a:solidFill>
                  <a:schemeClr val="bg1"/>
                </a:solidFill>
                <a:effectLst/>
                <a:ea typeface="Times New Roman" panose="02020603050405020304" pitchFamily="18" charset="0"/>
                <a:cs typeface="Courier New" panose="02070309020205020404" pitchFamily="49" charset="0"/>
              </a:rPr>
              <a:t>2 1 0 0 0 0 0 0 0 0</a:t>
            </a:r>
            <a:endParaRPr lang="es-EC" sz="2200" dirty="0">
              <a:solidFill>
                <a:schemeClr val="bg1"/>
              </a:solidFill>
            </a:endParaRPr>
          </a:p>
          <a:p>
            <a:pPr marL="0" indent="0">
              <a:buNone/>
            </a:pPr>
            <a:br>
              <a:rPr lang="es-EC" sz="2200" dirty="0">
                <a:solidFill>
                  <a:schemeClr val="bg1"/>
                </a:solidFill>
              </a:rPr>
            </a:br>
            <a:br>
              <a:rPr lang="es-EC" sz="2200" dirty="0">
                <a:solidFill>
                  <a:schemeClr val="bg1"/>
                </a:solidFill>
              </a:rPr>
            </a:br>
            <a:br>
              <a:rPr lang="es-EC" sz="2200" dirty="0">
                <a:solidFill>
                  <a:schemeClr val="bg1"/>
                </a:solidFill>
              </a:rPr>
            </a:br>
            <a:endParaRPr lang="es-EC" sz="2200"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Pilas</a:t>
            </a:r>
          </a:p>
        </p:txBody>
      </p:sp>
    </p:spTree>
    <p:extLst>
      <p:ext uri="{BB962C8B-B14F-4D97-AF65-F5344CB8AC3E}">
        <p14:creationId xmlns:p14="http://schemas.microsoft.com/office/powerpoint/2010/main" val="3737061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a:xfrm>
            <a:off x="838200" y="1825624"/>
            <a:ext cx="10515600" cy="4772124"/>
          </a:xfrm>
        </p:spPr>
        <p:txBody>
          <a:bodyPr>
            <a:normAutofit/>
          </a:bodyPr>
          <a:lstStyle/>
          <a:p>
            <a:pPr marL="0" indent="0">
              <a:buNone/>
            </a:pPr>
            <a:r>
              <a:rPr lang="es-EC" sz="2400" dirty="0">
                <a:solidFill>
                  <a:schemeClr val="bg1"/>
                </a:solidFill>
              </a:rPr>
              <a:t>Para simular una pila, basta un arreglo y la cantidad de elementos:</a:t>
            </a:r>
            <a:br>
              <a:rPr lang="es-EC" sz="2400" dirty="0">
                <a:solidFill>
                  <a:schemeClr val="bg1"/>
                </a:solidFill>
              </a:rPr>
            </a:br>
            <a:br>
              <a:rPr lang="es-EC" sz="2400" dirty="0">
                <a:solidFill>
                  <a:schemeClr val="bg1"/>
                </a:solidFill>
              </a:rPr>
            </a:br>
            <a:r>
              <a:rPr lang="es-ES" sz="2400" dirty="0" err="1">
                <a:solidFill>
                  <a:schemeClr val="bg1"/>
                </a:solidFill>
              </a:rPr>
              <a:t>int</a:t>
            </a:r>
            <a:r>
              <a:rPr lang="es-ES" sz="2400" dirty="0">
                <a:solidFill>
                  <a:schemeClr val="bg1"/>
                </a:solidFill>
              </a:rPr>
              <a:t> pila[tamaño máximo]; </a:t>
            </a:r>
          </a:p>
          <a:p>
            <a:pPr marL="0" indent="0">
              <a:buNone/>
            </a:pPr>
            <a:r>
              <a:rPr lang="es-ES" sz="2400" dirty="0" err="1">
                <a:solidFill>
                  <a:schemeClr val="bg1"/>
                </a:solidFill>
              </a:rPr>
              <a:t>int</a:t>
            </a:r>
            <a:r>
              <a:rPr lang="es-ES" sz="2400" dirty="0">
                <a:solidFill>
                  <a:schemeClr val="bg1"/>
                </a:solidFill>
              </a:rPr>
              <a:t> p = 0;</a:t>
            </a:r>
            <a:endParaRPr lang="en-US" sz="2400" dirty="0">
              <a:solidFill>
                <a:schemeClr val="bg1"/>
              </a:solidFill>
              <a:effectLst/>
              <a:ea typeface="Calibri" panose="020F0502020204030204" pitchFamily="34" charset="0"/>
              <a:cs typeface="Times New Roman" panose="02020603050405020304" pitchFamily="18" charset="0"/>
            </a:endParaRPr>
          </a:p>
          <a:p>
            <a:pPr marL="0" indent="0">
              <a:buNone/>
            </a:pPr>
            <a:endParaRPr lang="es-EC" sz="2400" dirty="0">
              <a:solidFill>
                <a:schemeClr val="bg1"/>
              </a:solidFill>
            </a:endParaRPr>
          </a:p>
          <a:p>
            <a:pPr marL="0" indent="0">
              <a:buNone/>
            </a:pPr>
            <a:r>
              <a:rPr lang="es-EC" sz="2400" dirty="0">
                <a:solidFill>
                  <a:schemeClr val="bg1"/>
                </a:solidFill>
              </a:rPr>
              <a:t>Una pila general no necesariamente consta de números enteros, podemos usar cualquier tipo de datos.</a:t>
            </a: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Pilas</a:t>
            </a:r>
          </a:p>
        </p:txBody>
      </p:sp>
    </p:spTree>
    <p:extLst>
      <p:ext uri="{BB962C8B-B14F-4D97-AF65-F5344CB8AC3E}">
        <p14:creationId xmlns:p14="http://schemas.microsoft.com/office/powerpoint/2010/main" val="2313543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a:xfrm>
            <a:off x="838200" y="1856936"/>
            <a:ext cx="10515600" cy="4635940"/>
          </a:xfrm>
        </p:spPr>
        <p:txBody>
          <a:bodyPr>
            <a:normAutofit/>
          </a:bodyPr>
          <a:lstStyle/>
          <a:p>
            <a:pPr marL="0" indent="0">
              <a:buNone/>
            </a:pPr>
            <a:r>
              <a:rPr lang="es-ES" sz="2400" dirty="0">
                <a:solidFill>
                  <a:schemeClr val="bg1"/>
                </a:solidFill>
              </a:rPr>
              <a:t>Un grafo representa conexiones entre objetos.</a:t>
            </a:r>
            <a:br>
              <a:rPr lang="es-ES" sz="2400" dirty="0">
                <a:solidFill>
                  <a:schemeClr val="bg1"/>
                </a:solidFill>
              </a:rPr>
            </a:br>
            <a:endParaRPr lang="es-ES" sz="2400" dirty="0">
              <a:solidFill>
                <a:schemeClr val="bg1"/>
              </a:solidFill>
            </a:endParaRPr>
          </a:p>
          <a:p>
            <a:pPr marL="0" indent="0">
              <a:buNone/>
            </a:pPr>
            <a:r>
              <a:rPr lang="es-ES" sz="2400" dirty="0">
                <a:solidFill>
                  <a:schemeClr val="bg1"/>
                </a:solidFill>
              </a:rPr>
              <a:t>Algoritmos importantes: encontrar el camino más corto entre dos vértices.</a:t>
            </a:r>
            <a:br>
              <a:rPr lang="es-ES" sz="2400" dirty="0">
                <a:solidFill>
                  <a:schemeClr val="bg1"/>
                </a:solidFill>
              </a:rPr>
            </a:br>
            <a:endParaRPr lang="es-ES" sz="2400" dirty="0">
              <a:solidFill>
                <a:schemeClr val="bg1"/>
              </a:solidFill>
            </a:endParaRPr>
          </a:p>
          <a:p>
            <a:pPr marL="0" indent="0">
              <a:buNone/>
            </a:pPr>
            <a:r>
              <a:rPr lang="es-ES" sz="2400" dirty="0">
                <a:solidFill>
                  <a:schemeClr val="bg1"/>
                </a:solidFill>
              </a:rPr>
              <a:t>Claramente un grafo no es un tipo de dato básico. </a:t>
            </a:r>
            <a:br>
              <a:rPr lang="es-ES" sz="2400" dirty="0">
                <a:solidFill>
                  <a:schemeClr val="bg1"/>
                </a:solidFill>
              </a:rPr>
            </a:br>
            <a:endParaRPr lang="es-ES" sz="2400" dirty="0">
              <a:solidFill>
                <a:schemeClr val="bg1"/>
              </a:solidFill>
            </a:endParaRPr>
          </a:p>
          <a:p>
            <a:pPr marL="0" indent="0">
              <a:buNone/>
            </a:pPr>
            <a:r>
              <a:rPr lang="es-ES" sz="2400" dirty="0">
                <a:solidFill>
                  <a:schemeClr val="bg1"/>
                </a:solidFill>
              </a:rPr>
              <a:t>Necesitamos expresar estructuras complejas en base a los tipos de datos básicos.</a:t>
            </a:r>
            <a:br>
              <a:rPr lang="es-ES" dirty="0">
                <a:solidFill>
                  <a:schemeClr val="bg1"/>
                </a:solidFill>
              </a:rPr>
            </a:br>
            <a:br>
              <a:rPr lang="es-ES" dirty="0">
                <a:solidFill>
                  <a:schemeClr val="bg1"/>
                </a:solidFill>
              </a:rPr>
            </a:br>
            <a:endParaRPr lang="es-ES" dirty="0">
              <a:solidFill>
                <a:schemeClr val="bg1"/>
              </a:solidFill>
            </a:endParaRPr>
          </a:p>
          <a:p>
            <a:pPr marL="0" indent="0">
              <a:buNone/>
            </a:pPr>
            <a:endParaRPr lang="es-ES" dirty="0">
              <a:solidFill>
                <a:schemeClr val="bg1"/>
              </a:solidFill>
            </a:endParaRPr>
          </a:p>
          <a:p>
            <a:pPr marL="0" indent="0">
              <a:buNone/>
            </a:pPr>
            <a:endParaRPr lang="en-US" dirty="0">
              <a:solidFill>
                <a:schemeClr val="bg1"/>
              </a:solidFill>
            </a:endParaRPr>
          </a:p>
          <a:p>
            <a:pPr marL="0" indent="0">
              <a:buNone/>
            </a:pPr>
            <a:endParaRPr lang="es-ES"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Tipos de datos</a:t>
            </a:r>
          </a:p>
        </p:txBody>
      </p:sp>
    </p:spTree>
    <p:extLst>
      <p:ext uri="{BB962C8B-B14F-4D97-AF65-F5344CB8AC3E}">
        <p14:creationId xmlns:p14="http://schemas.microsoft.com/office/powerpoint/2010/main" val="18931896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a:xfrm>
            <a:off x="838200" y="1825624"/>
            <a:ext cx="10515600" cy="4772124"/>
          </a:xfrm>
        </p:spPr>
        <p:txBody>
          <a:bodyPr>
            <a:normAutofit lnSpcReduction="10000"/>
          </a:bodyPr>
          <a:lstStyle/>
          <a:p>
            <a:pPr marL="0" indent="0">
              <a:buNone/>
            </a:pPr>
            <a:r>
              <a:rPr lang="es-EC" sz="2400" dirty="0">
                <a:solidFill>
                  <a:schemeClr val="bg1"/>
                </a:solidFill>
              </a:rPr>
              <a:t>Para añadir un elemento arriba de la pila:</a:t>
            </a:r>
            <a:br>
              <a:rPr lang="es-EC" sz="2400" dirty="0">
                <a:solidFill>
                  <a:schemeClr val="bg1"/>
                </a:solidFill>
              </a:rPr>
            </a:br>
            <a:r>
              <a:rPr lang="es-EC" sz="2400" dirty="0">
                <a:solidFill>
                  <a:schemeClr val="bg1"/>
                </a:solidFill>
                <a:effectLst/>
                <a:ea typeface="Times New Roman" panose="02020603050405020304" pitchFamily="18" charset="0"/>
                <a:cs typeface="Courier New" panose="02070309020205020404" pitchFamily="49" charset="0"/>
              </a:rPr>
              <a:t>pila[p++]=objeto;</a:t>
            </a:r>
            <a:endParaRPr lang="en-US" sz="2400" dirty="0">
              <a:solidFill>
                <a:schemeClr val="bg1"/>
              </a:solidFill>
              <a:effectLst/>
              <a:ea typeface="Calibri" panose="020F0502020204030204" pitchFamily="34" charset="0"/>
              <a:cs typeface="Times New Roman" panose="02020603050405020304" pitchFamily="18" charset="0"/>
            </a:endParaRPr>
          </a:p>
          <a:p>
            <a:pPr marL="0" indent="0">
              <a:buNone/>
            </a:pPr>
            <a:br>
              <a:rPr lang="es-EC" sz="2400" dirty="0">
                <a:solidFill>
                  <a:schemeClr val="bg1"/>
                </a:solidFill>
              </a:rPr>
            </a:br>
            <a:r>
              <a:rPr lang="es-EC" sz="2400" dirty="0">
                <a:solidFill>
                  <a:schemeClr val="bg1"/>
                </a:solidFill>
              </a:rPr>
              <a:t>Para remover el elemento de arriba de la pila:</a:t>
            </a:r>
            <a:br>
              <a:rPr lang="es-EC" sz="2400" dirty="0">
                <a:solidFill>
                  <a:schemeClr val="bg1"/>
                </a:solidFill>
              </a:rPr>
            </a:br>
            <a:r>
              <a:rPr lang="es-EC" sz="2400" dirty="0">
                <a:solidFill>
                  <a:schemeClr val="bg1"/>
                </a:solidFill>
                <a:effectLst/>
                <a:ea typeface="Times New Roman" panose="02020603050405020304" pitchFamily="18" charset="0"/>
                <a:cs typeface="Courier New" panose="02070309020205020404" pitchFamily="49" charset="0"/>
              </a:rPr>
              <a:t>pila[--p] = 0;</a:t>
            </a:r>
            <a:endParaRPr lang="en-US" sz="2400" dirty="0">
              <a:solidFill>
                <a:schemeClr val="bg1"/>
              </a:solidFill>
              <a:effectLst/>
              <a:ea typeface="Calibri" panose="020F0502020204030204" pitchFamily="34" charset="0"/>
              <a:cs typeface="Times New Roman" panose="02020603050405020304" pitchFamily="18" charset="0"/>
            </a:endParaRPr>
          </a:p>
          <a:p>
            <a:pPr marL="0" indent="0">
              <a:buNone/>
            </a:pPr>
            <a:br>
              <a:rPr lang="es-EC" sz="2400" dirty="0">
                <a:solidFill>
                  <a:schemeClr val="bg1"/>
                </a:solidFill>
              </a:rPr>
            </a:br>
            <a:r>
              <a:rPr lang="es-EC" sz="2400" dirty="0">
                <a:solidFill>
                  <a:schemeClr val="bg1"/>
                </a:solidFill>
              </a:rPr>
              <a:t>Una implementación correcta debe regresar un error si añadimos más elementos que la cantidad máxima, o quitamos elementos cuando la pila está vacía.</a:t>
            </a:r>
            <a:br>
              <a:rPr lang="es-EC" sz="2400" dirty="0">
                <a:solidFill>
                  <a:schemeClr val="bg1"/>
                </a:solidFill>
              </a:rPr>
            </a:br>
            <a:br>
              <a:rPr lang="es-EC" sz="2400" dirty="0">
                <a:solidFill>
                  <a:schemeClr val="bg1"/>
                </a:solidFill>
              </a:rPr>
            </a:br>
            <a:r>
              <a:rPr lang="es-EC" sz="2400" dirty="0">
                <a:solidFill>
                  <a:schemeClr val="bg1"/>
                </a:solidFill>
              </a:rPr>
              <a:t>En inglés, la pila es conocida como “</a:t>
            </a:r>
            <a:r>
              <a:rPr lang="es-EC" sz="2400" dirty="0" err="1">
                <a:solidFill>
                  <a:schemeClr val="bg1"/>
                </a:solidFill>
              </a:rPr>
              <a:t>stack</a:t>
            </a:r>
            <a:r>
              <a:rPr lang="es-EC" sz="2400" dirty="0">
                <a:solidFill>
                  <a:schemeClr val="bg1"/>
                </a:solidFill>
              </a:rPr>
              <a:t>”, la operación de añadir en la parte superior se llama “</a:t>
            </a:r>
            <a:r>
              <a:rPr lang="es-EC" sz="2400" dirty="0" err="1">
                <a:solidFill>
                  <a:schemeClr val="bg1"/>
                </a:solidFill>
              </a:rPr>
              <a:t>push</a:t>
            </a:r>
            <a:r>
              <a:rPr lang="es-EC" sz="2400" dirty="0">
                <a:solidFill>
                  <a:schemeClr val="bg1"/>
                </a:solidFill>
              </a:rPr>
              <a:t>” y la de quitar el elemento superior se llama “pop”.</a:t>
            </a:r>
            <a:br>
              <a:rPr lang="es-EC" sz="2400" dirty="0">
                <a:solidFill>
                  <a:schemeClr val="bg1"/>
                </a:solidFill>
              </a:rPr>
            </a:br>
            <a:br>
              <a:rPr lang="es-EC" sz="2400" dirty="0">
                <a:solidFill>
                  <a:schemeClr val="bg1"/>
                </a:solidFill>
              </a:rPr>
            </a:br>
            <a:r>
              <a:rPr lang="es-EC" sz="2400" dirty="0">
                <a:solidFill>
                  <a:schemeClr val="bg1"/>
                </a:solidFill>
              </a:rPr>
              <a:t>Cuando una pila sobrepasa su tamaño máximo, se conoce como </a:t>
            </a:r>
            <a:r>
              <a:rPr lang="en-US" sz="2400" dirty="0">
                <a:solidFill>
                  <a:schemeClr val="bg1"/>
                </a:solidFill>
              </a:rPr>
              <a:t>“stack overflow”.</a:t>
            </a:r>
            <a:br>
              <a:rPr lang="es-EC" sz="2400" dirty="0">
                <a:solidFill>
                  <a:schemeClr val="bg1"/>
                </a:solidFill>
              </a:rPr>
            </a:br>
            <a:endParaRPr lang="es-EC" sz="2400"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Pilas</a:t>
            </a:r>
          </a:p>
        </p:txBody>
      </p:sp>
    </p:spTree>
    <p:extLst>
      <p:ext uri="{BB962C8B-B14F-4D97-AF65-F5344CB8AC3E}">
        <p14:creationId xmlns:p14="http://schemas.microsoft.com/office/powerpoint/2010/main" val="2711247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a:xfrm>
            <a:off x="838200" y="1825624"/>
            <a:ext cx="10515600" cy="4420431"/>
          </a:xfrm>
        </p:spPr>
        <p:txBody>
          <a:bodyPr>
            <a:normAutofit/>
          </a:bodyPr>
          <a:lstStyle/>
          <a:p>
            <a:pPr marL="0" indent="0">
              <a:buNone/>
            </a:pPr>
            <a:r>
              <a:rPr lang="es-EC" sz="2400" dirty="0">
                <a:solidFill>
                  <a:schemeClr val="bg1"/>
                </a:solidFill>
                <a:effectLst/>
                <a:ea typeface="Times New Roman" panose="02020603050405020304" pitchFamily="18" charset="0"/>
                <a:cs typeface="Times New Roman" panose="02020603050405020304" pitchFamily="18" charset="0"/>
              </a:rPr>
              <a:t>Imagina una cola en un cine, donde el primero que entra es el primero que es atendido. </a:t>
            </a:r>
            <a:br>
              <a:rPr lang="es-EC" sz="2400" dirty="0">
                <a:solidFill>
                  <a:schemeClr val="bg1"/>
                </a:solidFill>
                <a:effectLst/>
                <a:ea typeface="Times New Roman" panose="02020603050405020304" pitchFamily="18" charset="0"/>
                <a:cs typeface="Times New Roman" panose="02020603050405020304" pitchFamily="18" charset="0"/>
              </a:rPr>
            </a:br>
            <a:br>
              <a:rPr lang="es-EC" sz="2400" dirty="0">
                <a:solidFill>
                  <a:schemeClr val="bg1"/>
                </a:solidFill>
                <a:effectLst/>
                <a:ea typeface="Times New Roman" panose="02020603050405020304" pitchFamily="18" charset="0"/>
                <a:cs typeface="Times New Roman" panose="02020603050405020304" pitchFamily="18" charset="0"/>
              </a:rPr>
            </a:br>
            <a:r>
              <a:rPr lang="es-EC" sz="2400" dirty="0">
                <a:solidFill>
                  <a:schemeClr val="bg1"/>
                </a:solidFill>
                <a:effectLst/>
                <a:ea typeface="Times New Roman" panose="02020603050405020304" pitchFamily="18" charset="0"/>
                <a:cs typeface="Times New Roman" panose="02020603050405020304" pitchFamily="18" charset="0"/>
              </a:rPr>
              <a:t>Esta estructura se conoce como FIFO (</a:t>
            </a:r>
            <a:r>
              <a:rPr lang="es-EC" sz="2400" dirty="0" err="1">
                <a:solidFill>
                  <a:schemeClr val="bg1"/>
                </a:solidFill>
                <a:effectLst/>
                <a:ea typeface="Times New Roman" panose="02020603050405020304" pitchFamily="18" charset="0"/>
                <a:cs typeface="Times New Roman" panose="02020603050405020304" pitchFamily="18" charset="0"/>
              </a:rPr>
              <a:t>First</a:t>
            </a:r>
            <a:r>
              <a:rPr lang="es-EC" sz="2400" dirty="0">
                <a:solidFill>
                  <a:schemeClr val="bg1"/>
                </a:solidFill>
                <a:effectLst/>
                <a:ea typeface="Times New Roman" panose="02020603050405020304" pitchFamily="18" charset="0"/>
                <a:cs typeface="Times New Roman" panose="02020603050405020304" pitchFamily="18" charset="0"/>
              </a:rPr>
              <a:t> In, </a:t>
            </a:r>
            <a:r>
              <a:rPr lang="es-EC" sz="2400" dirty="0" err="1">
                <a:solidFill>
                  <a:schemeClr val="bg1"/>
                </a:solidFill>
                <a:effectLst/>
                <a:ea typeface="Times New Roman" panose="02020603050405020304" pitchFamily="18" charset="0"/>
                <a:cs typeface="Times New Roman" panose="02020603050405020304" pitchFamily="18" charset="0"/>
              </a:rPr>
              <a:t>First</a:t>
            </a:r>
            <a:r>
              <a:rPr lang="es-EC" sz="2400" dirty="0">
                <a:solidFill>
                  <a:schemeClr val="bg1"/>
                </a:solidFill>
                <a:effectLst/>
                <a:ea typeface="Times New Roman" panose="02020603050405020304" pitchFamily="18" charset="0"/>
                <a:cs typeface="Times New Roman" panose="02020603050405020304" pitchFamily="18" charset="0"/>
              </a:rPr>
              <a:t> </a:t>
            </a:r>
            <a:r>
              <a:rPr lang="es-EC" sz="2400" dirty="0" err="1">
                <a:solidFill>
                  <a:schemeClr val="bg1"/>
                </a:solidFill>
                <a:effectLst/>
                <a:ea typeface="Times New Roman" panose="02020603050405020304" pitchFamily="18" charset="0"/>
                <a:cs typeface="Times New Roman" panose="02020603050405020304" pitchFamily="18" charset="0"/>
              </a:rPr>
              <a:t>Out</a:t>
            </a:r>
            <a:r>
              <a:rPr lang="es-EC" sz="2400" dirty="0">
                <a:solidFill>
                  <a:schemeClr val="bg1"/>
                </a:solidFill>
                <a:ea typeface="Times New Roman" panose="02020603050405020304" pitchFamily="18" charset="0"/>
                <a:cs typeface="Times New Roman" panose="02020603050405020304" pitchFamily="18" charset="0"/>
              </a:rPr>
              <a:t>), a diferencia de las colas, que son LIFO (</a:t>
            </a:r>
            <a:r>
              <a:rPr lang="es-EC" sz="2400" dirty="0" err="1">
                <a:solidFill>
                  <a:schemeClr val="bg1"/>
                </a:solidFill>
                <a:ea typeface="Times New Roman" panose="02020603050405020304" pitchFamily="18" charset="0"/>
                <a:cs typeface="Times New Roman" panose="02020603050405020304" pitchFamily="18" charset="0"/>
              </a:rPr>
              <a:t>Last</a:t>
            </a:r>
            <a:r>
              <a:rPr lang="es-EC" sz="2400" dirty="0">
                <a:solidFill>
                  <a:schemeClr val="bg1"/>
                </a:solidFill>
                <a:ea typeface="Times New Roman" panose="02020603050405020304" pitchFamily="18" charset="0"/>
                <a:cs typeface="Times New Roman" panose="02020603050405020304" pitchFamily="18" charset="0"/>
              </a:rPr>
              <a:t> In, </a:t>
            </a:r>
            <a:r>
              <a:rPr lang="es-EC" sz="2400" dirty="0" err="1">
                <a:solidFill>
                  <a:schemeClr val="bg1"/>
                </a:solidFill>
                <a:ea typeface="Times New Roman" panose="02020603050405020304" pitchFamily="18" charset="0"/>
                <a:cs typeface="Times New Roman" panose="02020603050405020304" pitchFamily="18" charset="0"/>
              </a:rPr>
              <a:t>First</a:t>
            </a:r>
            <a:r>
              <a:rPr lang="es-EC" sz="2400" dirty="0">
                <a:solidFill>
                  <a:schemeClr val="bg1"/>
                </a:solidFill>
                <a:ea typeface="Times New Roman" panose="02020603050405020304" pitchFamily="18" charset="0"/>
                <a:cs typeface="Times New Roman" panose="02020603050405020304" pitchFamily="18" charset="0"/>
              </a:rPr>
              <a:t> </a:t>
            </a:r>
            <a:r>
              <a:rPr lang="es-EC" sz="2400" dirty="0" err="1">
                <a:solidFill>
                  <a:schemeClr val="bg1"/>
                </a:solidFill>
                <a:ea typeface="Times New Roman" panose="02020603050405020304" pitchFamily="18" charset="0"/>
                <a:cs typeface="Times New Roman" panose="02020603050405020304" pitchFamily="18" charset="0"/>
              </a:rPr>
              <a:t>Out</a:t>
            </a:r>
            <a:r>
              <a:rPr lang="es-EC" sz="2400" dirty="0">
                <a:solidFill>
                  <a:schemeClr val="bg1"/>
                </a:solidFill>
                <a:ea typeface="Times New Roman" panose="02020603050405020304" pitchFamily="18" charset="0"/>
                <a:cs typeface="Times New Roman" panose="02020603050405020304" pitchFamily="18" charset="0"/>
              </a:rPr>
              <a:t>).</a:t>
            </a:r>
            <a:br>
              <a:rPr lang="es-EC" sz="2400" dirty="0">
                <a:solidFill>
                  <a:schemeClr val="bg1"/>
                </a:solidFill>
                <a:ea typeface="Times New Roman" panose="02020603050405020304" pitchFamily="18" charset="0"/>
                <a:cs typeface="Times New Roman" panose="02020603050405020304" pitchFamily="18" charset="0"/>
              </a:rPr>
            </a:br>
            <a:endParaRPr lang="es-EC" sz="2400" dirty="0">
              <a:solidFill>
                <a:schemeClr val="bg1"/>
              </a:solidFill>
              <a:effectLst/>
              <a:ea typeface="Times New Roman" panose="02020603050405020304" pitchFamily="18" charset="0"/>
              <a:cs typeface="Times New Roman" panose="02020603050405020304" pitchFamily="18" charset="0"/>
            </a:endParaRPr>
          </a:p>
          <a:p>
            <a:pPr marL="0" indent="0">
              <a:buNone/>
            </a:pPr>
            <a:r>
              <a:rPr lang="es-EC" sz="2400" dirty="0">
                <a:solidFill>
                  <a:schemeClr val="bg1"/>
                </a:solidFill>
              </a:rPr>
              <a:t>Una cola es una estructura de datos que simula una lista en la cual </a:t>
            </a:r>
            <a:r>
              <a:rPr lang="es-EC" sz="2400" b="1" u="sng" dirty="0">
                <a:solidFill>
                  <a:schemeClr val="bg1"/>
                </a:solidFill>
              </a:rPr>
              <a:t>solamente</a:t>
            </a:r>
            <a:r>
              <a:rPr lang="es-EC" sz="2400" dirty="0">
                <a:solidFill>
                  <a:schemeClr val="bg1"/>
                </a:solidFill>
              </a:rPr>
              <a:t> se pueden realizar dos operaciones: colocar un elemento al final, y quitar un elemento del principio.</a:t>
            </a:r>
            <a:br>
              <a:rPr lang="es-EC" sz="2400" dirty="0">
                <a:solidFill>
                  <a:schemeClr val="bg1"/>
                </a:solidFill>
              </a:rPr>
            </a:br>
            <a:endParaRPr lang="es-EC" sz="2400" b="1" u="sng"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Colas</a:t>
            </a:r>
          </a:p>
        </p:txBody>
      </p:sp>
    </p:spTree>
    <p:extLst>
      <p:ext uri="{BB962C8B-B14F-4D97-AF65-F5344CB8AC3E}">
        <p14:creationId xmlns:p14="http://schemas.microsoft.com/office/powerpoint/2010/main" val="42233051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a:xfrm>
            <a:off x="838200" y="1825624"/>
            <a:ext cx="10515600" cy="4420431"/>
          </a:xfrm>
        </p:spPr>
        <p:txBody>
          <a:bodyPr>
            <a:normAutofit lnSpcReduction="10000"/>
          </a:bodyPr>
          <a:lstStyle/>
          <a:p>
            <a:pPr marL="0" indent="0">
              <a:buNone/>
            </a:pPr>
            <a:r>
              <a:rPr lang="es-EC" sz="2400" dirty="0">
                <a:solidFill>
                  <a:schemeClr val="bg1"/>
                </a:solidFill>
                <a:effectLst/>
                <a:ea typeface="Times New Roman" panose="02020603050405020304" pitchFamily="18" charset="0"/>
                <a:cs typeface="Times New Roman" panose="02020603050405020304" pitchFamily="18" charset="0"/>
              </a:rPr>
              <a:t>Imagina una cola en un cine, donde el primero que entra es el primero que es atendido. </a:t>
            </a:r>
            <a:br>
              <a:rPr lang="es-EC" sz="2400" dirty="0">
                <a:solidFill>
                  <a:schemeClr val="bg1"/>
                </a:solidFill>
                <a:effectLst/>
                <a:ea typeface="Times New Roman" panose="02020603050405020304" pitchFamily="18" charset="0"/>
                <a:cs typeface="Times New Roman" panose="02020603050405020304" pitchFamily="18" charset="0"/>
              </a:rPr>
            </a:br>
            <a:br>
              <a:rPr lang="es-EC" sz="2400" dirty="0">
                <a:solidFill>
                  <a:schemeClr val="bg1"/>
                </a:solidFill>
                <a:effectLst/>
                <a:ea typeface="Times New Roman" panose="02020603050405020304" pitchFamily="18" charset="0"/>
                <a:cs typeface="Times New Roman" panose="02020603050405020304" pitchFamily="18" charset="0"/>
              </a:rPr>
            </a:br>
            <a:r>
              <a:rPr lang="es-EC" sz="2400" dirty="0">
                <a:solidFill>
                  <a:schemeClr val="bg1"/>
                </a:solidFill>
                <a:effectLst/>
                <a:ea typeface="Times New Roman" panose="02020603050405020304" pitchFamily="18" charset="0"/>
                <a:cs typeface="Times New Roman" panose="02020603050405020304" pitchFamily="18" charset="0"/>
              </a:rPr>
              <a:t>Esta estructura se conoce como FIFO (</a:t>
            </a:r>
            <a:r>
              <a:rPr lang="es-EC" sz="2400" dirty="0" err="1">
                <a:solidFill>
                  <a:schemeClr val="bg1"/>
                </a:solidFill>
                <a:effectLst/>
                <a:ea typeface="Times New Roman" panose="02020603050405020304" pitchFamily="18" charset="0"/>
                <a:cs typeface="Times New Roman" panose="02020603050405020304" pitchFamily="18" charset="0"/>
              </a:rPr>
              <a:t>First</a:t>
            </a:r>
            <a:r>
              <a:rPr lang="es-EC" sz="2400" dirty="0">
                <a:solidFill>
                  <a:schemeClr val="bg1"/>
                </a:solidFill>
                <a:effectLst/>
                <a:ea typeface="Times New Roman" panose="02020603050405020304" pitchFamily="18" charset="0"/>
                <a:cs typeface="Times New Roman" panose="02020603050405020304" pitchFamily="18" charset="0"/>
              </a:rPr>
              <a:t> In, </a:t>
            </a:r>
            <a:r>
              <a:rPr lang="es-EC" sz="2400" dirty="0" err="1">
                <a:solidFill>
                  <a:schemeClr val="bg1"/>
                </a:solidFill>
                <a:effectLst/>
                <a:ea typeface="Times New Roman" panose="02020603050405020304" pitchFamily="18" charset="0"/>
                <a:cs typeface="Times New Roman" panose="02020603050405020304" pitchFamily="18" charset="0"/>
              </a:rPr>
              <a:t>First</a:t>
            </a:r>
            <a:r>
              <a:rPr lang="es-EC" sz="2400" dirty="0">
                <a:solidFill>
                  <a:schemeClr val="bg1"/>
                </a:solidFill>
                <a:effectLst/>
                <a:ea typeface="Times New Roman" panose="02020603050405020304" pitchFamily="18" charset="0"/>
                <a:cs typeface="Times New Roman" panose="02020603050405020304" pitchFamily="18" charset="0"/>
              </a:rPr>
              <a:t> </a:t>
            </a:r>
            <a:r>
              <a:rPr lang="es-EC" sz="2400" dirty="0" err="1">
                <a:solidFill>
                  <a:schemeClr val="bg1"/>
                </a:solidFill>
                <a:effectLst/>
                <a:ea typeface="Times New Roman" panose="02020603050405020304" pitchFamily="18" charset="0"/>
                <a:cs typeface="Times New Roman" panose="02020603050405020304" pitchFamily="18" charset="0"/>
              </a:rPr>
              <a:t>Out</a:t>
            </a:r>
            <a:r>
              <a:rPr lang="es-EC" sz="2400" dirty="0">
                <a:solidFill>
                  <a:schemeClr val="bg1"/>
                </a:solidFill>
                <a:ea typeface="Times New Roman" panose="02020603050405020304" pitchFamily="18" charset="0"/>
                <a:cs typeface="Times New Roman" panose="02020603050405020304" pitchFamily="18" charset="0"/>
              </a:rPr>
              <a:t>), a diferencia de las colas, que son LIFO (</a:t>
            </a:r>
            <a:r>
              <a:rPr lang="es-EC" sz="2400" dirty="0" err="1">
                <a:solidFill>
                  <a:schemeClr val="bg1"/>
                </a:solidFill>
                <a:ea typeface="Times New Roman" panose="02020603050405020304" pitchFamily="18" charset="0"/>
                <a:cs typeface="Times New Roman" panose="02020603050405020304" pitchFamily="18" charset="0"/>
              </a:rPr>
              <a:t>Last</a:t>
            </a:r>
            <a:r>
              <a:rPr lang="es-EC" sz="2400" dirty="0">
                <a:solidFill>
                  <a:schemeClr val="bg1"/>
                </a:solidFill>
                <a:ea typeface="Times New Roman" panose="02020603050405020304" pitchFamily="18" charset="0"/>
                <a:cs typeface="Times New Roman" panose="02020603050405020304" pitchFamily="18" charset="0"/>
              </a:rPr>
              <a:t> In, </a:t>
            </a:r>
            <a:r>
              <a:rPr lang="es-EC" sz="2400" dirty="0" err="1">
                <a:solidFill>
                  <a:schemeClr val="bg1"/>
                </a:solidFill>
                <a:ea typeface="Times New Roman" panose="02020603050405020304" pitchFamily="18" charset="0"/>
                <a:cs typeface="Times New Roman" panose="02020603050405020304" pitchFamily="18" charset="0"/>
              </a:rPr>
              <a:t>First</a:t>
            </a:r>
            <a:r>
              <a:rPr lang="es-EC" sz="2400" dirty="0">
                <a:solidFill>
                  <a:schemeClr val="bg1"/>
                </a:solidFill>
                <a:ea typeface="Times New Roman" panose="02020603050405020304" pitchFamily="18" charset="0"/>
                <a:cs typeface="Times New Roman" panose="02020603050405020304" pitchFamily="18" charset="0"/>
              </a:rPr>
              <a:t> </a:t>
            </a:r>
            <a:r>
              <a:rPr lang="es-EC" sz="2400" dirty="0" err="1">
                <a:solidFill>
                  <a:schemeClr val="bg1"/>
                </a:solidFill>
                <a:ea typeface="Times New Roman" panose="02020603050405020304" pitchFamily="18" charset="0"/>
                <a:cs typeface="Times New Roman" panose="02020603050405020304" pitchFamily="18" charset="0"/>
              </a:rPr>
              <a:t>Out</a:t>
            </a:r>
            <a:r>
              <a:rPr lang="es-EC" sz="2400" dirty="0">
                <a:solidFill>
                  <a:schemeClr val="bg1"/>
                </a:solidFill>
                <a:ea typeface="Times New Roman" panose="02020603050405020304" pitchFamily="18" charset="0"/>
                <a:cs typeface="Times New Roman" panose="02020603050405020304" pitchFamily="18" charset="0"/>
              </a:rPr>
              <a:t>).</a:t>
            </a:r>
            <a:br>
              <a:rPr lang="es-EC" sz="2400" dirty="0">
                <a:solidFill>
                  <a:schemeClr val="bg1"/>
                </a:solidFill>
                <a:ea typeface="Times New Roman" panose="02020603050405020304" pitchFamily="18" charset="0"/>
                <a:cs typeface="Times New Roman" panose="02020603050405020304" pitchFamily="18" charset="0"/>
              </a:rPr>
            </a:br>
            <a:endParaRPr lang="es-EC" sz="2400" dirty="0">
              <a:solidFill>
                <a:schemeClr val="bg1"/>
              </a:solidFill>
              <a:effectLst/>
              <a:ea typeface="Times New Roman" panose="02020603050405020304" pitchFamily="18" charset="0"/>
              <a:cs typeface="Times New Roman" panose="02020603050405020304" pitchFamily="18" charset="0"/>
            </a:endParaRPr>
          </a:p>
          <a:p>
            <a:pPr marL="0" indent="0">
              <a:buNone/>
            </a:pPr>
            <a:r>
              <a:rPr lang="es-EC" sz="2400" dirty="0">
                <a:solidFill>
                  <a:schemeClr val="bg1"/>
                </a:solidFill>
              </a:rPr>
              <a:t>Una cola es una estructura de datos que simula una lista en la cual </a:t>
            </a:r>
            <a:r>
              <a:rPr lang="es-EC" sz="2400" b="1" u="sng" dirty="0">
                <a:solidFill>
                  <a:schemeClr val="bg1"/>
                </a:solidFill>
              </a:rPr>
              <a:t>solamente</a:t>
            </a:r>
            <a:r>
              <a:rPr lang="es-EC" sz="2400" dirty="0">
                <a:solidFill>
                  <a:schemeClr val="bg1"/>
                </a:solidFill>
              </a:rPr>
              <a:t> se pueden realizar dos operaciones: colocar un elemento al final, y quitar un elemento del principio.</a:t>
            </a:r>
          </a:p>
          <a:p>
            <a:pPr marL="0" indent="0">
              <a:buNone/>
            </a:pPr>
            <a:endParaRPr lang="es-EC" sz="2400" dirty="0">
              <a:solidFill>
                <a:schemeClr val="bg1"/>
              </a:solidFill>
            </a:endParaRPr>
          </a:p>
          <a:p>
            <a:pPr marL="0" indent="0">
              <a:buNone/>
            </a:pPr>
            <a:r>
              <a:rPr lang="es-EC" sz="2400" dirty="0">
                <a:solidFill>
                  <a:schemeClr val="bg1"/>
                </a:solidFill>
              </a:rPr>
              <a:t>Para representar una cola, nuevamente necesitaremos un arreglo.</a:t>
            </a:r>
            <a:br>
              <a:rPr lang="es-EC" sz="2400" dirty="0">
                <a:solidFill>
                  <a:schemeClr val="bg1"/>
                </a:solidFill>
              </a:rPr>
            </a:br>
            <a:endParaRPr lang="es-EC" sz="2400" b="1" u="sng"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Colas</a:t>
            </a:r>
          </a:p>
        </p:txBody>
      </p:sp>
    </p:spTree>
    <p:extLst>
      <p:ext uri="{BB962C8B-B14F-4D97-AF65-F5344CB8AC3E}">
        <p14:creationId xmlns:p14="http://schemas.microsoft.com/office/powerpoint/2010/main" val="1761151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a:xfrm>
            <a:off x="838200" y="1825624"/>
            <a:ext cx="10515600" cy="4814327"/>
          </a:xfrm>
        </p:spPr>
        <p:txBody>
          <a:bodyPr>
            <a:noAutofit/>
          </a:bodyPr>
          <a:lstStyle/>
          <a:p>
            <a:pPr marL="0" indent="0">
              <a:buNone/>
            </a:pPr>
            <a:r>
              <a:rPr lang="es-EC" sz="2200" dirty="0">
                <a:solidFill>
                  <a:schemeClr val="bg1"/>
                </a:solidFill>
              </a:rPr>
              <a:t>Supongamos que tenemos una cola de enteros vacía:</a:t>
            </a:r>
            <a:br>
              <a:rPr lang="es-EC" sz="2200" dirty="0">
                <a:solidFill>
                  <a:schemeClr val="bg1"/>
                </a:solidFill>
              </a:rPr>
            </a:br>
            <a:r>
              <a:rPr lang="es-EC" sz="2200" dirty="0">
                <a:solidFill>
                  <a:schemeClr val="bg1"/>
                </a:solidFill>
                <a:cs typeface="Courier New" panose="02070309020205020404" pitchFamily="49" charset="0"/>
              </a:rPr>
              <a:t>0 0</a:t>
            </a:r>
            <a:r>
              <a:rPr lang="es-EC" sz="2200" dirty="0">
                <a:solidFill>
                  <a:schemeClr val="bg1"/>
                </a:solidFill>
                <a:effectLst/>
                <a:ea typeface="Times New Roman" panose="02020603050405020304" pitchFamily="18" charset="0"/>
                <a:cs typeface="Courier New" panose="02070309020205020404" pitchFamily="49" charset="0"/>
              </a:rPr>
              <a:t> 0 0 0 0 0 0 0 0</a:t>
            </a:r>
            <a:br>
              <a:rPr lang="es-EC" sz="2200" dirty="0">
                <a:solidFill>
                  <a:schemeClr val="bg1"/>
                </a:solidFill>
                <a:ea typeface="Times New Roman" panose="02020603050405020304" pitchFamily="18" charset="0"/>
                <a:cs typeface="Courier New" panose="02070309020205020404" pitchFamily="49" charset="0"/>
              </a:rPr>
            </a:br>
            <a:br>
              <a:rPr lang="es-EC" sz="2200" dirty="0">
                <a:solidFill>
                  <a:schemeClr val="bg1"/>
                </a:solidFill>
              </a:rPr>
            </a:br>
            <a:r>
              <a:rPr lang="es-EC" sz="2200" dirty="0">
                <a:solidFill>
                  <a:schemeClr val="bg1"/>
                </a:solidFill>
              </a:rPr>
              <a:t>Si se añade 3, 4, 5, 9 y 2 en ese orden:</a:t>
            </a:r>
            <a:br>
              <a:rPr lang="es-EC" sz="2200" dirty="0">
                <a:solidFill>
                  <a:schemeClr val="bg1"/>
                </a:solidFill>
              </a:rPr>
            </a:br>
            <a:r>
              <a:rPr lang="es-EC" sz="2200" dirty="0">
                <a:solidFill>
                  <a:schemeClr val="bg1"/>
                </a:solidFill>
                <a:effectLst/>
                <a:ea typeface="Times New Roman" panose="02020603050405020304" pitchFamily="18" charset="0"/>
                <a:cs typeface="Courier New" panose="02070309020205020404" pitchFamily="49" charset="0"/>
              </a:rPr>
              <a:t>3 4 5 9 2 0 0 0 0 0</a:t>
            </a:r>
            <a:br>
              <a:rPr lang="es-EC" sz="2200" dirty="0">
                <a:solidFill>
                  <a:schemeClr val="bg1"/>
                </a:solidFill>
                <a:effectLst/>
                <a:ea typeface="Times New Roman" panose="02020603050405020304" pitchFamily="18" charset="0"/>
                <a:cs typeface="Courier New" panose="02070309020205020404" pitchFamily="49" charset="0"/>
              </a:rPr>
            </a:br>
            <a:br>
              <a:rPr lang="es-EC" sz="2200" dirty="0">
                <a:solidFill>
                  <a:schemeClr val="bg1"/>
                </a:solidFill>
                <a:effectLst/>
                <a:ea typeface="Times New Roman" panose="02020603050405020304" pitchFamily="18" charset="0"/>
                <a:cs typeface="Courier New" panose="02070309020205020404" pitchFamily="49" charset="0"/>
              </a:rPr>
            </a:br>
            <a:r>
              <a:rPr lang="es-EC" sz="2200" dirty="0">
                <a:solidFill>
                  <a:schemeClr val="bg1"/>
                </a:solidFill>
                <a:effectLst/>
                <a:ea typeface="Times New Roman" panose="02020603050405020304" pitchFamily="18" charset="0"/>
                <a:cs typeface="Courier New" panose="02070309020205020404" pitchFamily="49" charset="0"/>
              </a:rPr>
              <a:t>Supongamos que procesamos el primer elemento que ingresó (el 3):</a:t>
            </a:r>
            <a:br>
              <a:rPr lang="es-EC" sz="2200" dirty="0">
                <a:solidFill>
                  <a:schemeClr val="bg1"/>
                </a:solidFill>
                <a:effectLst/>
                <a:ea typeface="Times New Roman" panose="02020603050405020304" pitchFamily="18" charset="0"/>
                <a:cs typeface="Courier New" panose="02070309020205020404" pitchFamily="49" charset="0"/>
              </a:rPr>
            </a:br>
            <a:r>
              <a:rPr lang="es-EC" sz="2200" dirty="0">
                <a:solidFill>
                  <a:schemeClr val="bg1"/>
                </a:solidFill>
                <a:effectLst/>
                <a:ea typeface="Times New Roman" panose="02020603050405020304" pitchFamily="18" charset="0"/>
                <a:cs typeface="Courier New" panose="02070309020205020404" pitchFamily="49" charset="0"/>
              </a:rPr>
              <a:t>0 4 5 9 2 0 0 0 0 0</a:t>
            </a:r>
            <a:br>
              <a:rPr lang="es-EC" sz="2200" dirty="0">
                <a:solidFill>
                  <a:schemeClr val="bg1"/>
                </a:solidFill>
                <a:effectLst/>
                <a:ea typeface="Times New Roman" panose="02020603050405020304" pitchFamily="18" charset="0"/>
                <a:cs typeface="Courier New" panose="02070309020205020404" pitchFamily="49" charset="0"/>
              </a:rPr>
            </a:br>
            <a:r>
              <a:rPr lang="es-EC" sz="2200" dirty="0">
                <a:solidFill>
                  <a:schemeClr val="bg1"/>
                </a:solidFill>
                <a:effectLst/>
                <a:ea typeface="Times New Roman" panose="02020603050405020304" pitchFamily="18" charset="0"/>
                <a:cs typeface="Courier New" panose="02070309020205020404" pitchFamily="49" charset="0"/>
              </a:rPr>
              <a:t>Lo más práctico es dejar su espacio vacío y no mover los demás.</a:t>
            </a:r>
            <a:br>
              <a:rPr lang="es-EC" sz="2200" dirty="0">
                <a:solidFill>
                  <a:schemeClr val="bg1"/>
                </a:solidFill>
                <a:effectLst/>
                <a:ea typeface="Times New Roman" panose="02020603050405020304" pitchFamily="18" charset="0"/>
                <a:cs typeface="Courier New" panose="02070309020205020404" pitchFamily="49" charset="0"/>
              </a:rPr>
            </a:br>
            <a:br>
              <a:rPr lang="es-EC" sz="2200" dirty="0">
                <a:solidFill>
                  <a:schemeClr val="bg1"/>
                </a:solidFill>
                <a:effectLst/>
                <a:ea typeface="Times New Roman" panose="02020603050405020304" pitchFamily="18" charset="0"/>
                <a:cs typeface="Courier New" panose="02070309020205020404" pitchFamily="49" charset="0"/>
              </a:rPr>
            </a:br>
            <a:r>
              <a:rPr lang="es-EC" sz="2200" dirty="0">
                <a:solidFill>
                  <a:schemeClr val="bg1"/>
                </a:solidFill>
                <a:effectLst/>
                <a:ea typeface="Times New Roman" panose="02020603050405020304" pitchFamily="18" charset="0"/>
                <a:cs typeface="Courier New" panose="02070309020205020404" pitchFamily="49" charset="0"/>
              </a:rPr>
              <a:t>Quitamos el segundo elemento que ingresó (el 4):</a:t>
            </a:r>
            <a:br>
              <a:rPr lang="es-EC" sz="2200" dirty="0">
                <a:solidFill>
                  <a:schemeClr val="bg1"/>
                </a:solidFill>
                <a:effectLst/>
                <a:ea typeface="Times New Roman" panose="02020603050405020304" pitchFamily="18" charset="0"/>
                <a:cs typeface="Courier New" panose="02070309020205020404" pitchFamily="49" charset="0"/>
              </a:rPr>
            </a:br>
            <a:r>
              <a:rPr lang="es-EC" sz="2200" dirty="0">
                <a:solidFill>
                  <a:schemeClr val="bg1"/>
                </a:solidFill>
                <a:effectLst/>
                <a:ea typeface="Times New Roman" panose="02020603050405020304" pitchFamily="18" charset="0"/>
                <a:cs typeface="Courier New" panose="02070309020205020404" pitchFamily="49" charset="0"/>
              </a:rPr>
              <a:t>0 0 5 9 2 0 0 0 0 0</a:t>
            </a:r>
            <a:br>
              <a:rPr lang="es-EC" sz="2200" dirty="0">
                <a:solidFill>
                  <a:schemeClr val="bg1"/>
                </a:solidFill>
                <a:effectLst/>
                <a:ea typeface="Times New Roman" panose="02020603050405020304" pitchFamily="18" charset="0"/>
                <a:cs typeface="Courier New" panose="02070309020205020404" pitchFamily="49" charset="0"/>
              </a:rPr>
            </a:br>
            <a:br>
              <a:rPr lang="es-EC" sz="2200" dirty="0">
                <a:solidFill>
                  <a:schemeClr val="bg1"/>
                </a:solidFill>
                <a:effectLst/>
                <a:ea typeface="Times New Roman" panose="02020603050405020304" pitchFamily="18" charset="0"/>
                <a:cs typeface="Courier New" panose="02070309020205020404" pitchFamily="49" charset="0"/>
              </a:rPr>
            </a:br>
            <a:r>
              <a:rPr lang="es-EC" sz="2200" dirty="0">
                <a:solidFill>
                  <a:schemeClr val="bg1"/>
                </a:solidFill>
                <a:effectLst/>
                <a:ea typeface="Times New Roman" panose="02020603050405020304" pitchFamily="18" charset="0"/>
                <a:cs typeface="Courier New" panose="02070309020205020404" pitchFamily="49" charset="0"/>
              </a:rPr>
              <a:t>Luego, añadimos el 1 al final de la cola:</a:t>
            </a:r>
            <a:br>
              <a:rPr lang="es-EC" sz="2200" dirty="0">
                <a:solidFill>
                  <a:schemeClr val="bg1"/>
                </a:solidFill>
                <a:effectLst/>
                <a:ea typeface="Times New Roman" panose="02020603050405020304" pitchFamily="18" charset="0"/>
                <a:cs typeface="Courier New" panose="02070309020205020404" pitchFamily="49" charset="0"/>
              </a:rPr>
            </a:br>
            <a:r>
              <a:rPr lang="es-EC" sz="2200" dirty="0">
                <a:solidFill>
                  <a:schemeClr val="bg1"/>
                </a:solidFill>
                <a:effectLst/>
                <a:ea typeface="Times New Roman" panose="02020603050405020304" pitchFamily="18" charset="0"/>
                <a:cs typeface="Courier New" panose="02070309020205020404" pitchFamily="49" charset="0"/>
              </a:rPr>
              <a:t>0 0 5 9 2 1 0 0 0 0</a:t>
            </a:r>
            <a:br>
              <a:rPr lang="es-EC" sz="2200" dirty="0">
                <a:solidFill>
                  <a:schemeClr val="bg1"/>
                </a:solidFill>
              </a:rPr>
            </a:br>
            <a:br>
              <a:rPr lang="es-EC" sz="2200" dirty="0">
                <a:solidFill>
                  <a:schemeClr val="bg1"/>
                </a:solidFill>
              </a:rPr>
            </a:br>
            <a:br>
              <a:rPr lang="es-EC" sz="2200" dirty="0">
                <a:solidFill>
                  <a:schemeClr val="bg1"/>
                </a:solidFill>
              </a:rPr>
            </a:br>
            <a:endParaRPr lang="es-EC" sz="2200"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Colas</a:t>
            </a:r>
          </a:p>
        </p:txBody>
      </p:sp>
    </p:spTree>
    <p:extLst>
      <p:ext uri="{BB962C8B-B14F-4D97-AF65-F5344CB8AC3E}">
        <p14:creationId xmlns:p14="http://schemas.microsoft.com/office/powerpoint/2010/main" val="1408024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a:xfrm>
            <a:off x="838200" y="1825624"/>
            <a:ext cx="10515600" cy="4814327"/>
          </a:xfrm>
        </p:spPr>
        <p:txBody>
          <a:bodyPr>
            <a:noAutofit/>
          </a:bodyPr>
          <a:lstStyle/>
          <a:p>
            <a:pPr marL="0" indent="0">
              <a:buNone/>
            </a:pPr>
            <a:r>
              <a:rPr lang="es-EC" sz="2400" dirty="0">
                <a:solidFill>
                  <a:schemeClr val="bg1"/>
                </a:solidFill>
              </a:rPr>
              <a:t>El ejemplo anterior sugiere que necesitaremos dos variables, una para el inicio y una para el final de la cola.</a:t>
            </a:r>
          </a:p>
          <a:p>
            <a:pPr marL="0" indent="0">
              <a:buNone/>
            </a:pPr>
            <a:endParaRPr lang="es-EC" sz="2400" dirty="0">
              <a:solidFill>
                <a:schemeClr val="bg1"/>
              </a:solidFill>
            </a:endParaRPr>
          </a:p>
          <a:p>
            <a:pPr marL="0" indent="0">
              <a:buNone/>
            </a:pPr>
            <a:r>
              <a:rPr lang="es-EC" sz="2400" dirty="0">
                <a:solidFill>
                  <a:schemeClr val="bg1"/>
                </a:solidFill>
              </a:rPr>
              <a:t>Podemos imaginar un caso en el cual se llenó la cola totalmente, se procesan varios elementos del inicio, y luego añaden elementos al inicio.</a:t>
            </a:r>
          </a:p>
          <a:p>
            <a:pPr marL="0" indent="0">
              <a:buNone/>
            </a:pPr>
            <a:br>
              <a:rPr lang="es-EC" sz="2400" dirty="0">
                <a:solidFill>
                  <a:schemeClr val="bg1"/>
                </a:solidFill>
              </a:rPr>
            </a:br>
            <a:r>
              <a:rPr lang="es-EC" sz="2400" dirty="0">
                <a:solidFill>
                  <a:schemeClr val="bg1"/>
                </a:solidFill>
              </a:rPr>
              <a:t>Ya que el final de la lista sigue ocupado, podemos añadir elementos al principio de la cola.</a:t>
            </a: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Colas</a:t>
            </a:r>
          </a:p>
        </p:txBody>
      </p:sp>
    </p:spTree>
    <p:extLst>
      <p:ext uri="{BB962C8B-B14F-4D97-AF65-F5344CB8AC3E}">
        <p14:creationId xmlns:p14="http://schemas.microsoft.com/office/powerpoint/2010/main" val="36905777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a:xfrm>
            <a:off x="838200" y="1825624"/>
            <a:ext cx="10515600" cy="4814327"/>
          </a:xfrm>
        </p:spPr>
        <p:txBody>
          <a:bodyPr>
            <a:noAutofit/>
          </a:bodyPr>
          <a:lstStyle/>
          <a:p>
            <a:pPr marL="0" indent="0">
              <a:buNone/>
            </a:pPr>
            <a:r>
              <a:rPr lang="es-EC" sz="1600" dirty="0">
                <a:solidFill>
                  <a:schemeClr val="bg1"/>
                </a:solidFill>
              </a:rPr>
              <a:t>Supongamos que luego de que se procesan varios elementos, la cola queda así:</a:t>
            </a:r>
            <a:br>
              <a:rPr lang="es-EC" sz="1600" dirty="0">
                <a:solidFill>
                  <a:schemeClr val="bg1"/>
                </a:solidFill>
              </a:rPr>
            </a:br>
            <a:r>
              <a:rPr lang="es-EC" sz="1600" dirty="0">
                <a:solidFill>
                  <a:schemeClr val="bg1"/>
                </a:solidFill>
              </a:rPr>
              <a:t>0 0 0 0 0 0 0 0 7 3</a:t>
            </a:r>
            <a:br>
              <a:rPr lang="es-EC" sz="1600" dirty="0">
                <a:solidFill>
                  <a:schemeClr val="bg1"/>
                </a:solidFill>
              </a:rPr>
            </a:br>
            <a:endParaRPr lang="es-EC" sz="1600" dirty="0">
              <a:solidFill>
                <a:schemeClr val="bg1"/>
              </a:solidFill>
            </a:endParaRPr>
          </a:p>
          <a:p>
            <a:pPr marL="0" indent="0">
              <a:buNone/>
            </a:pPr>
            <a:r>
              <a:rPr lang="es-EC" sz="1600" dirty="0">
                <a:solidFill>
                  <a:schemeClr val="bg1"/>
                </a:solidFill>
              </a:rPr>
              <a:t>Se añade 5 al final de la cola, pero como no hay espacio, se añade al inicio:</a:t>
            </a:r>
            <a:br>
              <a:rPr lang="es-EC" sz="1600" dirty="0">
                <a:solidFill>
                  <a:schemeClr val="bg1"/>
                </a:solidFill>
              </a:rPr>
            </a:br>
            <a:r>
              <a:rPr lang="es-EC" sz="1600" dirty="0">
                <a:solidFill>
                  <a:schemeClr val="bg1"/>
                </a:solidFill>
              </a:rPr>
              <a:t>5 0 0 0 0 0 0 0 7 3</a:t>
            </a:r>
            <a:br>
              <a:rPr lang="es-EC" sz="1600" dirty="0">
                <a:solidFill>
                  <a:schemeClr val="bg1"/>
                </a:solidFill>
              </a:rPr>
            </a:br>
            <a:br>
              <a:rPr lang="es-EC" sz="1600" dirty="0">
                <a:solidFill>
                  <a:schemeClr val="bg1"/>
                </a:solidFill>
              </a:rPr>
            </a:br>
            <a:r>
              <a:rPr lang="es-EC" sz="1600" dirty="0">
                <a:solidFill>
                  <a:schemeClr val="bg1"/>
                </a:solidFill>
              </a:rPr>
              <a:t>Se añade 4 al final de la cola, pero como no hay espacio, se añade al inicio:</a:t>
            </a:r>
            <a:br>
              <a:rPr lang="es-EC" sz="1600" dirty="0">
                <a:solidFill>
                  <a:schemeClr val="bg1"/>
                </a:solidFill>
              </a:rPr>
            </a:br>
            <a:r>
              <a:rPr lang="es-EC" sz="1600" dirty="0">
                <a:solidFill>
                  <a:schemeClr val="bg1"/>
                </a:solidFill>
              </a:rPr>
              <a:t>5 4 0 0 0 0 0 0 7 3</a:t>
            </a:r>
            <a:br>
              <a:rPr lang="es-EC" sz="1600" dirty="0">
                <a:solidFill>
                  <a:schemeClr val="bg1"/>
                </a:solidFill>
              </a:rPr>
            </a:br>
            <a:br>
              <a:rPr lang="es-EC" sz="1600" dirty="0">
                <a:solidFill>
                  <a:schemeClr val="bg1"/>
                </a:solidFill>
              </a:rPr>
            </a:br>
            <a:r>
              <a:rPr lang="es-EC" sz="1600" dirty="0">
                <a:solidFill>
                  <a:schemeClr val="bg1"/>
                </a:solidFill>
              </a:rPr>
              <a:t>Parece extraño, pero el programa sabe siempre donde empieza y donde termina la cola.</a:t>
            </a:r>
            <a:br>
              <a:rPr lang="es-EC" sz="1600" dirty="0">
                <a:solidFill>
                  <a:schemeClr val="bg1"/>
                </a:solidFill>
              </a:rPr>
            </a:br>
            <a:br>
              <a:rPr lang="es-EC" sz="1600" dirty="0">
                <a:solidFill>
                  <a:schemeClr val="bg1"/>
                </a:solidFill>
              </a:rPr>
            </a:br>
            <a:r>
              <a:rPr lang="es-EC" sz="1600" dirty="0">
                <a:solidFill>
                  <a:schemeClr val="bg1"/>
                </a:solidFill>
              </a:rPr>
              <a:t>Luego se procesa el elemento del inicio de la cola (el 7):</a:t>
            </a:r>
            <a:br>
              <a:rPr lang="es-EC" sz="1600" dirty="0">
                <a:solidFill>
                  <a:schemeClr val="bg1"/>
                </a:solidFill>
              </a:rPr>
            </a:br>
            <a:r>
              <a:rPr lang="es-EC" sz="1600" dirty="0">
                <a:solidFill>
                  <a:schemeClr val="bg1"/>
                </a:solidFill>
              </a:rPr>
              <a:t>5 4 0 0 0 0 0 0 0 3</a:t>
            </a:r>
            <a:br>
              <a:rPr lang="es-EC" sz="2400" dirty="0">
                <a:solidFill>
                  <a:schemeClr val="bg1"/>
                </a:solidFill>
              </a:rPr>
            </a:br>
            <a:br>
              <a:rPr lang="es-EC" sz="1600" dirty="0">
                <a:solidFill>
                  <a:schemeClr val="bg1"/>
                </a:solidFill>
              </a:rPr>
            </a:br>
            <a:r>
              <a:rPr lang="es-EC" sz="1600" dirty="0">
                <a:solidFill>
                  <a:schemeClr val="bg1"/>
                </a:solidFill>
              </a:rPr>
              <a:t>Procesamos el elemento del inicio de la cola (el 3):</a:t>
            </a:r>
            <a:br>
              <a:rPr lang="es-EC" sz="1600" dirty="0">
                <a:solidFill>
                  <a:schemeClr val="bg1"/>
                </a:solidFill>
              </a:rPr>
            </a:br>
            <a:r>
              <a:rPr lang="es-EC" sz="1600" dirty="0">
                <a:solidFill>
                  <a:schemeClr val="bg1"/>
                </a:solidFill>
              </a:rPr>
              <a:t>5 4 0 0 0 0 0 0 0 0</a:t>
            </a:r>
            <a:br>
              <a:rPr lang="es-EC" sz="1600" dirty="0">
                <a:solidFill>
                  <a:schemeClr val="bg1"/>
                </a:solidFill>
              </a:rPr>
            </a:br>
            <a:br>
              <a:rPr lang="es-EC" sz="1600" dirty="0">
                <a:solidFill>
                  <a:schemeClr val="bg1"/>
                </a:solidFill>
              </a:rPr>
            </a:br>
            <a:r>
              <a:rPr lang="es-EC" sz="1600" dirty="0">
                <a:solidFill>
                  <a:schemeClr val="bg1"/>
                </a:solidFill>
              </a:rPr>
              <a:t>Procesamos el elemento del inicio de la cola (ahora el 5):</a:t>
            </a:r>
            <a:br>
              <a:rPr lang="es-EC" sz="1600" dirty="0">
                <a:solidFill>
                  <a:schemeClr val="bg1"/>
                </a:solidFill>
              </a:rPr>
            </a:br>
            <a:r>
              <a:rPr lang="es-EC" sz="1600" dirty="0">
                <a:solidFill>
                  <a:schemeClr val="bg1"/>
                </a:solidFill>
              </a:rPr>
              <a:t>0 4 0 0 0 0 0 0 0 0</a:t>
            </a:r>
          </a:p>
          <a:p>
            <a:pPr marL="0" indent="0">
              <a:buNone/>
            </a:pPr>
            <a:endParaRPr lang="es-EC" sz="2400" dirty="0">
              <a:solidFill>
                <a:schemeClr val="bg1"/>
              </a:solidFill>
            </a:endParaRPr>
          </a:p>
          <a:p>
            <a:pPr marL="0" indent="0">
              <a:buNone/>
            </a:pPr>
            <a:endParaRPr lang="es-EC" sz="2400"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Colas</a:t>
            </a:r>
          </a:p>
        </p:txBody>
      </p:sp>
    </p:spTree>
    <p:extLst>
      <p:ext uri="{BB962C8B-B14F-4D97-AF65-F5344CB8AC3E}">
        <p14:creationId xmlns:p14="http://schemas.microsoft.com/office/powerpoint/2010/main" val="32435445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a:xfrm>
            <a:off x="838200" y="1825624"/>
            <a:ext cx="10515600" cy="4814327"/>
          </a:xfrm>
        </p:spPr>
        <p:txBody>
          <a:bodyPr>
            <a:noAutofit/>
          </a:bodyPr>
          <a:lstStyle/>
          <a:p>
            <a:pPr marL="0" indent="0">
              <a:buNone/>
            </a:pPr>
            <a:r>
              <a:rPr lang="es-EC" sz="2200" dirty="0">
                <a:solidFill>
                  <a:schemeClr val="bg1"/>
                </a:solidFill>
              </a:rPr>
              <a:t>Para añadir un elemento al final de la cola:</a:t>
            </a:r>
            <a:br>
              <a:rPr lang="es-EC" sz="2200" dirty="0">
                <a:solidFill>
                  <a:schemeClr val="bg1"/>
                </a:solidFill>
              </a:rPr>
            </a:br>
            <a:endParaRPr lang="es-EC" sz="2200" dirty="0">
              <a:solidFill>
                <a:schemeClr val="bg1"/>
              </a:solidFill>
            </a:endParaRPr>
          </a:p>
          <a:p>
            <a:pPr marL="0" marR="0" indent="0" latinLnBrk="1">
              <a:lnSpc>
                <a:spcPts val="122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C" sz="2400" dirty="0">
                <a:solidFill>
                  <a:schemeClr val="bg1"/>
                </a:solidFill>
                <a:effectLst/>
                <a:latin typeface="Consolas" panose="020B0609020204030204" pitchFamily="49" charset="0"/>
                <a:ea typeface="Times New Roman" panose="02020603050405020304" pitchFamily="18" charset="0"/>
                <a:cs typeface="Courier New" panose="02070309020205020404" pitchFamily="49" charset="0"/>
              </a:rPr>
              <a:t>cola[fin++] = elemento;</a:t>
            </a: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latinLnBrk="1">
              <a:lnSpc>
                <a:spcPts val="122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C" sz="2400" dirty="0" err="1">
                <a:solidFill>
                  <a:schemeClr val="bg1"/>
                </a:solidFill>
                <a:effectLst/>
                <a:latin typeface="Consolas" panose="020B0609020204030204" pitchFamily="49" charset="0"/>
                <a:ea typeface="Times New Roman" panose="02020603050405020304" pitchFamily="18" charset="0"/>
                <a:cs typeface="Courier New" panose="02070309020205020404" pitchFamily="49" charset="0"/>
              </a:rPr>
              <a:t>if</a:t>
            </a:r>
            <a:r>
              <a:rPr lang="es-EC" sz="2400" dirty="0">
                <a:solidFill>
                  <a:schemeClr val="bg1"/>
                </a:solidFill>
                <a:effectLst/>
                <a:latin typeface="Consolas" panose="020B0609020204030204" pitchFamily="49" charset="0"/>
                <a:ea typeface="Times New Roman" panose="02020603050405020304" pitchFamily="18" charset="0"/>
                <a:cs typeface="Courier New" panose="02070309020205020404" pitchFamily="49" charset="0"/>
              </a:rPr>
              <a:t> (fin &gt;= tamaño de la cola)</a:t>
            </a: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latinLnBrk="1">
              <a:lnSpc>
                <a:spcPts val="122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C" sz="2400" dirty="0">
                <a:solidFill>
                  <a:schemeClr val="bg1"/>
                </a:solidFill>
                <a:effectLst/>
                <a:latin typeface="Consolas" panose="020B0609020204030204" pitchFamily="49" charset="0"/>
                <a:ea typeface="Times New Roman" panose="02020603050405020304" pitchFamily="18" charset="0"/>
                <a:cs typeface="Courier New" panose="02070309020205020404" pitchFamily="49" charset="0"/>
              </a:rPr>
              <a:t>  fin = 0;</a:t>
            </a:r>
            <a:br>
              <a:rPr lang="en-US" sz="2400" dirty="0">
                <a:solidFill>
                  <a:schemeClr val="bg1"/>
                </a:solidFill>
                <a:latin typeface="Calibri" panose="020F0502020204030204" pitchFamily="34" charset="0"/>
                <a:ea typeface="Times New Roman" panose="02020603050405020304" pitchFamily="18" charset="0"/>
                <a:cs typeface="Times New Roman" panose="02020603050405020304" pitchFamily="18" charset="0"/>
              </a:rPr>
            </a:br>
            <a:endParaRPr lang="es-EC" sz="2400" dirty="0">
              <a:solidFill>
                <a:schemeClr val="bg1"/>
              </a:solidFill>
            </a:endParaRPr>
          </a:p>
          <a:p>
            <a:pPr marL="0" indent="0">
              <a:buNone/>
            </a:pPr>
            <a:r>
              <a:rPr lang="es-EC" sz="2200" dirty="0">
                <a:solidFill>
                  <a:schemeClr val="bg1"/>
                </a:solidFill>
              </a:rPr>
              <a:t>Para sacar el elemento del inicio de la cola:</a:t>
            </a:r>
            <a:br>
              <a:rPr lang="es-EC" sz="2400" dirty="0">
                <a:solidFill>
                  <a:schemeClr val="bg1"/>
                </a:solidFill>
              </a:rPr>
            </a:br>
            <a:endParaRPr lang="es-EC" sz="2400" dirty="0">
              <a:solidFill>
                <a:schemeClr val="bg1"/>
              </a:solidFill>
            </a:endParaRPr>
          </a:p>
          <a:p>
            <a:pPr marL="0" marR="0" indent="0" latinLnBrk="1">
              <a:lnSpc>
                <a:spcPts val="122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C" sz="2400" dirty="0">
                <a:solidFill>
                  <a:schemeClr val="bg1"/>
                </a:solidFill>
                <a:effectLst/>
                <a:latin typeface="Consolas" panose="020B0609020204030204" pitchFamily="49" charset="0"/>
                <a:ea typeface="Times New Roman" panose="02020603050405020304" pitchFamily="18" charset="0"/>
                <a:cs typeface="Courier New" panose="02070309020205020404" pitchFamily="49" charset="0"/>
              </a:rPr>
              <a:t>inicio++;</a:t>
            </a: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latinLnBrk="1">
              <a:lnSpc>
                <a:spcPts val="122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C" sz="2400" dirty="0" err="1">
                <a:solidFill>
                  <a:schemeClr val="bg1"/>
                </a:solidFill>
                <a:effectLst/>
                <a:latin typeface="Consolas" panose="020B0609020204030204" pitchFamily="49" charset="0"/>
                <a:ea typeface="Times New Roman" panose="02020603050405020304" pitchFamily="18" charset="0"/>
                <a:cs typeface="Courier New" panose="02070309020205020404" pitchFamily="49" charset="0"/>
              </a:rPr>
              <a:t>if</a:t>
            </a:r>
            <a:r>
              <a:rPr lang="es-EC" sz="2400" dirty="0">
                <a:solidFill>
                  <a:schemeClr val="bg1"/>
                </a:solidFill>
                <a:effectLst/>
                <a:latin typeface="Consolas" panose="020B0609020204030204" pitchFamily="49" charset="0"/>
                <a:ea typeface="Times New Roman" panose="02020603050405020304" pitchFamily="18" charset="0"/>
                <a:cs typeface="Courier New" panose="02070309020205020404" pitchFamily="49" charset="0"/>
              </a:rPr>
              <a:t> (inicio &gt;= tamaño de la cola)</a:t>
            </a: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latinLnBrk="1">
              <a:lnSpc>
                <a:spcPts val="122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C" sz="2400" dirty="0">
                <a:solidFill>
                  <a:schemeClr val="bg1"/>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2400" dirty="0" err="1">
                <a:solidFill>
                  <a:schemeClr val="bg1"/>
                </a:solidFill>
                <a:effectLst/>
                <a:latin typeface="Consolas" panose="020B0609020204030204" pitchFamily="49" charset="0"/>
                <a:ea typeface="Times New Roman" panose="02020603050405020304" pitchFamily="18" charset="0"/>
                <a:cs typeface="Courier New" panose="02070309020205020404" pitchFamily="49" charset="0"/>
              </a:rPr>
              <a:t>inicio</a:t>
            </a:r>
            <a:r>
              <a:rPr lang="en-US" sz="2400" dirty="0">
                <a:solidFill>
                  <a:schemeClr val="bg1"/>
                </a:solidFill>
                <a:effectLst/>
                <a:latin typeface="Consolas" panose="020B0609020204030204" pitchFamily="49" charset="0"/>
                <a:ea typeface="Times New Roman" panose="02020603050405020304" pitchFamily="18" charset="0"/>
                <a:cs typeface="Courier New" panose="02070309020205020404" pitchFamily="49" charset="0"/>
              </a:rPr>
              <a:t> = 0;</a:t>
            </a:r>
          </a:p>
          <a:p>
            <a:pPr marL="0" marR="0" indent="0" latinLnBrk="1">
              <a:lnSpc>
                <a:spcPts val="122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s-EC" sz="2200" dirty="0">
                <a:solidFill>
                  <a:schemeClr val="bg1"/>
                </a:solidFill>
                <a:effectLst/>
                <a:ea typeface="Calibri" panose="020F0502020204030204" pitchFamily="34" charset="0"/>
                <a:cs typeface="Times New Roman" panose="02020603050405020304" pitchFamily="18" charset="0"/>
              </a:rPr>
              <a:t>Así mismo, tenemos que regresar un error si superamos la cantidad máxima de elementos, o si no terminaremos reescribiendo los elementos. Igualmente si quitamos y está vacía.</a:t>
            </a:r>
          </a:p>
          <a:p>
            <a:pPr marL="0" indent="0">
              <a:buNone/>
            </a:pPr>
            <a:br>
              <a:rPr lang="es-EC" sz="2400" dirty="0">
                <a:solidFill>
                  <a:schemeClr val="bg1"/>
                </a:solidFill>
              </a:rPr>
            </a:br>
            <a:endParaRPr lang="es-EC" sz="2400"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Colas</a:t>
            </a:r>
          </a:p>
        </p:txBody>
      </p:sp>
    </p:spTree>
    <p:extLst>
      <p:ext uri="{BB962C8B-B14F-4D97-AF65-F5344CB8AC3E}">
        <p14:creationId xmlns:p14="http://schemas.microsoft.com/office/powerpoint/2010/main" val="20589926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a:xfrm>
            <a:off x="838200" y="1825624"/>
            <a:ext cx="10515600" cy="4814327"/>
          </a:xfrm>
        </p:spPr>
        <p:txBody>
          <a:bodyPr>
            <a:noAutofit/>
          </a:bodyPr>
          <a:lstStyle/>
          <a:p>
            <a:pPr marL="0" indent="0">
              <a:buNone/>
            </a:pPr>
            <a:r>
              <a:rPr lang="es-EC" sz="2400" dirty="0">
                <a:solidFill>
                  <a:schemeClr val="bg1"/>
                </a:solidFill>
              </a:rPr>
              <a:t>Escenario: Una estructura donde se pueda agregar elementos a la mitad.</a:t>
            </a:r>
            <a:br>
              <a:rPr lang="es-EC" sz="2400" dirty="0">
                <a:solidFill>
                  <a:schemeClr val="bg1"/>
                </a:solidFill>
              </a:rPr>
            </a:br>
            <a:endParaRPr lang="es-EC" sz="2400" dirty="0">
              <a:solidFill>
                <a:schemeClr val="bg1"/>
              </a:solidFill>
            </a:endParaRPr>
          </a:p>
          <a:p>
            <a:pPr marL="0" indent="0">
              <a:buNone/>
            </a:pPr>
            <a:r>
              <a:rPr lang="es-EC" sz="2400" dirty="0">
                <a:solidFill>
                  <a:schemeClr val="bg1"/>
                </a:solidFill>
              </a:rPr>
              <a:t>Si usamos simplemente un arreglo, tendríamos que mover todos los elementos.</a:t>
            </a:r>
            <a:br>
              <a:rPr lang="es-EC" sz="2400" dirty="0">
                <a:solidFill>
                  <a:schemeClr val="bg1"/>
                </a:solidFill>
              </a:rPr>
            </a:br>
            <a:r>
              <a:rPr lang="es-EC" sz="2400" dirty="0">
                <a:solidFill>
                  <a:schemeClr val="bg1"/>
                </a:solidFill>
              </a:rPr>
              <a:t>Esto es tremendamente ineficiente.</a:t>
            </a:r>
            <a:br>
              <a:rPr lang="es-EC" sz="2400" dirty="0">
                <a:solidFill>
                  <a:schemeClr val="bg1"/>
                </a:solidFill>
              </a:rPr>
            </a:br>
            <a:br>
              <a:rPr lang="es-EC" sz="2400" dirty="0">
                <a:solidFill>
                  <a:schemeClr val="bg1"/>
                </a:solidFill>
              </a:rPr>
            </a:br>
            <a:r>
              <a:rPr lang="es-EC" sz="2400" dirty="0">
                <a:solidFill>
                  <a:schemeClr val="bg1"/>
                </a:solidFill>
              </a:rPr>
              <a:t>Las listas enlazadas están formadas por una sucesión de </a:t>
            </a:r>
            <a:r>
              <a:rPr lang="es-EC" sz="2400" b="1" i="1" dirty="0">
                <a:solidFill>
                  <a:schemeClr val="bg1"/>
                </a:solidFill>
              </a:rPr>
              <a:t>nodos</a:t>
            </a:r>
            <a:r>
              <a:rPr lang="es-EC" sz="2400" b="1" dirty="0">
                <a:solidFill>
                  <a:schemeClr val="bg1"/>
                </a:solidFill>
              </a:rPr>
              <a:t>. </a:t>
            </a:r>
            <a:br>
              <a:rPr lang="es-EC" sz="2400" b="1" dirty="0">
                <a:solidFill>
                  <a:schemeClr val="bg1"/>
                </a:solidFill>
              </a:rPr>
            </a:br>
            <a:r>
              <a:rPr lang="es-EC" sz="2400" dirty="0">
                <a:solidFill>
                  <a:schemeClr val="bg1"/>
                </a:solidFill>
              </a:rPr>
              <a:t>Cada nodo contiene un dato y la dirección del próximo nodo, si es que existe.</a:t>
            </a:r>
            <a:br>
              <a:rPr lang="es-EC" sz="2400" dirty="0">
                <a:solidFill>
                  <a:schemeClr val="bg1"/>
                </a:solidFill>
              </a:rPr>
            </a:br>
            <a:br>
              <a:rPr lang="es-EC" sz="2400" dirty="0">
                <a:solidFill>
                  <a:schemeClr val="bg1"/>
                </a:solidFill>
              </a:rPr>
            </a:br>
            <a:endParaRPr lang="es-EC" sz="2400" b="1"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Listas enlazadas</a:t>
            </a:r>
          </a:p>
        </p:txBody>
      </p:sp>
      <p:pic>
        <p:nvPicPr>
          <p:cNvPr id="4" name="Picture 3">
            <a:extLst>
              <a:ext uri="{FF2B5EF4-FFF2-40B4-BE49-F238E27FC236}">
                <a16:creationId xmlns:a16="http://schemas.microsoft.com/office/drawing/2014/main" id="{FA716EEE-DAFE-4913-94F8-35D82D7C3727}"/>
              </a:ext>
            </a:extLst>
          </p:cNvPr>
          <p:cNvPicPr>
            <a:picLocks noChangeAspect="1"/>
          </p:cNvPicPr>
          <p:nvPr/>
        </p:nvPicPr>
        <p:blipFill>
          <a:blip r:embed="rId3"/>
          <a:stretch>
            <a:fillRect/>
          </a:stretch>
        </p:blipFill>
        <p:spPr>
          <a:xfrm>
            <a:off x="2828925" y="4784552"/>
            <a:ext cx="6534150" cy="714375"/>
          </a:xfrm>
          <a:prstGeom prst="rect">
            <a:avLst/>
          </a:prstGeom>
        </p:spPr>
      </p:pic>
    </p:spTree>
    <p:extLst>
      <p:ext uri="{BB962C8B-B14F-4D97-AF65-F5344CB8AC3E}">
        <p14:creationId xmlns:p14="http://schemas.microsoft.com/office/powerpoint/2010/main" val="38283403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a:xfrm>
            <a:off x="838200" y="1825624"/>
            <a:ext cx="10515600" cy="4814327"/>
          </a:xfrm>
        </p:spPr>
        <p:txBody>
          <a:bodyPr>
            <a:noAutofit/>
          </a:bodyPr>
          <a:lstStyle/>
          <a:p>
            <a:pPr marL="0" indent="0">
              <a:buNone/>
            </a:pPr>
            <a:r>
              <a:rPr lang="es-EC" sz="2400" dirty="0">
                <a:solidFill>
                  <a:schemeClr val="bg1"/>
                </a:solidFill>
              </a:rPr>
              <a:t>Un nodo puede ser:</a:t>
            </a:r>
          </a:p>
          <a:p>
            <a:r>
              <a:rPr lang="es-EC" sz="2400" dirty="0">
                <a:solidFill>
                  <a:schemeClr val="bg1"/>
                </a:solidFill>
              </a:rPr>
              <a:t>Una estructura vacía.</a:t>
            </a:r>
          </a:p>
          <a:p>
            <a:r>
              <a:rPr lang="es-EC" sz="2400" dirty="0">
                <a:solidFill>
                  <a:schemeClr val="bg1"/>
                </a:solidFill>
              </a:rPr>
              <a:t>Un elemento de información y un enlace a otro nodo.</a:t>
            </a:r>
          </a:p>
          <a:p>
            <a:endParaRPr lang="es-EC" sz="2400" dirty="0">
              <a:solidFill>
                <a:schemeClr val="bg1"/>
              </a:solidFill>
            </a:endParaRPr>
          </a:p>
          <a:p>
            <a:pPr marL="0" marR="0" indent="0" latinLnBrk="1">
              <a:lnSpc>
                <a:spcPts val="122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C" sz="2400" dirty="0">
                <a:solidFill>
                  <a:schemeClr val="bg1"/>
                </a:solidFill>
              </a:rPr>
              <a:t>Ya que necesitamos los enlaces entre nodos, necesitaremos dos arreglos:</a:t>
            </a:r>
            <a:br>
              <a:rPr lang="es-EC" sz="2400" dirty="0">
                <a:solidFill>
                  <a:schemeClr val="bg1"/>
                </a:solidFill>
              </a:rPr>
            </a:br>
            <a:endParaRPr lang="es-EC" sz="2400" dirty="0">
              <a:solidFill>
                <a:schemeClr val="bg1"/>
              </a:solidFill>
            </a:endParaRPr>
          </a:p>
          <a:p>
            <a:pPr marL="0" marR="0" indent="0" latinLnBrk="1">
              <a:lnSpc>
                <a:spcPts val="122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br>
              <a:rPr lang="es-EC" sz="2400" dirty="0">
                <a:solidFill>
                  <a:schemeClr val="bg1"/>
                </a:solidFill>
              </a:rPr>
            </a:br>
            <a:r>
              <a:rPr lang="es-EC" sz="2400" dirty="0">
                <a:solidFill>
                  <a:schemeClr val="bg1"/>
                </a:solidFill>
                <a:effectLst/>
                <a:ea typeface="Times New Roman" panose="02020603050405020304" pitchFamily="18" charset="0"/>
                <a:cs typeface="Courier New" panose="02070309020205020404" pitchFamily="49" charset="0"/>
              </a:rPr>
              <a:t>Tipo dato[tamaño </a:t>
            </a:r>
            <a:r>
              <a:rPr lang="es-EC" sz="2400" dirty="0" err="1">
                <a:solidFill>
                  <a:schemeClr val="bg1"/>
                </a:solidFill>
                <a:effectLst/>
                <a:ea typeface="Times New Roman" panose="02020603050405020304" pitchFamily="18" charset="0"/>
                <a:cs typeface="Courier New" panose="02070309020205020404" pitchFamily="49" charset="0"/>
              </a:rPr>
              <a:t>maximo</a:t>
            </a:r>
            <a:r>
              <a:rPr lang="es-EC" sz="2400" dirty="0">
                <a:solidFill>
                  <a:schemeClr val="bg1"/>
                </a:solidFill>
                <a:effectLst/>
                <a:ea typeface="Times New Roman" panose="02020603050405020304" pitchFamily="18" charset="0"/>
                <a:cs typeface="Courier New" panose="02070309020205020404" pitchFamily="49" charset="0"/>
              </a:rPr>
              <a:t> de la lista];</a:t>
            </a:r>
            <a:endParaRPr lang="en-US" sz="2400" dirty="0">
              <a:solidFill>
                <a:schemeClr val="bg1"/>
              </a:solidFill>
              <a:effectLst/>
              <a:ea typeface="Calibri" panose="020F0502020204030204" pitchFamily="34" charset="0"/>
              <a:cs typeface="Times New Roman" panose="02020603050405020304" pitchFamily="18" charset="0"/>
            </a:endParaRPr>
          </a:p>
          <a:p>
            <a:pPr marL="0" marR="0" indent="0" latinLnBrk="1">
              <a:lnSpc>
                <a:spcPts val="122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C" sz="2400" dirty="0" err="1">
                <a:solidFill>
                  <a:schemeClr val="bg1"/>
                </a:solidFill>
                <a:effectLst/>
                <a:ea typeface="Times New Roman" panose="02020603050405020304" pitchFamily="18" charset="0"/>
                <a:cs typeface="Courier New" panose="02070309020205020404" pitchFamily="49" charset="0"/>
              </a:rPr>
              <a:t>int</a:t>
            </a:r>
            <a:r>
              <a:rPr lang="es-EC" sz="2400" dirty="0">
                <a:solidFill>
                  <a:schemeClr val="bg1"/>
                </a:solidFill>
                <a:effectLst/>
                <a:ea typeface="Times New Roman" panose="02020603050405020304" pitchFamily="18" charset="0"/>
                <a:cs typeface="Courier New" panose="02070309020205020404" pitchFamily="49" charset="0"/>
              </a:rPr>
              <a:t> </a:t>
            </a:r>
            <a:r>
              <a:rPr lang="es-EC" sz="2400" dirty="0" err="1">
                <a:solidFill>
                  <a:schemeClr val="bg1"/>
                </a:solidFill>
                <a:effectLst/>
                <a:ea typeface="Times New Roman" panose="02020603050405020304" pitchFamily="18" charset="0"/>
                <a:cs typeface="Courier New" panose="02070309020205020404" pitchFamily="49" charset="0"/>
              </a:rPr>
              <a:t>proximo</a:t>
            </a:r>
            <a:r>
              <a:rPr lang="es-EC" sz="2400" dirty="0">
                <a:solidFill>
                  <a:schemeClr val="bg1"/>
                </a:solidFill>
                <a:effectLst/>
                <a:ea typeface="Times New Roman" panose="02020603050405020304" pitchFamily="18" charset="0"/>
                <a:cs typeface="Courier New" panose="02070309020205020404" pitchFamily="49" charset="0"/>
              </a:rPr>
              <a:t>[tamaño </a:t>
            </a:r>
            <a:r>
              <a:rPr lang="es-EC" sz="2400" dirty="0" err="1">
                <a:solidFill>
                  <a:schemeClr val="bg1"/>
                </a:solidFill>
                <a:effectLst/>
                <a:ea typeface="Times New Roman" panose="02020603050405020304" pitchFamily="18" charset="0"/>
                <a:cs typeface="Courier New" panose="02070309020205020404" pitchFamily="49" charset="0"/>
              </a:rPr>
              <a:t>maximo</a:t>
            </a:r>
            <a:r>
              <a:rPr lang="es-EC" sz="2400" dirty="0">
                <a:solidFill>
                  <a:schemeClr val="bg1"/>
                </a:solidFill>
                <a:effectLst/>
                <a:ea typeface="Times New Roman" panose="02020603050405020304" pitchFamily="18" charset="0"/>
                <a:cs typeface="Courier New" panose="02070309020205020404" pitchFamily="49" charset="0"/>
              </a:rPr>
              <a:t> de la lista];</a:t>
            </a:r>
            <a:endParaRPr lang="en-US" sz="2400" dirty="0">
              <a:solidFill>
                <a:schemeClr val="bg1"/>
              </a:solidFill>
              <a:effectLst/>
              <a:ea typeface="Calibri" panose="020F0502020204030204" pitchFamily="34" charset="0"/>
              <a:cs typeface="Times New Roman" panose="02020603050405020304" pitchFamily="18" charset="0"/>
            </a:endParaRPr>
          </a:p>
          <a:p>
            <a:pPr marL="0" marR="0" indent="0" latinLnBrk="1">
              <a:lnSpc>
                <a:spcPts val="122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C" sz="2400" dirty="0" err="1">
                <a:solidFill>
                  <a:schemeClr val="bg1"/>
                </a:solidFill>
                <a:effectLst/>
                <a:ea typeface="Times New Roman" panose="02020603050405020304" pitchFamily="18" charset="0"/>
                <a:cs typeface="Courier New" panose="02070309020205020404" pitchFamily="49" charset="0"/>
              </a:rPr>
              <a:t>int</a:t>
            </a:r>
            <a:r>
              <a:rPr lang="es-EC" sz="2400" dirty="0">
                <a:solidFill>
                  <a:schemeClr val="bg1"/>
                </a:solidFill>
                <a:effectLst/>
                <a:ea typeface="Times New Roman" panose="02020603050405020304" pitchFamily="18" charset="0"/>
                <a:cs typeface="Courier New" panose="02070309020205020404" pitchFamily="49" charset="0"/>
              </a:rPr>
              <a:t> </a:t>
            </a:r>
            <a:r>
              <a:rPr lang="es-EC" sz="2400" dirty="0" err="1">
                <a:solidFill>
                  <a:schemeClr val="bg1"/>
                </a:solidFill>
                <a:effectLst/>
                <a:ea typeface="Times New Roman" panose="02020603050405020304" pitchFamily="18" charset="0"/>
                <a:cs typeface="Courier New" panose="02070309020205020404" pitchFamily="49" charset="0"/>
              </a:rPr>
              <a:t>tam_lista</a:t>
            </a:r>
            <a:r>
              <a:rPr lang="es-EC" sz="2400" dirty="0">
                <a:solidFill>
                  <a:schemeClr val="bg1"/>
                </a:solidFill>
                <a:effectLst/>
                <a:ea typeface="Times New Roman" panose="02020603050405020304" pitchFamily="18" charset="0"/>
                <a:cs typeface="Courier New" panose="02070309020205020404" pitchFamily="49" charset="0"/>
              </a:rPr>
              <a:t>=1; </a:t>
            </a:r>
            <a:br>
              <a:rPr lang="es-EC" sz="2400" dirty="0">
                <a:solidFill>
                  <a:schemeClr val="bg1"/>
                </a:solidFill>
              </a:rPr>
            </a:br>
            <a:endParaRPr lang="es-EC" sz="2400" b="1"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Listas enlazadas</a:t>
            </a:r>
          </a:p>
        </p:txBody>
      </p:sp>
    </p:spTree>
    <p:extLst>
      <p:ext uri="{BB962C8B-B14F-4D97-AF65-F5344CB8AC3E}">
        <p14:creationId xmlns:p14="http://schemas.microsoft.com/office/powerpoint/2010/main" val="15995915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a:xfrm>
            <a:off x="838200" y="1825624"/>
            <a:ext cx="10515600" cy="4814327"/>
          </a:xfrm>
        </p:spPr>
        <p:txBody>
          <a:bodyPr>
            <a:noAutofit/>
          </a:bodyPr>
          <a:lstStyle/>
          <a:p>
            <a:pPr marL="0" marR="0" indent="0" algn="just">
              <a:lnSpc>
                <a:spcPts val="1575"/>
              </a:lnSpc>
              <a:spcBef>
                <a:spcPts val="120"/>
              </a:spcBef>
              <a:spcAft>
                <a:spcPts val="1200"/>
              </a:spcAft>
              <a:buNone/>
            </a:pPr>
            <a:endParaRPr lang="es-EC" sz="2400" dirty="0">
              <a:solidFill>
                <a:schemeClr val="bg1"/>
              </a:solidFill>
              <a:effectLst/>
              <a:ea typeface="Calibri" panose="020F0502020204030204" pitchFamily="34" charset="0"/>
              <a:cs typeface="Times New Roman" panose="02020603050405020304" pitchFamily="18" charset="0"/>
            </a:endParaRPr>
          </a:p>
          <a:p>
            <a:pPr marL="0" marR="0" indent="0" algn="just">
              <a:lnSpc>
                <a:spcPts val="1575"/>
              </a:lnSpc>
              <a:spcBef>
                <a:spcPts val="120"/>
              </a:spcBef>
              <a:spcAft>
                <a:spcPts val="1200"/>
              </a:spcAft>
              <a:buNone/>
            </a:pPr>
            <a:r>
              <a:rPr lang="es-EC" sz="2400" dirty="0">
                <a:solidFill>
                  <a:schemeClr val="bg1"/>
                </a:solidFill>
                <a:ea typeface="Calibri" panose="020F0502020204030204" pitchFamily="34" charset="0"/>
                <a:cs typeface="Times New Roman" panose="02020603050405020304" pitchFamily="18" charset="0"/>
              </a:rPr>
              <a:t>Contemplaremos las operaciones de insertar y recorrer la lista.</a:t>
            </a:r>
          </a:p>
          <a:p>
            <a:pPr marL="0" marR="0" indent="0" algn="just">
              <a:lnSpc>
                <a:spcPts val="1575"/>
              </a:lnSpc>
              <a:spcBef>
                <a:spcPts val="120"/>
              </a:spcBef>
              <a:spcAft>
                <a:spcPts val="1200"/>
              </a:spcAft>
              <a:buNone/>
            </a:pPr>
            <a:endParaRPr lang="es-EC" sz="2400" dirty="0">
              <a:solidFill>
                <a:schemeClr val="bg1"/>
              </a:solidFill>
              <a:effectLst/>
              <a:ea typeface="Calibri" panose="020F0502020204030204" pitchFamily="34" charset="0"/>
              <a:cs typeface="Times New Roman" panose="02020603050405020304" pitchFamily="18" charset="0"/>
            </a:endParaRPr>
          </a:p>
          <a:p>
            <a:pPr marL="0" marR="0" indent="0" algn="just">
              <a:lnSpc>
                <a:spcPts val="1575"/>
              </a:lnSpc>
              <a:spcBef>
                <a:spcPts val="120"/>
              </a:spcBef>
              <a:spcAft>
                <a:spcPts val="1200"/>
              </a:spcAft>
              <a:buNone/>
            </a:pPr>
            <a:r>
              <a:rPr lang="es-EC" sz="2400" dirty="0" err="1">
                <a:solidFill>
                  <a:schemeClr val="bg1"/>
                </a:solidFill>
                <a:effectLst/>
                <a:ea typeface="Calibri" panose="020F0502020204030204" pitchFamily="34" charset="0"/>
                <a:cs typeface="Times New Roman" panose="02020603050405020304" pitchFamily="18" charset="0"/>
              </a:rPr>
              <a:t>void</a:t>
            </a:r>
            <a:r>
              <a:rPr lang="es-EC" sz="2400" dirty="0">
                <a:solidFill>
                  <a:schemeClr val="bg1"/>
                </a:solidFill>
                <a:effectLst/>
                <a:ea typeface="Calibri" panose="020F0502020204030204" pitchFamily="34" charset="0"/>
                <a:cs typeface="Times New Roman" panose="02020603050405020304" pitchFamily="18" charset="0"/>
              </a:rPr>
              <a:t> insertar(Tipo x, </a:t>
            </a:r>
            <a:r>
              <a:rPr lang="es-EC" sz="2400" dirty="0" err="1">
                <a:solidFill>
                  <a:schemeClr val="bg1"/>
                </a:solidFill>
                <a:effectLst/>
                <a:ea typeface="Calibri" panose="020F0502020204030204" pitchFamily="34" charset="0"/>
                <a:cs typeface="Times New Roman" panose="02020603050405020304" pitchFamily="18" charset="0"/>
              </a:rPr>
              <a:t>int</a:t>
            </a:r>
            <a:r>
              <a:rPr lang="es-EC" sz="2400" dirty="0">
                <a:solidFill>
                  <a:schemeClr val="bg1"/>
                </a:solidFill>
                <a:effectLst/>
                <a:ea typeface="Calibri" panose="020F0502020204030204" pitchFamily="34" charset="0"/>
                <a:cs typeface="Times New Roman" panose="02020603050405020304" pitchFamily="18" charset="0"/>
              </a:rPr>
              <a:t> k) { </a:t>
            </a:r>
            <a:endParaRPr lang="en-US" sz="2400" dirty="0">
              <a:solidFill>
                <a:schemeClr val="bg1"/>
              </a:solidFill>
              <a:ea typeface="Calibri" panose="020F0502020204030204" pitchFamily="34" charset="0"/>
              <a:cs typeface="Times New Roman" panose="02020603050405020304" pitchFamily="18" charset="0"/>
            </a:endParaRPr>
          </a:p>
          <a:p>
            <a:pPr marL="0" marR="0" indent="0" algn="just">
              <a:lnSpc>
                <a:spcPts val="1575"/>
              </a:lnSpc>
              <a:spcBef>
                <a:spcPts val="120"/>
              </a:spcBef>
              <a:spcAft>
                <a:spcPts val="1200"/>
              </a:spcAft>
              <a:buNone/>
            </a:pPr>
            <a:r>
              <a:rPr lang="en-US" sz="2400" dirty="0">
                <a:solidFill>
                  <a:schemeClr val="bg1"/>
                </a:solidFill>
                <a:effectLst/>
                <a:ea typeface="Calibri" panose="020F0502020204030204" pitchFamily="34" charset="0"/>
                <a:cs typeface="Times New Roman" panose="02020603050405020304" pitchFamily="18" charset="0"/>
              </a:rPr>
              <a:t>  </a:t>
            </a:r>
            <a:r>
              <a:rPr lang="es-EC" sz="2400" dirty="0">
                <a:solidFill>
                  <a:schemeClr val="bg1"/>
                </a:solidFill>
                <a:effectLst/>
                <a:ea typeface="Calibri" panose="020F0502020204030204" pitchFamily="34" charset="0"/>
                <a:cs typeface="Times New Roman" panose="02020603050405020304" pitchFamily="18" charset="0"/>
              </a:rPr>
              <a:t>dato[</a:t>
            </a:r>
            <a:r>
              <a:rPr lang="es-EC" sz="2400" dirty="0" err="1">
                <a:solidFill>
                  <a:schemeClr val="bg1"/>
                </a:solidFill>
                <a:effectLst/>
                <a:ea typeface="Calibri" panose="020F0502020204030204" pitchFamily="34" charset="0"/>
                <a:cs typeface="Times New Roman" panose="02020603050405020304" pitchFamily="18" charset="0"/>
              </a:rPr>
              <a:t>tam_lista</a:t>
            </a:r>
            <a:r>
              <a:rPr lang="es-EC" sz="2400" dirty="0">
                <a:solidFill>
                  <a:schemeClr val="bg1"/>
                </a:solidFill>
                <a:effectLst/>
                <a:ea typeface="Calibri" panose="020F0502020204030204" pitchFamily="34" charset="0"/>
                <a:cs typeface="Times New Roman" panose="02020603050405020304" pitchFamily="18" charset="0"/>
              </a:rPr>
              <a:t>] = x; </a:t>
            </a:r>
            <a:endParaRPr lang="en-US" sz="2400" dirty="0">
              <a:solidFill>
                <a:schemeClr val="bg1"/>
              </a:solidFill>
              <a:effectLst/>
              <a:ea typeface="Calibri" panose="020F0502020204030204" pitchFamily="34" charset="0"/>
              <a:cs typeface="Times New Roman" panose="02020603050405020304" pitchFamily="18" charset="0"/>
            </a:endParaRPr>
          </a:p>
          <a:p>
            <a:pPr marL="0" marR="0" indent="0" algn="just">
              <a:lnSpc>
                <a:spcPts val="1575"/>
              </a:lnSpc>
              <a:spcBef>
                <a:spcPts val="120"/>
              </a:spcBef>
              <a:spcAft>
                <a:spcPts val="1200"/>
              </a:spcAft>
              <a:buNone/>
            </a:pPr>
            <a:r>
              <a:rPr lang="es-EC" sz="2400" dirty="0">
                <a:solidFill>
                  <a:schemeClr val="bg1"/>
                </a:solidFill>
                <a:effectLst/>
                <a:ea typeface="Calibri" panose="020F0502020204030204" pitchFamily="34" charset="0"/>
                <a:cs typeface="Times New Roman" panose="02020603050405020304" pitchFamily="18" charset="0"/>
              </a:rPr>
              <a:t>  </a:t>
            </a:r>
            <a:r>
              <a:rPr lang="es-EC" sz="2400" dirty="0" err="1">
                <a:solidFill>
                  <a:schemeClr val="bg1"/>
                </a:solidFill>
                <a:effectLst/>
                <a:ea typeface="Calibri" panose="020F0502020204030204" pitchFamily="34" charset="0"/>
                <a:cs typeface="Times New Roman" panose="02020603050405020304" pitchFamily="18" charset="0"/>
              </a:rPr>
              <a:t>proximo</a:t>
            </a:r>
            <a:r>
              <a:rPr lang="es-EC" sz="2400" dirty="0">
                <a:solidFill>
                  <a:schemeClr val="bg1"/>
                </a:solidFill>
                <a:effectLst/>
                <a:ea typeface="Calibri" panose="020F0502020204030204" pitchFamily="34" charset="0"/>
                <a:cs typeface="Times New Roman" panose="02020603050405020304" pitchFamily="18" charset="0"/>
              </a:rPr>
              <a:t>[</a:t>
            </a:r>
            <a:r>
              <a:rPr lang="es-EC" sz="2400" dirty="0" err="1">
                <a:solidFill>
                  <a:schemeClr val="bg1"/>
                </a:solidFill>
                <a:effectLst/>
                <a:ea typeface="Calibri" panose="020F0502020204030204" pitchFamily="34" charset="0"/>
                <a:cs typeface="Times New Roman" panose="02020603050405020304" pitchFamily="18" charset="0"/>
              </a:rPr>
              <a:t>tam_lista</a:t>
            </a:r>
            <a:r>
              <a:rPr lang="es-EC" sz="2400" dirty="0">
                <a:solidFill>
                  <a:schemeClr val="bg1"/>
                </a:solidFill>
                <a:effectLst/>
                <a:ea typeface="Calibri" panose="020F0502020204030204" pitchFamily="34" charset="0"/>
                <a:cs typeface="Times New Roman" panose="02020603050405020304" pitchFamily="18" charset="0"/>
              </a:rPr>
              <a:t>] = </a:t>
            </a:r>
            <a:r>
              <a:rPr lang="es-EC" sz="2400" dirty="0" err="1">
                <a:solidFill>
                  <a:schemeClr val="bg1"/>
                </a:solidFill>
                <a:effectLst/>
                <a:ea typeface="Calibri" panose="020F0502020204030204" pitchFamily="34" charset="0"/>
                <a:cs typeface="Times New Roman" panose="02020603050405020304" pitchFamily="18" charset="0"/>
              </a:rPr>
              <a:t>proximo</a:t>
            </a:r>
            <a:r>
              <a:rPr lang="es-EC" sz="2400" dirty="0">
                <a:solidFill>
                  <a:schemeClr val="bg1"/>
                </a:solidFill>
                <a:effectLst/>
                <a:ea typeface="Calibri" panose="020F0502020204030204" pitchFamily="34" charset="0"/>
                <a:cs typeface="Times New Roman" panose="02020603050405020304" pitchFamily="18" charset="0"/>
              </a:rPr>
              <a:t>[k]; </a:t>
            </a:r>
            <a:endParaRPr lang="en-US" sz="2400" dirty="0">
              <a:solidFill>
                <a:schemeClr val="bg1"/>
              </a:solidFill>
              <a:effectLst/>
              <a:ea typeface="Calibri" panose="020F0502020204030204" pitchFamily="34" charset="0"/>
              <a:cs typeface="Times New Roman" panose="02020603050405020304" pitchFamily="18" charset="0"/>
            </a:endParaRPr>
          </a:p>
          <a:p>
            <a:pPr marL="0" marR="0" indent="0" algn="just">
              <a:lnSpc>
                <a:spcPts val="1575"/>
              </a:lnSpc>
              <a:spcBef>
                <a:spcPts val="120"/>
              </a:spcBef>
              <a:spcAft>
                <a:spcPts val="1200"/>
              </a:spcAft>
              <a:buNone/>
            </a:pPr>
            <a:r>
              <a:rPr lang="es-EC" sz="2400" dirty="0">
                <a:solidFill>
                  <a:schemeClr val="bg1"/>
                </a:solidFill>
                <a:effectLst/>
                <a:ea typeface="Calibri" panose="020F0502020204030204" pitchFamily="34" charset="0"/>
                <a:cs typeface="Times New Roman" panose="02020603050405020304" pitchFamily="18" charset="0"/>
              </a:rPr>
              <a:t>  </a:t>
            </a:r>
            <a:r>
              <a:rPr lang="es-EC" sz="2400" dirty="0" err="1">
                <a:solidFill>
                  <a:schemeClr val="bg1"/>
                </a:solidFill>
                <a:effectLst/>
                <a:ea typeface="Calibri" panose="020F0502020204030204" pitchFamily="34" charset="0"/>
                <a:cs typeface="Times New Roman" panose="02020603050405020304" pitchFamily="18" charset="0"/>
              </a:rPr>
              <a:t>proximo</a:t>
            </a:r>
            <a:r>
              <a:rPr lang="es-EC" sz="2400" dirty="0">
                <a:solidFill>
                  <a:schemeClr val="bg1"/>
                </a:solidFill>
                <a:effectLst/>
                <a:ea typeface="Calibri" panose="020F0502020204030204" pitchFamily="34" charset="0"/>
                <a:cs typeface="Times New Roman" panose="02020603050405020304" pitchFamily="18" charset="0"/>
              </a:rPr>
              <a:t>[k] = </a:t>
            </a:r>
            <a:r>
              <a:rPr lang="es-EC" sz="2400" dirty="0" err="1">
                <a:solidFill>
                  <a:schemeClr val="bg1"/>
                </a:solidFill>
                <a:effectLst/>
                <a:ea typeface="Calibri" panose="020F0502020204030204" pitchFamily="34" charset="0"/>
                <a:cs typeface="Times New Roman" panose="02020603050405020304" pitchFamily="18" charset="0"/>
              </a:rPr>
              <a:t>tam_lista</a:t>
            </a:r>
            <a:r>
              <a:rPr lang="es-EC" sz="2400" dirty="0">
                <a:solidFill>
                  <a:schemeClr val="bg1"/>
                </a:solidFill>
                <a:effectLst/>
                <a:ea typeface="Calibri" panose="020F0502020204030204" pitchFamily="34" charset="0"/>
                <a:cs typeface="Times New Roman" panose="02020603050405020304" pitchFamily="18" charset="0"/>
              </a:rPr>
              <a:t>++; </a:t>
            </a:r>
            <a:endParaRPr lang="en-US" sz="2400" dirty="0">
              <a:solidFill>
                <a:schemeClr val="bg1"/>
              </a:solidFill>
              <a:effectLst/>
              <a:ea typeface="Calibri" panose="020F0502020204030204" pitchFamily="34" charset="0"/>
              <a:cs typeface="Times New Roman" panose="02020603050405020304" pitchFamily="18" charset="0"/>
            </a:endParaRPr>
          </a:p>
          <a:p>
            <a:pPr marL="0" marR="0" indent="0" algn="just">
              <a:lnSpc>
                <a:spcPts val="1575"/>
              </a:lnSpc>
              <a:spcBef>
                <a:spcPts val="120"/>
              </a:spcBef>
              <a:spcAft>
                <a:spcPts val="1200"/>
              </a:spcAft>
              <a:buNone/>
            </a:pPr>
            <a:r>
              <a:rPr lang="es-EC" sz="2400" dirty="0">
                <a:solidFill>
                  <a:schemeClr val="bg1"/>
                </a:solidFill>
                <a:effectLst/>
                <a:ea typeface="Calibri" panose="020F0502020204030204" pitchFamily="34" charset="0"/>
                <a:cs typeface="Times New Roman" panose="02020603050405020304" pitchFamily="18" charset="0"/>
              </a:rPr>
              <a:t>  }</a:t>
            </a:r>
            <a:endParaRPr lang="en-US" sz="2400" dirty="0">
              <a:solidFill>
                <a:schemeClr val="bg1"/>
              </a:solidFill>
              <a:effectLst/>
              <a:ea typeface="Calibri" panose="020F0502020204030204" pitchFamily="34" charset="0"/>
              <a:cs typeface="Times New Roman" panose="02020603050405020304" pitchFamily="18" charset="0"/>
            </a:endParaRPr>
          </a:p>
          <a:p>
            <a:pPr marL="0" indent="0">
              <a:buNone/>
            </a:pPr>
            <a:br>
              <a:rPr lang="es-EC" sz="2400" dirty="0">
                <a:solidFill>
                  <a:schemeClr val="bg1"/>
                </a:solidFill>
              </a:rPr>
            </a:br>
            <a:endParaRPr lang="es-EC" sz="2400" dirty="0">
              <a:solidFill>
                <a:schemeClr val="bg1"/>
              </a:solidFill>
            </a:endParaRPr>
          </a:p>
          <a:p>
            <a:pPr marL="0" indent="0">
              <a:buNone/>
            </a:pPr>
            <a:endParaRPr lang="es-EC" sz="2400" b="1" dirty="0">
              <a:solidFill>
                <a:schemeClr val="bg1"/>
              </a:solidFill>
            </a:endParaRPr>
          </a:p>
          <a:p>
            <a:pPr marL="0" indent="0">
              <a:buNone/>
            </a:pPr>
            <a:endParaRPr lang="es-EC" sz="2400" b="1"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Listas enlazadas</a:t>
            </a:r>
          </a:p>
        </p:txBody>
      </p:sp>
    </p:spTree>
    <p:extLst>
      <p:ext uri="{BB962C8B-B14F-4D97-AF65-F5344CB8AC3E}">
        <p14:creationId xmlns:p14="http://schemas.microsoft.com/office/powerpoint/2010/main" val="3967068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p:txBody>
          <a:bodyPr>
            <a:normAutofit/>
          </a:bodyPr>
          <a:lstStyle/>
          <a:p>
            <a:pPr marL="0" indent="0">
              <a:buNone/>
            </a:pPr>
            <a:r>
              <a:rPr lang="es-EC" sz="2400" dirty="0">
                <a:solidFill>
                  <a:schemeClr val="bg1"/>
                </a:solidFill>
              </a:rPr>
              <a:t>Todas las variables tienen un tipo de dato asociado.</a:t>
            </a:r>
            <a:br>
              <a:rPr lang="es-EC" sz="2400" dirty="0">
                <a:solidFill>
                  <a:schemeClr val="bg1"/>
                </a:solidFill>
              </a:rPr>
            </a:br>
            <a:br>
              <a:rPr lang="es-EC" sz="2400" dirty="0">
                <a:solidFill>
                  <a:schemeClr val="bg1"/>
                </a:solidFill>
              </a:rPr>
            </a:br>
            <a:r>
              <a:rPr lang="es-EC" sz="2400" dirty="0">
                <a:solidFill>
                  <a:schemeClr val="bg1"/>
                </a:solidFill>
              </a:rPr>
              <a:t>- Al definir una variable, el compilador reserva memoria en base a su tipo.</a:t>
            </a:r>
            <a:br>
              <a:rPr lang="es-EC" sz="2400" dirty="0">
                <a:solidFill>
                  <a:schemeClr val="bg1"/>
                </a:solidFill>
              </a:rPr>
            </a:br>
            <a:endParaRPr lang="es-EC" sz="2400" dirty="0">
              <a:solidFill>
                <a:schemeClr val="bg1"/>
              </a:solidFill>
            </a:endParaRPr>
          </a:p>
          <a:p>
            <a:pPr marL="0" indent="0">
              <a:buNone/>
            </a:pPr>
            <a:r>
              <a:rPr lang="es-EC" sz="2400" dirty="0">
                <a:solidFill>
                  <a:schemeClr val="bg1"/>
                </a:solidFill>
              </a:rPr>
              <a:t>- Cada tipo de dato ocupa una cantidad distinta de memoria.</a:t>
            </a:r>
            <a:br>
              <a:rPr lang="es-EC" sz="2400" dirty="0">
                <a:solidFill>
                  <a:schemeClr val="bg1"/>
                </a:solidFill>
              </a:rPr>
            </a:br>
            <a:br>
              <a:rPr lang="es-EC" sz="2400" dirty="0">
                <a:solidFill>
                  <a:schemeClr val="bg1"/>
                </a:solidFill>
              </a:rPr>
            </a:br>
            <a:r>
              <a:rPr lang="es-EC" sz="2400" dirty="0">
                <a:solidFill>
                  <a:schemeClr val="bg1"/>
                </a:solidFill>
              </a:rPr>
              <a:t>- La memoria puede pensarse como un arreglo inmenso de espacio disponible.</a:t>
            </a:r>
            <a:br>
              <a:rPr lang="es-EC" sz="2400" dirty="0">
                <a:solidFill>
                  <a:schemeClr val="bg1"/>
                </a:solidFill>
              </a:rPr>
            </a:br>
            <a:br>
              <a:rPr lang="es-EC" sz="2400" dirty="0">
                <a:solidFill>
                  <a:schemeClr val="bg1"/>
                </a:solidFill>
              </a:rPr>
            </a:br>
            <a:r>
              <a:rPr lang="es-EC" sz="2400" dirty="0">
                <a:solidFill>
                  <a:schemeClr val="bg1"/>
                </a:solidFill>
              </a:rPr>
              <a:t>- Generalmente, pensamos en la cantidad de memoria en base a bytes (8 bits).</a:t>
            </a:r>
            <a:br>
              <a:rPr lang="es-EC" dirty="0">
                <a:solidFill>
                  <a:schemeClr val="bg1"/>
                </a:solidFill>
              </a:rPr>
            </a:br>
            <a:endParaRPr lang="es-EC" dirty="0">
              <a:solidFill>
                <a:schemeClr val="bg1"/>
              </a:solidFill>
            </a:endParaRPr>
          </a:p>
          <a:p>
            <a:pPr marL="0" indent="0">
              <a:buNone/>
            </a:pPr>
            <a:endParaRPr lang="en-US"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Tipos de datos</a:t>
            </a:r>
          </a:p>
        </p:txBody>
      </p:sp>
    </p:spTree>
    <p:extLst>
      <p:ext uri="{BB962C8B-B14F-4D97-AF65-F5344CB8AC3E}">
        <p14:creationId xmlns:p14="http://schemas.microsoft.com/office/powerpoint/2010/main" val="8893775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a:xfrm>
            <a:off x="838200" y="1825624"/>
            <a:ext cx="10515600" cy="4814327"/>
          </a:xfrm>
        </p:spPr>
        <p:txBody>
          <a:bodyPr>
            <a:noAutofit/>
          </a:bodyPr>
          <a:lstStyle/>
          <a:p>
            <a:pPr marL="0" marR="0" indent="0" algn="just">
              <a:lnSpc>
                <a:spcPts val="1575"/>
              </a:lnSpc>
              <a:spcBef>
                <a:spcPts val="120"/>
              </a:spcBef>
              <a:spcAft>
                <a:spcPts val="1200"/>
              </a:spcAft>
              <a:buNone/>
            </a:pPr>
            <a:endParaRPr lang="es-EC" sz="2400" dirty="0">
              <a:solidFill>
                <a:schemeClr val="bg1"/>
              </a:solidFill>
              <a:effectLst/>
              <a:ea typeface="Calibri" panose="020F0502020204030204" pitchFamily="34" charset="0"/>
              <a:cs typeface="Times New Roman" panose="02020603050405020304" pitchFamily="18" charset="0"/>
            </a:endParaRPr>
          </a:p>
          <a:p>
            <a:pPr marL="0" marR="0" indent="0">
              <a:lnSpc>
                <a:spcPts val="1575"/>
              </a:lnSpc>
              <a:spcBef>
                <a:spcPts val="120"/>
              </a:spcBef>
              <a:spcAft>
                <a:spcPts val="1200"/>
              </a:spcAft>
              <a:buNone/>
            </a:pPr>
            <a:r>
              <a:rPr lang="es-EC" sz="2400" dirty="0">
                <a:solidFill>
                  <a:schemeClr val="bg1"/>
                </a:solidFill>
                <a:effectLst/>
                <a:ea typeface="Calibri" panose="020F0502020204030204" pitchFamily="34" charset="0"/>
                <a:cs typeface="Times New Roman" panose="02020603050405020304" pitchFamily="18" charset="0"/>
              </a:rPr>
              <a:t>La implementación solo funciona si hay un nodo inicial.</a:t>
            </a:r>
          </a:p>
          <a:p>
            <a:pPr marL="0" marR="0" indent="0" latinLnBrk="1">
              <a:lnSpc>
                <a:spcPts val="122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br>
              <a:rPr lang="es-EC" sz="2400" dirty="0">
                <a:solidFill>
                  <a:schemeClr val="bg1"/>
                </a:solidFill>
              </a:rPr>
            </a:br>
            <a:r>
              <a:rPr lang="es-EC" sz="2400" dirty="0" err="1">
                <a:solidFill>
                  <a:schemeClr val="bg1"/>
                </a:solidFill>
                <a:effectLst/>
                <a:ea typeface="Times New Roman" panose="02020603050405020304" pitchFamily="18" charset="0"/>
                <a:cs typeface="Courier New" panose="02070309020205020404" pitchFamily="49" charset="0"/>
              </a:rPr>
              <a:t>int</a:t>
            </a:r>
            <a:r>
              <a:rPr lang="es-EC" sz="2400" dirty="0">
                <a:solidFill>
                  <a:schemeClr val="bg1"/>
                </a:solidFill>
                <a:effectLst/>
                <a:ea typeface="Times New Roman" panose="02020603050405020304" pitchFamily="18" charset="0"/>
                <a:cs typeface="Courier New" panose="02070309020205020404" pitchFamily="49" charset="0"/>
              </a:rPr>
              <a:t> </a:t>
            </a:r>
            <a:r>
              <a:rPr lang="es-EC" sz="2400" dirty="0" err="1">
                <a:solidFill>
                  <a:schemeClr val="bg1"/>
                </a:solidFill>
                <a:effectLst/>
                <a:ea typeface="Times New Roman" panose="02020603050405020304" pitchFamily="18" charset="0"/>
                <a:cs typeface="Courier New" panose="02070309020205020404" pitchFamily="49" charset="0"/>
              </a:rPr>
              <a:t>primer_nodo</a:t>
            </a:r>
            <a:r>
              <a:rPr lang="es-EC" sz="2400" dirty="0">
                <a:solidFill>
                  <a:schemeClr val="bg1"/>
                </a:solidFill>
                <a:effectLst/>
                <a:ea typeface="Times New Roman" panose="02020603050405020304" pitchFamily="18" charset="0"/>
                <a:cs typeface="Courier New" panose="02070309020205020404" pitchFamily="49" charset="0"/>
              </a:rPr>
              <a:t>(Tipo x) {</a:t>
            </a:r>
            <a:endParaRPr lang="en-US" sz="2400" dirty="0">
              <a:solidFill>
                <a:schemeClr val="bg1"/>
              </a:solidFill>
              <a:effectLst/>
              <a:ea typeface="Calibri" panose="020F0502020204030204" pitchFamily="34" charset="0"/>
              <a:cs typeface="Times New Roman" panose="02020603050405020304" pitchFamily="18" charset="0"/>
            </a:endParaRPr>
          </a:p>
          <a:p>
            <a:pPr marL="0" marR="0" indent="0" latinLnBrk="1">
              <a:lnSpc>
                <a:spcPts val="122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C" sz="2400" dirty="0">
                <a:solidFill>
                  <a:schemeClr val="bg1"/>
                </a:solidFill>
                <a:effectLst/>
                <a:ea typeface="Times New Roman" panose="02020603050405020304" pitchFamily="18" charset="0"/>
                <a:cs typeface="Courier New" panose="02070309020205020404" pitchFamily="49" charset="0"/>
              </a:rPr>
              <a:t>  dato[</a:t>
            </a:r>
            <a:r>
              <a:rPr lang="es-EC" sz="2400" dirty="0" err="1">
                <a:solidFill>
                  <a:schemeClr val="bg1"/>
                </a:solidFill>
                <a:effectLst/>
                <a:ea typeface="Times New Roman" panose="02020603050405020304" pitchFamily="18" charset="0"/>
                <a:cs typeface="Courier New" panose="02070309020205020404" pitchFamily="49" charset="0"/>
              </a:rPr>
              <a:t>tam_lista</a:t>
            </a:r>
            <a:r>
              <a:rPr lang="es-EC" sz="2400" dirty="0">
                <a:solidFill>
                  <a:schemeClr val="bg1"/>
                </a:solidFill>
                <a:effectLst/>
                <a:ea typeface="Times New Roman" panose="02020603050405020304" pitchFamily="18" charset="0"/>
                <a:cs typeface="Courier New" panose="02070309020205020404" pitchFamily="49" charset="0"/>
              </a:rPr>
              <a:t>] = x;</a:t>
            </a:r>
            <a:endParaRPr lang="en-US" sz="2400" dirty="0">
              <a:solidFill>
                <a:schemeClr val="bg1"/>
              </a:solidFill>
              <a:effectLst/>
              <a:ea typeface="Calibri" panose="020F0502020204030204" pitchFamily="34" charset="0"/>
              <a:cs typeface="Times New Roman" panose="02020603050405020304" pitchFamily="18" charset="0"/>
            </a:endParaRPr>
          </a:p>
          <a:p>
            <a:pPr marL="0" marR="0" indent="0" latinLnBrk="1">
              <a:lnSpc>
                <a:spcPts val="122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C" sz="2400" dirty="0">
                <a:solidFill>
                  <a:schemeClr val="bg1"/>
                </a:solidFill>
                <a:effectLst/>
                <a:ea typeface="Times New Roman" panose="02020603050405020304" pitchFamily="18" charset="0"/>
                <a:cs typeface="Courier New" panose="02070309020205020404" pitchFamily="49" charset="0"/>
              </a:rPr>
              <a:t>  </a:t>
            </a:r>
            <a:r>
              <a:rPr lang="es-EC" sz="2400" dirty="0" err="1">
                <a:solidFill>
                  <a:schemeClr val="bg1"/>
                </a:solidFill>
                <a:effectLst/>
                <a:ea typeface="Times New Roman" panose="02020603050405020304" pitchFamily="18" charset="0"/>
                <a:cs typeface="Courier New" panose="02070309020205020404" pitchFamily="49" charset="0"/>
              </a:rPr>
              <a:t>proximo</a:t>
            </a:r>
            <a:r>
              <a:rPr lang="es-EC" sz="2400" dirty="0">
                <a:solidFill>
                  <a:schemeClr val="bg1"/>
                </a:solidFill>
                <a:effectLst/>
                <a:ea typeface="Times New Roman" panose="02020603050405020304" pitchFamily="18" charset="0"/>
                <a:cs typeface="Courier New" panose="02070309020205020404" pitchFamily="49" charset="0"/>
              </a:rPr>
              <a:t>[</a:t>
            </a:r>
            <a:r>
              <a:rPr lang="es-EC" sz="2400" dirty="0" err="1">
                <a:solidFill>
                  <a:schemeClr val="bg1"/>
                </a:solidFill>
                <a:effectLst/>
                <a:ea typeface="Times New Roman" panose="02020603050405020304" pitchFamily="18" charset="0"/>
                <a:cs typeface="Courier New" panose="02070309020205020404" pitchFamily="49" charset="0"/>
              </a:rPr>
              <a:t>tam_lista</a:t>
            </a:r>
            <a:r>
              <a:rPr lang="es-EC" sz="2400" dirty="0">
                <a:solidFill>
                  <a:schemeClr val="bg1"/>
                </a:solidFill>
                <a:effectLst/>
                <a:ea typeface="Times New Roman" panose="02020603050405020304" pitchFamily="18" charset="0"/>
                <a:cs typeface="Courier New" panose="02070309020205020404" pitchFamily="49" charset="0"/>
              </a:rPr>
              <a:t>] = 0;</a:t>
            </a:r>
            <a:endParaRPr lang="en-US" sz="2400" dirty="0">
              <a:solidFill>
                <a:schemeClr val="bg1"/>
              </a:solidFill>
              <a:effectLst/>
              <a:ea typeface="Calibri" panose="020F0502020204030204" pitchFamily="34" charset="0"/>
              <a:cs typeface="Times New Roman" panose="02020603050405020304" pitchFamily="18" charset="0"/>
            </a:endParaRPr>
          </a:p>
          <a:p>
            <a:pPr marL="0" marR="0" indent="0" latinLnBrk="1">
              <a:lnSpc>
                <a:spcPts val="122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C" sz="2400" dirty="0">
                <a:solidFill>
                  <a:schemeClr val="bg1"/>
                </a:solidFill>
                <a:effectLst/>
                <a:ea typeface="Times New Roman" panose="02020603050405020304" pitchFamily="18" charset="0"/>
                <a:cs typeface="Courier New" panose="02070309020205020404" pitchFamily="49" charset="0"/>
              </a:rPr>
              <a:t>  </a:t>
            </a:r>
            <a:r>
              <a:rPr lang="es-EC" sz="2400" dirty="0" err="1">
                <a:solidFill>
                  <a:schemeClr val="bg1"/>
                </a:solidFill>
                <a:effectLst/>
                <a:ea typeface="Times New Roman" panose="02020603050405020304" pitchFamily="18" charset="0"/>
                <a:cs typeface="Courier New" panose="02070309020205020404" pitchFamily="49" charset="0"/>
              </a:rPr>
              <a:t>return</a:t>
            </a:r>
            <a:r>
              <a:rPr lang="es-EC" sz="2400" dirty="0">
                <a:solidFill>
                  <a:schemeClr val="bg1"/>
                </a:solidFill>
                <a:effectLst/>
                <a:ea typeface="Times New Roman" panose="02020603050405020304" pitchFamily="18" charset="0"/>
                <a:cs typeface="Courier New" panose="02070309020205020404" pitchFamily="49" charset="0"/>
              </a:rPr>
              <a:t> </a:t>
            </a:r>
            <a:r>
              <a:rPr lang="es-EC" sz="2400" dirty="0" err="1">
                <a:solidFill>
                  <a:schemeClr val="bg1"/>
                </a:solidFill>
                <a:effectLst/>
                <a:ea typeface="Times New Roman" panose="02020603050405020304" pitchFamily="18" charset="0"/>
                <a:cs typeface="Courier New" panose="02070309020205020404" pitchFamily="49" charset="0"/>
              </a:rPr>
              <a:t>tam_lista</a:t>
            </a:r>
            <a:r>
              <a:rPr lang="es-EC" sz="2400" dirty="0">
                <a:solidFill>
                  <a:schemeClr val="bg1"/>
                </a:solidFill>
                <a:effectLst/>
                <a:ea typeface="Times New Roman" panose="02020603050405020304" pitchFamily="18" charset="0"/>
                <a:cs typeface="Courier New" panose="02070309020205020404" pitchFamily="49" charset="0"/>
              </a:rPr>
              <a:t>++;</a:t>
            </a:r>
            <a:endParaRPr lang="en-US" sz="2400" dirty="0">
              <a:solidFill>
                <a:schemeClr val="bg1"/>
              </a:solidFill>
              <a:effectLst/>
              <a:ea typeface="Calibri" panose="020F0502020204030204" pitchFamily="34" charset="0"/>
              <a:cs typeface="Times New Roman" panose="02020603050405020304" pitchFamily="18" charset="0"/>
            </a:endParaRPr>
          </a:p>
          <a:p>
            <a:pPr marL="0" marR="0" indent="0" latinLnBrk="1">
              <a:lnSpc>
                <a:spcPts val="122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C" sz="2400" dirty="0">
                <a:solidFill>
                  <a:schemeClr val="bg1"/>
                </a:solidFill>
                <a:effectLst/>
                <a:ea typeface="Times New Roman" panose="02020603050405020304" pitchFamily="18" charset="0"/>
                <a:cs typeface="Courier New" panose="02070309020205020404" pitchFamily="49" charset="0"/>
              </a:rPr>
              <a:t>}</a:t>
            </a:r>
            <a:endParaRPr lang="en-US" sz="2400" dirty="0">
              <a:solidFill>
                <a:schemeClr val="bg1"/>
              </a:solidFill>
              <a:effectLst/>
              <a:ea typeface="Calibri" panose="020F0502020204030204" pitchFamily="34" charset="0"/>
              <a:cs typeface="Times New Roman" panose="02020603050405020304" pitchFamily="18" charset="0"/>
            </a:endParaRPr>
          </a:p>
          <a:p>
            <a:pPr marL="0" indent="0">
              <a:buNone/>
            </a:pPr>
            <a:endParaRPr lang="es-EC" sz="2400" dirty="0">
              <a:solidFill>
                <a:schemeClr val="bg1"/>
              </a:solidFill>
            </a:endParaRPr>
          </a:p>
          <a:p>
            <a:pPr marL="0" indent="0">
              <a:buNone/>
            </a:pPr>
            <a:endParaRPr lang="es-EC" sz="2400" b="1" dirty="0">
              <a:solidFill>
                <a:schemeClr val="bg1"/>
              </a:solidFill>
            </a:endParaRPr>
          </a:p>
          <a:p>
            <a:pPr marL="0" indent="0">
              <a:buNone/>
            </a:pPr>
            <a:endParaRPr lang="es-EC" sz="2400" b="1"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Listas enlazadas</a:t>
            </a:r>
          </a:p>
        </p:txBody>
      </p:sp>
    </p:spTree>
    <p:extLst>
      <p:ext uri="{BB962C8B-B14F-4D97-AF65-F5344CB8AC3E}">
        <p14:creationId xmlns:p14="http://schemas.microsoft.com/office/powerpoint/2010/main" val="39638927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a:xfrm>
            <a:off x="838200" y="1825624"/>
            <a:ext cx="10515600" cy="4814327"/>
          </a:xfrm>
        </p:spPr>
        <p:txBody>
          <a:bodyPr>
            <a:noAutofit/>
          </a:bodyPr>
          <a:lstStyle/>
          <a:p>
            <a:pPr marL="0" indent="0">
              <a:buNone/>
            </a:pPr>
            <a:r>
              <a:rPr lang="es-EC" sz="2400" dirty="0">
                <a:solidFill>
                  <a:schemeClr val="bg1"/>
                </a:solidFill>
              </a:rPr>
              <a:t>Para consultar los datos, tenemos que hacerlo iterando en orden.</a:t>
            </a:r>
            <a:br>
              <a:rPr lang="es-EC" sz="2400" dirty="0">
                <a:solidFill>
                  <a:schemeClr val="bg1"/>
                </a:solidFill>
              </a:rPr>
            </a:br>
            <a:endParaRPr lang="es-EC" sz="2400" dirty="0">
              <a:solidFill>
                <a:schemeClr val="bg1"/>
              </a:solidFill>
            </a:endParaRPr>
          </a:p>
          <a:p>
            <a:pPr marL="0" marR="0" indent="0" latinLnBrk="1">
              <a:lnSpc>
                <a:spcPts val="122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chemeClr val="bg1"/>
                </a:solidFill>
                <a:effectLst/>
                <a:ea typeface="Times New Roman" panose="02020603050405020304" pitchFamily="18" charset="0"/>
                <a:cs typeface="Courier New" panose="02070309020205020404" pitchFamily="49" charset="0"/>
              </a:rPr>
              <a:t>for (</a:t>
            </a:r>
            <a:r>
              <a:rPr lang="en-US" sz="2400" dirty="0" err="1">
                <a:solidFill>
                  <a:schemeClr val="bg1"/>
                </a:solidFill>
                <a:effectLst/>
                <a:ea typeface="Times New Roman" panose="02020603050405020304" pitchFamily="18" charset="0"/>
                <a:cs typeface="Courier New" panose="02070309020205020404" pitchFamily="49" charset="0"/>
              </a:rPr>
              <a:t>i</a:t>
            </a:r>
            <a:r>
              <a:rPr lang="en-US" sz="2400" dirty="0">
                <a:solidFill>
                  <a:schemeClr val="bg1"/>
                </a:solidFill>
                <a:effectLst/>
                <a:ea typeface="Times New Roman" panose="02020603050405020304" pitchFamily="18" charset="0"/>
                <a:cs typeface="Courier New" panose="02070309020205020404" pitchFamily="49" charset="0"/>
              </a:rPr>
              <a:t> = 1; </a:t>
            </a:r>
            <a:r>
              <a:rPr lang="en-US" sz="2400" dirty="0" err="1">
                <a:solidFill>
                  <a:schemeClr val="bg1"/>
                </a:solidFill>
                <a:effectLst/>
                <a:ea typeface="Times New Roman" panose="02020603050405020304" pitchFamily="18" charset="0"/>
                <a:cs typeface="Courier New" panose="02070309020205020404" pitchFamily="49" charset="0"/>
              </a:rPr>
              <a:t>i</a:t>
            </a:r>
            <a:r>
              <a:rPr lang="en-US" sz="2400" dirty="0">
                <a:solidFill>
                  <a:schemeClr val="bg1"/>
                </a:solidFill>
                <a:effectLst/>
                <a:ea typeface="Times New Roman" panose="02020603050405020304" pitchFamily="18" charset="0"/>
                <a:cs typeface="Courier New" panose="02070309020205020404" pitchFamily="49" charset="0"/>
              </a:rPr>
              <a:t> != 0; </a:t>
            </a:r>
            <a:r>
              <a:rPr lang="en-US" sz="2400" dirty="0" err="1">
                <a:solidFill>
                  <a:schemeClr val="bg1"/>
                </a:solidFill>
                <a:effectLst/>
                <a:ea typeface="Times New Roman" panose="02020603050405020304" pitchFamily="18" charset="0"/>
                <a:cs typeface="Courier New" panose="02070309020205020404" pitchFamily="49" charset="0"/>
              </a:rPr>
              <a:t>i</a:t>
            </a:r>
            <a:r>
              <a:rPr lang="en-US" sz="2400" dirty="0">
                <a:solidFill>
                  <a:schemeClr val="bg1"/>
                </a:solidFill>
                <a:effectLst/>
                <a:ea typeface="Times New Roman" panose="02020603050405020304" pitchFamily="18" charset="0"/>
                <a:cs typeface="Courier New" panose="02070309020205020404" pitchFamily="49" charset="0"/>
              </a:rPr>
              <a:t> = proximo[</a:t>
            </a:r>
            <a:r>
              <a:rPr lang="en-US" sz="2400" dirty="0" err="1">
                <a:solidFill>
                  <a:schemeClr val="bg1"/>
                </a:solidFill>
                <a:effectLst/>
                <a:ea typeface="Times New Roman" panose="02020603050405020304" pitchFamily="18" charset="0"/>
                <a:cs typeface="Courier New" panose="02070309020205020404" pitchFamily="49" charset="0"/>
              </a:rPr>
              <a:t>i</a:t>
            </a:r>
            <a:r>
              <a:rPr lang="en-US" sz="2400" dirty="0">
                <a:solidFill>
                  <a:schemeClr val="bg1"/>
                </a:solidFill>
                <a:effectLst/>
                <a:ea typeface="Times New Roman" panose="02020603050405020304" pitchFamily="18" charset="0"/>
                <a:cs typeface="Courier New" panose="02070309020205020404" pitchFamily="49" charset="0"/>
              </a:rPr>
              <a:t>])</a:t>
            </a:r>
            <a:endParaRPr lang="en-US" sz="2400" dirty="0">
              <a:solidFill>
                <a:schemeClr val="bg1"/>
              </a:solidFill>
              <a:effectLst/>
              <a:ea typeface="Calibri" panose="020F0502020204030204" pitchFamily="34" charset="0"/>
              <a:cs typeface="Times New Roman" panose="02020603050405020304" pitchFamily="18" charset="0"/>
            </a:endParaRPr>
          </a:p>
          <a:p>
            <a:pPr marL="0" marR="0" indent="0" latinLnBrk="1">
              <a:lnSpc>
                <a:spcPts val="122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chemeClr val="bg1"/>
                </a:solidFill>
                <a:effectLst/>
                <a:ea typeface="Times New Roman" panose="02020603050405020304" pitchFamily="18" charset="0"/>
                <a:cs typeface="Courier New" panose="02070309020205020404" pitchFamily="49" charset="0"/>
              </a:rPr>
              <a:t>  </a:t>
            </a:r>
            <a:r>
              <a:rPr lang="es-EC" sz="2400" dirty="0" err="1">
                <a:solidFill>
                  <a:schemeClr val="bg1"/>
                </a:solidFill>
                <a:effectLst/>
                <a:ea typeface="Times New Roman" panose="02020603050405020304" pitchFamily="18" charset="0"/>
                <a:cs typeface="Courier New" panose="02070309020205020404" pitchFamily="49" charset="0"/>
              </a:rPr>
              <a:t>printf</a:t>
            </a:r>
            <a:r>
              <a:rPr lang="es-EC" sz="2400" dirty="0">
                <a:solidFill>
                  <a:schemeClr val="bg1"/>
                </a:solidFill>
                <a:effectLst/>
                <a:ea typeface="Times New Roman" panose="02020603050405020304" pitchFamily="18" charset="0"/>
                <a:cs typeface="Courier New" panose="02070309020205020404" pitchFamily="49" charset="0"/>
              </a:rPr>
              <a:t>("%d", dato[i]);</a:t>
            </a:r>
            <a:endParaRPr lang="en-US" sz="2400" dirty="0">
              <a:solidFill>
                <a:schemeClr val="bg1"/>
              </a:solidFill>
              <a:effectLst/>
              <a:ea typeface="Calibri" panose="020F0502020204030204" pitchFamily="34" charset="0"/>
              <a:cs typeface="Times New Roman" panose="02020603050405020304" pitchFamily="18" charset="0"/>
            </a:endParaRPr>
          </a:p>
          <a:p>
            <a:pPr marL="0" indent="0">
              <a:buNone/>
            </a:pPr>
            <a:endParaRPr lang="es-EC" sz="2400" b="1" dirty="0">
              <a:solidFill>
                <a:schemeClr val="bg1"/>
              </a:solidFill>
            </a:endParaRPr>
          </a:p>
          <a:p>
            <a:pPr marL="0" indent="0">
              <a:buNone/>
            </a:pPr>
            <a:r>
              <a:rPr lang="es-EC" sz="2400" dirty="0">
                <a:solidFill>
                  <a:schemeClr val="bg1"/>
                </a:solidFill>
              </a:rPr>
              <a:t>No es posible acceder a un elemento del medio de la lista en tiempo constante (como en un arreglo).</a:t>
            </a:r>
          </a:p>
          <a:p>
            <a:pPr marL="0" indent="0">
              <a:buNone/>
            </a:pPr>
            <a:endParaRPr lang="es-EC" sz="2400" dirty="0">
              <a:solidFill>
                <a:schemeClr val="bg1"/>
              </a:solidFill>
            </a:endParaRPr>
          </a:p>
          <a:p>
            <a:pPr marL="0" indent="0">
              <a:buNone/>
            </a:pPr>
            <a:r>
              <a:rPr lang="es-EC" sz="2400" dirty="0">
                <a:solidFill>
                  <a:schemeClr val="bg1"/>
                </a:solidFill>
              </a:rPr>
              <a:t>Estamos pagando el precio para poder añadir y remover elementos del medio en tiempo constante.</a:t>
            </a: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Listas enlazadas</a:t>
            </a:r>
          </a:p>
        </p:txBody>
      </p:sp>
    </p:spTree>
    <p:extLst>
      <p:ext uri="{BB962C8B-B14F-4D97-AF65-F5344CB8AC3E}">
        <p14:creationId xmlns:p14="http://schemas.microsoft.com/office/powerpoint/2010/main" val="258469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p:txBody>
          <a:bodyPr>
            <a:normAutofit fontScale="92500" lnSpcReduction="10000"/>
          </a:bodyPr>
          <a:lstStyle/>
          <a:p>
            <a:pPr marL="0" indent="0">
              <a:buNone/>
            </a:pPr>
            <a:r>
              <a:rPr lang="es-EC" sz="2600" dirty="0">
                <a:solidFill>
                  <a:schemeClr val="bg1"/>
                </a:solidFill>
              </a:rPr>
              <a:t>C++ tiene 3 clases de tipos de datos: Primitivos, derivados y abstractos.</a:t>
            </a:r>
            <a:br>
              <a:rPr lang="es-EC" sz="2600" dirty="0">
                <a:solidFill>
                  <a:schemeClr val="bg1"/>
                </a:solidFill>
              </a:rPr>
            </a:br>
            <a:br>
              <a:rPr lang="es-EC" sz="2600" dirty="0">
                <a:solidFill>
                  <a:schemeClr val="bg1"/>
                </a:solidFill>
              </a:rPr>
            </a:br>
            <a:r>
              <a:rPr lang="es-EC" sz="2600" dirty="0">
                <a:solidFill>
                  <a:schemeClr val="bg1"/>
                </a:solidFill>
              </a:rPr>
              <a:t>Tipos de datos primitivos (o básicos):</a:t>
            </a: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600" spc="10" dirty="0">
                <a:solidFill>
                  <a:schemeClr val="bg1"/>
                </a:solidFill>
                <a:effectLst/>
                <a:ea typeface="Times New Roman" panose="02020603050405020304" pitchFamily="18" charset="0"/>
                <a:cs typeface="Calibri" panose="020F0502020204030204" pitchFamily="34" charset="0"/>
              </a:rPr>
              <a:t>Integer (int)</a:t>
            </a:r>
            <a:endParaRPr lang="en-US" sz="2600" dirty="0">
              <a:solidFill>
                <a:schemeClr val="bg1"/>
              </a:solidFill>
              <a:effectLst/>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600" spc="10" dirty="0">
                <a:solidFill>
                  <a:schemeClr val="bg1"/>
                </a:solidFill>
                <a:effectLst/>
                <a:ea typeface="Times New Roman" panose="02020603050405020304" pitchFamily="18" charset="0"/>
                <a:cs typeface="Calibri" panose="020F0502020204030204" pitchFamily="34" charset="0"/>
              </a:rPr>
              <a:t>Character (char)</a:t>
            </a:r>
            <a:endParaRPr lang="en-US" sz="2600" dirty="0">
              <a:solidFill>
                <a:schemeClr val="bg1"/>
              </a:solidFill>
              <a:effectLst/>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600" spc="10" dirty="0">
                <a:solidFill>
                  <a:schemeClr val="bg1"/>
                </a:solidFill>
                <a:effectLst/>
                <a:ea typeface="Times New Roman" panose="02020603050405020304" pitchFamily="18" charset="0"/>
                <a:cs typeface="Calibri" panose="020F0502020204030204" pitchFamily="34" charset="0"/>
              </a:rPr>
              <a:t>Boolean (</a:t>
            </a:r>
            <a:r>
              <a:rPr lang="en-US" sz="2600" spc="10" dirty="0" err="1">
                <a:solidFill>
                  <a:schemeClr val="bg1"/>
                </a:solidFill>
                <a:effectLst/>
                <a:ea typeface="Times New Roman" panose="02020603050405020304" pitchFamily="18" charset="0"/>
                <a:cs typeface="Calibri" panose="020F0502020204030204" pitchFamily="34" charset="0"/>
              </a:rPr>
              <a:t>boolean</a:t>
            </a:r>
            <a:r>
              <a:rPr lang="en-US" sz="2600" spc="10" dirty="0">
                <a:solidFill>
                  <a:schemeClr val="bg1"/>
                </a:solidFill>
                <a:effectLst/>
                <a:ea typeface="Times New Roman" panose="02020603050405020304" pitchFamily="18" charset="0"/>
                <a:cs typeface="Calibri" panose="020F0502020204030204" pitchFamily="34" charset="0"/>
              </a:rPr>
              <a:t>)</a:t>
            </a:r>
            <a:endParaRPr lang="en-US" sz="2600" dirty="0">
              <a:solidFill>
                <a:schemeClr val="bg1"/>
              </a:solidFill>
              <a:effectLst/>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600" spc="10" dirty="0">
                <a:solidFill>
                  <a:schemeClr val="bg1"/>
                </a:solidFill>
                <a:effectLst/>
                <a:ea typeface="Times New Roman" panose="02020603050405020304" pitchFamily="18" charset="0"/>
                <a:cs typeface="Calibri" panose="020F0502020204030204" pitchFamily="34" charset="0"/>
              </a:rPr>
              <a:t>Floating Point (float)</a:t>
            </a:r>
            <a:endParaRPr lang="en-US" sz="2600" dirty="0">
              <a:solidFill>
                <a:schemeClr val="bg1"/>
              </a:solidFill>
              <a:effectLst/>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600" spc="10" dirty="0">
                <a:solidFill>
                  <a:schemeClr val="bg1"/>
                </a:solidFill>
                <a:effectLst/>
                <a:ea typeface="Times New Roman" panose="02020603050405020304" pitchFamily="18" charset="0"/>
                <a:cs typeface="Calibri" panose="020F0502020204030204" pitchFamily="34" charset="0"/>
              </a:rPr>
              <a:t>Double Floating Point (double)</a:t>
            </a:r>
            <a:endParaRPr lang="en-US" sz="2600" dirty="0">
              <a:solidFill>
                <a:schemeClr val="bg1"/>
              </a:solidFill>
              <a:effectLst/>
              <a:ea typeface="Calibri" panose="020F0502020204030204" pitchFamily="34" charset="0"/>
              <a:cs typeface="Times New Roman" panose="02020603050405020304" pitchFamily="18" charset="0"/>
            </a:endParaRPr>
          </a:p>
          <a:p>
            <a:pPr marL="0" indent="0">
              <a:buNone/>
            </a:pPr>
            <a:r>
              <a:rPr lang="es-EC" sz="2600" dirty="0">
                <a:solidFill>
                  <a:schemeClr val="bg1"/>
                </a:solidFill>
              </a:rPr>
              <a:t>entre otros.</a:t>
            </a:r>
          </a:p>
          <a:p>
            <a:pPr marL="0" indent="0">
              <a:buNone/>
            </a:pPr>
            <a:endParaRPr lang="es-EC" sz="2600" dirty="0">
              <a:solidFill>
                <a:schemeClr val="bg1"/>
              </a:solidFill>
            </a:endParaRPr>
          </a:p>
          <a:p>
            <a:pPr marL="0" indent="0">
              <a:buNone/>
            </a:pPr>
            <a:r>
              <a:rPr lang="en-US" sz="2600" dirty="0">
                <a:solidFill>
                  <a:schemeClr val="bg1"/>
                </a:solidFill>
              </a:rPr>
              <a:t>Son los</a:t>
            </a:r>
            <a:r>
              <a:rPr lang="es-EC" sz="2600" dirty="0">
                <a:solidFill>
                  <a:schemeClr val="bg1"/>
                </a:solidFill>
              </a:rPr>
              <a:t> tipos </a:t>
            </a:r>
            <a:r>
              <a:rPr lang="en-US" sz="2600" dirty="0">
                <a:solidFill>
                  <a:schemeClr val="bg1"/>
                </a:solidFill>
              </a:rPr>
              <a:t>de </a:t>
            </a:r>
            <a:r>
              <a:rPr lang="es-EC" sz="2600" dirty="0">
                <a:solidFill>
                  <a:schemeClr val="bg1"/>
                </a:solidFill>
              </a:rPr>
              <a:t>datos</a:t>
            </a:r>
            <a:r>
              <a:rPr lang="en-US" sz="2600" dirty="0">
                <a:solidFill>
                  <a:schemeClr val="bg1"/>
                </a:solidFill>
              </a:rPr>
              <a:t> </a:t>
            </a:r>
            <a:r>
              <a:rPr lang="es-EC" sz="2600" dirty="0">
                <a:solidFill>
                  <a:schemeClr val="bg1"/>
                </a:solidFill>
              </a:rPr>
              <a:t>más</a:t>
            </a:r>
            <a:r>
              <a:rPr lang="en-US" sz="2600" dirty="0">
                <a:solidFill>
                  <a:schemeClr val="bg1"/>
                </a:solidFill>
              </a:rPr>
              <a:t> </a:t>
            </a:r>
            <a:r>
              <a:rPr lang="es-EC" sz="2600" dirty="0">
                <a:solidFill>
                  <a:schemeClr val="bg1"/>
                </a:solidFill>
              </a:rPr>
              <a:t>pequeños</a:t>
            </a:r>
            <a:r>
              <a:rPr lang="en-US" sz="2600" dirty="0">
                <a:solidFill>
                  <a:schemeClr val="bg1"/>
                </a:solidFill>
              </a:rPr>
              <a:t> que </a:t>
            </a:r>
            <a:r>
              <a:rPr lang="es-EC" sz="2600" dirty="0">
                <a:solidFill>
                  <a:schemeClr val="bg1"/>
                </a:solidFill>
              </a:rPr>
              <a:t>ofrece el lenguaje</a:t>
            </a:r>
            <a:r>
              <a:rPr lang="en-US" sz="2600" dirty="0">
                <a:solidFill>
                  <a:schemeClr val="bg1"/>
                </a:solidFill>
              </a:rPr>
              <a:t>.</a:t>
            </a:r>
          </a:p>
          <a:p>
            <a:pPr marL="0" indent="0">
              <a:buNone/>
            </a:pPr>
            <a:endParaRPr lang="en-US"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Tipos de datos</a:t>
            </a:r>
          </a:p>
        </p:txBody>
      </p:sp>
    </p:spTree>
    <p:extLst>
      <p:ext uri="{BB962C8B-B14F-4D97-AF65-F5344CB8AC3E}">
        <p14:creationId xmlns:p14="http://schemas.microsoft.com/office/powerpoint/2010/main" val="3481113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p:txBody>
          <a:bodyPr>
            <a:normAutofit/>
          </a:bodyPr>
          <a:lstStyle/>
          <a:p>
            <a:pPr marL="0" indent="0">
              <a:buNone/>
            </a:pPr>
            <a:br>
              <a:rPr lang="es-EC" dirty="0">
                <a:solidFill>
                  <a:schemeClr val="bg1"/>
                </a:solidFill>
              </a:rPr>
            </a:br>
            <a:endParaRPr lang="es-EC"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a:p>
            <a:pPr marL="0" indent="0">
              <a:buNone/>
            </a:pPr>
            <a:endParaRPr lang="es-EC" sz="2400" dirty="0">
              <a:solidFill>
                <a:schemeClr val="bg1"/>
              </a:solidFill>
            </a:endParaRPr>
          </a:p>
          <a:p>
            <a:pPr marL="0" indent="0">
              <a:buNone/>
            </a:pPr>
            <a:r>
              <a:rPr lang="es-EC" sz="2400" dirty="0">
                <a:solidFill>
                  <a:schemeClr val="bg1"/>
                </a:solidFill>
              </a:rPr>
              <a:t>*El tamaño puede variar dependiendo del compilador.</a:t>
            </a: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Tipos de datos</a:t>
            </a:r>
          </a:p>
        </p:txBody>
      </p:sp>
      <p:graphicFrame>
        <p:nvGraphicFramePr>
          <p:cNvPr id="2" name="Table 3">
            <a:extLst>
              <a:ext uri="{FF2B5EF4-FFF2-40B4-BE49-F238E27FC236}">
                <a16:creationId xmlns:a16="http://schemas.microsoft.com/office/drawing/2014/main" id="{363EB606-22DC-4C2A-BC6F-21ABE788082C}"/>
              </a:ext>
            </a:extLst>
          </p:cNvPr>
          <p:cNvGraphicFramePr>
            <a:graphicFrameLocks noGrp="1"/>
          </p:cNvGraphicFramePr>
          <p:nvPr>
            <p:extLst>
              <p:ext uri="{D42A27DB-BD31-4B8C-83A1-F6EECF244321}">
                <p14:modId xmlns:p14="http://schemas.microsoft.com/office/powerpoint/2010/main" val="693668246"/>
              </p:ext>
            </p:extLst>
          </p:nvPr>
        </p:nvGraphicFramePr>
        <p:xfrm>
          <a:off x="2032000" y="2131060"/>
          <a:ext cx="8128000" cy="32004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776254950"/>
                    </a:ext>
                  </a:extLst>
                </a:gridCol>
                <a:gridCol w="4064000">
                  <a:extLst>
                    <a:ext uri="{9D8B030D-6E8A-4147-A177-3AD203B41FA5}">
                      <a16:colId xmlns:a16="http://schemas.microsoft.com/office/drawing/2014/main" val="241632694"/>
                    </a:ext>
                  </a:extLst>
                </a:gridCol>
              </a:tblGrid>
              <a:tr h="370840">
                <a:tc>
                  <a:txBody>
                    <a:bodyPr/>
                    <a:lstStyle/>
                    <a:p>
                      <a:r>
                        <a:rPr lang="es-EC" sz="2400" dirty="0"/>
                        <a:t>Tipo de dato</a:t>
                      </a:r>
                    </a:p>
                  </a:txBody>
                  <a:tcPr/>
                </a:tc>
                <a:tc>
                  <a:txBody>
                    <a:bodyPr/>
                    <a:lstStyle/>
                    <a:p>
                      <a:r>
                        <a:rPr lang="es-EC" sz="2400" dirty="0"/>
                        <a:t>Tamaño (en bytes)</a:t>
                      </a:r>
                    </a:p>
                  </a:txBody>
                  <a:tcPr/>
                </a:tc>
                <a:extLst>
                  <a:ext uri="{0D108BD9-81ED-4DB2-BD59-A6C34878D82A}">
                    <a16:rowId xmlns:a16="http://schemas.microsoft.com/office/drawing/2014/main" val="2758920990"/>
                  </a:ext>
                </a:extLst>
              </a:tr>
              <a:tr h="370840">
                <a:tc>
                  <a:txBody>
                    <a:bodyPr/>
                    <a:lstStyle/>
                    <a:p>
                      <a:r>
                        <a:rPr lang="es-EC" sz="2400" dirty="0" err="1"/>
                        <a:t>int</a:t>
                      </a:r>
                      <a:endParaRPr lang="es-EC" sz="2400" dirty="0"/>
                    </a:p>
                  </a:txBody>
                  <a:tcPr/>
                </a:tc>
                <a:tc>
                  <a:txBody>
                    <a:bodyPr/>
                    <a:lstStyle/>
                    <a:p>
                      <a:r>
                        <a:rPr lang="es-EC" sz="2400" dirty="0"/>
                        <a:t>4</a:t>
                      </a:r>
                    </a:p>
                  </a:txBody>
                  <a:tcPr/>
                </a:tc>
                <a:extLst>
                  <a:ext uri="{0D108BD9-81ED-4DB2-BD59-A6C34878D82A}">
                    <a16:rowId xmlns:a16="http://schemas.microsoft.com/office/drawing/2014/main" val="339163391"/>
                  </a:ext>
                </a:extLst>
              </a:tr>
              <a:tr h="370840">
                <a:tc>
                  <a:txBody>
                    <a:bodyPr/>
                    <a:lstStyle/>
                    <a:p>
                      <a:r>
                        <a:rPr lang="es-EC" sz="2400" dirty="0" err="1"/>
                        <a:t>unsigned</a:t>
                      </a:r>
                      <a:r>
                        <a:rPr lang="es-EC" sz="2400" dirty="0"/>
                        <a:t> </a:t>
                      </a:r>
                      <a:r>
                        <a:rPr lang="es-EC" sz="2400" dirty="0" err="1"/>
                        <a:t>long</a:t>
                      </a:r>
                      <a:r>
                        <a:rPr lang="es-EC" sz="2400" dirty="0"/>
                        <a:t> </a:t>
                      </a:r>
                      <a:r>
                        <a:rPr lang="es-EC" sz="2400" dirty="0" err="1"/>
                        <a:t>long</a:t>
                      </a:r>
                      <a:endParaRPr lang="es-EC" sz="2400" dirty="0"/>
                    </a:p>
                  </a:txBody>
                  <a:tcPr/>
                </a:tc>
                <a:tc>
                  <a:txBody>
                    <a:bodyPr/>
                    <a:lstStyle/>
                    <a:p>
                      <a:r>
                        <a:rPr lang="es-EC" sz="2400" dirty="0"/>
                        <a:t>8</a:t>
                      </a:r>
                    </a:p>
                  </a:txBody>
                  <a:tcPr/>
                </a:tc>
                <a:extLst>
                  <a:ext uri="{0D108BD9-81ED-4DB2-BD59-A6C34878D82A}">
                    <a16:rowId xmlns:a16="http://schemas.microsoft.com/office/drawing/2014/main" val="2632987928"/>
                  </a:ext>
                </a:extLst>
              </a:tr>
              <a:tr h="370840">
                <a:tc>
                  <a:txBody>
                    <a:bodyPr/>
                    <a:lstStyle/>
                    <a:p>
                      <a:r>
                        <a:rPr lang="es-EC" sz="2400" dirty="0" err="1"/>
                        <a:t>unsigned</a:t>
                      </a:r>
                      <a:r>
                        <a:rPr lang="es-EC" sz="2400" dirty="0"/>
                        <a:t> </a:t>
                      </a:r>
                      <a:r>
                        <a:rPr lang="es-EC" sz="2400" dirty="0" err="1"/>
                        <a:t>char</a:t>
                      </a:r>
                      <a:endParaRPr lang="es-EC" sz="2400" dirty="0"/>
                    </a:p>
                  </a:txBody>
                  <a:tcPr/>
                </a:tc>
                <a:tc>
                  <a:txBody>
                    <a:bodyPr/>
                    <a:lstStyle/>
                    <a:p>
                      <a:r>
                        <a:rPr lang="es-EC" sz="2400" dirty="0"/>
                        <a:t>1</a:t>
                      </a:r>
                    </a:p>
                  </a:txBody>
                  <a:tcPr/>
                </a:tc>
                <a:extLst>
                  <a:ext uri="{0D108BD9-81ED-4DB2-BD59-A6C34878D82A}">
                    <a16:rowId xmlns:a16="http://schemas.microsoft.com/office/drawing/2014/main" val="984511996"/>
                  </a:ext>
                </a:extLst>
              </a:tr>
              <a:tr h="370840">
                <a:tc>
                  <a:txBody>
                    <a:bodyPr/>
                    <a:lstStyle/>
                    <a:p>
                      <a:r>
                        <a:rPr lang="es-EC" sz="2400" dirty="0" err="1"/>
                        <a:t>float</a:t>
                      </a:r>
                      <a:endParaRPr lang="es-EC" sz="2400" dirty="0"/>
                    </a:p>
                  </a:txBody>
                  <a:tcPr/>
                </a:tc>
                <a:tc>
                  <a:txBody>
                    <a:bodyPr/>
                    <a:lstStyle/>
                    <a:p>
                      <a:r>
                        <a:rPr lang="es-EC" sz="2400" dirty="0"/>
                        <a:t>4</a:t>
                      </a:r>
                    </a:p>
                  </a:txBody>
                  <a:tcPr/>
                </a:tc>
                <a:extLst>
                  <a:ext uri="{0D108BD9-81ED-4DB2-BD59-A6C34878D82A}">
                    <a16:rowId xmlns:a16="http://schemas.microsoft.com/office/drawing/2014/main" val="2500628422"/>
                  </a:ext>
                </a:extLst>
              </a:tr>
              <a:tr h="370840">
                <a:tc>
                  <a:txBody>
                    <a:bodyPr/>
                    <a:lstStyle/>
                    <a:p>
                      <a:r>
                        <a:rPr lang="es-EC" sz="2400" dirty="0" err="1"/>
                        <a:t>double</a:t>
                      </a:r>
                      <a:endParaRPr lang="es-EC" sz="2400" dirty="0"/>
                    </a:p>
                  </a:txBody>
                  <a:tcPr/>
                </a:tc>
                <a:tc>
                  <a:txBody>
                    <a:bodyPr/>
                    <a:lstStyle/>
                    <a:p>
                      <a:r>
                        <a:rPr lang="es-EC" sz="2400" dirty="0"/>
                        <a:t>8</a:t>
                      </a:r>
                    </a:p>
                  </a:txBody>
                  <a:tcPr/>
                </a:tc>
                <a:extLst>
                  <a:ext uri="{0D108BD9-81ED-4DB2-BD59-A6C34878D82A}">
                    <a16:rowId xmlns:a16="http://schemas.microsoft.com/office/drawing/2014/main" val="3019884648"/>
                  </a:ext>
                </a:extLst>
              </a:tr>
              <a:tr h="370840">
                <a:tc>
                  <a:txBody>
                    <a:bodyPr/>
                    <a:lstStyle/>
                    <a:p>
                      <a:r>
                        <a:rPr lang="es-EC" sz="2400" dirty="0" err="1"/>
                        <a:t>boolean</a:t>
                      </a:r>
                      <a:endParaRPr lang="es-EC" sz="2400" dirty="0"/>
                    </a:p>
                  </a:txBody>
                  <a:tcPr/>
                </a:tc>
                <a:tc>
                  <a:txBody>
                    <a:bodyPr/>
                    <a:lstStyle/>
                    <a:p>
                      <a:r>
                        <a:rPr lang="es-EC" sz="2400" dirty="0"/>
                        <a:t>1 bit</a:t>
                      </a:r>
                    </a:p>
                  </a:txBody>
                  <a:tcPr/>
                </a:tc>
                <a:extLst>
                  <a:ext uri="{0D108BD9-81ED-4DB2-BD59-A6C34878D82A}">
                    <a16:rowId xmlns:a16="http://schemas.microsoft.com/office/drawing/2014/main" val="3770116700"/>
                  </a:ext>
                </a:extLst>
              </a:tr>
            </a:tbl>
          </a:graphicData>
        </a:graphic>
      </p:graphicFrame>
    </p:spTree>
    <p:extLst>
      <p:ext uri="{BB962C8B-B14F-4D97-AF65-F5344CB8AC3E}">
        <p14:creationId xmlns:p14="http://schemas.microsoft.com/office/powerpoint/2010/main" val="4279706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p:txBody>
          <a:bodyPr>
            <a:normAutofit/>
          </a:bodyPr>
          <a:lstStyle/>
          <a:p>
            <a:pPr marL="0" indent="0">
              <a:buNone/>
            </a:pPr>
            <a:r>
              <a:rPr lang="es-EC" dirty="0">
                <a:solidFill>
                  <a:schemeClr val="bg1"/>
                </a:solidFill>
              </a:rPr>
              <a:t>Tipos de datos derivados:</a:t>
            </a:r>
            <a:br>
              <a:rPr lang="es-EC" dirty="0">
                <a:solidFill>
                  <a:schemeClr val="bg1"/>
                </a:solidFill>
              </a:rPr>
            </a:br>
            <a:endParaRPr lang="es-EC" dirty="0">
              <a:solidFill>
                <a:schemeClr val="bg1"/>
              </a:solidFill>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s-EC" spc="10" dirty="0">
                <a:solidFill>
                  <a:schemeClr val="bg1"/>
                </a:solidFill>
                <a:effectLst/>
                <a:ea typeface="Times New Roman" panose="02020603050405020304" pitchFamily="18" charset="0"/>
                <a:cs typeface="Calibri" panose="020F0502020204030204" pitchFamily="34" charset="0"/>
              </a:rPr>
              <a:t>Funciones</a:t>
            </a:r>
            <a:endParaRPr lang="es-EC" dirty="0">
              <a:solidFill>
                <a:schemeClr val="bg1"/>
              </a:solidFill>
              <a:effectLst/>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s-EC" spc="10" dirty="0">
                <a:solidFill>
                  <a:schemeClr val="bg1"/>
                </a:solidFill>
                <a:effectLst/>
                <a:ea typeface="Times New Roman" panose="02020603050405020304" pitchFamily="18" charset="0"/>
                <a:cs typeface="Calibri" panose="020F0502020204030204" pitchFamily="34" charset="0"/>
              </a:rPr>
              <a:t>Arreglos</a:t>
            </a:r>
            <a:endParaRPr lang="es-EC" dirty="0">
              <a:solidFill>
                <a:schemeClr val="bg1"/>
              </a:solidFill>
              <a:effectLst/>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s-EC" spc="10" dirty="0">
                <a:solidFill>
                  <a:schemeClr val="bg1"/>
                </a:solidFill>
                <a:effectLst/>
                <a:ea typeface="Times New Roman" panose="02020603050405020304" pitchFamily="18" charset="0"/>
                <a:cs typeface="Calibri" panose="020F0502020204030204" pitchFamily="34" charset="0"/>
              </a:rPr>
              <a:t>Punteros</a:t>
            </a:r>
            <a:endParaRPr lang="es-EC" dirty="0">
              <a:solidFill>
                <a:schemeClr val="bg1"/>
              </a:solidFill>
              <a:effectLst/>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s-EC" spc="10" dirty="0">
                <a:solidFill>
                  <a:schemeClr val="bg1"/>
                </a:solidFill>
                <a:effectLst/>
                <a:ea typeface="Times New Roman" panose="02020603050405020304" pitchFamily="18" charset="0"/>
                <a:cs typeface="Calibri" panose="020F0502020204030204" pitchFamily="34" charset="0"/>
              </a:rPr>
              <a:t>Referencias</a:t>
            </a:r>
            <a:endParaRPr lang="es-EC" dirty="0">
              <a:solidFill>
                <a:schemeClr val="bg1"/>
              </a:solidFill>
              <a:effectLst/>
              <a:ea typeface="Calibri" panose="020F0502020204030204" pitchFamily="34" charset="0"/>
              <a:cs typeface="Times New Roman" panose="02020603050405020304" pitchFamily="18" charset="0"/>
            </a:endParaRPr>
          </a:p>
          <a:p>
            <a:pPr marL="0" indent="0">
              <a:buNone/>
            </a:pPr>
            <a:endParaRPr lang="es-EC" dirty="0">
              <a:solidFill>
                <a:schemeClr val="bg1"/>
              </a:solidFill>
            </a:endParaRPr>
          </a:p>
          <a:p>
            <a:pPr marL="0" indent="0">
              <a:buNone/>
            </a:pPr>
            <a:r>
              <a:rPr lang="en-US" dirty="0">
                <a:solidFill>
                  <a:schemeClr val="bg1"/>
                </a:solidFill>
              </a:rPr>
              <a:t>Son </a:t>
            </a:r>
            <a:r>
              <a:rPr lang="es-EC" dirty="0">
                <a:solidFill>
                  <a:schemeClr val="bg1"/>
                </a:solidFill>
              </a:rPr>
              <a:t>creados en base a los primitivos, pero son dados por el lenguaje.</a:t>
            </a:r>
            <a:endParaRPr lang="en-US" dirty="0">
              <a:solidFill>
                <a:schemeClr val="bg1"/>
              </a:solidFill>
            </a:endParaRPr>
          </a:p>
          <a:p>
            <a:pPr marL="0" indent="0">
              <a:buNone/>
            </a:pPr>
            <a:endParaRPr lang="en-US"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Tipos de datos</a:t>
            </a:r>
          </a:p>
        </p:txBody>
      </p:sp>
    </p:spTree>
    <p:extLst>
      <p:ext uri="{BB962C8B-B14F-4D97-AF65-F5344CB8AC3E}">
        <p14:creationId xmlns:p14="http://schemas.microsoft.com/office/powerpoint/2010/main" val="2346518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a:xfrm>
            <a:off x="838200" y="1825624"/>
            <a:ext cx="10515600" cy="4772123"/>
          </a:xfrm>
        </p:spPr>
        <p:txBody>
          <a:bodyPr>
            <a:normAutofit/>
          </a:bodyPr>
          <a:lstStyle/>
          <a:p>
            <a:pPr marL="0" indent="0">
              <a:buNone/>
            </a:pPr>
            <a:r>
              <a:rPr lang="es-EC" sz="2400" b="1" dirty="0">
                <a:solidFill>
                  <a:schemeClr val="bg1"/>
                </a:solidFill>
              </a:rPr>
              <a:t>Funciones</a:t>
            </a:r>
            <a:r>
              <a:rPr lang="es-EC" sz="2400" dirty="0">
                <a:solidFill>
                  <a:schemeClr val="bg1"/>
                </a:solidFill>
              </a:rPr>
              <a:t>: bloques de código reutilizables.</a:t>
            </a:r>
            <a:br>
              <a:rPr lang="es-EC" sz="2400" dirty="0">
                <a:solidFill>
                  <a:schemeClr val="bg1"/>
                </a:solidFill>
              </a:rPr>
            </a:br>
            <a:br>
              <a:rPr lang="es-EC" sz="2400" dirty="0">
                <a:solidFill>
                  <a:schemeClr val="bg1"/>
                </a:solidFill>
              </a:rPr>
            </a:br>
            <a:r>
              <a:rPr lang="es-EC" sz="2400" dirty="0" err="1">
                <a:solidFill>
                  <a:schemeClr val="bg1"/>
                </a:solidFill>
              </a:rPr>
              <a:t>Syntax</a:t>
            </a:r>
            <a:r>
              <a:rPr lang="es-EC" sz="2400" dirty="0">
                <a:solidFill>
                  <a:schemeClr val="bg1"/>
                </a:solidFill>
              </a:rPr>
              <a:t>:</a:t>
            </a:r>
          </a:p>
          <a:p>
            <a:pPr marL="0" indent="0">
              <a:buNone/>
            </a:pPr>
            <a:r>
              <a:rPr lang="es-EC" sz="2400" dirty="0" err="1">
                <a:solidFill>
                  <a:schemeClr val="bg1"/>
                </a:solidFill>
              </a:rPr>
              <a:t>TipoDeFunción</a:t>
            </a:r>
            <a:r>
              <a:rPr lang="es-EC" sz="2400" dirty="0">
                <a:solidFill>
                  <a:schemeClr val="bg1"/>
                </a:solidFill>
              </a:rPr>
              <a:t> </a:t>
            </a:r>
            <a:r>
              <a:rPr lang="es-EC" sz="2400" dirty="0" err="1">
                <a:solidFill>
                  <a:schemeClr val="bg1"/>
                </a:solidFill>
              </a:rPr>
              <a:t>NombreDeFunción</a:t>
            </a:r>
            <a:r>
              <a:rPr lang="es-EC" sz="2400" dirty="0">
                <a:solidFill>
                  <a:schemeClr val="bg1"/>
                </a:solidFill>
              </a:rPr>
              <a:t>(parámetros)</a:t>
            </a:r>
          </a:p>
          <a:p>
            <a:pPr marL="0" indent="0">
              <a:buNone/>
            </a:pPr>
            <a:endParaRPr lang="es-EC" sz="2400" dirty="0">
              <a:solidFill>
                <a:schemeClr val="bg1"/>
              </a:solidFill>
            </a:endParaRPr>
          </a:p>
          <a:p>
            <a:pPr marL="0" indent="0">
              <a:buNone/>
            </a:pPr>
            <a:r>
              <a:rPr lang="es-EC" sz="2400" dirty="0">
                <a:solidFill>
                  <a:schemeClr val="bg1"/>
                </a:solidFill>
              </a:rPr>
              <a:t>Ejemplo:</a:t>
            </a:r>
            <a:br>
              <a:rPr lang="es-EC" sz="2400" dirty="0">
                <a:solidFill>
                  <a:schemeClr val="bg1"/>
                </a:solidFill>
              </a:rPr>
            </a:br>
            <a:r>
              <a:rPr lang="es-EC" sz="2400" dirty="0" err="1">
                <a:solidFill>
                  <a:schemeClr val="bg1"/>
                </a:solidFill>
              </a:rPr>
              <a:t>int</a:t>
            </a:r>
            <a:r>
              <a:rPr lang="es-EC" sz="2400" dirty="0">
                <a:solidFill>
                  <a:schemeClr val="bg1"/>
                </a:solidFill>
              </a:rPr>
              <a:t> </a:t>
            </a:r>
            <a:r>
              <a:rPr lang="es-EC" sz="2400" dirty="0" err="1">
                <a:solidFill>
                  <a:schemeClr val="bg1"/>
                </a:solidFill>
              </a:rPr>
              <a:t>BinarySearch</a:t>
            </a:r>
            <a:r>
              <a:rPr lang="es-EC" sz="2400" dirty="0">
                <a:solidFill>
                  <a:schemeClr val="bg1"/>
                </a:solidFill>
              </a:rPr>
              <a:t>(</a:t>
            </a:r>
            <a:r>
              <a:rPr lang="es-EC" sz="2400" dirty="0" err="1">
                <a:solidFill>
                  <a:schemeClr val="bg1"/>
                </a:solidFill>
              </a:rPr>
              <a:t>int</a:t>
            </a:r>
            <a:r>
              <a:rPr lang="es-EC" sz="2400" dirty="0">
                <a:solidFill>
                  <a:schemeClr val="bg1"/>
                </a:solidFill>
              </a:rPr>
              <a:t> min, </a:t>
            </a:r>
            <a:r>
              <a:rPr lang="es-EC" sz="2400" dirty="0" err="1">
                <a:solidFill>
                  <a:schemeClr val="bg1"/>
                </a:solidFill>
              </a:rPr>
              <a:t>int</a:t>
            </a:r>
            <a:r>
              <a:rPr lang="es-EC" sz="2400" dirty="0">
                <a:solidFill>
                  <a:schemeClr val="bg1"/>
                </a:solidFill>
              </a:rPr>
              <a:t> </a:t>
            </a:r>
            <a:r>
              <a:rPr lang="es-EC" sz="2400" dirty="0" err="1">
                <a:solidFill>
                  <a:schemeClr val="bg1"/>
                </a:solidFill>
              </a:rPr>
              <a:t>max</a:t>
            </a:r>
            <a:r>
              <a:rPr lang="es-EC" sz="2400" dirty="0">
                <a:solidFill>
                  <a:schemeClr val="bg1"/>
                </a:solidFill>
              </a:rPr>
              <a:t>, </a:t>
            </a:r>
            <a:r>
              <a:rPr lang="es-EC" sz="2400" dirty="0" err="1">
                <a:solidFill>
                  <a:schemeClr val="bg1"/>
                </a:solidFill>
              </a:rPr>
              <a:t>int</a:t>
            </a:r>
            <a:r>
              <a:rPr lang="es-EC" sz="2400" dirty="0">
                <a:solidFill>
                  <a:schemeClr val="bg1"/>
                </a:solidFill>
              </a:rPr>
              <a:t> target)</a:t>
            </a:r>
          </a:p>
          <a:p>
            <a:pPr marL="0" indent="0">
              <a:buNone/>
            </a:pPr>
            <a:r>
              <a:rPr lang="es-EC" sz="2400" dirty="0">
                <a:solidFill>
                  <a:schemeClr val="bg1"/>
                </a:solidFill>
              </a:rPr>
              <a:t>Tipo: </a:t>
            </a:r>
            <a:r>
              <a:rPr lang="es-EC" sz="2400" dirty="0" err="1">
                <a:solidFill>
                  <a:schemeClr val="bg1"/>
                </a:solidFill>
              </a:rPr>
              <a:t>int</a:t>
            </a:r>
            <a:endParaRPr lang="es-EC" sz="2400" dirty="0">
              <a:solidFill>
                <a:schemeClr val="bg1"/>
              </a:solidFill>
            </a:endParaRPr>
          </a:p>
          <a:p>
            <a:pPr marL="0" indent="0">
              <a:buNone/>
            </a:pPr>
            <a:r>
              <a:rPr lang="es-EC" sz="2400" dirty="0">
                <a:solidFill>
                  <a:schemeClr val="bg1"/>
                </a:solidFill>
              </a:rPr>
              <a:t>Nombre: </a:t>
            </a:r>
            <a:r>
              <a:rPr lang="es-EC" sz="2400" dirty="0" err="1">
                <a:solidFill>
                  <a:schemeClr val="bg1"/>
                </a:solidFill>
              </a:rPr>
              <a:t>BinarySearch</a:t>
            </a:r>
            <a:endParaRPr lang="es-EC" sz="2400" dirty="0">
              <a:solidFill>
                <a:schemeClr val="bg1"/>
              </a:solidFill>
            </a:endParaRPr>
          </a:p>
          <a:p>
            <a:pPr marL="0" indent="0">
              <a:buNone/>
            </a:pPr>
            <a:r>
              <a:rPr lang="es-EC" sz="2400" dirty="0">
                <a:solidFill>
                  <a:schemeClr val="bg1"/>
                </a:solidFill>
              </a:rPr>
              <a:t>Parámetros: </a:t>
            </a:r>
            <a:r>
              <a:rPr lang="es-EC" sz="2400" dirty="0" err="1">
                <a:solidFill>
                  <a:schemeClr val="bg1"/>
                </a:solidFill>
              </a:rPr>
              <a:t>int</a:t>
            </a:r>
            <a:r>
              <a:rPr lang="es-EC" sz="2400" dirty="0">
                <a:solidFill>
                  <a:schemeClr val="bg1"/>
                </a:solidFill>
              </a:rPr>
              <a:t> min, </a:t>
            </a:r>
            <a:r>
              <a:rPr lang="es-EC" sz="2400" dirty="0" err="1">
                <a:solidFill>
                  <a:schemeClr val="bg1"/>
                </a:solidFill>
              </a:rPr>
              <a:t>int</a:t>
            </a:r>
            <a:r>
              <a:rPr lang="es-EC" sz="2400" dirty="0">
                <a:solidFill>
                  <a:schemeClr val="bg1"/>
                </a:solidFill>
              </a:rPr>
              <a:t> </a:t>
            </a:r>
            <a:r>
              <a:rPr lang="es-EC" sz="2400" dirty="0" err="1">
                <a:solidFill>
                  <a:schemeClr val="bg1"/>
                </a:solidFill>
              </a:rPr>
              <a:t>max</a:t>
            </a:r>
            <a:r>
              <a:rPr lang="es-EC" sz="2400" dirty="0">
                <a:solidFill>
                  <a:schemeClr val="bg1"/>
                </a:solidFill>
              </a:rPr>
              <a:t>, </a:t>
            </a:r>
            <a:r>
              <a:rPr lang="es-EC" sz="2400" dirty="0" err="1">
                <a:solidFill>
                  <a:schemeClr val="bg1"/>
                </a:solidFill>
              </a:rPr>
              <a:t>int</a:t>
            </a:r>
            <a:r>
              <a:rPr lang="es-EC" sz="2400" dirty="0">
                <a:solidFill>
                  <a:schemeClr val="bg1"/>
                </a:solidFill>
              </a:rPr>
              <a:t> target</a:t>
            </a: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Tipos de datos</a:t>
            </a:r>
          </a:p>
        </p:txBody>
      </p:sp>
    </p:spTree>
    <p:extLst>
      <p:ext uri="{BB962C8B-B14F-4D97-AF65-F5344CB8AC3E}">
        <p14:creationId xmlns:p14="http://schemas.microsoft.com/office/powerpoint/2010/main" val="3475295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a:xfrm>
            <a:off x="838200" y="1825624"/>
            <a:ext cx="10515600" cy="4772123"/>
          </a:xfrm>
        </p:spPr>
        <p:txBody>
          <a:bodyPr>
            <a:normAutofit fontScale="70000" lnSpcReduction="20000"/>
          </a:bodyPr>
          <a:lstStyle/>
          <a:p>
            <a:pPr marL="0" indent="0">
              <a:buNone/>
            </a:pPr>
            <a:r>
              <a:rPr lang="es-EC" b="1" dirty="0">
                <a:solidFill>
                  <a:schemeClr val="bg1"/>
                </a:solidFill>
              </a:rPr>
              <a:t>Arreglos</a:t>
            </a:r>
            <a:r>
              <a:rPr lang="es-EC" dirty="0">
                <a:solidFill>
                  <a:schemeClr val="bg1"/>
                </a:solidFill>
              </a:rPr>
              <a:t>: Colección de datos en memoria </a:t>
            </a:r>
            <a:r>
              <a:rPr lang="es-EC" b="1" i="1" dirty="0">
                <a:solidFill>
                  <a:schemeClr val="bg1"/>
                </a:solidFill>
              </a:rPr>
              <a:t>contigua</a:t>
            </a:r>
            <a:r>
              <a:rPr lang="es-EC" i="1" dirty="0">
                <a:solidFill>
                  <a:schemeClr val="bg1"/>
                </a:solidFill>
              </a:rPr>
              <a:t>.</a:t>
            </a:r>
            <a:br>
              <a:rPr lang="es-EC" i="1" dirty="0">
                <a:solidFill>
                  <a:schemeClr val="bg1"/>
                </a:solidFill>
              </a:rPr>
            </a:br>
            <a:br>
              <a:rPr lang="es-EC" i="1" dirty="0">
                <a:solidFill>
                  <a:schemeClr val="bg1"/>
                </a:solidFill>
              </a:rPr>
            </a:br>
            <a:br>
              <a:rPr lang="es-EC" i="1" dirty="0">
                <a:solidFill>
                  <a:schemeClr val="bg1"/>
                </a:solidFill>
              </a:rPr>
            </a:br>
            <a:br>
              <a:rPr lang="es-EC" i="1" dirty="0">
                <a:solidFill>
                  <a:schemeClr val="bg1"/>
                </a:solidFill>
              </a:rPr>
            </a:br>
            <a:endParaRPr lang="es-EC" dirty="0">
              <a:solidFill>
                <a:schemeClr val="bg1"/>
              </a:solidFill>
            </a:endParaRPr>
          </a:p>
          <a:p>
            <a:pPr marL="0" indent="0">
              <a:buNone/>
            </a:pPr>
            <a:br>
              <a:rPr lang="es-EC" dirty="0">
                <a:solidFill>
                  <a:schemeClr val="bg1"/>
                </a:solidFill>
              </a:rPr>
            </a:br>
            <a:br>
              <a:rPr lang="es-EC" dirty="0">
                <a:solidFill>
                  <a:schemeClr val="bg1"/>
                </a:solidFill>
              </a:rPr>
            </a:br>
            <a:r>
              <a:rPr lang="es-EC" dirty="0">
                <a:solidFill>
                  <a:schemeClr val="bg1"/>
                </a:solidFill>
              </a:rPr>
              <a:t>Permite acceso </a:t>
            </a:r>
            <a:r>
              <a:rPr lang="es-EC" dirty="0" err="1">
                <a:solidFill>
                  <a:schemeClr val="bg1"/>
                </a:solidFill>
              </a:rPr>
              <a:t>random</a:t>
            </a:r>
            <a:r>
              <a:rPr lang="es-EC" dirty="0">
                <a:solidFill>
                  <a:schemeClr val="bg1"/>
                </a:solidFill>
              </a:rPr>
              <a:t> en tiempo constante.</a:t>
            </a:r>
            <a:br>
              <a:rPr lang="es-EC" dirty="0">
                <a:solidFill>
                  <a:schemeClr val="bg1"/>
                </a:solidFill>
              </a:rPr>
            </a:br>
            <a:br>
              <a:rPr lang="es-EC" dirty="0">
                <a:solidFill>
                  <a:schemeClr val="bg1"/>
                </a:solidFill>
              </a:rPr>
            </a:br>
            <a:r>
              <a:rPr lang="es-EC" dirty="0" err="1">
                <a:solidFill>
                  <a:schemeClr val="bg1"/>
                </a:solidFill>
              </a:rPr>
              <a:t>Syntax</a:t>
            </a:r>
            <a:r>
              <a:rPr lang="es-EC" dirty="0">
                <a:solidFill>
                  <a:schemeClr val="bg1"/>
                </a:solidFill>
              </a:rPr>
              <a:t>:</a:t>
            </a:r>
          </a:p>
          <a:p>
            <a:pPr marL="0" indent="0">
              <a:buNone/>
            </a:pPr>
            <a:r>
              <a:rPr lang="es-EC" dirty="0" err="1">
                <a:solidFill>
                  <a:schemeClr val="bg1"/>
                </a:solidFill>
              </a:rPr>
              <a:t>TipoDeDato</a:t>
            </a:r>
            <a:r>
              <a:rPr lang="es-EC" dirty="0">
                <a:solidFill>
                  <a:schemeClr val="bg1"/>
                </a:solidFill>
              </a:rPr>
              <a:t> </a:t>
            </a:r>
            <a:r>
              <a:rPr lang="es-EC" dirty="0" err="1">
                <a:solidFill>
                  <a:schemeClr val="bg1"/>
                </a:solidFill>
              </a:rPr>
              <a:t>NombreDeArreglo</a:t>
            </a:r>
            <a:r>
              <a:rPr lang="es-EC" dirty="0">
                <a:solidFill>
                  <a:schemeClr val="bg1"/>
                </a:solidFill>
              </a:rPr>
              <a:t>[tamaño]</a:t>
            </a:r>
          </a:p>
          <a:p>
            <a:pPr marL="0" indent="0">
              <a:buNone/>
            </a:pPr>
            <a:endParaRPr lang="es-EC" dirty="0">
              <a:solidFill>
                <a:schemeClr val="bg1"/>
              </a:solidFill>
            </a:endParaRPr>
          </a:p>
          <a:p>
            <a:pPr marL="0" indent="0">
              <a:buNone/>
            </a:pPr>
            <a:r>
              <a:rPr lang="es-EC" dirty="0">
                <a:solidFill>
                  <a:schemeClr val="bg1"/>
                </a:solidFill>
              </a:rPr>
              <a:t>Ejemplo: Arreglo de enteros.</a:t>
            </a:r>
            <a:br>
              <a:rPr lang="es-EC" dirty="0">
                <a:solidFill>
                  <a:schemeClr val="bg1"/>
                </a:solidFill>
              </a:rPr>
            </a:br>
            <a:br>
              <a:rPr lang="es-EC" dirty="0">
                <a:solidFill>
                  <a:schemeClr val="bg1"/>
                </a:solidFill>
              </a:rPr>
            </a:br>
            <a:r>
              <a:rPr lang="es-EC" dirty="0" err="1">
                <a:solidFill>
                  <a:schemeClr val="bg1"/>
                </a:solidFill>
              </a:rPr>
              <a:t>int</a:t>
            </a:r>
            <a:r>
              <a:rPr lang="es-EC" dirty="0">
                <a:solidFill>
                  <a:schemeClr val="bg1"/>
                </a:solidFill>
              </a:rPr>
              <a:t> </a:t>
            </a:r>
            <a:r>
              <a:rPr lang="es-EC" dirty="0" err="1">
                <a:solidFill>
                  <a:schemeClr val="bg1"/>
                </a:solidFill>
              </a:rPr>
              <a:t>arr</a:t>
            </a:r>
            <a:r>
              <a:rPr lang="es-EC" dirty="0">
                <a:solidFill>
                  <a:schemeClr val="bg1"/>
                </a:solidFill>
              </a:rPr>
              <a:t>[5];</a:t>
            </a:r>
          </a:p>
          <a:p>
            <a:pPr marL="0" indent="0">
              <a:buNone/>
            </a:pPr>
            <a:r>
              <a:rPr lang="es-EC" dirty="0" err="1">
                <a:solidFill>
                  <a:schemeClr val="bg1"/>
                </a:solidFill>
              </a:rPr>
              <a:t>arr</a:t>
            </a:r>
            <a:r>
              <a:rPr lang="es-EC" dirty="0">
                <a:solidFill>
                  <a:schemeClr val="bg1"/>
                </a:solidFill>
              </a:rPr>
              <a:t>[0] = 1;</a:t>
            </a:r>
          </a:p>
          <a:p>
            <a:pPr marL="0" indent="0">
              <a:buNone/>
            </a:pPr>
            <a:r>
              <a:rPr lang="es-EC" dirty="0" err="1">
                <a:solidFill>
                  <a:schemeClr val="bg1"/>
                </a:solidFill>
              </a:rPr>
              <a:t>arr</a:t>
            </a:r>
            <a:r>
              <a:rPr lang="es-EC" dirty="0">
                <a:solidFill>
                  <a:schemeClr val="bg1"/>
                </a:solidFill>
              </a:rPr>
              <a:t>[2] = 3;</a:t>
            </a: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Tipos de datos</a:t>
            </a:r>
          </a:p>
        </p:txBody>
      </p:sp>
      <p:pic>
        <p:nvPicPr>
          <p:cNvPr id="2054" name="Picture 6">
            <a:extLst>
              <a:ext uri="{FF2B5EF4-FFF2-40B4-BE49-F238E27FC236}">
                <a16:creationId xmlns:a16="http://schemas.microsoft.com/office/drawing/2014/main" id="{55828C5C-49DE-4B47-ADBC-153F36026C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8726" y="2179613"/>
            <a:ext cx="3854547" cy="1249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7683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19837</TotalTime>
  <Words>7146</Words>
  <Application>Microsoft Office PowerPoint</Application>
  <PresentationFormat>Widescreen</PresentationFormat>
  <Paragraphs>444</Paragraphs>
  <Slides>41</Slides>
  <Notes>41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Calibri Light</vt:lpstr>
      <vt:lpstr>Consolas</vt:lpstr>
      <vt:lpstr>Segoe UI Emoji</vt:lpstr>
      <vt:lpstr>Symbol</vt:lpstr>
      <vt:lpstr>Times New Roman</vt:lpstr>
      <vt:lpstr>Office Theme</vt:lpstr>
      <vt:lpstr>Entrenamiento</vt:lpstr>
      <vt:lpstr>Tipos de datos</vt:lpstr>
      <vt:lpstr>Tipos de datos</vt:lpstr>
      <vt:lpstr>Tipos de datos</vt:lpstr>
      <vt:lpstr>Tipos de datos</vt:lpstr>
      <vt:lpstr>Tipos de datos</vt:lpstr>
      <vt:lpstr>Tipos de datos</vt:lpstr>
      <vt:lpstr>Tipos de datos</vt:lpstr>
      <vt:lpstr>Tipos de datos</vt:lpstr>
      <vt:lpstr>Tipos de datos</vt:lpstr>
      <vt:lpstr>Tipos de datos</vt:lpstr>
      <vt:lpstr>Tipos de datos</vt:lpstr>
      <vt:lpstr>Tipos de datos</vt:lpstr>
      <vt:lpstr>Tipos de datos</vt:lpstr>
      <vt:lpstr>Tipos de datos</vt:lpstr>
      <vt:lpstr>Tipos de datos</vt:lpstr>
      <vt:lpstr>Tipos de datos</vt:lpstr>
      <vt:lpstr>Tipos de datos</vt:lpstr>
      <vt:lpstr>Tipos de datos</vt:lpstr>
      <vt:lpstr>Tipos de datos</vt:lpstr>
      <vt:lpstr>Tipos de datos</vt:lpstr>
      <vt:lpstr>Tipos de datos</vt:lpstr>
      <vt:lpstr>Tipos de datos</vt:lpstr>
      <vt:lpstr>Estructuras de datos</vt:lpstr>
      <vt:lpstr>Estructuras de datos</vt:lpstr>
      <vt:lpstr>Pilas</vt:lpstr>
      <vt:lpstr>Pilas</vt:lpstr>
      <vt:lpstr>Pilas</vt:lpstr>
      <vt:lpstr>Pilas</vt:lpstr>
      <vt:lpstr>Pilas</vt:lpstr>
      <vt:lpstr>Colas</vt:lpstr>
      <vt:lpstr>Colas</vt:lpstr>
      <vt:lpstr>Colas</vt:lpstr>
      <vt:lpstr>Colas</vt:lpstr>
      <vt:lpstr>Colas</vt:lpstr>
      <vt:lpstr>Colas</vt:lpstr>
      <vt:lpstr>Listas enlazadas</vt:lpstr>
      <vt:lpstr>Listas enlazadas</vt:lpstr>
      <vt:lpstr>Listas enlazadas</vt:lpstr>
      <vt:lpstr>Listas enlazadas</vt:lpstr>
      <vt:lpstr>Listas enlazadas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Entrenamiento CCC</dc:title>
  <dc:creator>Omar Paladines Valverde</dc:creator>
  <cp:lastModifiedBy>Omar Paladines</cp:lastModifiedBy>
  <cp:revision>137</cp:revision>
  <dcterms:created xsi:type="dcterms:W3CDTF">2020-12-29T22:04:19Z</dcterms:created>
  <dcterms:modified xsi:type="dcterms:W3CDTF">2021-03-13T20:07:14Z</dcterms:modified>
</cp:coreProperties>
</file>