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0273-C781-4797-9C6B-AEB82A2DD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5D59C-1FE4-457E-BF04-B736A1A76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A7171-622D-42B7-BFC8-E8DAEF49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AD2B4-D7CB-4B1C-96C9-DA5C505D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A013E-F60E-4096-AA48-A35FDFCA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2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F39E-BCE9-4D22-9462-68E623B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BF213-9D8F-418B-893D-3FC66A9F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53D1C-78D3-43A2-8E31-D1A23242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2F3DC-940A-4A6A-BE5F-7EA6791E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EA210-2D1C-4A7F-83A1-AFF21055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6F53C-08F6-4A57-AEB1-F31A3DDB9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8E614-35EE-4274-A390-97CEC5CC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C1B6A-D15E-4C99-8B0C-3A1BCE68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E83A1-8824-49DC-B034-3FC3BC8D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D4DEF-F40E-4502-89AA-0AA837E4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EFF4-5D7D-4FEF-9ED0-F6557198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1D1A5-9883-435B-A335-42AB600F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46376-2BF7-4DFC-ADC1-4A36572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ACD60-3A77-4C9A-A773-BB12B981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334C-93A4-4D9D-8A6D-97338F45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6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292E3-8A8F-4E15-AC2D-A639ADA1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087CC-47B0-4E32-B004-5A531AD8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74874-5073-4AD3-86A9-78C3AAEC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EC6CA-7FD8-4C9E-A87B-89344CDF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9D521-9D3A-4F6E-B303-530DCC82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2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BA08-B4CE-43C8-8B5B-F31546C7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DE712-6D43-4B3C-95C6-0CBD1BBC6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CC2CB-F7FC-44D9-A18D-F6EE5D582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08BF8-D9BB-46DB-AEC9-E0DD1BDC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2F9E6-C35D-4AA2-85C6-71038FC5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EEBB-9766-4D14-9502-77E8A08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FE636-B0FD-4408-8594-2922D8EB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63E6-0167-4048-B840-F693C2C1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29214-E83C-4F5B-93DD-7D318B7F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48CF06-9637-41F7-BB74-900612ED5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40B18F-8320-4FF4-85F3-C4767EEB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C24DDF-F1F6-4C9E-B336-A63BB1BE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28DCF-9B4A-401A-B0C9-40C5CE5E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E1A179-E494-4802-9325-DF4C57AD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6A4A1-CD5A-4170-B629-7F91EEE3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BC63-8E54-472D-B69D-87E8D387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A9A80-5E4F-4938-92BE-ECC252A8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01BBB-2B56-4AB6-A677-46018E5E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7233-FF64-4877-897B-24FD622D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DBDA86-B6D5-4D62-8B0F-1BB3AB3D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D7179-EAF2-4DE8-A39F-A3266A4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9F00-C6C1-43A1-9CD4-1BB5E572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2A0F9-E5F7-4FE8-8755-49B0E58A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754CE-E851-47A6-98DC-53322EF21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B36F-5E12-42A8-A534-60628ECF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6B7E5-2DCE-4894-AE81-0BA3DB94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4AACB-77B2-4D0F-B50B-7A40240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1A55F-F0D0-48B4-BBCD-6196892B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CC7FE1-EC55-4933-83AC-27975B32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E9875-721F-45A5-AB2D-7641B07E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4C137-3E73-4984-9BBA-CCF95872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DE910-9EDC-4817-8620-6F4C78E1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6614D-75D5-4E8C-8122-D3DFD31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DE7CF-CC13-4FDE-AC49-E882B70D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5E604-63AD-4C6A-8A35-A5DA0772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75EA8-F36F-4ECF-B9BD-A6E430DA3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085-AA43-4FF2-B0AC-24D529FB99F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67E68-9BD4-4838-890C-2AA29452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63FE4-142F-4164-8454-B7EDD8D54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2617-1F00-4BA9-897A-D4E7D54D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F6A7A7-2465-46C8-BF1D-7035C59D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10" y="541538"/>
            <a:ext cx="7211252" cy="5774924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FC21A7B5-EBF8-4603-9FA0-4949026D30D1}"/>
              </a:ext>
            </a:extLst>
          </p:cNvPr>
          <p:cNvSpPr/>
          <p:nvPr/>
        </p:nvSpPr>
        <p:spPr>
          <a:xfrm>
            <a:off x="10677237" y="976544"/>
            <a:ext cx="1396592" cy="346229"/>
          </a:xfrm>
          <a:prstGeom prst="wedgeRectCallout">
            <a:avLst>
              <a:gd name="adj1" fmla="val -160642"/>
              <a:gd name="adj2" fmla="val 7651"/>
            </a:avLst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일차 진로특강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79FF0ABE-9689-4260-98ED-BDF1EABDEA8D}"/>
              </a:ext>
            </a:extLst>
          </p:cNvPr>
          <p:cNvSpPr/>
          <p:nvPr/>
        </p:nvSpPr>
        <p:spPr>
          <a:xfrm>
            <a:off x="10440802" y="3842957"/>
            <a:ext cx="1396592" cy="568170"/>
          </a:xfrm>
          <a:prstGeom prst="wedgeRectCallout">
            <a:avLst>
              <a:gd name="adj1" fmla="val -62897"/>
              <a:gd name="adj2" fmla="val 133803"/>
            </a:avLst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일차 진로특강만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2~3</a:t>
            </a:r>
            <a:r>
              <a:rPr lang="ko-KR" altLang="en-US" sz="1200" dirty="0">
                <a:solidFill>
                  <a:schemeClr val="tx1"/>
                </a:solidFill>
              </a:rPr>
              <a:t>일차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시간씩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297A11B3-83F8-488F-B1CA-4C405C173726}"/>
              </a:ext>
            </a:extLst>
          </p:cNvPr>
          <p:cNvSpPr/>
          <p:nvPr/>
        </p:nvSpPr>
        <p:spPr>
          <a:xfrm>
            <a:off x="10544072" y="5597371"/>
            <a:ext cx="1529757" cy="568170"/>
          </a:xfrm>
          <a:prstGeom prst="wedgeRectCallout">
            <a:avLst>
              <a:gd name="adj1" fmla="val -59989"/>
              <a:gd name="adj2" fmla="val -57138"/>
            </a:avLst>
          </a:prstGeom>
          <a:solidFill>
            <a:srgbClr val="FF0000"/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일차에 </a:t>
            </a:r>
            <a:r>
              <a:rPr lang="en-US" altLang="ko-KR" sz="1200" dirty="0">
                <a:solidFill>
                  <a:schemeClr val="bg1"/>
                </a:solidFill>
              </a:rPr>
              <a:t>6</a:t>
            </a:r>
            <a:r>
              <a:rPr lang="ko-KR" altLang="en-US" sz="1200" dirty="0">
                <a:solidFill>
                  <a:schemeClr val="bg1"/>
                </a:solidFill>
              </a:rPr>
              <a:t>시간 진행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(VDCL </a:t>
            </a:r>
            <a:r>
              <a:rPr lang="ko-KR" altLang="en-US" sz="1200" dirty="0">
                <a:solidFill>
                  <a:schemeClr val="bg1"/>
                </a:solidFill>
              </a:rPr>
              <a:t>참여 불가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0DCA2-08B2-4082-9C90-C9BB301B98F5}"/>
              </a:ext>
            </a:extLst>
          </p:cNvPr>
          <p:cNvSpPr txBox="1"/>
          <p:nvPr/>
        </p:nvSpPr>
        <p:spPr>
          <a:xfrm>
            <a:off x="10207" y="635308"/>
            <a:ext cx="29838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600" b="1" dirty="0"/>
              <a:t>인원</a:t>
            </a:r>
            <a:endParaRPr lang="en-US" altLang="ko-KR" sz="1600" b="1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ko-KR" sz="1200" b="1" dirty="0"/>
          </a:p>
          <a:p>
            <a:pPr lvl="1"/>
            <a:r>
              <a:rPr lang="ko-KR" altLang="en-US" sz="1200" b="1" dirty="0"/>
              <a:t>개발 인원</a:t>
            </a:r>
            <a:r>
              <a:rPr lang="en-US" altLang="ko-KR" sz="1200" b="1" dirty="0"/>
              <a:t> (4</a:t>
            </a:r>
            <a:r>
              <a:rPr lang="ko-KR" altLang="en-US" sz="1200" b="1" dirty="0"/>
              <a:t>명</a:t>
            </a:r>
            <a:r>
              <a:rPr lang="en-US" altLang="ko-KR" sz="1200" b="1" dirty="0"/>
              <a:t>)</a:t>
            </a:r>
            <a:endParaRPr lang="en-US" altLang="ko-KR" sz="1200" dirty="0"/>
          </a:p>
          <a:p>
            <a:pPr lvl="1"/>
            <a:r>
              <a:rPr lang="ko-KR" altLang="en-US" sz="1200" dirty="0"/>
              <a:t>김상윤</a:t>
            </a:r>
            <a:r>
              <a:rPr lang="en-US" altLang="ko-KR" sz="1200" dirty="0"/>
              <a:t>, </a:t>
            </a:r>
            <a:r>
              <a:rPr lang="ko-KR" altLang="en-US" sz="1200" dirty="0"/>
              <a:t>윤영인</a:t>
            </a:r>
            <a:r>
              <a:rPr lang="en-US" altLang="ko-KR" sz="1200" dirty="0"/>
              <a:t>, </a:t>
            </a:r>
            <a:r>
              <a:rPr lang="ko-KR" altLang="en-US" sz="1200" dirty="0"/>
              <a:t>이은호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임용재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b="1" dirty="0"/>
              <a:t>VDCL (6</a:t>
            </a:r>
            <a:r>
              <a:rPr lang="ko-KR" altLang="en-US" sz="1200" b="1" dirty="0"/>
              <a:t>명</a:t>
            </a:r>
            <a:r>
              <a:rPr lang="en-US" altLang="ko-KR" sz="1200" b="1" dirty="0"/>
              <a:t>)</a:t>
            </a:r>
          </a:p>
          <a:p>
            <a:pPr lvl="1"/>
            <a:r>
              <a:rPr lang="ko-KR" altLang="en-US" sz="1200" dirty="0"/>
              <a:t>이희성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사공성표</a:t>
            </a:r>
            <a:r>
              <a:rPr lang="en-US" altLang="ko-KR" sz="1200" dirty="0"/>
              <a:t>, </a:t>
            </a:r>
            <a:r>
              <a:rPr lang="ko-KR" altLang="en-US" sz="1200" dirty="0"/>
              <a:t>한창희</a:t>
            </a:r>
            <a:r>
              <a:rPr lang="en-US" altLang="ko-KR" sz="1200" dirty="0"/>
              <a:t>, </a:t>
            </a:r>
            <a:r>
              <a:rPr lang="ko-KR" altLang="en-US" sz="1200" dirty="0"/>
              <a:t>이태훈</a:t>
            </a:r>
            <a:r>
              <a:rPr lang="en-US" altLang="ko-KR" sz="1200" dirty="0"/>
              <a:t>, </a:t>
            </a:r>
            <a:r>
              <a:rPr lang="ko-KR" altLang="en-US" sz="1200" dirty="0"/>
              <a:t>전명근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신관준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u="sng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sz="1600" b="1" u="sng" dirty="0">
                <a:solidFill>
                  <a:srgbClr val="FF0000"/>
                </a:solidFill>
              </a:rPr>
              <a:t>ZERO/</a:t>
            </a:r>
            <a:r>
              <a:rPr lang="ko-KR" altLang="en-US" sz="1600" b="1" u="sng" dirty="0" err="1">
                <a:solidFill>
                  <a:srgbClr val="FF0000"/>
                </a:solidFill>
              </a:rPr>
              <a:t>숙대</a:t>
            </a:r>
            <a:r>
              <a:rPr lang="en-US" altLang="ko-KR" sz="1600" b="1" u="sng" dirty="0">
                <a:solidFill>
                  <a:srgbClr val="FF0000"/>
                </a:solidFill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</a:rPr>
              <a:t>추가 지원 </a:t>
            </a:r>
            <a:r>
              <a:rPr lang="en-US" altLang="ko-KR" sz="1600" b="1" u="sng" dirty="0">
                <a:solidFill>
                  <a:srgbClr val="FF0000"/>
                </a:solidFill>
              </a:rPr>
              <a:t>(10</a:t>
            </a:r>
            <a:r>
              <a:rPr lang="ko-KR" altLang="en-US" sz="1600" b="1" u="sng" dirty="0">
                <a:solidFill>
                  <a:srgbClr val="FF0000"/>
                </a:solidFill>
              </a:rPr>
              <a:t>명 이상</a:t>
            </a:r>
            <a:r>
              <a:rPr lang="en-US" altLang="ko-KR" sz="1600" b="1" u="sng" dirty="0">
                <a:solidFill>
                  <a:srgbClr val="FF0000"/>
                </a:solidFill>
              </a:rPr>
              <a:t>)</a:t>
            </a:r>
            <a:r>
              <a:rPr lang="ko-KR" altLang="en-US" sz="1600" b="1" u="sng" dirty="0">
                <a:solidFill>
                  <a:srgbClr val="FF0000"/>
                </a:solidFill>
              </a:rPr>
              <a:t>필요</a:t>
            </a:r>
            <a:endParaRPr lang="en-US" altLang="ko-KR" sz="1600" u="sng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600" b="1" dirty="0"/>
              <a:t>장비</a:t>
            </a:r>
            <a:endParaRPr lang="en-US" altLang="ko-KR" sz="1600" b="1" dirty="0"/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ko-KR" sz="1200" b="1" dirty="0"/>
          </a:p>
          <a:p>
            <a:pPr lvl="1"/>
            <a:r>
              <a:rPr lang="en-US" altLang="ko-KR" sz="1200" b="1" dirty="0"/>
              <a:t>1m X 1m </a:t>
            </a:r>
            <a:r>
              <a:rPr lang="ko-KR" altLang="en-US" sz="1200" b="1" dirty="0"/>
              <a:t>매트 </a:t>
            </a:r>
            <a:r>
              <a:rPr lang="en-US" altLang="ko-KR" sz="1200" b="1" dirty="0"/>
              <a:t>27</a:t>
            </a:r>
            <a:r>
              <a:rPr lang="ko-KR" altLang="en-US" sz="1200" b="1" dirty="0"/>
              <a:t>장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(</a:t>
            </a:r>
            <a:r>
              <a:rPr lang="ko-KR" altLang="en-US" sz="1200" dirty="0"/>
              <a:t>총 높이 </a:t>
            </a:r>
            <a:r>
              <a:rPr lang="en-US" altLang="ko-KR" sz="1200" dirty="0"/>
              <a:t>27cm)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b="1" dirty="0"/>
              <a:t>모형 자동차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대 </a:t>
            </a:r>
            <a:r>
              <a:rPr lang="en-US" altLang="ko-KR" sz="1200" b="1" dirty="0"/>
              <a:t>+ </a:t>
            </a:r>
            <a:r>
              <a:rPr lang="ko-KR" altLang="en-US" sz="1200" b="1" dirty="0"/>
              <a:t>기타 장비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(</a:t>
            </a:r>
            <a:r>
              <a:rPr lang="ko-KR" altLang="en-US" sz="1200" dirty="0" err="1"/>
              <a:t>학생용</a:t>
            </a:r>
            <a:r>
              <a:rPr lang="ko-KR" altLang="en-US" sz="1200" dirty="0"/>
              <a:t> </a:t>
            </a:r>
            <a:r>
              <a:rPr lang="en-US" altLang="ko-KR" sz="1200" dirty="0"/>
              <a:t>6</a:t>
            </a:r>
            <a:r>
              <a:rPr lang="ko-KR" altLang="en-US" sz="1200" dirty="0"/>
              <a:t>대</a:t>
            </a:r>
            <a:r>
              <a:rPr lang="en-US" altLang="ko-KR" sz="1200" dirty="0"/>
              <a:t>, </a:t>
            </a:r>
            <a:r>
              <a:rPr lang="ko-KR" altLang="en-US" sz="1200" dirty="0"/>
              <a:t>교사용 </a:t>
            </a:r>
            <a:r>
              <a:rPr lang="en-US" altLang="ko-KR" sz="1200" dirty="0"/>
              <a:t>1</a:t>
            </a:r>
            <a:r>
              <a:rPr lang="ko-KR" altLang="en-US" sz="1200" dirty="0"/>
              <a:t>대</a:t>
            </a:r>
            <a:r>
              <a:rPr lang="en-US" altLang="ko-KR" sz="1200" dirty="0"/>
              <a:t>, </a:t>
            </a:r>
            <a:r>
              <a:rPr lang="ko-KR" altLang="en-US" sz="1200" dirty="0"/>
              <a:t>보조 </a:t>
            </a:r>
            <a:r>
              <a:rPr lang="en-US" altLang="ko-KR" sz="1200" dirty="0"/>
              <a:t>1</a:t>
            </a:r>
            <a:r>
              <a:rPr lang="ko-KR" altLang="en-US" sz="1200" dirty="0"/>
              <a:t>대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20cm X 30cm X 20cm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b="1" dirty="0"/>
              <a:t>교사용 모니터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대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노트북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대</a:t>
            </a:r>
            <a:endParaRPr lang="en-US" altLang="ko-KR" sz="1200" b="1" dirty="0"/>
          </a:p>
          <a:p>
            <a:pPr lvl="1"/>
            <a:endParaRPr lang="en-US" altLang="ko-KR" sz="1200" b="1" dirty="0"/>
          </a:p>
          <a:p>
            <a:pPr lvl="1"/>
            <a:r>
              <a:rPr lang="ko-KR" altLang="en-US" sz="1200" b="1" dirty="0" err="1"/>
              <a:t>학생용</a:t>
            </a:r>
            <a:r>
              <a:rPr lang="ko-KR" altLang="en-US" sz="1200" b="1" dirty="0"/>
              <a:t> 노트북 </a:t>
            </a:r>
            <a:r>
              <a:rPr lang="en-US" altLang="ko-KR" sz="1200" b="1" dirty="0"/>
              <a:t>6</a:t>
            </a:r>
            <a:r>
              <a:rPr lang="ko-KR" altLang="en-US" sz="1200" b="1" dirty="0"/>
              <a:t>대 이상</a:t>
            </a:r>
            <a:endParaRPr lang="en-US" altLang="ko-KR" sz="1200" b="1" dirty="0"/>
          </a:p>
          <a:p>
            <a:pPr lvl="1"/>
            <a:r>
              <a:rPr lang="en-US" altLang="ko-KR" sz="1200" b="1" dirty="0"/>
              <a:t>(</a:t>
            </a:r>
            <a:r>
              <a:rPr lang="ko-KR" altLang="en-US" sz="1200" b="1" dirty="0"/>
              <a:t>내일 신문 지원</a:t>
            </a:r>
            <a:r>
              <a:rPr lang="en-US" altLang="ko-KR" sz="1200" b="1" dirty="0"/>
              <a:t>)</a:t>
            </a:r>
          </a:p>
          <a:p>
            <a:pPr lvl="1"/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867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EAAEC4-8CA8-484B-B1EF-A28BA08B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37" y="0"/>
            <a:ext cx="5934125" cy="685800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DA186AB1-F6C1-4EB8-B39F-79FEC764D51A}"/>
              </a:ext>
            </a:extLst>
          </p:cNvPr>
          <p:cNvSpPr/>
          <p:nvPr/>
        </p:nvSpPr>
        <p:spPr>
          <a:xfrm>
            <a:off x="1921165" y="5781963"/>
            <a:ext cx="1173016" cy="277091"/>
          </a:xfrm>
          <a:prstGeom prst="wedgeRoundRectCallout">
            <a:avLst>
              <a:gd name="adj1" fmla="val 121828"/>
              <a:gd name="adj2" fmla="val 212501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안산동산고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DCE8E81-9A8F-4F9D-BCA6-E084469E01D8}"/>
              </a:ext>
            </a:extLst>
          </p:cNvPr>
          <p:cNvSpPr/>
          <p:nvPr/>
        </p:nvSpPr>
        <p:spPr>
          <a:xfrm>
            <a:off x="1921165" y="3565235"/>
            <a:ext cx="1173016" cy="277091"/>
          </a:xfrm>
          <a:prstGeom prst="wedgeRoundRectCallout">
            <a:avLst>
              <a:gd name="adj1" fmla="val 198994"/>
              <a:gd name="adj2" fmla="val -44165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미림여고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4F32BC5E-BF1B-4C82-86A0-4C1018AF008F}"/>
              </a:ext>
            </a:extLst>
          </p:cNvPr>
          <p:cNvSpPr/>
          <p:nvPr/>
        </p:nvSpPr>
        <p:spPr>
          <a:xfrm>
            <a:off x="1921165" y="2798617"/>
            <a:ext cx="1173016" cy="277091"/>
          </a:xfrm>
          <a:prstGeom prst="wedgeRoundRectCallout">
            <a:avLst>
              <a:gd name="adj1" fmla="val 142301"/>
              <a:gd name="adj2" fmla="val -37499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9. </a:t>
            </a:r>
            <a:r>
              <a:rPr lang="ko-KR" altLang="en-US" sz="1200" dirty="0">
                <a:solidFill>
                  <a:schemeClr val="tx1"/>
                </a:solidFill>
              </a:rPr>
              <a:t>신도림고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260840D-1E2B-4EC2-9597-FF9D8513EE49}"/>
              </a:ext>
            </a:extLst>
          </p:cNvPr>
          <p:cNvSpPr/>
          <p:nvPr/>
        </p:nvSpPr>
        <p:spPr>
          <a:xfrm>
            <a:off x="1921165" y="1089890"/>
            <a:ext cx="1173016" cy="277091"/>
          </a:xfrm>
          <a:prstGeom prst="wedgeRoundRectCallout">
            <a:avLst>
              <a:gd name="adj1" fmla="val 91120"/>
              <a:gd name="adj2" fmla="val -17083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8. </a:t>
            </a:r>
            <a:r>
              <a:rPr lang="ko-KR" altLang="en-US" sz="1200" dirty="0" err="1">
                <a:solidFill>
                  <a:schemeClr val="tx1"/>
                </a:solidFill>
              </a:rPr>
              <a:t>화수고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CEA4636-6D2E-4ED5-8AE8-BF0876D46322}"/>
              </a:ext>
            </a:extLst>
          </p:cNvPr>
          <p:cNvSpPr/>
          <p:nvPr/>
        </p:nvSpPr>
        <p:spPr>
          <a:xfrm>
            <a:off x="1921165" y="1944253"/>
            <a:ext cx="1173016" cy="277091"/>
          </a:xfrm>
          <a:prstGeom prst="wedgeRoundRectCallout">
            <a:avLst>
              <a:gd name="adj1" fmla="val 252538"/>
              <a:gd name="adj2" fmla="val 95834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</a:rPr>
              <a:t>보성여고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9B02BC0-3F4F-422F-AED9-DDABC11C67DB}"/>
              </a:ext>
            </a:extLst>
          </p:cNvPr>
          <p:cNvSpPr/>
          <p:nvPr/>
        </p:nvSpPr>
        <p:spPr>
          <a:xfrm>
            <a:off x="9097819" y="1944253"/>
            <a:ext cx="1173016" cy="277091"/>
          </a:xfrm>
          <a:prstGeom prst="wedgeRoundRectCallout">
            <a:avLst>
              <a:gd name="adj1" fmla="val -148595"/>
              <a:gd name="adj2" fmla="val 27084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</a:rPr>
              <a:t>배재고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282438C-F8DB-4830-B158-FBE8CB29F8E4}"/>
              </a:ext>
            </a:extLst>
          </p:cNvPr>
          <p:cNvSpPr/>
          <p:nvPr/>
        </p:nvSpPr>
        <p:spPr>
          <a:xfrm>
            <a:off x="9097819" y="2798617"/>
            <a:ext cx="1173016" cy="277091"/>
          </a:xfrm>
          <a:prstGeom prst="wedgeRoundRectCallout">
            <a:avLst>
              <a:gd name="adj1" fmla="val -205436"/>
              <a:gd name="adj2" fmla="val 54584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10. </a:t>
            </a:r>
            <a:r>
              <a:rPr lang="ko-KR" altLang="en-US" sz="1200" dirty="0" err="1">
                <a:solidFill>
                  <a:schemeClr val="tx1"/>
                </a:solidFill>
              </a:rPr>
              <a:t>배명고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4810A942-EF5B-4ED2-99F6-E298D4A7819C}"/>
              </a:ext>
            </a:extLst>
          </p:cNvPr>
          <p:cNvSpPr/>
          <p:nvPr/>
        </p:nvSpPr>
        <p:spPr>
          <a:xfrm>
            <a:off x="9097819" y="3703780"/>
            <a:ext cx="1173016" cy="277091"/>
          </a:xfrm>
          <a:prstGeom prst="wedgeRoundRectCallout">
            <a:avLst>
              <a:gd name="adj1" fmla="val -211120"/>
              <a:gd name="adj2" fmla="val -100103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 err="1">
                <a:solidFill>
                  <a:schemeClr val="tx1"/>
                </a:solidFill>
              </a:rPr>
              <a:t>풍문고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00FB2AE8-E2FF-4A88-88B0-F96B89441563}"/>
              </a:ext>
            </a:extLst>
          </p:cNvPr>
          <p:cNvSpPr/>
          <p:nvPr/>
        </p:nvSpPr>
        <p:spPr>
          <a:xfrm>
            <a:off x="9097819" y="1353126"/>
            <a:ext cx="1173016" cy="277091"/>
          </a:xfrm>
          <a:prstGeom prst="wedgeRoundRectCallout">
            <a:avLst>
              <a:gd name="adj1" fmla="val -265524"/>
              <a:gd name="adj2" fmla="val -192916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 err="1">
                <a:solidFill>
                  <a:schemeClr val="tx1"/>
                </a:solidFill>
              </a:rPr>
              <a:t>염광고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6D430D47-C9F5-4724-AF1F-EE0D821CE8F1}"/>
              </a:ext>
            </a:extLst>
          </p:cNvPr>
          <p:cNvSpPr/>
          <p:nvPr/>
        </p:nvSpPr>
        <p:spPr>
          <a:xfrm>
            <a:off x="9097819" y="586508"/>
            <a:ext cx="1173016" cy="277091"/>
          </a:xfrm>
          <a:prstGeom prst="wedgeRoundRectCallout">
            <a:avLst>
              <a:gd name="adj1" fmla="val -228172"/>
              <a:gd name="adj2" fmla="val -82916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재현고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3632DC-0E53-4EFE-99E0-278BFB49D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82334"/>
              </p:ext>
            </p:extLst>
          </p:nvPr>
        </p:nvGraphicFramePr>
        <p:xfrm>
          <a:off x="470375" y="1268760"/>
          <a:ext cx="11251253" cy="508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125">
                  <a:extLst>
                    <a:ext uri="{9D8B030D-6E8A-4147-A177-3AD203B41FA5}">
                      <a16:colId xmlns:a16="http://schemas.microsoft.com/office/drawing/2014/main" val="3343495757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3703108503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784114073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2029080584"/>
                    </a:ext>
                  </a:extLst>
                </a:gridCol>
              </a:tblGrid>
              <a:tr h="4662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42538"/>
                  </a:ext>
                </a:extLst>
              </a:tr>
              <a:tr h="1410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BEA98E"/>
                          </a:solidFill>
                        </a:rPr>
                        <a:t>진로 특강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미래 스마트 </a:t>
                      </a:r>
                      <a:r>
                        <a:rPr lang="ko-KR" altLang="en-US" sz="1600" dirty="0" err="1"/>
                        <a:t>모빌리티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진로 진학 특강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횡 방향 제어 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800" b="1" dirty="0"/>
                        <a:t> 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+ </a:t>
                      </a:r>
                      <a:r>
                        <a:rPr lang="ko-KR" altLang="en-US" sz="1800" b="1" dirty="0"/>
                        <a:t>시뮬레이션 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경로 추종 주행 제어 이론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시뮬레이션 코딩 실습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모형 자동차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경진 대회 준비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596815"/>
                  </a:ext>
                </a:extLst>
              </a:tr>
              <a:tr h="16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800" b="1" dirty="0"/>
                        <a:t> 수업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자율주행의 기술 요소 설명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이론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시뮬레이션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모형 자동차 실습 내용 요약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종 방향 제어 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endParaRPr lang="en-US" altLang="ko-KR" sz="1800" b="1" dirty="0">
                        <a:solidFill>
                          <a:srgbClr val="9966FF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/>
                        <a:t> </a:t>
                      </a:r>
                      <a:r>
                        <a:rPr lang="en-US" altLang="ko-KR" sz="1800" b="1" dirty="0"/>
                        <a:t>+ </a:t>
                      </a:r>
                      <a:r>
                        <a:rPr lang="ko-KR" altLang="en-US" sz="1800" b="1" dirty="0"/>
                        <a:t>시뮬레이션 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곡률 기반 속도 제어 이론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제동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정차 제어 이론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시뮬레이션 코딩 실습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415481"/>
                  </a:ext>
                </a:extLst>
              </a:tr>
              <a:tr h="1590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코딩</a:t>
                      </a:r>
                      <a:r>
                        <a:rPr lang="en-US" altLang="ko-KR" sz="1800" b="1" dirty="0"/>
                        <a:t>)</a:t>
                      </a:r>
                      <a:r>
                        <a:rPr lang="ko-KR" altLang="en-US" sz="1800" b="1" dirty="0"/>
                        <a:t> 수업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차선 인지 과정 코딩 실습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모형 자동차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조향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구동 하위제어 캘리브레이션을 위한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PWM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신호 강의 및 실습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모형 자동차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작동 원리 실습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발표 평가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경진 대회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탐구 내용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4552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CBFB6E8-141E-4EDA-806A-82F05B92A5F8}"/>
              </a:ext>
            </a:extLst>
          </p:cNvPr>
          <p:cNvSpPr/>
          <p:nvPr/>
        </p:nvSpPr>
        <p:spPr>
          <a:xfrm>
            <a:off x="0" y="0"/>
            <a:ext cx="12192000" cy="1083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자율주행 </a:t>
            </a:r>
            <a:r>
              <a:rPr lang="ko-KR" altLang="en-US" sz="3600" b="1" dirty="0" err="1">
                <a:latin typeface="+mn-ea"/>
                <a:cs typeface="Arial" panose="020B0604020202020204" pitchFamily="34" charset="0"/>
              </a:rPr>
              <a:t>모빌리티</a:t>
            </a:r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 교실 일정 </a:t>
            </a:r>
            <a:r>
              <a:rPr lang="en-US" altLang="ko-KR" sz="3600" b="1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일반</a:t>
            </a:r>
            <a:r>
              <a:rPr lang="en-US" altLang="ko-KR" sz="3600" b="1" dirty="0">
                <a:latin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5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3632DC-0E53-4EFE-99E0-278BFB49D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06294"/>
              </p:ext>
            </p:extLst>
          </p:nvPr>
        </p:nvGraphicFramePr>
        <p:xfrm>
          <a:off x="470375" y="1268760"/>
          <a:ext cx="11251253" cy="5140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125">
                  <a:extLst>
                    <a:ext uri="{9D8B030D-6E8A-4147-A177-3AD203B41FA5}">
                      <a16:colId xmlns:a16="http://schemas.microsoft.com/office/drawing/2014/main" val="3343495757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3703108503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784114073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2029080584"/>
                    </a:ext>
                  </a:extLst>
                </a:gridCol>
              </a:tblGrid>
              <a:tr h="4662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42538"/>
                  </a:ext>
                </a:extLst>
              </a:tr>
              <a:tr h="1410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800" b="1" dirty="0"/>
                        <a:t> 수업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자율주행의 기술 요소 설명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이론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시뮬레이션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모형 자동차 실습 내용 요약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[</a:t>
                      </a:r>
                      <a:r>
                        <a:rPr lang="ko-KR" altLang="en-US" sz="2000" b="1" dirty="0">
                          <a:solidFill>
                            <a:srgbClr val="BEA98E"/>
                          </a:solidFill>
                        </a:rPr>
                        <a:t>진로 특강</a:t>
                      </a:r>
                      <a:r>
                        <a:rPr lang="en-US" altLang="ko-KR" sz="20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미래 스마트 </a:t>
                      </a:r>
                      <a:r>
                        <a:rPr lang="ko-KR" altLang="en-US" sz="1800" dirty="0" err="1"/>
                        <a:t>모빌리티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ko-KR" altLang="en-US" sz="1800" dirty="0"/>
                        <a:t>진로 진학 특강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모형 자동차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  <a:endParaRPr lang="en-US" altLang="ko-KR" sz="2000" b="1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경진 대회 준비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596815"/>
                  </a:ext>
                </a:extLst>
              </a:tr>
              <a:tr h="16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횡 방향 제어 </a:t>
                      </a:r>
                      <a:r>
                        <a:rPr lang="ko-KR" altLang="en-US" sz="1800" b="1" kern="1200" dirty="0">
                          <a:solidFill>
                            <a:srgbClr val="9966FF"/>
                          </a:solidFill>
                          <a:latin typeface="+mn-lt"/>
                          <a:ea typeface="+mn-ea"/>
                          <a:cs typeface="+mn-cs"/>
                        </a:rPr>
                        <a:t>이론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시뮬레이션 </a:t>
                      </a:r>
                      <a:r>
                        <a:rPr lang="ko-KR" altLang="en-US" sz="18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경로 추종 주행 제어 이론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시뮬레이션 코딩 실습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수업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차선 인지 과정 코딩 실습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모형 자동차 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조향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구동 하위제어 캘리브레이션을 위한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PWM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신호 강의 및 실습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(Optional)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415481"/>
                  </a:ext>
                </a:extLst>
              </a:tr>
              <a:tr h="1590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종 방향 제어 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endParaRPr lang="en-US" altLang="ko-KR" sz="1800" b="1" dirty="0">
                        <a:solidFill>
                          <a:srgbClr val="9966FF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/>
                        <a:t> </a:t>
                      </a:r>
                      <a:r>
                        <a:rPr lang="en-US" altLang="ko-KR" sz="1800" b="1" dirty="0"/>
                        <a:t>+ </a:t>
                      </a:r>
                      <a:r>
                        <a:rPr lang="ko-KR" altLang="en-US" sz="1800" b="1" dirty="0"/>
                        <a:t>시뮬레이션 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곡률 기반 속도 제어 이론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제동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정차 제어 이론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시뮬레이션 코딩 실습</a:t>
                      </a:r>
                      <a:endParaRPr lang="en-US" altLang="ko-K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모형 자동차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  <a:endParaRPr lang="en-US" altLang="ko-KR" sz="2000" b="1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모형 자동차 작동 원리 실습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발표 평가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경진 대회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탐구 내용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4552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CBFB6E8-141E-4EDA-806A-82F05B92A5F8}"/>
              </a:ext>
            </a:extLst>
          </p:cNvPr>
          <p:cNvSpPr/>
          <p:nvPr/>
        </p:nvSpPr>
        <p:spPr>
          <a:xfrm>
            <a:off x="0" y="0"/>
            <a:ext cx="12192000" cy="1083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자율주행 </a:t>
            </a:r>
            <a:r>
              <a:rPr lang="ko-KR" altLang="en-US" sz="3600" b="1" dirty="0" err="1">
                <a:latin typeface="+mn-ea"/>
                <a:cs typeface="Arial" panose="020B0604020202020204" pitchFamily="34" charset="0"/>
              </a:rPr>
              <a:t>모빌리티</a:t>
            </a:r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 교실 일정 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(2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일차 진로 특강 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– 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미림여고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)</a:t>
            </a:r>
            <a:endParaRPr lang="ko-KR" altLang="en-US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3632DC-0E53-4EFE-99E0-278BFB49D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78391"/>
              </p:ext>
            </p:extLst>
          </p:nvPr>
        </p:nvGraphicFramePr>
        <p:xfrm>
          <a:off x="470375" y="1268760"/>
          <a:ext cx="11251253" cy="5402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125">
                  <a:extLst>
                    <a:ext uri="{9D8B030D-6E8A-4147-A177-3AD203B41FA5}">
                      <a16:colId xmlns:a16="http://schemas.microsoft.com/office/drawing/2014/main" val="3343495757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3703108503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784114073"/>
                    </a:ext>
                  </a:extLst>
                </a:gridCol>
                <a:gridCol w="3375376">
                  <a:extLst>
                    <a:ext uri="{9D8B030D-6E8A-4147-A177-3AD203B41FA5}">
                      <a16:colId xmlns:a16="http://schemas.microsoft.com/office/drawing/2014/main" val="2029080584"/>
                    </a:ext>
                  </a:extLst>
                </a:gridCol>
              </a:tblGrid>
              <a:tr h="35481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42538"/>
                  </a:ext>
                </a:extLst>
              </a:tr>
              <a:tr h="107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BEA98E"/>
                          </a:solidFill>
                        </a:rPr>
                        <a:t>진로 특강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미래 스마트 </a:t>
                      </a:r>
                      <a:r>
                        <a:rPr lang="ko-KR" altLang="en-US" sz="1600" dirty="0" err="1"/>
                        <a:t>모빌리티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진로 진학 특강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800" b="1" dirty="0"/>
                        <a:t> 수업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자율주행의 기술 요소 설명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이론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시뮬레이션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모형 자동차 실습 내용 요약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[</a:t>
                      </a:r>
                      <a:r>
                        <a:rPr lang="ko-KR" altLang="en-US" sz="1800" b="1"/>
                        <a:t>모형 자동차 </a:t>
                      </a:r>
                      <a:r>
                        <a:rPr lang="ko-KR" altLang="en-US" sz="1800" b="1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800" b="1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모형 자동차 작동 원리 실습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596815"/>
                  </a:ext>
                </a:extLst>
              </a:tr>
              <a:tr h="1368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코딩</a:t>
                      </a:r>
                      <a:r>
                        <a:rPr lang="en-US" altLang="ko-KR" sz="1800" b="1" dirty="0"/>
                        <a:t>)</a:t>
                      </a:r>
                      <a:r>
                        <a:rPr lang="ko-KR" altLang="en-US" sz="1800" b="1" dirty="0"/>
                        <a:t> 수업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차선 인지 과정 코딩 실습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모형 자동차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조향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구동 하위제어 캘리브레이션을 위한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PWM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신호 강의 및 실습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(Optional)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모형 자동차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경진 대회 준비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415481"/>
                  </a:ext>
                </a:extLst>
              </a:tr>
              <a:tr h="121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교시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횡 방향 제어 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800" b="1" dirty="0"/>
                        <a:t> 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+ </a:t>
                      </a:r>
                      <a:r>
                        <a:rPr lang="ko-KR" altLang="en-US" sz="1800" b="1" dirty="0"/>
                        <a:t>시뮬레이션 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경로 추종 주행 제어 이론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시뮬레이션 코딩 실습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455205"/>
                  </a:ext>
                </a:extLst>
              </a:tr>
              <a:tr h="121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(50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종 방향 제어 </a:t>
                      </a:r>
                      <a:r>
                        <a:rPr lang="ko-KR" altLang="en-US" sz="18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endParaRPr lang="en-US" altLang="ko-KR" sz="1800" b="1" dirty="0">
                        <a:solidFill>
                          <a:srgbClr val="9966FF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/>
                        <a:t> </a:t>
                      </a:r>
                      <a:r>
                        <a:rPr lang="en-US" altLang="ko-KR" sz="1800" b="1" dirty="0"/>
                        <a:t>+ </a:t>
                      </a:r>
                      <a:r>
                        <a:rPr lang="ko-KR" altLang="en-US" sz="1800" b="1" dirty="0"/>
                        <a:t>시뮬레이션 </a:t>
                      </a:r>
                      <a:r>
                        <a:rPr lang="ko-KR" altLang="en-US" sz="18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곡률 기반 속도 제어 이론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제동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정차 제어 이론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시뮬레이션 코딩 실습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[</a:t>
                      </a:r>
                      <a:r>
                        <a:rPr lang="ko-KR" altLang="en-US" sz="1800" b="1" dirty="0"/>
                        <a:t>발표 평가</a:t>
                      </a:r>
                      <a:r>
                        <a:rPr lang="en-US" altLang="ko-KR" sz="18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모형 자동차 경진 대회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탐구 내용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49564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CBFB6E8-141E-4EDA-806A-82F05B92A5F8}"/>
              </a:ext>
            </a:extLst>
          </p:cNvPr>
          <p:cNvSpPr/>
          <p:nvPr/>
        </p:nvSpPr>
        <p:spPr>
          <a:xfrm>
            <a:off x="0" y="0"/>
            <a:ext cx="12192000" cy="1083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자율주행 </a:t>
            </a:r>
            <a:r>
              <a:rPr lang="ko-KR" altLang="en-US" sz="3600" b="1" dirty="0" err="1">
                <a:latin typeface="+mn-ea"/>
                <a:cs typeface="Arial" panose="020B0604020202020204" pitchFamily="34" charset="0"/>
              </a:rPr>
              <a:t>모빌리티</a:t>
            </a:r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 교실 일정 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(1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일차 진로 특강 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배재고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)</a:t>
            </a:r>
            <a:endParaRPr lang="ko-KR" altLang="en-US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2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3632DC-0E53-4EFE-99E0-278BFB49D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08833"/>
              </p:ext>
            </p:extLst>
          </p:nvPr>
        </p:nvGraphicFramePr>
        <p:xfrm>
          <a:off x="438388" y="1149844"/>
          <a:ext cx="11315224" cy="565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460">
                  <a:extLst>
                    <a:ext uri="{9D8B030D-6E8A-4147-A177-3AD203B41FA5}">
                      <a16:colId xmlns:a16="http://schemas.microsoft.com/office/drawing/2014/main" val="3343495757"/>
                    </a:ext>
                  </a:extLst>
                </a:gridCol>
                <a:gridCol w="4849382">
                  <a:extLst>
                    <a:ext uri="{9D8B030D-6E8A-4147-A177-3AD203B41FA5}">
                      <a16:colId xmlns:a16="http://schemas.microsoft.com/office/drawing/2014/main" val="784114073"/>
                    </a:ext>
                  </a:extLst>
                </a:gridCol>
                <a:gridCol w="4849382">
                  <a:extLst>
                    <a:ext uri="{9D8B030D-6E8A-4147-A177-3AD203B41FA5}">
                      <a16:colId xmlns:a16="http://schemas.microsoft.com/office/drawing/2014/main" val="2029080584"/>
                    </a:ext>
                  </a:extLst>
                </a:gridCol>
              </a:tblGrid>
              <a:tr h="2700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42538"/>
                  </a:ext>
                </a:extLst>
              </a:tr>
              <a:tr h="75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교시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(50</a:t>
                      </a:r>
                      <a:r>
                        <a:rPr lang="ko-KR" altLang="en-US" sz="1200" dirty="0"/>
                        <a:t>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>
                          <a:solidFill>
                            <a:srgbClr val="BEA98E"/>
                          </a:solidFill>
                        </a:rPr>
                        <a:t>진로 특강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미래 스마트 </a:t>
                      </a:r>
                      <a:r>
                        <a:rPr lang="ko-KR" altLang="en-US" sz="1400" dirty="0" err="1"/>
                        <a:t>모빌리티</a:t>
                      </a:r>
                      <a:r>
                        <a:rPr lang="ko-KR" altLang="en-US" sz="1400" dirty="0"/>
                        <a:t> 진로 진학 특강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횡 방향 제어 </a:t>
                      </a:r>
                      <a:r>
                        <a:rPr lang="ko-KR" altLang="en-US" sz="16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+ </a:t>
                      </a:r>
                      <a:r>
                        <a:rPr lang="ko-KR" altLang="en-US" sz="1600" b="1" dirty="0"/>
                        <a:t>시뮬레이션 </a:t>
                      </a:r>
                      <a:r>
                        <a:rPr lang="ko-KR" altLang="en-US" sz="16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600" b="1" dirty="0"/>
                        <a:t>]</a:t>
                      </a:r>
                      <a:endParaRPr lang="en-US" altLang="ko-KR" sz="1600" b="0" dirty="0"/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경로 추종 주행 제어 이론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시뮬레이션 코딩 실습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596815"/>
                  </a:ext>
                </a:extLst>
              </a:tr>
              <a:tr h="96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교시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(50</a:t>
                      </a:r>
                      <a:r>
                        <a:rPr lang="ko-KR" altLang="en-US" sz="1200" dirty="0"/>
                        <a:t>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600" b="1" dirty="0"/>
                        <a:t> 수업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자율주행의 기술 요소 설명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이론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시뮬레이션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모형 자동차 실습 내용 요약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종 방향 제어 </a:t>
                      </a:r>
                      <a:r>
                        <a:rPr lang="ko-KR" altLang="en-US" sz="1600" b="1" dirty="0">
                          <a:solidFill>
                            <a:srgbClr val="9966FF"/>
                          </a:solidFill>
                        </a:rPr>
                        <a:t>이론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+ </a:t>
                      </a:r>
                      <a:r>
                        <a:rPr lang="ko-KR" altLang="en-US" sz="1600" b="1" dirty="0"/>
                        <a:t>시뮬레이션 </a:t>
                      </a:r>
                      <a:r>
                        <a:rPr lang="ko-KR" altLang="en-US" sz="16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곡률 기반 속도 제어 이론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정차 제어 이론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시뮬레이션 코딩 실습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415481"/>
                  </a:ext>
                </a:extLst>
              </a:tr>
              <a:tr h="98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교시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(50</a:t>
                      </a:r>
                      <a:r>
                        <a:rPr lang="ko-KR" altLang="en-US" sz="1200" dirty="0"/>
                        <a:t>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>
                          <a:solidFill>
                            <a:srgbClr val="00B0F0"/>
                          </a:solidFill>
                        </a:rPr>
                        <a:t>실습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코딩</a:t>
                      </a:r>
                      <a:r>
                        <a:rPr lang="en-US" altLang="ko-KR" sz="1600" b="1" dirty="0"/>
                        <a:t>)</a:t>
                      </a:r>
                      <a:r>
                        <a:rPr lang="ko-KR" altLang="en-US" sz="1600" b="1" dirty="0"/>
                        <a:t> 수업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차선 인지 과정 코딩 실습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모형 자동차 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조향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구동 하위제어 캘리브레이션을 위한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PWM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신호 강의 및 실습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모형 자동차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모형 자동차 작동 원리 실습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455205"/>
                  </a:ext>
                </a:extLst>
              </a:tr>
              <a:tr h="151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4~5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(100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모형 자동차 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실습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모형 자동차 경진 대회 준비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375112"/>
                  </a:ext>
                </a:extLst>
              </a:tr>
              <a:tr h="3810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발표 평가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모형 자동차 경진 대회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탐구 내용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26867"/>
                  </a:ext>
                </a:extLst>
              </a:tr>
              <a:tr h="7502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발표 평가</a:t>
                      </a:r>
                      <a:r>
                        <a:rPr lang="en-US" altLang="ko-KR" sz="1600" b="1" dirty="0"/>
                        <a:t>]</a:t>
                      </a: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모형 자동차 경진 대회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탐구 내용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02472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CBFB6E8-141E-4EDA-806A-82F05B92A5F8}"/>
              </a:ext>
            </a:extLst>
          </p:cNvPr>
          <p:cNvSpPr/>
          <p:nvPr/>
        </p:nvSpPr>
        <p:spPr>
          <a:xfrm>
            <a:off x="0" y="0"/>
            <a:ext cx="12192000" cy="1083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자율주행 </a:t>
            </a:r>
            <a:r>
              <a:rPr lang="ko-KR" altLang="en-US" sz="3600" b="1" dirty="0" err="1">
                <a:latin typeface="+mn-ea"/>
                <a:cs typeface="Arial" panose="020B0604020202020204" pitchFamily="34" charset="0"/>
              </a:rPr>
              <a:t>모빌리티</a:t>
            </a:r>
            <a:r>
              <a:rPr lang="ko-KR" altLang="en-US" sz="3600" b="1" dirty="0">
                <a:latin typeface="+mn-ea"/>
                <a:cs typeface="Arial" panose="020B0604020202020204" pitchFamily="34" charset="0"/>
              </a:rPr>
              <a:t> 교실 일정 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(2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일 진행 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– 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신도림고</a:t>
            </a: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)</a:t>
            </a:r>
            <a:endParaRPr lang="ko-KR" altLang="en-US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0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806</Words>
  <Application>Microsoft Office PowerPoint</Application>
  <PresentationFormat>와이드스크린</PresentationFormat>
  <Paragraphs>186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vdcl</dc:creator>
  <cp:lastModifiedBy>vdcl</cp:lastModifiedBy>
  <cp:revision>20</cp:revision>
  <cp:lastPrinted>2022-08-23T06:54:48Z</cp:lastPrinted>
  <dcterms:created xsi:type="dcterms:W3CDTF">2022-08-23T01:55:34Z</dcterms:created>
  <dcterms:modified xsi:type="dcterms:W3CDTF">2022-08-23T07:40:31Z</dcterms:modified>
</cp:coreProperties>
</file>