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51"/>
  </p:notesMasterIdLst>
  <p:handoutMasterIdLst>
    <p:handoutMasterId r:id="rId52"/>
  </p:handoutMasterIdLst>
  <p:sldIdLst>
    <p:sldId id="256" r:id="rId2"/>
    <p:sldId id="299" r:id="rId3"/>
    <p:sldId id="366" r:id="rId4"/>
    <p:sldId id="300" r:id="rId5"/>
    <p:sldId id="301" r:id="rId6"/>
    <p:sldId id="302" r:id="rId7"/>
    <p:sldId id="346" r:id="rId8"/>
    <p:sldId id="304" r:id="rId9"/>
    <p:sldId id="309" r:id="rId10"/>
    <p:sldId id="310" r:id="rId11"/>
    <p:sldId id="305" r:id="rId12"/>
    <p:sldId id="367" r:id="rId13"/>
    <p:sldId id="364" r:id="rId14"/>
    <p:sldId id="365" r:id="rId15"/>
    <p:sldId id="368" r:id="rId16"/>
    <p:sldId id="363" r:id="rId17"/>
    <p:sldId id="370" r:id="rId18"/>
    <p:sldId id="372" r:id="rId19"/>
    <p:sldId id="330" r:id="rId20"/>
    <p:sldId id="373" r:id="rId21"/>
    <p:sldId id="374" r:id="rId22"/>
    <p:sldId id="375" r:id="rId23"/>
    <p:sldId id="376" r:id="rId24"/>
    <p:sldId id="320" r:id="rId25"/>
    <p:sldId id="369" r:id="rId26"/>
    <p:sldId id="349" r:id="rId27"/>
    <p:sldId id="348" r:id="rId28"/>
    <p:sldId id="378" r:id="rId29"/>
    <p:sldId id="328" r:id="rId30"/>
    <p:sldId id="331" r:id="rId31"/>
    <p:sldId id="382" r:id="rId32"/>
    <p:sldId id="383" r:id="rId33"/>
    <p:sldId id="381" r:id="rId34"/>
    <p:sldId id="380" r:id="rId35"/>
    <p:sldId id="379" r:id="rId36"/>
    <p:sldId id="324" r:id="rId37"/>
    <p:sldId id="347" r:id="rId38"/>
    <p:sldId id="340" r:id="rId39"/>
    <p:sldId id="325" r:id="rId40"/>
    <p:sldId id="322" r:id="rId41"/>
    <p:sldId id="321" r:id="rId42"/>
    <p:sldId id="350" r:id="rId43"/>
    <p:sldId id="356" r:id="rId44"/>
    <p:sldId id="341" r:id="rId45"/>
    <p:sldId id="358" r:id="rId46"/>
    <p:sldId id="359" r:id="rId47"/>
    <p:sldId id="342" r:id="rId48"/>
    <p:sldId id="360" r:id="rId49"/>
    <p:sldId id="351" r:id="rId50"/>
  </p:sldIdLst>
  <p:sldSz cx="9144000" cy="6858000" type="screen4x3"/>
  <p:notesSz cx="30632400" cy="196596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3"/>
    <a:srgbClr val="F6F6F7"/>
    <a:srgbClr val="66FFFF"/>
    <a:srgbClr val="FF7C80"/>
    <a:srgbClr val="080808"/>
    <a:srgbClr val="0066FF"/>
    <a:srgbClr val="FF6600"/>
    <a:srgbClr val="00FFFF"/>
    <a:srgbClr val="99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4" autoAdjust="0"/>
    <p:restoredTop sz="87105" autoAdjust="0"/>
  </p:normalViewPr>
  <p:slideViewPr>
    <p:cSldViewPr>
      <p:cViewPr varScale="1">
        <p:scale>
          <a:sx n="74" d="100"/>
          <a:sy n="74" d="100"/>
        </p:scale>
        <p:origin x="105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D68245-FAF4-4CC6-B379-F19FE61B3F3A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84A9CE61-1DB9-4F5F-88D6-73A99DF055DC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Ⅲ.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内部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設計（詳細設計）</a:t>
          </a:r>
        </a:p>
      </dgm:t>
    </dgm:pt>
    <dgm:pt modelId="{2C9F8FAF-28A6-4AE6-BC18-2D665E7148A2}" type="parTrans" cxnId="{CE089D6E-8A83-4879-A1CE-F65EDA0B6FF0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FB85DEE-B021-45A6-9700-A50BBCC2BDB9}" type="sibTrans" cxnId="{CE089D6E-8A83-4879-A1CE-F65EDA0B6FF0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6CCF9B1B-9933-4C57-A357-C938047CA864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システムの構造や仕様をプログラム単位に分割し、動作を定義していく工程。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CADEC9B-7944-40E5-A0A5-F3C87D587C50}" type="parTrans" cxnId="{6C7CAD35-71A6-4E7B-9F79-BA4831B70563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7F051D4-5776-4C18-9B71-2E7D10F0B88C}" type="sibTrans" cxnId="{6C7CAD35-71A6-4E7B-9F79-BA4831B70563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96C0C27-32ED-4E98-87FD-0B28016ACA79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Ⅳ.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開発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（プログラミング）</a:t>
          </a:r>
        </a:p>
      </dgm:t>
    </dgm:pt>
    <dgm:pt modelId="{40AF6545-19E1-40B7-9525-4D89D781B064}" type="parTrans" cxnId="{A3C07C4A-3B88-4C17-BD3F-F4DC5C9493FA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94810B0-0D39-4BDA-A094-9E41909FFA71}" type="sibTrans" cxnId="{A3C07C4A-3B88-4C17-BD3F-F4DC5C9493FA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9A350A38-C4D8-4CED-A97D-34A6653F0070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設計書をもとに実装（プログラミング）を行う工程。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5B61D6AB-CD03-415A-A45B-B1677608540B}" type="parTrans" cxnId="{8C880EEA-0925-439C-8CE4-60F32935C8B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3221E60-1270-4487-AFD4-7808260B09E6}" type="sibTrans" cxnId="{8C880EEA-0925-439C-8CE4-60F32935C8B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6A58EF3-02D6-4CDB-9A53-C24DF5013EAC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Ⅱ.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外部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設計（基本・機能設計）</a:t>
          </a:r>
        </a:p>
      </dgm:t>
    </dgm:pt>
    <dgm:pt modelId="{3EAFC36C-D07E-495A-ACF5-162287F8E081}" type="parTrans" cxnId="{CE158381-2806-414A-8B7B-245124552462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4CA0D09C-709E-44B5-88C8-A05B917E2653}" type="sibTrans" cxnId="{CE158381-2806-414A-8B7B-245124552462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14B39EFB-1FB9-4253-B240-E9B587FF9046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製作するアプリのシステム要件・業務要件をまとめる工程。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D7B29F0E-B2E6-40F1-AFD9-56FA5BE90EF1}" type="parTrans" cxnId="{1B879C3C-BEF8-4DE6-8BE7-B8752393D9CB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4AAFB005-2568-4B11-9584-E8EBC8212E5A}" type="sibTrans" cxnId="{1B879C3C-BEF8-4DE6-8BE7-B8752393D9CB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CF74569-CDFF-42A8-9926-8A4F847D45A6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Ⅴ.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テスト</a:t>
          </a:r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A44FCCF-D55E-4883-B14B-F73044974A54}" type="parTrans" cxnId="{ABB99D13-B895-47D1-9302-35028023FF1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5C9DB780-9F96-43B7-91BA-2B5D8F8DF072}" type="sibTrans" cxnId="{ABB99D13-B895-47D1-9302-35028023FF1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E57AF1F9-36EC-4FB3-A8AA-D70421032AF5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実装されたプログラムの動作確認を行う工程。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FB94998-1461-4C2A-AE87-A8C099402BAE}" type="parTrans" cxnId="{6A7EE0A7-F1E2-4DB6-A0FD-818F175C54B7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806B316-7832-4AE2-B88F-4D8F58662505}" type="sibTrans" cxnId="{6A7EE0A7-F1E2-4DB6-A0FD-818F175C54B7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21D9BF5-30B2-410C-890F-0261A687D057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開発するアプリケーションの機能と目的、対象範囲のまとめる工程。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94777DD7-1C75-49AF-A920-9216238CED57}" type="parTrans" cxnId="{AC15BD30-66C2-4DF8-8F97-AF6A93575C14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AF2113D1-D6D3-48A6-BD0E-82872F3170A8}" type="sibTrans" cxnId="{AC15BD30-66C2-4DF8-8F97-AF6A93575C14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18EC1C5-01C2-4D5A-B5E1-D046CBA3A450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Ⅰ.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要件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定義</a:t>
          </a:r>
        </a:p>
      </dgm:t>
    </dgm:pt>
    <dgm:pt modelId="{6BCC6C11-95D3-44C6-81E4-9C9867563E59}" type="parTrans" cxnId="{B89D02FD-0DBD-4301-BC6A-567A35220366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D72DD8B3-6162-433B-92A6-C4481B0513E7}" type="sibTrans" cxnId="{B89D02FD-0DBD-4301-BC6A-567A35220366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FD85BA53-0B40-4D9D-A31A-1CF74D5FE609}" type="pres">
      <dgm:prSet presAssocID="{F4D68245-FAF4-4CC6-B379-F19FE61B3F3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7CA35AC-F1DE-4EA2-95FB-663FEAEE5A7B}" type="pres">
      <dgm:prSet presAssocID="{318EC1C5-01C2-4D5A-B5E1-D046CBA3A450}" presName="parentLin" presStyleCnt="0"/>
      <dgm:spPr/>
      <dgm:t>
        <a:bodyPr/>
        <a:lstStyle/>
        <a:p>
          <a:endParaRPr kumimoji="1" lang="ja-JP" altLang="en-US"/>
        </a:p>
      </dgm:t>
    </dgm:pt>
    <dgm:pt modelId="{E73274F1-72A6-48CA-B0DC-29507193EFC2}" type="pres">
      <dgm:prSet presAssocID="{318EC1C5-01C2-4D5A-B5E1-D046CBA3A450}" presName="parentLeftMargin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3E108A42-F971-40FD-B8B5-8053FE3DFFED}" type="pres">
      <dgm:prSet presAssocID="{318EC1C5-01C2-4D5A-B5E1-D046CBA3A45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F46741C-09AF-49D4-AFBC-34261B98E25D}" type="pres">
      <dgm:prSet presAssocID="{318EC1C5-01C2-4D5A-B5E1-D046CBA3A450}" presName="negativeSpace" presStyleCnt="0"/>
      <dgm:spPr/>
      <dgm:t>
        <a:bodyPr/>
        <a:lstStyle/>
        <a:p>
          <a:endParaRPr kumimoji="1" lang="ja-JP" altLang="en-US"/>
        </a:p>
      </dgm:t>
    </dgm:pt>
    <dgm:pt modelId="{5135C4A8-BBFD-430C-9A9E-9E3C2B7C7C99}" type="pres">
      <dgm:prSet presAssocID="{318EC1C5-01C2-4D5A-B5E1-D046CBA3A450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05A78F6-2900-4449-90AE-F18E48432275}" type="pres">
      <dgm:prSet presAssocID="{D72DD8B3-6162-433B-92A6-C4481B0513E7}" presName="spaceBetweenRectangles" presStyleCnt="0"/>
      <dgm:spPr/>
      <dgm:t>
        <a:bodyPr/>
        <a:lstStyle/>
        <a:p>
          <a:endParaRPr kumimoji="1" lang="ja-JP" altLang="en-US"/>
        </a:p>
      </dgm:t>
    </dgm:pt>
    <dgm:pt modelId="{4C1307D6-CE07-4B46-AE83-7FC3E71C016A}" type="pres">
      <dgm:prSet presAssocID="{B6A58EF3-02D6-4CDB-9A53-C24DF5013EAC}" presName="parentLin" presStyleCnt="0"/>
      <dgm:spPr/>
      <dgm:t>
        <a:bodyPr/>
        <a:lstStyle/>
        <a:p>
          <a:endParaRPr kumimoji="1" lang="ja-JP" altLang="en-US"/>
        </a:p>
      </dgm:t>
    </dgm:pt>
    <dgm:pt modelId="{113C4C20-72E5-48E3-ADC0-FA5BC3201211}" type="pres">
      <dgm:prSet presAssocID="{B6A58EF3-02D6-4CDB-9A53-C24DF5013EAC}" presName="parentLeftMargin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85C3A675-E492-47D6-A62E-EB939DC2481C}" type="pres">
      <dgm:prSet presAssocID="{B6A58EF3-02D6-4CDB-9A53-C24DF5013EA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DF3035D-7118-4204-A8C0-61D24C41D980}" type="pres">
      <dgm:prSet presAssocID="{B6A58EF3-02D6-4CDB-9A53-C24DF5013EAC}" presName="negativeSpace" presStyleCnt="0"/>
      <dgm:spPr/>
      <dgm:t>
        <a:bodyPr/>
        <a:lstStyle/>
        <a:p>
          <a:endParaRPr kumimoji="1" lang="ja-JP" altLang="en-US"/>
        </a:p>
      </dgm:t>
    </dgm:pt>
    <dgm:pt modelId="{00D17C8F-EE16-4077-9259-335D73CAEB5F}" type="pres">
      <dgm:prSet presAssocID="{B6A58EF3-02D6-4CDB-9A53-C24DF5013EAC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9A2B225-3DF2-4F81-82D9-2C4A06991F10}" type="pres">
      <dgm:prSet presAssocID="{4CA0D09C-709E-44B5-88C8-A05B917E2653}" presName="spaceBetweenRectangles" presStyleCnt="0"/>
      <dgm:spPr/>
      <dgm:t>
        <a:bodyPr/>
        <a:lstStyle/>
        <a:p>
          <a:endParaRPr kumimoji="1" lang="ja-JP" altLang="en-US"/>
        </a:p>
      </dgm:t>
    </dgm:pt>
    <dgm:pt modelId="{810AB6C3-7495-4658-847A-73FBC6A52E00}" type="pres">
      <dgm:prSet presAssocID="{84A9CE61-1DB9-4F5F-88D6-73A99DF055DC}" presName="parentLin" presStyleCnt="0"/>
      <dgm:spPr/>
      <dgm:t>
        <a:bodyPr/>
        <a:lstStyle/>
        <a:p>
          <a:endParaRPr kumimoji="1" lang="ja-JP" altLang="en-US"/>
        </a:p>
      </dgm:t>
    </dgm:pt>
    <dgm:pt modelId="{9B8A3B99-4C80-4C31-9CB2-B22B3D064ED7}" type="pres">
      <dgm:prSet presAssocID="{84A9CE61-1DB9-4F5F-88D6-73A99DF055DC}" presName="parentLeftMargin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4AEA032C-B041-4913-8E61-711E2F0E1DB9}" type="pres">
      <dgm:prSet presAssocID="{84A9CE61-1DB9-4F5F-88D6-73A99DF055D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2BA55B8-A22B-4800-88A5-4459FC75345C}" type="pres">
      <dgm:prSet presAssocID="{84A9CE61-1DB9-4F5F-88D6-73A99DF055DC}" presName="negativeSpace" presStyleCnt="0"/>
      <dgm:spPr/>
      <dgm:t>
        <a:bodyPr/>
        <a:lstStyle/>
        <a:p>
          <a:endParaRPr kumimoji="1" lang="ja-JP" altLang="en-US"/>
        </a:p>
      </dgm:t>
    </dgm:pt>
    <dgm:pt modelId="{B0949CA9-0133-4415-8E1F-A3E05B73F0C2}" type="pres">
      <dgm:prSet presAssocID="{84A9CE61-1DB9-4F5F-88D6-73A99DF055DC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DBBF9B4-E426-4BD3-8E84-51E19A342D17}" type="pres">
      <dgm:prSet presAssocID="{3FB85DEE-B021-45A6-9700-A50BBCC2BDB9}" presName="spaceBetweenRectangles" presStyleCnt="0"/>
      <dgm:spPr/>
      <dgm:t>
        <a:bodyPr/>
        <a:lstStyle/>
        <a:p>
          <a:endParaRPr kumimoji="1" lang="ja-JP" altLang="en-US"/>
        </a:p>
      </dgm:t>
    </dgm:pt>
    <dgm:pt modelId="{F9FA84FE-4E9F-4762-AF6C-D68A50CB530F}" type="pres">
      <dgm:prSet presAssocID="{B96C0C27-32ED-4E98-87FD-0B28016ACA79}" presName="parentLin" presStyleCnt="0"/>
      <dgm:spPr/>
      <dgm:t>
        <a:bodyPr/>
        <a:lstStyle/>
        <a:p>
          <a:endParaRPr kumimoji="1" lang="ja-JP" altLang="en-US"/>
        </a:p>
      </dgm:t>
    </dgm:pt>
    <dgm:pt modelId="{80CA4571-6EB7-445A-A12B-3585A981E4D6}" type="pres">
      <dgm:prSet presAssocID="{B96C0C27-32ED-4E98-87FD-0B28016ACA79}" presName="parentLeftMargin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94F052CA-06DD-4680-9251-8BE49B7751FE}" type="pres">
      <dgm:prSet presAssocID="{B96C0C27-32ED-4E98-87FD-0B28016ACA7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A850E1B-6AC6-4B5B-B8CA-48969A9963DC}" type="pres">
      <dgm:prSet presAssocID="{B96C0C27-32ED-4E98-87FD-0B28016ACA79}" presName="negativeSpace" presStyleCnt="0"/>
      <dgm:spPr/>
      <dgm:t>
        <a:bodyPr/>
        <a:lstStyle/>
        <a:p>
          <a:endParaRPr kumimoji="1" lang="ja-JP" altLang="en-US"/>
        </a:p>
      </dgm:t>
    </dgm:pt>
    <dgm:pt modelId="{A9F20686-CB26-481E-B07F-8D9392247974}" type="pres">
      <dgm:prSet presAssocID="{B96C0C27-32ED-4E98-87FD-0B28016ACA79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BD3C2DF-4794-408A-B933-C1195A29A5DC}" type="pres">
      <dgm:prSet presAssocID="{394810B0-0D39-4BDA-A094-9E41909FFA71}" presName="spaceBetweenRectangles" presStyleCnt="0"/>
      <dgm:spPr/>
      <dgm:t>
        <a:bodyPr/>
        <a:lstStyle/>
        <a:p>
          <a:endParaRPr kumimoji="1" lang="ja-JP" altLang="en-US"/>
        </a:p>
      </dgm:t>
    </dgm:pt>
    <dgm:pt modelId="{E8954378-C72E-433F-B316-AA9BE50AFD1D}" type="pres">
      <dgm:prSet presAssocID="{3CF74569-CDFF-42A8-9926-8A4F847D45A6}" presName="parentLin" presStyleCnt="0"/>
      <dgm:spPr/>
      <dgm:t>
        <a:bodyPr/>
        <a:lstStyle/>
        <a:p>
          <a:endParaRPr kumimoji="1" lang="ja-JP" altLang="en-US"/>
        </a:p>
      </dgm:t>
    </dgm:pt>
    <dgm:pt modelId="{7505A9C8-C794-4C91-B294-0191F9906945}" type="pres">
      <dgm:prSet presAssocID="{3CF74569-CDFF-42A8-9926-8A4F847D45A6}" presName="parentLeftMargin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BC5A3E48-2EC4-44D9-B3BD-C526EF19B38B}" type="pres">
      <dgm:prSet presAssocID="{3CF74569-CDFF-42A8-9926-8A4F847D45A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BEDD855-0BCF-427A-8DCE-73A71FE676BF}" type="pres">
      <dgm:prSet presAssocID="{3CF74569-CDFF-42A8-9926-8A4F847D45A6}" presName="negativeSpace" presStyleCnt="0"/>
      <dgm:spPr/>
      <dgm:t>
        <a:bodyPr/>
        <a:lstStyle/>
        <a:p>
          <a:endParaRPr kumimoji="1" lang="ja-JP" altLang="en-US"/>
        </a:p>
      </dgm:t>
    </dgm:pt>
    <dgm:pt modelId="{300A884A-4414-41E4-96B2-EEC76C302FD2}" type="pres">
      <dgm:prSet presAssocID="{3CF74569-CDFF-42A8-9926-8A4F847D45A6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A7EE0A7-F1E2-4DB6-A0FD-818F175C54B7}" srcId="{3CF74569-CDFF-42A8-9926-8A4F847D45A6}" destId="{E57AF1F9-36EC-4FB3-A8AA-D70421032AF5}" srcOrd="0" destOrd="0" parTransId="{7FB94998-1461-4C2A-AE87-A8C099402BAE}" sibTransId="{3806B316-7832-4AE2-B88F-4D8F58662505}"/>
    <dgm:cxn modelId="{CE158381-2806-414A-8B7B-245124552462}" srcId="{F4D68245-FAF4-4CC6-B379-F19FE61B3F3A}" destId="{B6A58EF3-02D6-4CDB-9A53-C24DF5013EAC}" srcOrd="1" destOrd="0" parTransId="{3EAFC36C-D07E-495A-ACF5-162287F8E081}" sibTransId="{4CA0D09C-709E-44B5-88C8-A05B917E2653}"/>
    <dgm:cxn modelId="{0A6EA156-6798-40DA-A239-FBC6B2CA0F8E}" type="presOf" srcId="{B6A58EF3-02D6-4CDB-9A53-C24DF5013EAC}" destId="{85C3A675-E492-47D6-A62E-EB939DC2481C}" srcOrd="1" destOrd="0" presId="urn:microsoft.com/office/officeart/2005/8/layout/list1"/>
    <dgm:cxn modelId="{6C7CAD35-71A6-4E7B-9F79-BA4831B70563}" srcId="{84A9CE61-1DB9-4F5F-88D6-73A99DF055DC}" destId="{6CCF9B1B-9933-4C57-A357-C938047CA864}" srcOrd="0" destOrd="0" parTransId="{7CADEC9B-7944-40E5-A0A5-F3C87D587C50}" sibTransId="{77F051D4-5776-4C18-9B71-2E7D10F0B88C}"/>
    <dgm:cxn modelId="{FF8CC2AA-E06D-4612-9737-19D24C2E598D}" type="presOf" srcId="{84A9CE61-1DB9-4F5F-88D6-73A99DF055DC}" destId="{9B8A3B99-4C80-4C31-9CB2-B22B3D064ED7}" srcOrd="0" destOrd="0" presId="urn:microsoft.com/office/officeart/2005/8/layout/list1"/>
    <dgm:cxn modelId="{CE089D6E-8A83-4879-A1CE-F65EDA0B6FF0}" srcId="{F4D68245-FAF4-4CC6-B379-F19FE61B3F3A}" destId="{84A9CE61-1DB9-4F5F-88D6-73A99DF055DC}" srcOrd="2" destOrd="0" parTransId="{2C9F8FAF-28A6-4AE6-BC18-2D665E7148A2}" sibTransId="{3FB85DEE-B021-45A6-9700-A50BBCC2BDB9}"/>
    <dgm:cxn modelId="{1B879C3C-BEF8-4DE6-8BE7-B8752393D9CB}" srcId="{B6A58EF3-02D6-4CDB-9A53-C24DF5013EAC}" destId="{14B39EFB-1FB9-4253-B240-E9B587FF9046}" srcOrd="0" destOrd="0" parTransId="{D7B29F0E-B2E6-40F1-AFD9-56FA5BE90EF1}" sibTransId="{4AAFB005-2568-4B11-9584-E8EBC8212E5A}"/>
    <dgm:cxn modelId="{EBC182B6-5EEB-4590-AD6B-583803CEED4D}" type="presOf" srcId="{B96C0C27-32ED-4E98-87FD-0B28016ACA79}" destId="{80CA4571-6EB7-445A-A12B-3585A981E4D6}" srcOrd="0" destOrd="0" presId="urn:microsoft.com/office/officeart/2005/8/layout/list1"/>
    <dgm:cxn modelId="{ABC2058A-61EA-4C09-93B1-95BB0BFE07E3}" type="presOf" srcId="{9A350A38-C4D8-4CED-A97D-34A6653F0070}" destId="{A9F20686-CB26-481E-B07F-8D9392247974}" srcOrd="0" destOrd="0" presId="urn:microsoft.com/office/officeart/2005/8/layout/list1"/>
    <dgm:cxn modelId="{F167247D-9E9F-4270-A6DA-83E1D5E9FFAE}" type="presOf" srcId="{3CF74569-CDFF-42A8-9926-8A4F847D45A6}" destId="{7505A9C8-C794-4C91-B294-0191F9906945}" srcOrd="0" destOrd="0" presId="urn:microsoft.com/office/officeart/2005/8/layout/list1"/>
    <dgm:cxn modelId="{A3C07C4A-3B88-4C17-BD3F-F4DC5C9493FA}" srcId="{F4D68245-FAF4-4CC6-B379-F19FE61B3F3A}" destId="{B96C0C27-32ED-4E98-87FD-0B28016ACA79}" srcOrd="3" destOrd="0" parTransId="{40AF6545-19E1-40B7-9525-4D89D781B064}" sibTransId="{394810B0-0D39-4BDA-A094-9E41909FFA71}"/>
    <dgm:cxn modelId="{2E10BEFB-4BC1-4B6D-8F23-F3433E3BEBF3}" type="presOf" srcId="{3CF74569-CDFF-42A8-9926-8A4F847D45A6}" destId="{BC5A3E48-2EC4-44D9-B3BD-C526EF19B38B}" srcOrd="1" destOrd="0" presId="urn:microsoft.com/office/officeart/2005/8/layout/list1"/>
    <dgm:cxn modelId="{C4DAD023-C2CE-4D50-9DEF-7E8A1532F12C}" type="presOf" srcId="{14B39EFB-1FB9-4253-B240-E9B587FF9046}" destId="{00D17C8F-EE16-4077-9259-335D73CAEB5F}" srcOrd="0" destOrd="0" presId="urn:microsoft.com/office/officeart/2005/8/layout/list1"/>
    <dgm:cxn modelId="{170D1D1B-2207-4130-99E7-A6D2287CAE9C}" type="presOf" srcId="{B96C0C27-32ED-4E98-87FD-0B28016ACA79}" destId="{94F052CA-06DD-4680-9251-8BE49B7751FE}" srcOrd="1" destOrd="0" presId="urn:microsoft.com/office/officeart/2005/8/layout/list1"/>
    <dgm:cxn modelId="{3879CDF9-9C8D-44C2-9563-546BD5E08013}" type="presOf" srcId="{6CCF9B1B-9933-4C57-A357-C938047CA864}" destId="{B0949CA9-0133-4415-8E1F-A3E05B73F0C2}" srcOrd="0" destOrd="0" presId="urn:microsoft.com/office/officeart/2005/8/layout/list1"/>
    <dgm:cxn modelId="{59A2BED4-B78E-45D7-A581-38F88AFFA907}" type="presOf" srcId="{B6A58EF3-02D6-4CDB-9A53-C24DF5013EAC}" destId="{113C4C20-72E5-48E3-ADC0-FA5BC3201211}" srcOrd="0" destOrd="0" presId="urn:microsoft.com/office/officeart/2005/8/layout/list1"/>
    <dgm:cxn modelId="{B89D02FD-0DBD-4301-BC6A-567A35220366}" srcId="{F4D68245-FAF4-4CC6-B379-F19FE61B3F3A}" destId="{318EC1C5-01C2-4D5A-B5E1-D046CBA3A450}" srcOrd="0" destOrd="0" parTransId="{6BCC6C11-95D3-44C6-81E4-9C9867563E59}" sibTransId="{D72DD8B3-6162-433B-92A6-C4481B0513E7}"/>
    <dgm:cxn modelId="{8C880EEA-0925-439C-8CE4-60F32935C8B5}" srcId="{B96C0C27-32ED-4E98-87FD-0B28016ACA79}" destId="{9A350A38-C4D8-4CED-A97D-34A6653F0070}" srcOrd="0" destOrd="0" parTransId="{5B61D6AB-CD03-415A-A45B-B1677608540B}" sibTransId="{B3221E60-1270-4487-AFD4-7808260B09E6}"/>
    <dgm:cxn modelId="{D0FE19AC-4C84-4E83-9169-49C83FEE961E}" type="presOf" srcId="{318EC1C5-01C2-4D5A-B5E1-D046CBA3A450}" destId="{E73274F1-72A6-48CA-B0DC-29507193EFC2}" srcOrd="0" destOrd="0" presId="urn:microsoft.com/office/officeart/2005/8/layout/list1"/>
    <dgm:cxn modelId="{7D443029-6D51-4481-B622-C0710776E4D7}" type="presOf" srcId="{F4D68245-FAF4-4CC6-B379-F19FE61B3F3A}" destId="{FD85BA53-0B40-4D9D-A31A-1CF74D5FE609}" srcOrd="0" destOrd="0" presId="urn:microsoft.com/office/officeart/2005/8/layout/list1"/>
    <dgm:cxn modelId="{DD92DFE0-FAC9-47E9-BB54-DA6A6AB1D4DA}" type="presOf" srcId="{721D9BF5-30B2-410C-890F-0261A687D057}" destId="{5135C4A8-BBFD-430C-9A9E-9E3C2B7C7C99}" srcOrd="0" destOrd="0" presId="urn:microsoft.com/office/officeart/2005/8/layout/list1"/>
    <dgm:cxn modelId="{A5E0B0C2-2F01-4953-8747-A4E8425F2E30}" type="presOf" srcId="{318EC1C5-01C2-4D5A-B5E1-D046CBA3A450}" destId="{3E108A42-F971-40FD-B8B5-8053FE3DFFED}" srcOrd="1" destOrd="0" presId="urn:microsoft.com/office/officeart/2005/8/layout/list1"/>
    <dgm:cxn modelId="{22A4273A-848E-4A8D-A0BE-BBE16295BFF7}" type="presOf" srcId="{E57AF1F9-36EC-4FB3-A8AA-D70421032AF5}" destId="{300A884A-4414-41E4-96B2-EEC76C302FD2}" srcOrd="0" destOrd="0" presId="urn:microsoft.com/office/officeart/2005/8/layout/list1"/>
    <dgm:cxn modelId="{AC15BD30-66C2-4DF8-8F97-AF6A93575C14}" srcId="{318EC1C5-01C2-4D5A-B5E1-D046CBA3A450}" destId="{721D9BF5-30B2-410C-890F-0261A687D057}" srcOrd="0" destOrd="0" parTransId="{94777DD7-1C75-49AF-A920-9216238CED57}" sibTransId="{AF2113D1-D6D3-48A6-BD0E-82872F3170A8}"/>
    <dgm:cxn modelId="{0E42A35C-8FA3-42B4-8B6F-FC2B2E5ECC47}" type="presOf" srcId="{84A9CE61-1DB9-4F5F-88D6-73A99DF055DC}" destId="{4AEA032C-B041-4913-8E61-711E2F0E1DB9}" srcOrd="1" destOrd="0" presId="urn:microsoft.com/office/officeart/2005/8/layout/list1"/>
    <dgm:cxn modelId="{ABB99D13-B895-47D1-9302-35028023FF15}" srcId="{F4D68245-FAF4-4CC6-B379-F19FE61B3F3A}" destId="{3CF74569-CDFF-42A8-9926-8A4F847D45A6}" srcOrd="4" destOrd="0" parTransId="{BA44FCCF-D55E-4883-B14B-F73044974A54}" sibTransId="{5C9DB780-9F96-43B7-91BA-2B5D8F8DF072}"/>
    <dgm:cxn modelId="{11C97640-D4F3-4C3C-90D4-3FD3CC5E1B9E}" type="presParOf" srcId="{FD85BA53-0B40-4D9D-A31A-1CF74D5FE609}" destId="{F7CA35AC-F1DE-4EA2-95FB-663FEAEE5A7B}" srcOrd="0" destOrd="0" presId="urn:microsoft.com/office/officeart/2005/8/layout/list1"/>
    <dgm:cxn modelId="{3969AAC1-8E95-4654-84C0-CD9A93863EFA}" type="presParOf" srcId="{F7CA35AC-F1DE-4EA2-95FB-663FEAEE5A7B}" destId="{E73274F1-72A6-48CA-B0DC-29507193EFC2}" srcOrd="0" destOrd="0" presId="urn:microsoft.com/office/officeart/2005/8/layout/list1"/>
    <dgm:cxn modelId="{4BF09648-D79E-41C9-A341-874EE2D5EC50}" type="presParOf" srcId="{F7CA35AC-F1DE-4EA2-95FB-663FEAEE5A7B}" destId="{3E108A42-F971-40FD-B8B5-8053FE3DFFED}" srcOrd="1" destOrd="0" presId="urn:microsoft.com/office/officeart/2005/8/layout/list1"/>
    <dgm:cxn modelId="{9C53E9E3-70EE-45D3-845A-BE8F4592E83C}" type="presParOf" srcId="{FD85BA53-0B40-4D9D-A31A-1CF74D5FE609}" destId="{5F46741C-09AF-49D4-AFBC-34261B98E25D}" srcOrd="1" destOrd="0" presId="urn:microsoft.com/office/officeart/2005/8/layout/list1"/>
    <dgm:cxn modelId="{BE37FDFA-C442-4D9D-B9C1-437CD92019FC}" type="presParOf" srcId="{FD85BA53-0B40-4D9D-A31A-1CF74D5FE609}" destId="{5135C4A8-BBFD-430C-9A9E-9E3C2B7C7C99}" srcOrd="2" destOrd="0" presId="urn:microsoft.com/office/officeart/2005/8/layout/list1"/>
    <dgm:cxn modelId="{99D10F64-D2B6-490F-A8DA-2C2C5BB8DAA1}" type="presParOf" srcId="{FD85BA53-0B40-4D9D-A31A-1CF74D5FE609}" destId="{B05A78F6-2900-4449-90AE-F18E48432275}" srcOrd="3" destOrd="0" presId="urn:microsoft.com/office/officeart/2005/8/layout/list1"/>
    <dgm:cxn modelId="{B487C82B-864B-4EE4-BA72-FF48F0B8E978}" type="presParOf" srcId="{FD85BA53-0B40-4D9D-A31A-1CF74D5FE609}" destId="{4C1307D6-CE07-4B46-AE83-7FC3E71C016A}" srcOrd="4" destOrd="0" presId="urn:microsoft.com/office/officeart/2005/8/layout/list1"/>
    <dgm:cxn modelId="{6B3324E4-C471-49AF-9DFA-CED2DC11EA64}" type="presParOf" srcId="{4C1307D6-CE07-4B46-AE83-7FC3E71C016A}" destId="{113C4C20-72E5-48E3-ADC0-FA5BC3201211}" srcOrd="0" destOrd="0" presId="urn:microsoft.com/office/officeart/2005/8/layout/list1"/>
    <dgm:cxn modelId="{189EBD3C-98E0-4526-993E-D764314508ED}" type="presParOf" srcId="{4C1307D6-CE07-4B46-AE83-7FC3E71C016A}" destId="{85C3A675-E492-47D6-A62E-EB939DC2481C}" srcOrd="1" destOrd="0" presId="urn:microsoft.com/office/officeart/2005/8/layout/list1"/>
    <dgm:cxn modelId="{207C4859-2FEE-4C32-84AF-C35393213885}" type="presParOf" srcId="{FD85BA53-0B40-4D9D-A31A-1CF74D5FE609}" destId="{2DF3035D-7118-4204-A8C0-61D24C41D980}" srcOrd="5" destOrd="0" presId="urn:microsoft.com/office/officeart/2005/8/layout/list1"/>
    <dgm:cxn modelId="{F3FEEC0B-6EA7-4B5F-9B2F-6885D2224812}" type="presParOf" srcId="{FD85BA53-0B40-4D9D-A31A-1CF74D5FE609}" destId="{00D17C8F-EE16-4077-9259-335D73CAEB5F}" srcOrd="6" destOrd="0" presId="urn:microsoft.com/office/officeart/2005/8/layout/list1"/>
    <dgm:cxn modelId="{4BF0318F-645B-4C23-9FCC-B66768FE12C6}" type="presParOf" srcId="{FD85BA53-0B40-4D9D-A31A-1CF74D5FE609}" destId="{59A2B225-3DF2-4F81-82D9-2C4A06991F10}" srcOrd="7" destOrd="0" presId="urn:microsoft.com/office/officeart/2005/8/layout/list1"/>
    <dgm:cxn modelId="{93DBFDF6-720E-4EB0-BEA7-FD83EAC38E62}" type="presParOf" srcId="{FD85BA53-0B40-4D9D-A31A-1CF74D5FE609}" destId="{810AB6C3-7495-4658-847A-73FBC6A52E00}" srcOrd="8" destOrd="0" presId="urn:microsoft.com/office/officeart/2005/8/layout/list1"/>
    <dgm:cxn modelId="{3B93D2FA-C0E5-4D3B-B312-8FBDC248E235}" type="presParOf" srcId="{810AB6C3-7495-4658-847A-73FBC6A52E00}" destId="{9B8A3B99-4C80-4C31-9CB2-B22B3D064ED7}" srcOrd="0" destOrd="0" presId="urn:microsoft.com/office/officeart/2005/8/layout/list1"/>
    <dgm:cxn modelId="{8F0C0A21-3CD5-4427-B411-CC6DECF0B113}" type="presParOf" srcId="{810AB6C3-7495-4658-847A-73FBC6A52E00}" destId="{4AEA032C-B041-4913-8E61-711E2F0E1DB9}" srcOrd="1" destOrd="0" presId="urn:microsoft.com/office/officeart/2005/8/layout/list1"/>
    <dgm:cxn modelId="{C9671EA6-00C3-4ADE-BBB5-BB5DD06467FD}" type="presParOf" srcId="{FD85BA53-0B40-4D9D-A31A-1CF74D5FE609}" destId="{52BA55B8-A22B-4800-88A5-4459FC75345C}" srcOrd="9" destOrd="0" presId="urn:microsoft.com/office/officeart/2005/8/layout/list1"/>
    <dgm:cxn modelId="{B4B7B405-D619-4C9A-97A6-8E170E2FF72D}" type="presParOf" srcId="{FD85BA53-0B40-4D9D-A31A-1CF74D5FE609}" destId="{B0949CA9-0133-4415-8E1F-A3E05B73F0C2}" srcOrd="10" destOrd="0" presId="urn:microsoft.com/office/officeart/2005/8/layout/list1"/>
    <dgm:cxn modelId="{272F7A67-1C56-4FD0-A109-059A5F004D18}" type="presParOf" srcId="{FD85BA53-0B40-4D9D-A31A-1CF74D5FE609}" destId="{ADBBF9B4-E426-4BD3-8E84-51E19A342D17}" srcOrd="11" destOrd="0" presId="urn:microsoft.com/office/officeart/2005/8/layout/list1"/>
    <dgm:cxn modelId="{919B08FC-9C12-4679-9EF0-68AA32ADCF77}" type="presParOf" srcId="{FD85BA53-0B40-4D9D-A31A-1CF74D5FE609}" destId="{F9FA84FE-4E9F-4762-AF6C-D68A50CB530F}" srcOrd="12" destOrd="0" presId="urn:microsoft.com/office/officeart/2005/8/layout/list1"/>
    <dgm:cxn modelId="{1992F0A0-204C-4017-982E-A41AD3A0312E}" type="presParOf" srcId="{F9FA84FE-4E9F-4762-AF6C-D68A50CB530F}" destId="{80CA4571-6EB7-445A-A12B-3585A981E4D6}" srcOrd="0" destOrd="0" presId="urn:microsoft.com/office/officeart/2005/8/layout/list1"/>
    <dgm:cxn modelId="{3BA17339-FE69-4BE6-A968-8EABFEF22928}" type="presParOf" srcId="{F9FA84FE-4E9F-4762-AF6C-D68A50CB530F}" destId="{94F052CA-06DD-4680-9251-8BE49B7751FE}" srcOrd="1" destOrd="0" presId="urn:microsoft.com/office/officeart/2005/8/layout/list1"/>
    <dgm:cxn modelId="{C1822AA7-3695-4D00-B84B-1926E92A289E}" type="presParOf" srcId="{FD85BA53-0B40-4D9D-A31A-1CF74D5FE609}" destId="{BA850E1B-6AC6-4B5B-B8CA-48969A9963DC}" srcOrd="13" destOrd="0" presId="urn:microsoft.com/office/officeart/2005/8/layout/list1"/>
    <dgm:cxn modelId="{4CEEDD70-4DF7-41BF-B878-0DDD030B6DFD}" type="presParOf" srcId="{FD85BA53-0B40-4D9D-A31A-1CF74D5FE609}" destId="{A9F20686-CB26-481E-B07F-8D9392247974}" srcOrd="14" destOrd="0" presId="urn:microsoft.com/office/officeart/2005/8/layout/list1"/>
    <dgm:cxn modelId="{A9CB4995-F7BA-4EDC-8BBF-1D1BFEDBA704}" type="presParOf" srcId="{FD85BA53-0B40-4D9D-A31A-1CF74D5FE609}" destId="{9BD3C2DF-4794-408A-B933-C1195A29A5DC}" srcOrd="15" destOrd="0" presId="urn:microsoft.com/office/officeart/2005/8/layout/list1"/>
    <dgm:cxn modelId="{BFF74A91-D707-48FB-9CEC-E7DF4EFFC81E}" type="presParOf" srcId="{FD85BA53-0B40-4D9D-A31A-1CF74D5FE609}" destId="{E8954378-C72E-433F-B316-AA9BE50AFD1D}" srcOrd="16" destOrd="0" presId="urn:microsoft.com/office/officeart/2005/8/layout/list1"/>
    <dgm:cxn modelId="{5EC8B2AD-F568-414E-8FEA-2ED1C3DCBD0E}" type="presParOf" srcId="{E8954378-C72E-433F-B316-AA9BE50AFD1D}" destId="{7505A9C8-C794-4C91-B294-0191F9906945}" srcOrd="0" destOrd="0" presId="urn:microsoft.com/office/officeart/2005/8/layout/list1"/>
    <dgm:cxn modelId="{94C3C175-2462-4E99-8477-09EAF98C9C0A}" type="presParOf" srcId="{E8954378-C72E-433F-B316-AA9BE50AFD1D}" destId="{BC5A3E48-2EC4-44D9-B3BD-C526EF19B38B}" srcOrd="1" destOrd="0" presId="urn:microsoft.com/office/officeart/2005/8/layout/list1"/>
    <dgm:cxn modelId="{38AEF9D4-B814-4826-9E7B-21CB7D1226C9}" type="presParOf" srcId="{FD85BA53-0B40-4D9D-A31A-1CF74D5FE609}" destId="{8BEDD855-0BCF-427A-8DCE-73A71FE676BF}" srcOrd="17" destOrd="0" presId="urn:microsoft.com/office/officeart/2005/8/layout/list1"/>
    <dgm:cxn modelId="{DDB57D65-4A23-4498-8DAE-868399E19A5F}" type="presParOf" srcId="{FD85BA53-0B40-4D9D-A31A-1CF74D5FE609}" destId="{300A884A-4414-41E4-96B2-EEC76C302FD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5C4A8-BBFD-430C-9A9E-9E3C2B7C7C99}">
      <dsp:nvSpPr>
        <dsp:cNvPr id="0" name=""/>
        <dsp:cNvSpPr/>
      </dsp:nvSpPr>
      <dsp:spPr>
        <a:xfrm>
          <a:off x="0" y="28326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開発するアプリケーションの機能と目的、対象範囲のまとめる工程。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283260"/>
        <a:ext cx="7452320" cy="756000"/>
      </dsp:txXfrm>
    </dsp:sp>
    <dsp:sp modelId="{3E108A42-F971-40FD-B8B5-8053FE3DFFED}">
      <dsp:nvSpPr>
        <dsp:cNvPr id="0" name=""/>
        <dsp:cNvSpPr/>
      </dsp:nvSpPr>
      <dsp:spPr>
        <a:xfrm>
          <a:off x="372616" y="4710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Ⅰ.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要件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定義</a:t>
          </a:r>
        </a:p>
      </dsp:txBody>
      <dsp:txXfrm>
        <a:off x="395673" y="70157"/>
        <a:ext cx="5170510" cy="426206"/>
      </dsp:txXfrm>
    </dsp:sp>
    <dsp:sp modelId="{00D17C8F-EE16-4077-9259-335D73CAEB5F}">
      <dsp:nvSpPr>
        <dsp:cNvPr id="0" name=""/>
        <dsp:cNvSpPr/>
      </dsp:nvSpPr>
      <dsp:spPr>
        <a:xfrm>
          <a:off x="0" y="136182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製作するアプリのシステム要件・業務要件をまとめる工程。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1361820"/>
        <a:ext cx="7452320" cy="756000"/>
      </dsp:txXfrm>
    </dsp:sp>
    <dsp:sp modelId="{85C3A675-E492-47D6-A62E-EB939DC2481C}">
      <dsp:nvSpPr>
        <dsp:cNvPr id="0" name=""/>
        <dsp:cNvSpPr/>
      </dsp:nvSpPr>
      <dsp:spPr>
        <a:xfrm>
          <a:off x="372616" y="112566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Ⅱ.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外部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設計（基本・機能設計）</a:t>
          </a:r>
        </a:p>
      </dsp:txBody>
      <dsp:txXfrm>
        <a:off x="395673" y="1148717"/>
        <a:ext cx="5170510" cy="426206"/>
      </dsp:txXfrm>
    </dsp:sp>
    <dsp:sp modelId="{B0949CA9-0133-4415-8E1F-A3E05B73F0C2}">
      <dsp:nvSpPr>
        <dsp:cNvPr id="0" name=""/>
        <dsp:cNvSpPr/>
      </dsp:nvSpPr>
      <dsp:spPr>
        <a:xfrm>
          <a:off x="0" y="2440379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システムの構造や仕様をプログラム単位に分割し、動作を定義していく工程。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2440379"/>
        <a:ext cx="7452320" cy="756000"/>
      </dsp:txXfrm>
    </dsp:sp>
    <dsp:sp modelId="{4AEA032C-B041-4913-8E61-711E2F0E1DB9}">
      <dsp:nvSpPr>
        <dsp:cNvPr id="0" name=""/>
        <dsp:cNvSpPr/>
      </dsp:nvSpPr>
      <dsp:spPr>
        <a:xfrm>
          <a:off x="372616" y="2204219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Ⅲ.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内部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設計（詳細設計）</a:t>
          </a:r>
        </a:p>
      </dsp:txBody>
      <dsp:txXfrm>
        <a:off x="395673" y="2227276"/>
        <a:ext cx="5170510" cy="426206"/>
      </dsp:txXfrm>
    </dsp:sp>
    <dsp:sp modelId="{A9F20686-CB26-481E-B07F-8D9392247974}">
      <dsp:nvSpPr>
        <dsp:cNvPr id="0" name=""/>
        <dsp:cNvSpPr/>
      </dsp:nvSpPr>
      <dsp:spPr>
        <a:xfrm>
          <a:off x="0" y="351894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設計書をもとに実装（プログラミング）を行う工程。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3518940"/>
        <a:ext cx="7452320" cy="756000"/>
      </dsp:txXfrm>
    </dsp:sp>
    <dsp:sp modelId="{94F052CA-06DD-4680-9251-8BE49B7751FE}">
      <dsp:nvSpPr>
        <dsp:cNvPr id="0" name=""/>
        <dsp:cNvSpPr/>
      </dsp:nvSpPr>
      <dsp:spPr>
        <a:xfrm>
          <a:off x="372616" y="328278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Ⅳ.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開発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（プログラミング）</a:t>
          </a:r>
        </a:p>
      </dsp:txBody>
      <dsp:txXfrm>
        <a:off x="395673" y="3305837"/>
        <a:ext cx="5170510" cy="426206"/>
      </dsp:txXfrm>
    </dsp:sp>
    <dsp:sp modelId="{300A884A-4414-41E4-96B2-EEC76C302FD2}">
      <dsp:nvSpPr>
        <dsp:cNvPr id="0" name=""/>
        <dsp:cNvSpPr/>
      </dsp:nvSpPr>
      <dsp:spPr>
        <a:xfrm>
          <a:off x="0" y="459750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実装されたプログラムの動作確認を行う工程。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4597500"/>
        <a:ext cx="7452320" cy="756000"/>
      </dsp:txXfrm>
    </dsp:sp>
    <dsp:sp modelId="{BC5A3E48-2EC4-44D9-B3BD-C526EF19B38B}">
      <dsp:nvSpPr>
        <dsp:cNvPr id="0" name=""/>
        <dsp:cNvSpPr/>
      </dsp:nvSpPr>
      <dsp:spPr>
        <a:xfrm>
          <a:off x="372616" y="436134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Ⅴ.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テスト</a:t>
          </a:r>
          <a:endParaRPr kumimoji="1" lang="ja-JP" altLang="en-US" sz="18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395673" y="4384397"/>
        <a:ext cx="5170510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34820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34820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3800"/>
            </a:lvl1pPr>
          </a:lstStyle>
          <a:p>
            <a:pPr>
              <a:defRPr/>
            </a:pPr>
            <a:fld id="{9CF8CAE1-C270-4414-B777-CC1AD2B233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94061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t" anchorCtr="0" compatLnSpc="1">
            <a:prstTxWarp prst="textNoShape">
              <a:avLst/>
            </a:prstTxWarp>
          </a:bodyPr>
          <a:lstStyle>
            <a:lvl1pPr defTabSz="2744215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34820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t" anchorCtr="0" compatLnSpc="1">
            <a:prstTxWarp prst="textNoShape">
              <a:avLst/>
            </a:prstTxWarp>
          </a:bodyPr>
          <a:lstStyle>
            <a:lvl1pPr algn="r" defTabSz="2744215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0401300" y="1473200"/>
            <a:ext cx="9829800" cy="7372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060700" y="9337675"/>
            <a:ext cx="24511000" cy="88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b" anchorCtr="0" compatLnSpc="1">
            <a:prstTxWarp prst="textNoShape">
              <a:avLst/>
            </a:prstTxWarp>
          </a:bodyPr>
          <a:lstStyle>
            <a:lvl1pPr defTabSz="2744215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34820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b" anchorCtr="0" compatLnSpc="1">
            <a:prstTxWarp prst="textNoShape">
              <a:avLst/>
            </a:prstTxWarp>
          </a:bodyPr>
          <a:lstStyle>
            <a:lvl1pPr algn="r" defTabSz="2744215" eaLnBrk="1" hangingPunct="1">
              <a:defRPr sz="3800"/>
            </a:lvl1pPr>
          </a:lstStyle>
          <a:p>
            <a:pPr>
              <a:defRPr/>
            </a:pPr>
            <a:fld id="{8698307F-A607-4170-9E93-7820E44A379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0915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E776E183-B63F-4475-8271-3DFA866BE06E}" type="slidenum">
              <a:rPr lang="en-US" altLang="ja-JP" smtClean="0"/>
              <a:pPr/>
              <a:t>1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107501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765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8F6EE0F3-A45E-4C88-B503-7B995D0B195A}" type="slidenum">
              <a:rPr lang="en-US" altLang="ja-JP" smtClean="0"/>
              <a:pPr/>
              <a:t>11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831543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F22D065A-2808-4F87-8210-425736798183}" type="slidenum">
              <a:rPr lang="en-US" altLang="ja-JP" smtClean="0"/>
              <a:pPr/>
              <a:t>19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224499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24436D29-10FF-4159-9629-A81ACB74182E}" type="slidenum">
              <a:rPr lang="en-US" altLang="ja-JP" smtClean="0"/>
              <a:pPr/>
              <a:t>24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260959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B59C612C-A9B2-4634-88C9-00AB7FC04EA0}" type="slidenum">
              <a:rPr lang="en-US" altLang="ja-JP" smtClean="0"/>
              <a:pPr/>
              <a:t>26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070498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986F36F1-A3D0-4624-8154-F0039BDEF8C8}" type="slidenum">
              <a:rPr lang="en-US" altLang="ja-JP" smtClean="0"/>
              <a:pPr/>
              <a:t>27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68906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3994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37F39ED0-E91E-4A3F-B88B-F8E227C41E52}" type="slidenum">
              <a:rPr lang="en-US" altLang="ja-JP" smtClean="0"/>
              <a:pPr/>
              <a:t>29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492112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4198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F1C8358C-C5EE-4FDC-BAAC-8581D4504DE9}" type="slidenum">
              <a:rPr lang="en-US" altLang="ja-JP" smtClean="0"/>
              <a:pPr/>
              <a:t>30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4011773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5632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232E969E-5699-4940-9BB7-2E28AC5CDB7F}" type="slidenum">
              <a:rPr lang="en-US" altLang="ja-JP" smtClean="0"/>
              <a:pPr/>
              <a:t>34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400652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6042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F97B1632-9DCA-433B-8392-EAEE62E14733}" type="slidenum">
              <a:rPr lang="en-US" altLang="ja-JP" smtClean="0"/>
              <a:pPr/>
              <a:t>36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873930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4403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18DEFE11-CCF3-4AB6-AFF4-A7FBB07B4008}" type="slidenum">
              <a:rPr lang="en-US" altLang="ja-JP" smtClean="0"/>
              <a:pPr/>
              <a:t>37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48967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922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C307391-26B3-46AC-8089-028A36F9AA2F}" type="slidenum">
              <a:rPr lang="en-US" altLang="ja-JP" smtClean="0"/>
              <a:pPr/>
              <a:t>2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662524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6977ACE-C2DB-4C07-9464-DBE4E837C981}" type="slidenum">
              <a:rPr lang="en-US" altLang="ja-JP" smtClean="0"/>
              <a:pPr/>
              <a:t>38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93554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5427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175E29A4-71CF-4831-98F8-64585E2C3E22}" type="slidenum">
              <a:rPr lang="en-US" altLang="ja-JP" smtClean="0"/>
              <a:pPr/>
              <a:t>39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278446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5632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232E969E-5699-4940-9BB7-2E28AC5CDB7F}" type="slidenum">
              <a:rPr lang="en-US" altLang="ja-JP" smtClean="0"/>
              <a:pPr/>
              <a:t>40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328193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583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DB91F58-D6D5-498E-B33D-F955CD1FC2D4}" type="slidenum">
              <a:rPr lang="en-US" altLang="ja-JP" smtClean="0"/>
              <a:pPr/>
              <a:t>41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515252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6246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9E2519CF-02C0-44D6-9EF9-F66D5AA5BC81}" type="slidenum">
              <a:rPr lang="en-US" altLang="ja-JP" smtClean="0"/>
              <a:pPr/>
              <a:t>42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672768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1AFDA0F5-78B3-475F-AE0C-BDC579046B2E}" type="slidenum">
              <a:rPr lang="en-US" altLang="ja-JP" smtClean="0"/>
              <a:pPr/>
              <a:t>43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364158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6656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FA848C10-D410-4949-8E73-8F1C7512E5B4}" type="slidenum">
              <a:rPr lang="en-US" altLang="ja-JP" smtClean="0"/>
              <a:pPr/>
              <a:t>44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43705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6861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DB7C4C3F-4069-4B72-989C-ABE75A9FEF43}" type="slidenum">
              <a:rPr lang="en-US" altLang="ja-JP" smtClean="0"/>
              <a:pPr/>
              <a:t>45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834668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7066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F9FBC77-0E62-49EE-8194-B8B1A2A507E4}" type="slidenum">
              <a:rPr lang="en-US" altLang="ja-JP" smtClean="0"/>
              <a:pPr/>
              <a:t>46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592708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7270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81A5E122-5248-46E8-A5EE-73B3F911B45E}" type="slidenum">
              <a:rPr lang="en-US" altLang="ja-JP" smtClean="0"/>
              <a:pPr/>
              <a:t>47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007832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126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B0F1BDED-7DB9-442A-B55C-CBA7518A0CC0}" type="slidenum">
              <a:rPr lang="en-US" altLang="ja-JP" smtClean="0"/>
              <a:pPr/>
              <a:t>4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751918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7475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B201268F-1ADD-40AF-A555-A61FAD412CC4}" type="slidenum">
              <a:rPr lang="en-US" altLang="ja-JP" smtClean="0"/>
              <a:pPr/>
              <a:t>48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9216524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7680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D1768E20-ABF5-4BF8-8B6C-9CFB63769AB7}" type="slidenum">
              <a:rPr lang="en-US" altLang="ja-JP" smtClean="0"/>
              <a:pPr/>
              <a:t>49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2951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3CEE0EA4-10C6-4BFD-B769-79847BD6D44A}" type="slidenum">
              <a:rPr lang="en-US" altLang="ja-JP" smtClean="0"/>
              <a:pPr/>
              <a:t>5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71468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137CC9B2-2F77-4181-AEDB-E609D90B9E67}" type="slidenum">
              <a:rPr lang="en-US" altLang="ja-JP" smtClean="0"/>
              <a:pPr/>
              <a:t>6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68952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F3320A68-E992-44A4-8F76-ED5254D8F439}" type="slidenum">
              <a:rPr lang="en-US" altLang="ja-JP" smtClean="0"/>
              <a:pPr/>
              <a:t>7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12518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08B1BED-5A50-40F9-802B-C295A63F08F8}" type="slidenum">
              <a:rPr lang="en-US" altLang="ja-JP" smtClean="0"/>
              <a:pPr/>
              <a:t>8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04822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34A5CA91-BBA5-488D-9A21-DE1CED738842}" type="slidenum">
              <a:rPr lang="en-US" altLang="ja-JP" smtClean="0"/>
              <a:pPr/>
              <a:t>9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79601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560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EC58CC10-7053-4BCF-A8DC-89D1EEFB55E0}" type="slidenum">
              <a:rPr lang="en-US" altLang="ja-JP" smtClean="0"/>
              <a:pPr/>
              <a:t>10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82287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0" y="2851150"/>
            <a:ext cx="2268538" cy="4006850"/>
          </a:xfrm>
          <a:custGeom>
            <a:avLst/>
            <a:gdLst>
              <a:gd name="T0" fmla="*/ 1429 w 1429"/>
              <a:gd name="T1" fmla="*/ 0 h 2537"/>
              <a:gd name="T2" fmla="*/ 1151 w 1429"/>
              <a:gd name="T3" fmla="*/ 448 h 2537"/>
              <a:gd name="T4" fmla="*/ 914 w 1429"/>
              <a:gd name="T5" fmla="*/ 1380 h 2537"/>
              <a:gd name="T6" fmla="*/ 937 w 1429"/>
              <a:gd name="T7" fmla="*/ 2258 h 2537"/>
              <a:gd name="T8" fmla="*/ 1150 w 1429"/>
              <a:gd name="T9" fmla="*/ 2537 h 2537"/>
              <a:gd name="T10" fmla="*/ 0 w 1429"/>
              <a:gd name="T11" fmla="*/ 2537 h 2537"/>
              <a:gd name="T12" fmla="*/ 0 w 1429"/>
              <a:gd name="T13" fmla="*/ 3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9" h="2537">
                <a:moveTo>
                  <a:pt x="1429" y="0"/>
                </a:moveTo>
                <a:cubicBezTo>
                  <a:pt x="1354" y="113"/>
                  <a:pt x="1317" y="128"/>
                  <a:pt x="1151" y="448"/>
                </a:cubicBezTo>
                <a:cubicBezTo>
                  <a:pt x="985" y="768"/>
                  <a:pt x="933" y="1087"/>
                  <a:pt x="914" y="1380"/>
                </a:cubicBezTo>
                <a:cubicBezTo>
                  <a:pt x="895" y="1673"/>
                  <a:pt x="873" y="2100"/>
                  <a:pt x="937" y="2258"/>
                </a:cubicBezTo>
                <a:lnTo>
                  <a:pt x="1150" y="2537"/>
                </a:lnTo>
                <a:lnTo>
                  <a:pt x="0" y="2537"/>
                </a:lnTo>
                <a:lnTo>
                  <a:pt x="0" y="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9144000" cy="2852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5400000" algn="t" rotWithShape="0">
              <a:prstClr val="black">
                <a:alpha val="7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403648" y="1988840"/>
            <a:ext cx="7719764" cy="719137"/>
          </a:xfrm>
        </p:spPr>
        <p:txBody>
          <a:bodyPr/>
          <a:lstStyle>
            <a:lvl1pPr algn="r">
              <a:defRPr sz="4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979613" y="3933825"/>
            <a:ext cx="7164387" cy="57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2713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2713"/>
            <a:ext cx="2895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2713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E9504-5BCA-498E-89CC-003F9048887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41168"/>
            <a:ext cx="2133600" cy="97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 userDrawn="1"/>
        </p:nvSpPr>
        <p:spPr bwMode="gray">
          <a:xfrm>
            <a:off x="1989138" y="5949280"/>
            <a:ext cx="669766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 eaLnBrk="1" hangingPunct="1">
              <a:buNone/>
              <a:defRPr/>
            </a:pPr>
            <a:r>
              <a:rPr lang="ja-JP" altLang="en-US" sz="2000" b="0" kern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株式会社オリエンタルインフォーメイションサービス</a:t>
            </a:r>
            <a:endParaRPr lang="en-US" altLang="ja-JP" sz="2000" b="0" kern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674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AB8B5-74FF-42BB-A078-99C5F972DF9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72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208838" y="404813"/>
            <a:ext cx="1935162" cy="59055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03350" y="404813"/>
            <a:ext cx="5653088" cy="59055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46288-BA8A-412C-A3F1-EB61A3A8E6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79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24075" y="1124744"/>
            <a:ext cx="6768404" cy="4968875"/>
          </a:xfrm>
        </p:spPr>
        <p:txBody>
          <a:bodyPr/>
          <a:lstStyle>
            <a:lvl1pPr marL="0" indent="0" defTabSz="576000">
              <a:spcBef>
                <a:spcPts val="1200"/>
              </a:spcBef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 defTabSz="576000">
              <a:spcBef>
                <a:spcPts val="1800"/>
              </a:spcBef>
              <a:buFont typeface="Wingdings" panose="05000000000000000000" pitchFamily="2" charset="2"/>
              <a:buChar char="l"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defTabSz="576000"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defTabSz="576000">
              <a:spcBef>
                <a:spcPts val="12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defTabSz="576000">
              <a:spcBef>
                <a:spcPts val="12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124075" y="6440488"/>
            <a:ext cx="1619250" cy="280987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6350" y="6453188"/>
            <a:ext cx="3419475" cy="268287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08850" y="6453188"/>
            <a:ext cx="1619250" cy="268287"/>
          </a:xfrm>
        </p:spPr>
        <p:txBody>
          <a:bodyPr/>
          <a:lstStyle>
            <a:lvl1pPr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>
              <a:defRPr/>
            </a:pPr>
            <a:fld id="{1E1B01DC-68D8-4ABC-BEC3-98AC666CD9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57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259216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19673" y="2667124"/>
            <a:ext cx="7273502" cy="76187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123728" y="6453188"/>
            <a:ext cx="1772320" cy="2682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067944" y="6453188"/>
            <a:ext cx="2520181" cy="2682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6295" y="6453188"/>
            <a:ext cx="1656879" cy="268287"/>
          </a:xfr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83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03350" y="1341438"/>
            <a:ext cx="3668713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24463" y="1341438"/>
            <a:ext cx="366871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9CF9-2F6E-4F83-B761-47964F7B40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15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96793-E3F1-4120-ADA0-42B5CFF2E7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10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23F72-7539-4AF9-8865-A16A08DAC1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6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199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E0E48-999A-44D2-8EC9-3B7ACA29246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5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19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D53F0-8D08-4CA6-B58C-CAE44BFA55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7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771B9-3E9C-416D-B3FC-B0D42890C5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18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268288"/>
            <a:ext cx="2286000" cy="5294312"/>
            <a:chOff x="0" y="1680"/>
            <a:chExt cx="1296" cy="2651"/>
          </a:xfrm>
        </p:grpSpPr>
        <p:sp>
          <p:nvSpPr>
            <p:cNvPr id="132099" name="AutoShape 3"/>
            <p:cNvSpPr>
              <a:spLocks noChangeArrowheads="1"/>
            </p:cNvSpPr>
            <p:nvPr userDrawn="1"/>
          </p:nvSpPr>
          <p:spPr bwMode="gray">
            <a:xfrm rot="559536">
              <a:off x="533" y="1680"/>
              <a:ext cx="717" cy="2595"/>
            </a:xfrm>
            <a:prstGeom prst="moon">
              <a:avLst>
                <a:gd name="adj" fmla="val 500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2100" name="Freeform 4"/>
            <p:cNvSpPr>
              <a:spLocks/>
            </p:cNvSpPr>
            <p:nvPr userDrawn="1"/>
          </p:nvSpPr>
          <p:spPr bwMode="gray">
            <a:xfrm>
              <a:off x="0" y="1776"/>
              <a:ext cx="1296" cy="2555"/>
            </a:xfrm>
            <a:custGeom>
              <a:avLst/>
              <a:gdLst>
                <a:gd name="T0" fmla="*/ 1296 w 1584"/>
                <a:gd name="T1" fmla="*/ 2160 h 2160"/>
                <a:gd name="T2" fmla="*/ 0 w 1584"/>
                <a:gd name="T3" fmla="*/ 2160 h 2160"/>
                <a:gd name="T4" fmla="*/ 0 w 1584"/>
                <a:gd name="T5" fmla="*/ 0 h 2160"/>
                <a:gd name="T6" fmla="*/ 1584 w 1584"/>
                <a:gd name="T7" fmla="*/ 0 h 2160"/>
                <a:gd name="T8" fmla="*/ 960 w 1584"/>
                <a:gd name="T9" fmla="*/ 672 h 2160"/>
                <a:gd name="T10" fmla="*/ 864 w 1584"/>
                <a:gd name="T11" fmla="*/ 1344 h 2160"/>
                <a:gd name="T12" fmla="*/ 1056 w 1584"/>
                <a:gd name="T13" fmla="*/ 1920 h 2160"/>
                <a:gd name="T14" fmla="*/ 1296 w 1584"/>
                <a:gd name="T15" fmla="*/ 216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4" h="2160">
                  <a:moveTo>
                    <a:pt x="12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584" y="0"/>
                  </a:lnTo>
                  <a:lnTo>
                    <a:pt x="960" y="672"/>
                  </a:lnTo>
                  <a:lnTo>
                    <a:pt x="864" y="1344"/>
                  </a:lnTo>
                  <a:lnTo>
                    <a:pt x="1056" y="1920"/>
                  </a:lnTo>
                  <a:lnTo>
                    <a:pt x="1296" y="21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ja-JP" altLang="en-US">
                <a:latin typeface="Arial" charset="0"/>
              </a:endParaRPr>
            </a:p>
          </p:txBody>
        </p:sp>
      </p:grpSp>
      <p:sp>
        <p:nvSpPr>
          <p:cNvPr id="2051" name="Rectangle 5"/>
          <p:cNvSpPr>
            <a:spLocks noChangeArrowheads="1"/>
          </p:cNvSpPr>
          <p:nvPr/>
        </p:nvSpPr>
        <p:spPr bwMode="gray">
          <a:xfrm>
            <a:off x="0" y="-11113"/>
            <a:ext cx="9144000" cy="5603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2268538" y="0"/>
            <a:ext cx="68754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68538" y="1123950"/>
            <a:ext cx="6624637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32107" name="Rectangle 1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286000" y="6453188"/>
            <a:ext cx="19700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2108" name="Rectangle 12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427538" y="6453188"/>
            <a:ext cx="216058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2109" name="Rectangle 1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759575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ea"/>
                <a:ea typeface="+mn-ea"/>
              </a:defRPr>
            </a:lvl1pPr>
          </a:lstStyle>
          <a:p>
            <a:pPr>
              <a:defRPr/>
            </a:pPr>
            <a:fld id="{0D03AE7C-01F1-48C6-AA14-7877C3170E03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060" name="Freeform 14"/>
          <p:cNvSpPr>
            <a:spLocks/>
          </p:cNvSpPr>
          <p:nvPr/>
        </p:nvSpPr>
        <p:spPr bwMode="gray">
          <a:xfrm>
            <a:off x="0" y="-28575"/>
            <a:ext cx="2235200" cy="6886575"/>
          </a:xfrm>
          <a:custGeom>
            <a:avLst/>
            <a:gdLst>
              <a:gd name="T0" fmla="*/ 2147483647 w 1408"/>
              <a:gd name="T1" fmla="*/ 15120940 h 1679"/>
              <a:gd name="T2" fmla="*/ 2147483647 w 1408"/>
              <a:gd name="T3" fmla="*/ 1335683063 h 1679"/>
              <a:gd name="T4" fmla="*/ 1867436575 w 1408"/>
              <a:gd name="T5" fmla="*/ 2147483647 h 1679"/>
              <a:gd name="T6" fmla="*/ 0 w 1408"/>
              <a:gd name="T7" fmla="*/ 2147483647 h 1679"/>
              <a:gd name="T8" fmla="*/ 0 w 1408"/>
              <a:gd name="T9" fmla="*/ 0 h 1679"/>
              <a:gd name="T10" fmla="*/ 2147483647 w 1408"/>
              <a:gd name="T11" fmla="*/ 15120940 h 1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08" h="1679">
                <a:moveTo>
                  <a:pt x="1408" y="6"/>
                </a:moveTo>
                <a:cubicBezTo>
                  <a:pt x="1333" y="81"/>
                  <a:pt x="1116" y="249"/>
                  <a:pt x="969" y="530"/>
                </a:cubicBezTo>
                <a:cubicBezTo>
                  <a:pt x="822" y="811"/>
                  <a:pt x="741" y="1143"/>
                  <a:pt x="741" y="1675"/>
                </a:cubicBezTo>
                <a:lnTo>
                  <a:pt x="0" y="1679"/>
                </a:lnTo>
                <a:lnTo>
                  <a:pt x="0" y="0"/>
                </a:lnTo>
                <a:cubicBezTo>
                  <a:pt x="0" y="0"/>
                  <a:pt x="1408" y="6"/>
                  <a:pt x="1408" y="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endParaRPr lang="ja-JP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メイリオ" panose="020B0604030504040204" pitchFamily="50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30413" y="1124744"/>
            <a:ext cx="7092950" cy="1654969"/>
          </a:xfrm>
        </p:spPr>
        <p:txBody>
          <a:bodyPr/>
          <a:lstStyle/>
          <a:p>
            <a:pPr eaLnBrk="1" hangingPunct="1"/>
            <a:r>
              <a:rPr lang="ja-JP" altLang="en-US" sz="4000" smtClean="0"/>
              <a:t>冬期インターン</a:t>
            </a:r>
            <a:r>
              <a:rPr lang="ja-JP" altLang="en-US" sz="4000" smtClean="0"/>
              <a:t>課題</a:t>
            </a:r>
            <a:r>
              <a:rPr lang="en-US" altLang="ja-JP" sz="4000" smtClean="0"/>
              <a:t/>
            </a:r>
            <a:br>
              <a:rPr lang="en-US" altLang="ja-JP" sz="4000" smtClean="0"/>
            </a:br>
            <a:r>
              <a:rPr lang="en-US" altLang="ja-JP" sz="4000" smtClean="0"/>
              <a:t>- </a:t>
            </a:r>
            <a:r>
              <a:rPr lang="ja-JP" altLang="en-US" sz="3200" smtClean="0"/>
              <a:t>アプリ編 </a:t>
            </a:r>
            <a:r>
              <a:rPr lang="en-US" altLang="ja-JP" sz="3200" smtClean="0"/>
              <a:t>-</a:t>
            </a:r>
            <a:endParaRPr lang="ja-JP" altLang="en-US" sz="3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可読性</a:t>
            </a:r>
            <a:endParaRPr lang="en-US" altLang="ja-JP" sz="1000" b="0" kern="0">
              <a:latin typeface="メイリオ" panose="020B0604030504040204" pitchFamily="50" charset="-128"/>
            </a:endParaRPr>
          </a:p>
          <a:p>
            <a:pPr marL="1085850" lvl="1" indent="-342900">
              <a:buSzPct val="100000"/>
            </a:pPr>
            <a:r>
              <a:rPr lang="ja-JP" altLang="en-US" sz="2400" kern="0">
                <a:latin typeface="メイリオ" panose="020B0604030504040204" pitchFamily="50" charset="-128"/>
              </a:rPr>
              <a:t>綺麗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なコードを書くように意識する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7EBEE-C02F-4271-853E-07185FF4E145}" type="slidenum">
              <a:rPr lang="en-US" altLang="ja-JP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24582" name="Rectangle 3"/>
          <p:cNvSpPr txBox="1">
            <a:spLocks noChangeArrowheads="1"/>
          </p:cNvSpPr>
          <p:nvPr/>
        </p:nvSpPr>
        <p:spPr bwMode="gray">
          <a:xfrm>
            <a:off x="1763713" y="2492276"/>
            <a:ext cx="3384550" cy="3529012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for(i=0;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i&lt;5;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i++)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if(i&lt;3)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for(j=0;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j&lt;5;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j++)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if(j==0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ja-JP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 if(j!=1)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600" b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583" name="Rectangle 3"/>
          <p:cNvSpPr txBox="1">
            <a:spLocks noChangeArrowheads="1"/>
          </p:cNvSpPr>
          <p:nvPr/>
        </p:nvSpPr>
        <p:spPr bwMode="gray">
          <a:xfrm>
            <a:off x="5364163" y="2492276"/>
            <a:ext cx="3384550" cy="3529012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for(i=0; i&lt;5; i++)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 if(i&lt;3)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   for(j=0; j&lt;5; j++)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if(j==0)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 if(j!=1)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ja-JP" sz="16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4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期待しない条件下での動作</a:t>
            </a:r>
            <a:endParaRPr lang="en-US" altLang="ja-JP" sz="1000" b="0" ker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フォールセーフ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8D103-8EA7-4C8D-B7A9-EC2395206FCA}" type="slidenum">
              <a:rPr lang="en-US" altLang="ja-JP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26630" name="Rectangle 3"/>
          <p:cNvSpPr txBox="1">
            <a:spLocks noChangeArrowheads="1"/>
          </p:cNvSpPr>
          <p:nvPr/>
        </p:nvSpPr>
        <p:spPr bwMode="gray">
          <a:xfrm>
            <a:off x="2781350" y="2349500"/>
            <a:ext cx="2798762" cy="3659188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switch(pedal)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クラッチ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Clutch: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doClutching();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ブレーキ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Brake: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speedDown();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アクセル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speedUp();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631" name="Rectangle 3"/>
          <p:cNvSpPr txBox="1">
            <a:spLocks noChangeArrowheads="1"/>
          </p:cNvSpPr>
          <p:nvPr/>
        </p:nvSpPr>
        <p:spPr bwMode="gray">
          <a:xfrm>
            <a:off x="5724128" y="2349500"/>
            <a:ext cx="2798762" cy="3659188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switch(pedal)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クラッチ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Clutch: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doClutching();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アクセル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Accel: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speedUp();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ブレーキ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speedDown();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アプリ概要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408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概要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今回作成するアプリについて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</a:p>
          <a:p>
            <a:pPr marL="514350" indent="-514350">
              <a:buClrTx/>
              <a:buSzPct val="100000"/>
              <a:buFont typeface="+mj-lt"/>
              <a:buAutoNum type="arabicPeriod" startAt="4"/>
            </a:pP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en-US" altLang="ja-JP" sz="2400" kern="0" smtClean="0">
                <a:latin typeface="メイリオ" panose="020B0604030504040204" pitchFamily="50" charset="-128"/>
              </a:rPr>
              <a:t>EC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サイトのネイティブアプリを</a:t>
            </a:r>
            <a:r>
              <a:rPr lang="en-US" altLang="ja-JP" sz="2400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kern="0" smtClea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製作する。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ウォーターフォールモデルでの、</a:t>
            </a:r>
            <a:r>
              <a:rPr lang="en-US" altLang="ja-JP" sz="2400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kern="0" smtClea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内部設計・プログラミング・テスト</a:t>
            </a:r>
            <a:r>
              <a:rPr lang="en-US" altLang="ja-JP" sz="2400" kern="0">
                <a:latin typeface="メイリオ" panose="020B0604030504040204" pitchFamily="50" charset="-128"/>
              </a:rPr>
              <a:t/>
            </a:r>
            <a:br>
              <a:rPr lang="en-US" altLang="ja-JP" sz="2400" ker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を実施する。</a:t>
            </a: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3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【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補足</a:t>
            </a:r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】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ウォーターフォールモデル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735325984"/>
              </p:ext>
            </p:extLst>
          </p:nvPr>
        </p:nvGraphicFramePr>
        <p:xfrm>
          <a:off x="1403648" y="908720"/>
          <a:ext cx="745232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0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要件定義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083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316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商品の購入の流れ</a:t>
            </a:r>
            <a:endParaRPr lang="en-US" altLang="ja-JP" sz="3200" b="0" ker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b="0" kern="0" smtClean="0">
                <a:latin typeface="メイリオ" panose="020B0604030504040204" pitchFamily="50" charset="-128"/>
              </a:rPr>
              <a:t>商品を検索。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b="0" kern="0" smtClean="0">
                <a:latin typeface="メイリオ" panose="020B0604030504040204" pitchFamily="50" charset="-128"/>
              </a:rPr>
              <a:t>欲しい商品をカートに入れる。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カートに入っている商品を確認する。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b="0" kern="0" smtClean="0">
                <a:latin typeface="メイリオ" panose="020B0604030504040204" pitchFamily="50" charset="-128"/>
              </a:rPr>
              <a:t>購入の確認を行い、購入完了。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1331640" y="4664514"/>
            <a:ext cx="2160000" cy="1656000"/>
            <a:chOff x="1331640" y="4678536"/>
            <a:chExt cx="2160000" cy="1656000"/>
          </a:xfrm>
        </p:grpSpPr>
        <p:sp>
          <p:nvSpPr>
            <p:cNvPr id="11" name="正方形/長方形 10"/>
            <p:cNvSpPr/>
            <p:nvPr/>
          </p:nvSpPr>
          <p:spPr>
            <a:xfrm>
              <a:off x="1331640" y="4678536"/>
              <a:ext cx="2160000" cy="165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>
              <a:spLocks noChangeAspect="1"/>
            </p:cNvSpPr>
            <p:nvPr/>
          </p:nvSpPr>
          <p:spPr>
            <a:xfrm>
              <a:off x="1403648" y="4725144"/>
              <a:ext cx="2016000" cy="15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2376041" y="62420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3851920" y="4652963"/>
            <a:ext cx="2160000" cy="1656000"/>
            <a:chOff x="1331640" y="4678536"/>
            <a:chExt cx="2160000" cy="1656000"/>
          </a:xfrm>
        </p:grpSpPr>
        <p:sp>
          <p:nvSpPr>
            <p:cNvPr id="15" name="正方形/長方形 14"/>
            <p:cNvSpPr/>
            <p:nvPr/>
          </p:nvSpPr>
          <p:spPr>
            <a:xfrm>
              <a:off x="1331640" y="4678536"/>
              <a:ext cx="2160000" cy="165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>
              <a:spLocks noChangeAspect="1"/>
            </p:cNvSpPr>
            <p:nvPr/>
          </p:nvSpPr>
          <p:spPr>
            <a:xfrm>
              <a:off x="1403648" y="4725144"/>
              <a:ext cx="2016000" cy="15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376041" y="62420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6372200" y="4652963"/>
            <a:ext cx="2160000" cy="1656000"/>
            <a:chOff x="1331640" y="4678536"/>
            <a:chExt cx="2160000" cy="1656000"/>
          </a:xfrm>
        </p:grpSpPr>
        <p:sp>
          <p:nvSpPr>
            <p:cNvPr id="19" name="正方形/長方形 18"/>
            <p:cNvSpPr/>
            <p:nvPr/>
          </p:nvSpPr>
          <p:spPr>
            <a:xfrm>
              <a:off x="1331640" y="4678536"/>
              <a:ext cx="2160000" cy="165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>
              <a:spLocks noChangeAspect="1"/>
            </p:cNvSpPr>
            <p:nvPr/>
          </p:nvSpPr>
          <p:spPr>
            <a:xfrm>
              <a:off x="1403648" y="4725144"/>
              <a:ext cx="2016000" cy="15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376041" y="62420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正方形/長方形 21"/>
          <p:cNvSpPr/>
          <p:nvPr/>
        </p:nvSpPr>
        <p:spPr>
          <a:xfrm>
            <a:off x="1475656" y="4984598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123728" y="4984598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771800" y="4984598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123728" y="5607334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475656" y="5607270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771800" y="5607270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403648" y="4712444"/>
            <a:ext cx="2016224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403648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691680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979712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267744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555776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843808" y="4922118"/>
            <a:ext cx="288000" cy="108000"/>
          </a:xfrm>
          <a:prstGeom prst="rect">
            <a:avLst/>
          </a:prstGeom>
          <a:solidFill>
            <a:srgbClr val="00B0F0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128665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444208" y="4699744"/>
            <a:ext cx="2016224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923928" y="5085184"/>
            <a:ext cx="11521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3923928" y="5445224"/>
            <a:ext cx="11521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923928" y="5805264"/>
            <a:ext cx="11521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3923928" y="4869160"/>
            <a:ext cx="1152128" cy="2159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076056" y="4915768"/>
            <a:ext cx="864096" cy="1296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923928" y="4699744"/>
            <a:ext cx="2016224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3965456" y="512671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3965456" y="549437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3969648" y="584679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5148064" y="5013176"/>
            <a:ext cx="720080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405616" y="5918800"/>
            <a:ext cx="432048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444208" y="4941168"/>
            <a:ext cx="2016224" cy="1296144"/>
          </a:xfrm>
          <a:prstGeom prst="rect">
            <a:avLst/>
          </a:prstGeom>
          <a:solidFill>
            <a:srgbClr val="080808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910164" y="5131792"/>
            <a:ext cx="108012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1187624" y="4437112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5652120" y="5589240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6732240" y="5013176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3275856" y="5733256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77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清算の条件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消費税は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8%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税込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円以上で送料無料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円未満は送料として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350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円を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ja-JP" altLang="en-US" sz="2100" b="1" kern="0" smtClean="0">
                <a:latin typeface="メイリオ" panose="020B0604030504040204" pitchFamily="50" charset="-128"/>
              </a:rPr>
              <a:t>税込価格に加算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税抜合計の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円毎にポイントが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en-US" altLang="ja-JP" sz="2100" b="1" kern="0" smtClean="0">
                <a:latin typeface="メイリオ" panose="020B0604030504040204" pitchFamily="50" charset="-128"/>
              </a:rPr>
              <a:t>1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ポイントずつ貯まる。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ポイントは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ポイントで税抜き価格から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円分の割引として使える。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毎月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20,30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日は税抜き価格から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5%OFF</a:t>
            </a:r>
          </a:p>
        </p:txBody>
      </p:sp>
      <p:sp>
        <p:nvSpPr>
          <p:cNvPr id="5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308850" y="6453188"/>
            <a:ext cx="1619250" cy="268287"/>
          </a:xfrm>
        </p:spPr>
        <p:txBody>
          <a:bodyPr/>
          <a:lstStyle/>
          <a:p>
            <a:pPr>
              <a:defRPr/>
            </a:pPr>
            <a:r>
              <a:rPr lang="en-US" altLang="ja-JP" smtClean="0"/>
              <a:t>17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10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259216" cy="1368152"/>
          </a:xfrm>
        </p:spPr>
        <p:txBody>
          <a:bodyPr/>
          <a:lstStyle/>
          <a:p>
            <a:r>
              <a:rPr lang="ja-JP" altLang="en-US" smtClean="0"/>
              <a:t>外部設計（画面設計）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34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</a:t>
            </a:r>
            <a:r>
              <a:rPr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外部設計（画面設計）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51203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>
              <a:buClrTx/>
              <a:buSzPct val="100000"/>
            </a:pPr>
            <a:r>
              <a:rPr lang="en-US" altLang="ja-JP" sz="3600" b="0" smtClean="0">
                <a:latin typeface="メイリオ" panose="020B0604030504040204" pitchFamily="50" charset="-128"/>
              </a:rPr>
              <a:t>【</a:t>
            </a:r>
            <a:r>
              <a:rPr lang="ja-JP" altLang="en-US" sz="3600" b="0" smtClean="0">
                <a:latin typeface="メイリオ" panose="020B0604030504040204" pitchFamily="50" charset="-128"/>
              </a:rPr>
              <a:t>開発環境</a:t>
            </a:r>
            <a:r>
              <a:rPr lang="en-US" altLang="ja-JP" sz="3600" b="0" smtClean="0">
                <a:latin typeface="メイリオ" panose="020B0604030504040204" pitchFamily="50" charset="-128"/>
              </a:rPr>
              <a:t>】</a:t>
            </a:r>
            <a:endParaRPr lang="en-US" altLang="ja-JP" sz="3600" b="0" smtClean="0">
              <a:latin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b="1" smtClean="0">
                <a:latin typeface="メイリオ" panose="020B0604030504040204" pitchFamily="50" charset="-128"/>
              </a:rPr>
              <a:t>対象端末</a:t>
            </a:r>
            <a:endParaRPr lang="en-US" altLang="ja-JP" sz="2600" b="1" smtClean="0">
              <a:latin typeface="メイリオ" panose="020B0604030504040204" pitchFamily="50" charset="-128"/>
            </a:endParaRPr>
          </a:p>
          <a:p>
            <a:pPr marL="1257300" lvl="2" indent="-342900">
              <a:buSzPct val="100000"/>
              <a:buFont typeface="Wingdings" panose="05000000000000000000" pitchFamily="2" charset="2"/>
              <a:buChar char="l"/>
            </a:pPr>
            <a:r>
              <a:rPr lang="en-US" altLang="ja-JP" sz="2600" smtClean="0">
                <a:latin typeface="メイリオ" panose="020B0604030504040204" pitchFamily="50" charset="-128"/>
              </a:rPr>
              <a:t>Android 5.0/5.1 Lollipop </a:t>
            </a:r>
            <a:r>
              <a:rPr lang="ja-JP" altLang="en-US" sz="2600" smtClean="0">
                <a:latin typeface="メイリオ" panose="020B0604030504040204" pitchFamily="50" charset="-128"/>
              </a:rPr>
              <a:t>以上</a:t>
            </a:r>
            <a:endParaRPr lang="en-US" altLang="ja-JP" sz="2600" smtClean="0">
              <a:latin typeface="メイリオ" panose="020B0604030504040204" pitchFamily="50" charset="-128"/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l"/>
            </a:pPr>
            <a:endParaRPr lang="en-US" altLang="ja-JP" sz="3200" b="0" smtClean="0">
              <a:latin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b="1" smtClean="0">
                <a:latin typeface="メイリオ" panose="020B0604030504040204" pitchFamily="50" charset="-128"/>
              </a:rPr>
              <a:t>実装</a:t>
            </a:r>
            <a:endParaRPr lang="en-US" altLang="ja-JP" sz="2800" b="1" smtClean="0">
              <a:latin typeface="メイリオ" panose="020B0604030504040204" pitchFamily="50" charset="-128"/>
            </a:endParaRPr>
          </a:p>
          <a:p>
            <a:pPr marL="1257300" lvl="2" indent="-342900">
              <a:buSzPct val="100000"/>
              <a:buFont typeface="Wingdings" panose="05000000000000000000" pitchFamily="2" charset="2"/>
              <a:buChar char="l"/>
            </a:pPr>
            <a:r>
              <a:rPr lang="ja-JP" altLang="en-US" sz="2600" smtClean="0">
                <a:latin typeface="メイリオ" panose="020B0604030504040204" pitchFamily="50" charset="-128"/>
              </a:rPr>
              <a:t>使用言語</a:t>
            </a:r>
            <a:r>
              <a:rPr lang="ja-JP" altLang="en-US" sz="2600" smtClean="0">
                <a:latin typeface="メイリオ" panose="020B0604030504040204" pitchFamily="50" charset="-128"/>
              </a:rPr>
              <a:t>：</a:t>
            </a:r>
            <a:r>
              <a:rPr lang="en-US" altLang="ja-JP" sz="2600" smtClean="0">
                <a:latin typeface="メイリオ" panose="020B0604030504040204" pitchFamily="50" charset="-128"/>
              </a:rPr>
              <a:t>Java</a:t>
            </a:r>
          </a:p>
          <a:p>
            <a:pPr marL="1257300" lvl="2" indent="-342900">
              <a:buSzPct val="100000"/>
              <a:buFont typeface="Wingdings" panose="05000000000000000000" pitchFamily="2" charset="2"/>
              <a:buChar char="l"/>
            </a:pPr>
            <a:r>
              <a:rPr lang="ja-JP" altLang="en-US" sz="2600" smtClean="0">
                <a:latin typeface="メイリオ" panose="020B0604030504040204" pitchFamily="50" charset="-128"/>
              </a:rPr>
              <a:t>開発</a:t>
            </a:r>
            <a:r>
              <a:rPr lang="ja-JP" altLang="en-US" sz="2600" smtClean="0">
                <a:latin typeface="メイリオ" panose="020B0604030504040204" pitchFamily="50" charset="-128"/>
              </a:rPr>
              <a:t>環境</a:t>
            </a:r>
            <a:r>
              <a:rPr lang="ja-JP" altLang="en-US" sz="2600" smtClean="0">
                <a:latin typeface="メイリオ" panose="020B0604030504040204" pitchFamily="50" charset="-128"/>
              </a:rPr>
              <a:t>：</a:t>
            </a:r>
            <a:r>
              <a:rPr lang="en-US" altLang="ja-JP" sz="2600" smtClean="0">
                <a:latin typeface="メイリオ" panose="020B0604030504040204" pitchFamily="50" charset="-128"/>
              </a:rPr>
              <a:t>Android Studio</a:t>
            </a:r>
            <a:endParaRPr lang="en-US" altLang="ja-JP" sz="2600" smtClean="0"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7BD8D2-2322-4261-BFC8-5328FD5198B0}" type="slidenum">
              <a:rPr lang="en-US" altLang="ja-JP"/>
              <a:pPr>
                <a:defRPr/>
              </a:pPr>
              <a:t>19</a:t>
            </a:fld>
            <a:endParaRPr lang="en-US" altLang="ja-JP"/>
          </a:p>
        </p:txBody>
      </p:sp>
      <p:pic>
        <p:nvPicPr>
          <p:cNvPr id="51205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インターンの目的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8195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 marL="514350" indent="-514350">
              <a:buClrTx/>
              <a:buSzPct val="100000"/>
              <a:buFont typeface="ＭＳ Ｐゴシック" panose="020B0600070205080204" pitchFamily="50" charset="-128"/>
              <a:buAutoNum type="romanUcPeriod"/>
            </a:pPr>
            <a:r>
              <a:rPr lang="ja-JP" altLang="en-US" sz="2800" b="0" smtClean="0">
                <a:latin typeface="メイリオ" panose="020B0604030504040204" pitchFamily="50" charset="-128"/>
              </a:rPr>
              <a:t>システム開発業務における</a:t>
            </a:r>
            <a:r>
              <a:rPr lang="en-US" altLang="ja-JP" sz="2800" b="0" smtClean="0">
                <a:latin typeface="メイリオ" panose="020B0604030504040204" pitchFamily="50" charset="-128"/>
              </a:rPr>
              <a:t/>
            </a:r>
            <a:br>
              <a:rPr lang="en-US" altLang="ja-JP" sz="2800" b="0" smtClean="0">
                <a:latin typeface="メイリオ" panose="020B0604030504040204" pitchFamily="50" charset="-128"/>
              </a:rPr>
            </a:br>
            <a:r>
              <a:rPr lang="ja-JP" altLang="en-US" sz="2800" b="0" smtClean="0">
                <a:latin typeface="メイリオ" panose="020B0604030504040204" pitchFamily="50" charset="-128"/>
              </a:rPr>
              <a:t>「プロ」と</a:t>
            </a:r>
            <a:r>
              <a:rPr lang="en-US" altLang="ja-JP" sz="2800" b="0" smtClean="0">
                <a:latin typeface="メイリオ" panose="020B0604030504040204" pitchFamily="50" charset="-128"/>
              </a:rPr>
              <a:t/>
            </a:r>
            <a:br>
              <a:rPr lang="en-US" altLang="ja-JP" sz="2800" b="0" smtClean="0">
                <a:latin typeface="メイリオ" panose="020B0604030504040204" pitchFamily="50" charset="-128"/>
              </a:rPr>
            </a:br>
            <a:r>
              <a:rPr lang="ja-JP" altLang="en-US" sz="2800" b="0" smtClean="0">
                <a:latin typeface="メイリオ" panose="020B0604030504040204" pitchFamily="50" charset="-128"/>
              </a:rPr>
              <a:t>「アマチュア」のちがいを理解する</a:t>
            </a:r>
            <a:endParaRPr lang="en-US" altLang="ja-JP" sz="2800" b="0" smtClean="0">
              <a:latin typeface="メイリオ" panose="020B0604030504040204" pitchFamily="50" charset="-128"/>
            </a:endParaRPr>
          </a:p>
          <a:p>
            <a:pPr marL="514350" indent="-514350">
              <a:buClrTx/>
              <a:buSzPct val="100000"/>
              <a:buFont typeface="ＭＳ Ｐゴシック" panose="020B0600070205080204" pitchFamily="50" charset="-128"/>
              <a:buAutoNum type="romanUcPeriod"/>
            </a:pPr>
            <a:endParaRPr lang="en-US" altLang="ja-JP" sz="2800" b="0" smtClean="0">
              <a:latin typeface="メイリオ" panose="020B0604030504040204" pitchFamily="50" charset="-128"/>
            </a:endParaRPr>
          </a:p>
          <a:p>
            <a:pPr marL="514350" indent="-514350">
              <a:buClrTx/>
              <a:buSzPct val="100000"/>
              <a:buFont typeface="ＭＳ Ｐゴシック" panose="020B0600070205080204" pitchFamily="50" charset="-128"/>
              <a:buAutoNum type="romanUcPeriod"/>
            </a:pPr>
            <a:r>
              <a:rPr lang="ja-JP" altLang="en-US" sz="2800" b="0" smtClean="0">
                <a:latin typeface="メイリオ" panose="020B0604030504040204" pitchFamily="50" charset="-128"/>
              </a:rPr>
              <a:t>「設計」 「コーディング」の</a:t>
            </a:r>
            <a:r>
              <a:rPr lang="en-US" altLang="ja-JP" sz="2800" b="0" smtClean="0">
                <a:latin typeface="メイリオ" panose="020B0604030504040204" pitchFamily="50" charset="-128"/>
              </a:rPr>
              <a:t/>
            </a:r>
            <a:br>
              <a:rPr lang="en-US" altLang="ja-JP" sz="2800" b="0" smtClean="0">
                <a:latin typeface="メイリオ" panose="020B0604030504040204" pitchFamily="50" charset="-128"/>
              </a:rPr>
            </a:br>
            <a:r>
              <a:rPr lang="ja-JP" altLang="en-US" sz="2800" b="0" smtClean="0">
                <a:latin typeface="メイリオ" panose="020B0604030504040204" pitchFamily="50" charset="-128"/>
              </a:rPr>
              <a:t>基礎</a:t>
            </a:r>
            <a:r>
              <a:rPr lang="ja-JP" altLang="en-US" sz="2800" b="0" smtClean="0">
                <a:latin typeface="メイリオ" panose="020B0604030504040204" pitchFamily="50" charset="-128"/>
              </a:rPr>
              <a:t>技術を修得する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37D667-01A6-4816-AEEA-1F1FD7D53A17}" type="slidenum">
              <a:rPr lang="en-US" altLang="ja-JP"/>
              <a:pPr>
                <a:defRPr/>
              </a:pPr>
              <a:t>2</a:t>
            </a:fld>
            <a:endParaRPr lang="en-US" altLang="ja-JP"/>
          </a:p>
        </p:txBody>
      </p:sp>
      <p:pic>
        <p:nvPicPr>
          <p:cNvPr id="8197" name="Picture 13" descr="j0223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046116"/>
            <a:ext cx="2663825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外部設計（画面設計）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625084" cy="86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商品一覧画面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2123738" y="2313200"/>
            <a:ext cx="3286968" cy="2520000"/>
            <a:chOff x="2411760" y="2132856"/>
            <a:chExt cx="2160000" cy="1656000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2411760" y="2132856"/>
              <a:ext cx="2160000" cy="1656000"/>
              <a:chOff x="1331640" y="4678536"/>
              <a:chExt cx="2160000" cy="1656000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331640" y="4678536"/>
                <a:ext cx="2160000" cy="165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38100" h="38100" prst="artDeco"/>
                <a:contourClr>
                  <a:srgbClr val="FFFFFF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>
                <a:spLocks noChangeAspect="1"/>
              </p:cNvSpPr>
              <p:nvPr/>
            </p:nvSpPr>
            <p:spPr>
              <a:xfrm>
                <a:off x="1403648" y="4725144"/>
                <a:ext cx="2016000" cy="151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/>
              <p:cNvSpPr/>
              <p:nvPr/>
            </p:nvSpPr>
            <p:spPr>
              <a:xfrm>
                <a:off x="2376041" y="6242073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正方形/長方形 21"/>
            <p:cNvSpPr/>
            <p:nvPr/>
          </p:nvSpPr>
          <p:spPr>
            <a:xfrm>
              <a:off x="2555776" y="2452940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203848" y="2452940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851920" y="2452940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203848" y="3075676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555776" y="3075612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851920" y="3075612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483768" y="2180786"/>
              <a:ext cx="201622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483768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771800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059832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347864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635896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923928" y="2390460"/>
              <a:ext cx="288000" cy="108000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208785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円/楕円 51"/>
          <p:cNvSpPr/>
          <p:nvPr/>
        </p:nvSpPr>
        <p:spPr>
          <a:xfrm>
            <a:off x="2123728" y="2601232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2339752" y="3393320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00192" y="2313200"/>
            <a:ext cx="2160000" cy="21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300192" y="2313200"/>
            <a:ext cx="2160000" cy="1440000"/>
          </a:xfrm>
          <a:prstGeom prst="rect">
            <a:avLst/>
          </a:prstGeom>
          <a:solidFill>
            <a:srgbClr val="F0F2F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335895"/>
            <a:ext cx="1588966" cy="1440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3" name="正方形/長方形 42"/>
          <p:cNvSpPr/>
          <p:nvPr/>
        </p:nvSpPr>
        <p:spPr>
          <a:xfrm>
            <a:off x="7596336" y="4094350"/>
            <a:ext cx="72000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smtClean="0"/>
              <a:t>購入</a:t>
            </a:r>
            <a:endParaRPr kumimoji="1" lang="ja-JP" altLang="en-US" sz="1400"/>
          </a:p>
        </p:txBody>
      </p:sp>
      <p:sp>
        <p:nvSpPr>
          <p:cNvPr id="59" name="テキスト ボックス 58"/>
          <p:cNvSpPr txBox="1"/>
          <p:nvPr/>
        </p:nvSpPr>
        <p:spPr bwMode="gray">
          <a:xfrm>
            <a:off x="6444208" y="3897376"/>
            <a:ext cx="8640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ja-JP" altLang="en-US" sz="16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りんご</a:t>
            </a:r>
            <a:endParaRPr kumimoji="1" lang="ja-JP" altLang="en-US" sz="16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円/楕円 59"/>
          <p:cNvSpPr/>
          <p:nvPr/>
        </p:nvSpPr>
        <p:spPr>
          <a:xfrm>
            <a:off x="6372200" y="2420888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6084168" y="3825368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8172400" y="3897376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aphicFrame>
        <p:nvGraphicFramePr>
          <p:cNvPr id="63" name="表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34097"/>
              </p:ext>
            </p:extLst>
          </p:nvPr>
        </p:nvGraphicFramePr>
        <p:xfrm>
          <a:off x="3347864" y="4581128"/>
          <a:ext cx="3744416" cy="205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2"/>
                <a:gridCol w="1416451"/>
                <a:gridCol w="1939073"/>
              </a:tblGrid>
              <a:tr h="341757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論理名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物理名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タブ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tab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商品枠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商品写真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４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購入ボタン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テキスト ボックス 63"/>
          <p:cNvSpPr txBox="1"/>
          <p:nvPr/>
        </p:nvSpPr>
        <p:spPr bwMode="gray">
          <a:xfrm>
            <a:off x="6300192" y="2060848"/>
            <a:ext cx="10801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lang="ja-JP" altLang="en-US" sz="140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商品枠内</a:t>
            </a:r>
            <a:endParaRPr kumimoji="1" lang="ja-JP" altLang="en-US" sz="14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 bwMode="gray">
          <a:xfrm>
            <a:off x="2123728" y="2060848"/>
            <a:ext cx="10801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lang="ja-JP" altLang="en-US" sz="140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商品</a:t>
            </a:r>
            <a:r>
              <a:rPr lang="ja-JP" altLang="en-US" sz="1400" i="1" ker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一覧</a:t>
            </a:r>
            <a:endParaRPr kumimoji="1" lang="ja-JP" altLang="en-US" sz="14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7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．外部設計（画面設計）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791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購入確認画面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2126992" y="2349500"/>
            <a:ext cx="3024000" cy="2318390"/>
            <a:chOff x="2267744" y="2060848"/>
            <a:chExt cx="2160000" cy="1656000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2267744" y="2060848"/>
              <a:ext cx="2160000" cy="1656000"/>
              <a:chOff x="1331640" y="4678536"/>
              <a:chExt cx="2160000" cy="1656000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1331640" y="4678536"/>
                <a:ext cx="2160000" cy="165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38100" h="38100" prst="artDeco"/>
                <a:contourClr>
                  <a:srgbClr val="FFFFFF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>
                <a:spLocks noChangeAspect="1"/>
              </p:cNvSpPr>
              <p:nvPr/>
            </p:nvSpPr>
            <p:spPr>
              <a:xfrm>
                <a:off x="1403648" y="4725144"/>
                <a:ext cx="2016000" cy="151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2376041" y="6242073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" name="正方形/長方形 38"/>
            <p:cNvSpPr/>
            <p:nvPr/>
          </p:nvSpPr>
          <p:spPr>
            <a:xfrm>
              <a:off x="2339752" y="2493069"/>
              <a:ext cx="115212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339752" y="2853109"/>
              <a:ext cx="115212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339752" y="3213149"/>
              <a:ext cx="115212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339752" y="2277045"/>
              <a:ext cx="1152128" cy="2159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491880" y="2323653"/>
              <a:ext cx="864096" cy="12960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339752" y="2107629"/>
              <a:ext cx="201622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2381280" y="2534597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2381280" y="2902257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385472" y="3254677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3563888" y="2421061"/>
              <a:ext cx="720080" cy="1152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3821440" y="3326685"/>
              <a:ext cx="432048" cy="2160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51" name="表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53235"/>
              </p:ext>
            </p:extLst>
          </p:nvPr>
        </p:nvGraphicFramePr>
        <p:xfrm>
          <a:off x="4860032" y="4437112"/>
          <a:ext cx="3744416" cy="205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2"/>
                <a:gridCol w="1416451"/>
                <a:gridCol w="1939073"/>
              </a:tblGrid>
              <a:tr h="341757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論理名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物理名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タブ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tab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商品枠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商品写真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４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購入ボタン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円/楕円 55"/>
          <p:cNvSpPr/>
          <p:nvPr/>
        </p:nvSpPr>
        <p:spPr>
          <a:xfrm>
            <a:off x="2096463" y="2780928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5508104" y="2349500"/>
            <a:ext cx="2880328" cy="900000"/>
            <a:chOff x="5508104" y="2132856"/>
            <a:chExt cx="1612979" cy="503998"/>
          </a:xfrm>
        </p:grpSpPr>
        <p:sp>
          <p:nvSpPr>
            <p:cNvPr id="59" name="正方形/長方形 58"/>
            <p:cNvSpPr/>
            <p:nvPr/>
          </p:nvSpPr>
          <p:spPr>
            <a:xfrm>
              <a:off x="5508104" y="2132856"/>
              <a:ext cx="1612979" cy="5039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5566243" y="2190995"/>
              <a:ext cx="403200" cy="403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71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．外部設計（画面設計）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86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購入確認ダイアログ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2149833" y="2349500"/>
            <a:ext cx="3052183" cy="2340000"/>
            <a:chOff x="2411760" y="2132856"/>
            <a:chExt cx="2160000" cy="165600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2411760" y="2132856"/>
              <a:ext cx="2160000" cy="1656000"/>
              <a:chOff x="1331640" y="4678536"/>
              <a:chExt cx="2160000" cy="1656000"/>
            </a:xfrm>
          </p:grpSpPr>
          <p:sp>
            <p:nvSpPr>
              <p:cNvPr id="19" name="正方形/長方形 18"/>
              <p:cNvSpPr/>
              <p:nvPr/>
            </p:nvSpPr>
            <p:spPr>
              <a:xfrm>
                <a:off x="1331640" y="4678536"/>
                <a:ext cx="2160000" cy="165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38100" h="38100" prst="artDeco"/>
                <a:contourClr>
                  <a:srgbClr val="FFFFFF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>
                <a:spLocks noChangeAspect="1"/>
              </p:cNvSpPr>
              <p:nvPr/>
            </p:nvSpPr>
            <p:spPr>
              <a:xfrm>
                <a:off x="1403648" y="4725144"/>
                <a:ext cx="2016000" cy="151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2376041" y="6242073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8" name="正方形/長方形 37"/>
            <p:cNvSpPr/>
            <p:nvPr/>
          </p:nvSpPr>
          <p:spPr>
            <a:xfrm>
              <a:off x="2483768" y="2179637"/>
              <a:ext cx="201622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2483768" y="2421061"/>
              <a:ext cx="2016224" cy="1296144"/>
            </a:xfrm>
            <a:prstGeom prst="rect">
              <a:avLst/>
            </a:prstGeom>
            <a:solidFill>
              <a:srgbClr val="080808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949724" y="2611685"/>
              <a:ext cx="108012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51" name="表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81693"/>
              </p:ext>
            </p:extLst>
          </p:nvPr>
        </p:nvGraphicFramePr>
        <p:xfrm>
          <a:off x="4860032" y="4437112"/>
          <a:ext cx="3744416" cy="205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2"/>
                <a:gridCol w="1416451"/>
                <a:gridCol w="1939073"/>
              </a:tblGrid>
              <a:tr h="341757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論理名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物理名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タブ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tab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商品枠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商品写真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４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購入ボタン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7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259216" cy="1368152"/>
          </a:xfrm>
        </p:spPr>
        <p:txBody>
          <a:bodyPr/>
          <a:lstStyle/>
          <a:p>
            <a:r>
              <a:rPr lang="ja-JP" altLang="en-US"/>
              <a:t>内部</a:t>
            </a:r>
            <a:r>
              <a:rPr lang="ja-JP" altLang="en-US" smtClean="0"/>
              <a:t>設計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7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32771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3200" smtClean="0">
                <a:latin typeface="メイリオ" panose="020B0604030504040204" pitchFamily="50" charset="-128"/>
              </a:rPr>
              <a:t>設計するにあたり必要な</a:t>
            </a:r>
            <a:r>
              <a:rPr lang="ja-JP" altLang="en-US" sz="3200" smtClean="0">
                <a:latin typeface="メイリオ" panose="020B0604030504040204" pitchFamily="50" charset="-128"/>
              </a:rPr>
              <a:t>知識</a:t>
            </a:r>
            <a:endParaRPr lang="en-US" altLang="ja-JP" sz="3200" smtClean="0">
              <a:latin typeface="メイリオ" panose="020B0604030504040204" pitchFamily="50" charset="-128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ja-JP" sz="28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  <a:defRPr/>
            </a:pPr>
            <a:r>
              <a:rPr lang="ja-JP" altLang="en-US" sz="2800" smtClean="0">
                <a:latin typeface="メイリオ" panose="020B0604030504040204" pitchFamily="50" charset="-128"/>
              </a:rPr>
              <a:t>フローチャート書き方ルール</a:t>
            </a:r>
            <a:endParaRPr lang="en-US" altLang="ja-JP" sz="28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  <a:defRPr/>
            </a:pPr>
            <a:endParaRPr lang="en-US" altLang="ja-JP" sz="28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  <a:defRPr/>
            </a:pPr>
            <a:r>
              <a:rPr lang="en-US" altLang="ja-JP" sz="2800" smtClean="0">
                <a:latin typeface="メイリオ" panose="020B0604030504040204" pitchFamily="50" charset="-128"/>
              </a:rPr>
              <a:t>MVC</a:t>
            </a:r>
            <a:r>
              <a:rPr lang="ja-JP" altLang="en-US" sz="2800" smtClean="0">
                <a:latin typeface="メイリオ" panose="020B0604030504040204" pitchFamily="50" charset="-128"/>
              </a:rPr>
              <a:t>モデルによる開発</a:t>
            </a:r>
            <a:endParaRPr lang="ja-JP" altLang="en-US" sz="2800" smtClean="0"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B3E77-7625-4476-96A7-05259CA8A943}" type="slidenum">
              <a:rPr lang="en-US" altLang="ja-JP"/>
              <a:pPr>
                <a:defRPr/>
              </a:pPr>
              <a:t>24</a:t>
            </a:fld>
            <a:endParaRPr lang="en-US" altLang="ja-JP"/>
          </a:p>
        </p:txBody>
      </p:sp>
      <p:pic>
        <p:nvPicPr>
          <p:cNvPr id="36869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課題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</a:p>
          <a:p>
            <a:pPr marL="514350" indent="-514350">
              <a:buClrTx/>
              <a:buSzPct val="100000"/>
              <a:buFont typeface="+mj-lt"/>
              <a:buAutoNum type="arabicPeriod" startAt="4"/>
            </a:pP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清算のフローチャートを作成せよ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フローチャートに基づき、</a:t>
            </a:r>
            <a:r>
              <a:rPr lang="en-US" altLang="ja-JP" sz="24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b="1" kern="0" smtClean="0">
                <a:latin typeface="メイリオ" panose="020B0604030504040204" pitchFamily="50" charset="-128"/>
              </a:rPr>
            </a:br>
            <a:r>
              <a:rPr lang="ja-JP" altLang="en-US" sz="2400" b="1" kern="0" smtClean="0">
                <a:latin typeface="メイリオ" panose="020B0604030504040204" pitchFamily="50" charset="-128"/>
              </a:rPr>
              <a:t>与えられたプログラムを変更せよ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。</a:t>
            </a: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58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フローチャート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altLang="ja-JP" sz="2100" b="1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5616D-C674-40B3-9F15-A7EE5E004079}" type="slidenum">
              <a:rPr lang="en-US" altLang="ja-JP"/>
              <a:pPr>
                <a:defRPr/>
              </a:pPr>
              <a:t>26</a:t>
            </a:fld>
            <a:endParaRPr lang="en-US" altLang="ja-JP"/>
          </a:p>
        </p:txBody>
      </p:sp>
      <p:pic>
        <p:nvPicPr>
          <p:cNvPr id="47109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フローチャート: 判断 24"/>
          <p:cNvSpPr/>
          <p:nvPr/>
        </p:nvSpPr>
        <p:spPr>
          <a:xfrm>
            <a:off x="5316538" y="2818182"/>
            <a:ext cx="1778000" cy="612775"/>
          </a:xfrm>
          <a:prstGeom prst="flowChartDecision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フローチャート: 結合子 25"/>
          <p:cNvSpPr/>
          <p:nvPr/>
        </p:nvSpPr>
        <p:spPr>
          <a:xfrm>
            <a:off x="2482850" y="2837232"/>
            <a:ext cx="1501775" cy="62230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112" name="テキスト ボックス 1"/>
          <p:cNvSpPr txBox="1">
            <a:spLocks noChangeArrowheads="1"/>
          </p:cNvSpPr>
          <p:nvPr/>
        </p:nvSpPr>
        <p:spPr bwMode="auto">
          <a:xfrm>
            <a:off x="2483768" y="2348880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開始・終了</a:t>
            </a:r>
          </a:p>
        </p:txBody>
      </p:sp>
      <p:sp>
        <p:nvSpPr>
          <p:cNvPr id="47113" name="テキスト ボックス 11"/>
          <p:cNvSpPr txBox="1">
            <a:spLocks noChangeArrowheads="1"/>
          </p:cNvSpPr>
          <p:nvPr/>
        </p:nvSpPr>
        <p:spPr bwMode="auto">
          <a:xfrm>
            <a:off x="5651500" y="2348136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条件分岐</a:t>
            </a:r>
          </a:p>
        </p:txBody>
      </p:sp>
      <p:cxnSp>
        <p:nvCxnSpPr>
          <p:cNvPr id="30" name="直線コネクタ 29"/>
          <p:cNvCxnSpPr/>
          <p:nvPr/>
        </p:nvCxnSpPr>
        <p:spPr>
          <a:xfrm>
            <a:off x="3232150" y="3462707"/>
            <a:ext cx="0" cy="406400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196013" y="3430957"/>
            <a:ext cx="0" cy="406400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7" name="テキスト ボックス 12"/>
          <p:cNvSpPr txBox="1">
            <a:spLocks noChangeArrowheads="1"/>
          </p:cNvSpPr>
          <p:nvPr/>
        </p:nvSpPr>
        <p:spPr bwMode="auto">
          <a:xfrm>
            <a:off x="1763688" y="4437112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処理（表示・値設定など）</a:t>
            </a:r>
          </a:p>
        </p:txBody>
      </p:sp>
      <p:sp>
        <p:nvSpPr>
          <p:cNvPr id="47118" name="テキスト ボックス 13"/>
          <p:cNvSpPr txBox="1">
            <a:spLocks noChangeArrowheads="1"/>
          </p:cNvSpPr>
          <p:nvPr/>
        </p:nvSpPr>
        <p:spPr bwMode="auto">
          <a:xfrm>
            <a:off x="5652120" y="443711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繰り返し</a:t>
            </a:r>
          </a:p>
        </p:txBody>
      </p:sp>
      <p:grpSp>
        <p:nvGrpSpPr>
          <p:cNvPr id="47119" name="グループ化 17"/>
          <p:cNvGrpSpPr>
            <a:grpSpLocks/>
          </p:cNvGrpSpPr>
          <p:nvPr/>
        </p:nvGrpSpPr>
        <p:grpSpPr bwMode="auto">
          <a:xfrm>
            <a:off x="5321300" y="4916388"/>
            <a:ext cx="1790700" cy="1104900"/>
            <a:chOff x="6254750" y="4198144"/>
            <a:chExt cx="1790700" cy="1104807"/>
          </a:xfrm>
        </p:grpSpPr>
        <p:sp>
          <p:nvSpPr>
            <p:cNvPr id="38" name="片側の 2 つの角を切り取った四角形 37"/>
            <p:cNvSpPr/>
            <p:nvPr/>
          </p:nvSpPr>
          <p:spPr>
            <a:xfrm>
              <a:off x="6254750" y="4198144"/>
              <a:ext cx="1784350" cy="433352"/>
            </a:xfrm>
            <a:prstGeom prst="snip2Same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片側の 2 つの角を切り取った四角形 38"/>
            <p:cNvSpPr/>
            <p:nvPr/>
          </p:nvSpPr>
          <p:spPr>
            <a:xfrm rot="10800000">
              <a:off x="6261100" y="4871187"/>
              <a:ext cx="1784350" cy="431764"/>
            </a:xfrm>
            <a:prstGeom prst="snip2Same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0" name="直線コネクタ 39"/>
            <p:cNvCxnSpPr>
              <a:stCxn id="38" idx="1"/>
              <a:endCxn id="39" idx="1"/>
            </p:cNvCxnSpPr>
            <p:nvPr/>
          </p:nvCxnSpPr>
          <p:spPr>
            <a:xfrm>
              <a:off x="7146925" y="4631496"/>
              <a:ext cx="6350" cy="239692"/>
            </a:xfrm>
            <a:prstGeom prst="line">
              <a:avLst/>
            </a:prstGeom>
            <a:ln w="28575">
              <a:solidFill>
                <a:schemeClr val="accent2"/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0" name="グループ化 29"/>
          <p:cNvGrpSpPr>
            <a:grpSpLocks/>
          </p:cNvGrpSpPr>
          <p:nvPr/>
        </p:nvGrpSpPr>
        <p:grpSpPr bwMode="auto">
          <a:xfrm>
            <a:off x="2427288" y="4917976"/>
            <a:ext cx="1635125" cy="1023937"/>
            <a:chOff x="2168616" y="3981800"/>
            <a:chExt cx="1635125" cy="1023786"/>
          </a:xfrm>
        </p:grpSpPr>
        <p:sp>
          <p:nvSpPr>
            <p:cNvPr id="42" name="フローチャート: 代替処理 41"/>
            <p:cNvSpPr/>
            <p:nvPr/>
          </p:nvSpPr>
          <p:spPr>
            <a:xfrm>
              <a:off x="2168616" y="3981800"/>
              <a:ext cx="1635125" cy="612685"/>
            </a:xfrm>
            <a:prstGeom prst="flowChartAlternate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3" name="直線コネクタ 42"/>
            <p:cNvCxnSpPr/>
            <p:nvPr/>
          </p:nvCxnSpPr>
          <p:spPr>
            <a:xfrm>
              <a:off x="2956016" y="4599246"/>
              <a:ext cx="0" cy="406340"/>
            </a:xfrm>
            <a:prstGeom prst="line">
              <a:avLst/>
            </a:prstGeom>
            <a:ln w="28575">
              <a:solidFill>
                <a:schemeClr val="accent2"/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テキスト ボックス 3"/>
          <p:cNvSpPr txBox="1"/>
          <p:nvPr/>
        </p:nvSpPr>
        <p:spPr bwMode="gray">
          <a:xfrm>
            <a:off x="7524328" y="2901724"/>
            <a:ext cx="864096" cy="6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en-US" altLang="ja-JP" sz="20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</a:t>
            </a:r>
            <a:endParaRPr kumimoji="1" lang="ja-JP" altLang="en-US" sz="20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 bwMode="gray">
          <a:xfrm>
            <a:off x="5508104" y="3284984"/>
            <a:ext cx="864096" cy="6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en-US" altLang="ja-JP" sz="20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yes</a:t>
            </a:r>
            <a:endParaRPr kumimoji="1" lang="ja-JP" altLang="en-US" sz="20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" name="カギ線コネクタ 6"/>
          <p:cNvCxnSpPr>
            <a:stCxn id="25" idx="3"/>
          </p:cNvCxnSpPr>
          <p:nvPr/>
        </p:nvCxnSpPr>
        <p:spPr>
          <a:xfrm>
            <a:off x="7094538" y="3124570"/>
            <a:ext cx="357782" cy="736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12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フローチャートの描き方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車のペダルのシステム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5EC87-007F-4044-B100-EECCADCE1CBA}" type="slidenum">
              <a:rPr lang="en-US" altLang="ja-JP"/>
              <a:pPr>
                <a:defRPr/>
              </a:pPr>
              <a:t>27</a:t>
            </a:fld>
            <a:endParaRPr lang="en-US" altLang="ja-JP"/>
          </a:p>
        </p:txBody>
      </p:sp>
      <p:pic>
        <p:nvPicPr>
          <p:cNvPr id="49157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フローチャート: 結合子 7"/>
          <p:cNvSpPr/>
          <p:nvPr/>
        </p:nvSpPr>
        <p:spPr>
          <a:xfrm>
            <a:off x="4463343" y="2567706"/>
            <a:ext cx="1009650" cy="31750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開始</a:t>
            </a:r>
          </a:p>
        </p:txBody>
      </p:sp>
      <p:cxnSp>
        <p:nvCxnSpPr>
          <p:cNvPr id="19" name="直線コネクタ 18"/>
          <p:cNvCxnSpPr/>
          <p:nvPr/>
        </p:nvCxnSpPr>
        <p:spPr>
          <a:xfrm>
            <a:off x="4968168" y="2896319"/>
            <a:ext cx="0" cy="315912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判断 24"/>
          <p:cNvSpPr/>
          <p:nvPr/>
        </p:nvSpPr>
        <p:spPr>
          <a:xfrm>
            <a:off x="4150606" y="3898031"/>
            <a:ext cx="1635125" cy="488950"/>
          </a:xfrm>
          <a:prstGeom prst="flowChartDecision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ペダルの判定</a:t>
            </a:r>
            <a:endParaRPr lang="en-US" altLang="ja-JP" sz="1100" b="1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4968168" y="3612281"/>
            <a:ext cx="0" cy="288925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代替処理 31"/>
          <p:cNvSpPr/>
          <p:nvPr/>
        </p:nvSpPr>
        <p:spPr bwMode="auto">
          <a:xfrm>
            <a:off x="4280781" y="3212231"/>
            <a:ext cx="1374775" cy="392113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ペダル情報を取得</a:t>
            </a:r>
          </a:p>
        </p:txBody>
      </p:sp>
      <p:cxnSp>
        <p:nvCxnSpPr>
          <p:cNvPr id="33" name="直線コネクタ 32"/>
          <p:cNvCxnSpPr/>
          <p:nvPr/>
        </p:nvCxnSpPr>
        <p:spPr bwMode="auto">
          <a:xfrm>
            <a:off x="4968168" y="4380631"/>
            <a:ext cx="0" cy="493713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結合子 33"/>
          <p:cNvSpPr/>
          <p:nvPr/>
        </p:nvSpPr>
        <p:spPr>
          <a:xfrm>
            <a:off x="4463343" y="6207844"/>
            <a:ext cx="1009650" cy="31750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終了</a:t>
            </a:r>
          </a:p>
        </p:txBody>
      </p:sp>
      <p:sp>
        <p:nvSpPr>
          <p:cNvPr id="45" name="フローチャート: 代替処理 44"/>
          <p:cNvSpPr/>
          <p:nvPr/>
        </p:nvSpPr>
        <p:spPr bwMode="auto">
          <a:xfrm>
            <a:off x="3023952" y="4869160"/>
            <a:ext cx="1116000" cy="358775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クラッチ処理</a:t>
            </a:r>
          </a:p>
        </p:txBody>
      </p:sp>
      <p:sp>
        <p:nvSpPr>
          <p:cNvPr id="49" name="フローチャート: 代替処理 48"/>
          <p:cNvSpPr/>
          <p:nvPr/>
        </p:nvSpPr>
        <p:spPr bwMode="auto">
          <a:xfrm>
            <a:off x="4417862" y="4869160"/>
            <a:ext cx="1116000" cy="360362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加速</a:t>
            </a:r>
            <a:endParaRPr lang="en-US" altLang="ja-JP" sz="1100" b="1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フローチャート: 代替処理 49"/>
          <p:cNvSpPr/>
          <p:nvPr/>
        </p:nvSpPr>
        <p:spPr bwMode="auto">
          <a:xfrm>
            <a:off x="5760256" y="4869160"/>
            <a:ext cx="1116000" cy="360363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ブレーキ</a:t>
            </a:r>
          </a:p>
        </p:txBody>
      </p:sp>
      <p:cxnSp>
        <p:nvCxnSpPr>
          <p:cNvPr id="61" name="直線コネクタ 60"/>
          <p:cNvCxnSpPr>
            <a:stCxn id="49" idx="2"/>
            <a:endCxn id="34" idx="0"/>
          </p:cNvCxnSpPr>
          <p:nvPr/>
        </p:nvCxnSpPr>
        <p:spPr bwMode="auto">
          <a:xfrm flipH="1">
            <a:off x="4968168" y="5229522"/>
            <a:ext cx="7694" cy="978322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3615618" y="3912319"/>
            <a:ext cx="723900" cy="2540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05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クラッチ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896731" y="4463181"/>
            <a:ext cx="889000" cy="2540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05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アクセル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976231" y="3912319"/>
            <a:ext cx="863600" cy="2540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05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その他</a:t>
            </a:r>
          </a:p>
        </p:txBody>
      </p:sp>
      <p:cxnSp>
        <p:nvCxnSpPr>
          <p:cNvPr id="6" name="カギ線コネクタ 5"/>
          <p:cNvCxnSpPr>
            <a:stCxn id="25" idx="1"/>
            <a:endCxn id="45" idx="0"/>
          </p:cNvCxnSpPr>
          <p:nvPr/>
        </p:nvCxnSpPr>
        <p:spPr>
          <a:xfrm rot="10800000" flipV="1">
            <a:off x="3581952" y="4142506"/>
            <a:ext cx="568654" cy="726654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25" idx="3"/>
            <a:endCxn id="50" idx="0"/>
          </p:cNvCxnSpPr>
          <p:nvPr/>
        </p:nvCxnSpPr>
        <p:spPr>
          <a:xfrm>
            <a:off x="5785731" y="4142506"/>
            <a:ext cx="532525" cy="726654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45" idx="2"/>
          </p:cNvCxnSpPr>
          <p:nvPr/>
        </p:nvCxnSpPr>
        <p:spPr>
          <a:xfrm rot="16200000" flipH="1">
            <a:off x="3986397" y="4823490"/>
            <a:ext cx="577329" cy="1386218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50" idx="2"/>
          </p:cNvCxnSpPr>
          <p:nvPr/>
        </p:nvCxnSpPr>
        <p:spPr>
          <a:xfrm rot="5400000">
            <a:off x="5355343" y="4842350"/>
            <a:ext cx="575741" cy="1350086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実装（プログラミング）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96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34819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3200" b="0" smtClean="0">
                <a:latin typeface="メイリオ" panose="020B0604030504040204" pitchFamily="50" charset="-128"/>
              </a:rPr>
              <a:t>関数</a:t>
            </a:r>
            <a:endParaRPr lang="en-US" altLang="ja-JP" sz="3200" b="0" smtClean="0">
              <a:latin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ja-JP" altLang="en-US" sz="2400" b="1" smtClean="0">
                <a:latin typeface="メイリオ" panose="020B0604030504040204" pitchFamily="50" charset="-128"/>
              </a:rPr>
              <a:t>ハンドラ</a:t>
            </a:r>
            <a:endParaRPr lang="en-US" altLang="ja-JP" sz="1800" b="1" smtClean="0">
              <a:latin typeface="メイリオ" panose="020B0604030504040204" pitchFamily="50" charset="-128"/>
            </a:endParaRPr>
          </a:p>
          <a:p>
            <a:pPr marL="857250" lvl="2" indent="0"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2200" b="1" u="sng" smtClean="0">
                <a:latin typeface="メイリオ" panose="020B0604030504040204" pitchFamily="50" charset="-128"/>
              </a:rPr>
              <a:t>入力</a:t>
            </a:r>
            <a:r>
              <a:rPr lang="ja-JP" altLang="en-US" sz="2200" b="1" smtClean="0">
                <a:latin typeface="メイリオ" panose="020B0604030504040204" pitchFamily="50" charset="-128"/>
              </a:rPr>
              <a:t>が発生した時に呼ばれる関数</a:t>
            </a:r>
            <a:endParaRPr lang="en-US" altLang="ja-JP" sz="2200" b="1" smtClean="0">
              <a:latin typeface="メイリオ" panose="020B0604030504040204" pitchFamily="50" charset="-128"/>
            </a:endParaRPr>
          </a:p>
          <a:p>
            <a:pPr marL="1314450" lvl="3" indent="0">
              <a:buFontTx/>
              <a:buNone/>
              <a:defRPr/>
            </a:pPr>
            <a:r>
              <a:rPr lang="ja-JP" altLang="en-US" sz="2200">
                <a:latin typeface="メイリオ" panose="020B0604030504040204" pitchFamily="50" charset="-128"/>
              </a:rPr>
              <a:t>・</a:t>
            </a:r>
            <a:r>
              <a:rPr lang="ja-JP" altLang="en-US" sz="2200" smtClean="0">
                <a:latin typeface="メイリオ" panose="020B0604030504040204" pitchFamily="50" charset="-128"/>
              </a:rPr>
              <a:t>左</a:t>
            </a:r>
            <a:r>
              <a:rPr lang="ja-JP" altLang="en-US" smtClean="0">
                <a:latin typeface="メイリオ" panose="020B0604030504040204" pitchFamily="50" charset="-128"/>
              </a:rPr>
              <a:t>または</a:t>
            </a:r>
            <a:r>
              <a:rPr lang="ja-JP" altLang="en-US" sz="2200" smtClean="0">
                <a:latin typeface="メイリオ" panose="020B0604030504040204" pitchFamily="50" charset="-128"/>
              </a:rPr>
              <a:t>右キーを押す（表示画面変更）</a:t>
            </a:r>
            <a:endParaRPr lang="en-US" altLang="ja-JP" sz="2200" smtClean="0">
              <a:latin typeface="メイリオ" panose="020B0604030504040204" pitchFamily="50" charset="-128"/>
            </a:endParaRPr>
          </a:p>
          <a:p>
            <a:pPr marL="857250" lvl="2" indent="0">
              <a:buSzPct val="100000"/>
              <a:buFont typeface="Wingdings" panose="05000000000000000000" pitchFamily="2" charset="2"/>
              <a:buNone/>
              <a:defRPr/>
            </a:pPr>
            <a:endParaRPr lang="en-US" altLang="ja-JP" sz="2200" smtClean="0">
              <a:latin typeface="メイリオ" panose="020B0604030504040204" pitchFamily="50" charset="-128"/>
            </a:endParaRPr>
          </a:p>
          <a:p>
            <a:pPr marL="857250" lvl="2" indent="0">
              <a:buSzPct val="100000"/>
              <a:buFont typeface="Wingdings" panose="05000000000000000000" pitchFamily="2" charset="2"/>
              <a:buNone/>
              <a:defRPr/>
            </a:pPr>
            <a:endParaRPr lang="en-US" altLang="ja-JP" sz="2200" smtClean="0">
              <a:latin typeface="メイリオ" panose="020B0604030504040204" pitchFamily="50" charset="-128"/>
            </a:endParaRPr>
          </a:p>
          <a:p>
            <a:pPr marL="857250" lvl="2" indent="0"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2400" b="1" smtClean="0">
                <a:latin typeface="メイリオ" panose="020B0604030504040204" pitchFamily="50" charset="-128"/>
              </a:rPr>
              <a:t>今回のハンドラは以下の１つ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771650" lvl="3" indent="-457200">
              <a:buFont typeface="Wingdings" panose="05000000000000000000" pitchFamily="2" charset="2"/>
              <a:buChar char="u"/>
              <a:defRPr/>
            </a:pPr>
            <a:r>
              <a:rPr lang="ja-JP" altLang="en-US" sz="2400" smtClean="0">
                <a:latin typeface="メイリオ" panose="020B0604030504040204" pitchFamily="50" charset="-128"/>
              </a:rPr>
              <a:t>画面切替ハンドラ</a:t>
            </a:r>
            <a:endParaRPr lang="en-US" altLang="ja-JP" sz="2400" smtClean="0"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6DACB-91D9-4EDA-96E7-2F40E031C573}" type="slidenum">
              <a:rPr lang="en-US" altLang="ja-JP"/>
              <a:pPr>
                <a:defRPr/>
              </a:pPr>
              <a:t>29</a:t>
            </a:fld>
            <a:endParaRPr lang="en-US" altLang="ja-JP"/>
          </a:p>
        </p:txBody>
      </p:sp>
      <p:pic>
        <p:nvPicPr>
          <p:cNvPr id="38917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プロと</a:t>
            </a:r>
            <a:r>
              <a:rPr lang="ja-JP" altLang="en-US"/>
              <a:t>アマチュア</a:t>
            </a:r>
            <a:r>
              <a:rPr lang="ja-JP" altLang="en-US" smtClean="0"/>
              <a:t>の違い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はじめに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85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547813" y="908050"/>
            <a:ext cx="7704137" cy="4968875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3200" b="0" smtClean="0">
                <a:latin typeface="メイリオ" panose="020B0604030504040204" pitchFamily="50" charset="-128"/>
              </a:rPr>
              <a:t>画面切替ハンドラ</a:t>
            </a:r>
            <a:endParaRPr lang="en-US" altLang="ja-JP" sz="3200" b="0" smtClean="0">
              <a:latin typeface="メイリオ" panose="020B0604030504040204" pitchFamily="50" charset="-128"/>
            </a:endParaRPr>
          </a:p>
          <a:p>
            <a:pPr marL="457200" lvl="1" indent="0">
              <a:buSzPct val="100000"/>
              <a:buFontTx/>
              <a:buNone/>
              <a:defRPr/>
            </a:pPr>
            <a:r>
              <a:rPr lang="ja-JP" altLang="en-US" sz="2400" b="1" smtClean="0">
                <a:latin typeface="メイリオ" panose="020B0604030504040204" pitchFamily="50" charset="-128"/>
              </a:rPr>
              <a:t>画面切替操作を行った際にコール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457200" lvl="1" indent="0">
              <a:buSzPct val="100000"/>
              <a:buFontTx/>
              <a:buNone/>
              <a:defRPr/>
            </a:pPr>
            <a:r>
              <a:rPr lang="en-US" altLang="ja-JP" sz="160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viewId_e</a:t>
            </a:r>
            <a:r>
              <a:rPr lang="en-US" altLang="ja-JP" sz="16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lvl="1" indent="0">
              <a:buSzPct val="100000"/>
              <a:buFontTx/>
              <a:buNone/>
              <a:defRPr/>
            </a:pPr>
            <a:r>
              <a:rPr lang="en-US" altLang="ja-JP" sz="1600" smtClean="0">
                <a:latin typeface="Consolas" panose="020B0609020204030204" pitchFamily="49" charset="0"/>
                <a:cs typeface="Consolas" panose="020B0609020204030204" pitchFamily="49" charset="0"/>
              </a:rPr>
              <a:t>Intern00x00x::</a:t>
            </a:r>
            <a:r>
              <a:rPr lang="en-US" altLang="ja-JP" sz="1600" err="1">
                <a:latin typeface="Consolas" panose="020B0609020204030204" pitchFamily="49" charset="0"/>
                <a:cs typeface="Consolas" panose="020B0609020204030204" pitchFamily="49" charset="0"/>
              </a:rPr>
              <a:t>internKeyProcess</a:t>
            </a:r>
            <a:r>
              <a:rPr lang="en-US" altLang="ja-JP" sz="16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600" err="1">
                <a:latin typeface="Consolas" panose="020B0609020204030204" pitchFamily="49" charset="0"/>
                <a:cs typeface="Consolas" panose="020B0609020204030204" pitchFamily="49" charset="0"/>
              </a:rPr>
              <a:t>viewId_e</a:t>
            </a:r>
            <a:r>
              <a:rPr lang="en-US" altLang="ja-JP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err="1">
                <a:latin typeface="Consolas" panose="020B0609020204030204" pitchFamily="49" charset="0"/>
                <a:cs typeface="Consolas" panose="020B0609020204030204" pitchFamily="49" charset="0"/>
              </a:rPr>
              <a:t>viewId</a:t>
            </a:r>
            <a:r>
              <a:rPr lang="en-US" altLang="ja-JP" sz="16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600" err="1">
                <a:latin typeface="Consolas" panose="020B0609020204030204" pitchFamily="49" charset="0"/>
                <a:cs typeface="Consolas" panose="020B0609020204030204" pitchFamily="49" charset="0"/>
              </a:rPr>
              <a:t>keyId_e</a:t>
            </a:r>
            <a:r>
              <a:rPr lang="en-US" altLang="ja-JP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err="1">
                <a:latin typeface="Consolas" panose="020B0609020204030204" pitchFamily="49" charset="0"/>
                <a:cs typeface="Consolas" panose="020B0609020204030204" pitchFamily="49" charset="0"/>
              </a:rPr>
              <a:t>keyId</a:t>
            </a:r>
            <a:r>
              <a:rPr lang="en-US" altLang="ja-JP" sz="160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ja-JP" sz="18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2" indent="0">
              <a:buSzPct val="100000"/>
              <a:buFont typeface="Wingdings" panose="05000000000000000000" pitchFamily="2" charset="2"/>
              <a:buNone/>
              <a:defRPr/>
            </a:pPr>
            <a:endParaRPr lang="en-US" altLang="ja-JP" sz="1600" i="1" smtClean="0">
              <a:latin typeface="メイリオ" pitchFamily="50" charset="-128"/>
            </a:endParaRPr>
          </a:p>
          <a:p>
            <a:pPr lvl="2" indent="-285750">
              <a:buClrTx/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b="1" smtClean="0">
                <a:latin typeface="メイリオ" pitchFamily="50" charset="-128"/>
              </a:rPr>
              <a:t>パラメーター</a:t>
            </a:r>
            <a:endParaRPr lang="en-US" altLang="ja-JP" b="1" smtClean="0">
              <a:latin typeface="メイリオ" pitchFamily="50" charset="-128"/>
            </a:endParaRPr>
          </a:p>
          <a:p>
            <a:pPr marL="1314450" lvl="3" indent="0">
              <a:buSzPct val="100000"/>
              <a:buFontTx/>
              <a:buNone/>
              <a:defRPr/>
            </a:pPr>
            <a:r>
              <a:rPr lang="en-US" altLang="ja-JP" err="1" smtClean="0">
                <a:latin typeface="Consolas" panose="020B0609020204030204" pitchFamily="49" charset="0"/>
                <a:cs typeface="Consolas" panose="020B0609020204030204" pitchFamily="49" charset="0"/>
              </a:rPr>
              <a:t>viewId</a:t>
            </a:r>
            <a:r>
              <a:rPr lang="en-US" altLang="ja-JP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ja-JP" altLang="en-US" smtClean="0">
                <a:latin typeface="メイリオ" pitchFamily="50" charset="-128"/>
              </a:rPr>
              <a:t>現在表示中の画面</a:t>
            </a:r>
            <a:endParaRPr lang="en-US" altLang="ja-JP" smtClean="0">
              <a:latin typeface="メイリオ" pitchFamily="50" charset="-128"/>
            </a:endParaRPr>
          </a:p>
          <a:p>
            <a:pPr marL="1314450" lvl="3" indent="0">
              <a:buSzPct val="100000"/>
              <a:buFontTx/>
              <a:buNone/>
              <a:defRPr/>
            </a:pPr>
            <a:r>
              <a:rPr lang="ja-JP" altLang="en-US" smtClean="0">
                <a:latin typeface="メイリオ" pitchFamily="50" charset="-128"/>
              </a:rPr>
              <a:t>型：</a:t>
            </a:r>
            <a:r>
              <a:rPr lang="en-US" altLang="ja-JP" err="1" smtClean="0">
                <a:latin typeface="Consolas" panose="020B0609020204030204" pitchFamily="49" charset="0"/>
                <a:cs typeface="Consolas" panose="020B0609020204030204" pitchFamily="49" charset="0"/>
              </a:rPr>
              <a:t>viewId_e</a:t>
            </a:r>
            <a:r>
              <a:rPr lang="en-US" altLang="ja-JP" i="1">
                <a:latin typeface="メイリオ" pitchFamily="50" charset="-128"/>
              </a:rPr>
              <a:t>	</a:t>
            </a:r>
            <a:r>
              <a:rPr lang="ja-JP" altLang="en-US" smtClean="0">
                <a:latin typeface="メイリオ" pitchFamily="50" charset="-128"/>
              </a:rPr>
              <a:t>画面ごとに割り当てる</a:t>
            </a:r>
            <a:r>
              <a:rPr lang="en-US" altLang="ja-JP" smtClean="0">
                <a:latin typeface="メイリオ" pitchFamily="50" charset="-128"/>
              </a:rPr>
              <a:t>ID</a:t>
            </a:r>
          </a:p>
          <a:p>
            <a:pPr marL="1314450" lvl="3" indent="0">
              <a:buSzPct val="100000"/>
              <a:buFontTx/>
              <a:buNone/>
              <a:defRPr/>
            </a:pPr>
            <a:endParaRPr lang="en-US" altLang="ja-JP" smtClean="0">
              <a:latin typeface="メイリオ" pitchFamily="50" charset="-128"/>
            </a:endParaRPr>
          </a:p>
          <a:p>
            <a:pPr marL="1314450" lvl="3" indent="0">
              <a:buSzPct val="100000"/>
              <a:buFontTx/>
              <a:buNone/>
              <a:defRPr/>
            </a:pPr>
            <a:r>
              <a:rPr lang="en-US" altLang="ja-JP" err="1" smtClean="0">
                <a:latin typeface="Consolas" panose="020B0609020204030204" pitchFamily="49" charset="0"/>
                <a:cs typeface="Consolas" panose="020B0609020204030204" pitchFamily="49" charset="0"/>
              </a:rPr>
              <a:t>keyId</a:t>
            </a:r>
            <a:r>
              <a:rPr lang="en-US" altLang="ja-JP">
                <a:latin typeface="メイリオ" pitchFamily="50" charset="-128"/>
              </a:rPr>
              <a:t>	</a:t>
            </a:r>
            <a:r>
              <a:rPr lang="en-US" altLang="ja-JP" smtClean="0">
                <a:latin typeface="メイリオ" pitchFamily="50" charset="-128"/>
              </a:rPr>
              <a:t>	</a:t>
            </a:r>
            <a:r>
              <a:rPr lang="ja-JP" altLang="en-US" smtClean="0">
                <a:latin typeface="メイリオ" pitchFamily="50" charset="-128"/>
              </a:rPr>
              <a:t>押下したボタン（右 </a:t>
            </a:r>
            <a:r>
              <a:rPr lang="ja-JP" altLang="en-US" sz="1400" smtClean="0">
                <a:latin typeface="メイリオ" pitchFamily="50" charset="-128"/>
              </a:rPr>
              <a:t>または</a:t>
            </a:r>
            <a:r>
              <a:rPr lang="ja-JP" altLang="en-US" smtClean="0">
                <a:latin typeface="メイリオ" pitchFamily="50" charset="-128"/>
              </a:rPr>
              <a:t> 左）</a:t>
            </a:r>
            <a:endParaRPr lang="en-US" altLang="ja-JP" smtClean="0">
              <a:latin typeface="メイリオ" pitchFamily="50" charset="-128"/>
            </a:endParaRPr>
          </a:p>
          <a:p>
            <a:pPr marL="1314450" lvl="3" indent="0">
              <a:buSzPct val="100000"/>
              <a:buFontTx/>
              <a:buNone/>
              <a:defRPr/>
            </a:pPr>
            <a:r>
              <a:rPr lang="ja-JP" altLang="en-US" i="1" smtClean="0">
                <a:latin typeface="メイリオ" pitchFamily="50" charset="-128"/>
              </a:rPr>
              <a:t>型：</a:t>
            </a:r>
            <a:r>
              <a:rPr lang="en-US" altLang="ja-JP" err="1" smtClean="0">
                <a:latin typeface="Consolas" panose="020B0609020204030204" pitchFamily="49" charset="0"/>
                <a:cs typeface="Consolas" panose="020B0609020204030204" pitchFamily="49" charset="0"/>
              </a:rPr>
              <a:t>keyId_e</a:t>
            </a:r>
            <a:r>
              <a:rPr lang="en-US" altLang="ja-JP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ja-JP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ja-JP" altLang="en-US" smtClean="0">
                <a:latin typeface="メイリオ" pitchFamily="50" charset="-128"/>
              </a:rPr>
              <a:t>キーごとに割り当てる</a:t>
            </a:r>
            <a:r>
              <a:rPr lang="en-US" altLang="ja-JP" smtClean="0">
                <a:latin typeface="メイリオ" pitchFamily="50" charset="-128"/>
              </a:rPr>
              <a:t>ID</a:t>
            </a:r>
          </a:p>
          <a:p>
            <a:pPr lvl="2" indent="-285750">
              <a:buClrTx/>
              <a:buSzPct val="100000"/>
              <a:buFont typeface="Wingdings" panose="05000000000000000000" pitchFamily="2" charset="2"/>
              <a:buChar char="l"/>
              <a:defRPr/>
            </a:pPr>
            <a:endParaRPr lang="en-US" altLang="ja-JP" b="1" smtClean="0">
              <a:latin typeface="メイリオ" pitchFamily="50" charset="-128"/>
            </a:endParaRPr>
          </a:p>
          <a:p>
            <a:pPr lvl="2" indent="-285750">
              <a:buClrTx/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b="1" smtClean="0">
                <a:latin typeface="メイリオ" pitchFamily="50" charset="-128"/>
              </a:rPr>
              <a:t>戻り値</a:t>
            </a:r>
            <a:endParaRPr lang="en-US" altLang="ja-JP" b="1" smtClean="0">
              <a:latin typeface="メイリオ" pitchFamily="50" charset="-128"/>
            </a:endParaRPr>
          </a:p>
          <a:p>
            <a:pPr marL="1314450" lvl="3" indent="0">
              <a:buSzPct val="100000"/>
              <a:buFontTx/>
              <a:buNone/>
              <a:defRPr/>
            </a:pPr>
            <a:r>
              <a:rPr lang="ja-JP" altLang="en-US" smtClean="0">
                <a:latin typeface="メイリオ" pitchFamily="50" charset="-128"/>
              </a:rPr>
              <a:t>遷移先の画面</a:t>
            </a:r>
            <a:r>
              <a:rPr lang="en-US" altLang="ja-JP" smtClean="0">
                <a:latin typeface="メイリオ" pitchFamily="50" charset="-128"/>
              </a:rPr>
              <a:t>ID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01DAA-F0CE-4489-9466-7639ACCBBC87}" type="slidenum">
              <a:rPr lang="en-US" altLang="ja-JP"/>
              <a:pPr>
                <a:defRPr/>
              </a:pPr>
              <a:t>30</a:t>
            </a:fld>
            <a:endParaRPr lang="en-US" altLang="ja-JP"/>
          </a:p>
        </p:txBody>
      </p:sp>
      <p:pic>
        <p:nvPicPr>
          <p:cNvPr id="40965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課題（仕様変更）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課題（仕様変更）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lvl="1" indent="0">
              <a:buSzPct val="100000"/>
              <a:buNone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仕様変更で従来の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無料会員に追加して、</a:t>
            </a:r>
            <a:r>
              <a:rPr lang="en-US" altLang="ja-JP" sz="2400" kern="0">
                <a:latin typeface="メイリオ" panose="020B0604030504040204" pitchFamily="50" charset="-128"/>
              </a:rPr>
              <a:t/>
            </a:r>
            <a:br>
              <a:rPr lang="en-US" altLang="ja-JP" sz="2400" ker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有料会員の登録区分が追加された。</a:t>
            </a:r>
            <a:r>
              <a:rPr lang="en-US" altLang="ja-JP" sz="2400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kern="0" smtClean="0">
                <a:latin typeface="メイリオ" panose="020B0604030504040204" pitchFamily="50" charset="-128"/>
              </a:rPr>
            </a:b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lvl="1" indent="0">
              <a:buSzPct val="100000"/>
              <a:buNone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新たに追加する有料会員の清算は</a:t>
            </a:r>
            <a:r>
              <a:rPr lang="en-US" altLang="ja-JP" sz="2400" kern="0">
                <a:latin typeface="メイリオ" panose="020B0604030504040204" pitchFamily="50" charset="-128"/>
              </a:rPr>
              <a:t/>
            </a:r>
            <a:br>
              <a:rPr lang="en-US" altLang="ja-JP" sz="2400" ker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次のスライドの内容とする。</a:t>
            </a:r>
            <a:endParaRPr lang="en-US" altLang="ja-JP" sz="2400" kern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33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有料会員の清算の条件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消費税は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8%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送料は常時無料。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税抜合計の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円毎にポイントが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en-US" altLang="ja-JP" sz="2100" b="1" kern="0" smtClean="0">
                <a:latin typeface="メイリオ" panose="020B0604030504040204" pitchFamily="50" charset="-128"/>
              </a:rPr>
              <a:t>2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ポイントずつ貯まる。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ポイントは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ポイントで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円分の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ja-JP" altLang="en-US" sz="2100" b="1" kern="0" smtClean="0">
                <a:latin typeface="メイリオ" panose="020B0604030504040204" pitchFamily="50" charset="-128"/>
              </a:rPr>
              <a:t>割引として使える。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毎月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20,30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日は税抜き価格から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10%OFF</a:t>
            </a:r>
          </a:p>
        </p:txBody>
      </p:sp>
    </p:spTree>
    <p:extLst>
      <p:ext uri="{BB962C8B-B14F-4D97-AF65-F5344CB8AC3E}">
        <p14:creationId xmlns:p14="http://schemas.microsoft.com/office/powerpoint/2010/main" val="23195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課題（仕様変更）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課題（仕様変更）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</a:p>
          <a:p>
            <a:pPr>
              <a:buClrTx/>
              <a:buSzPct val="100000"/>
            </a:pP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清算のフローチャートを作成せよ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フローチャートに基づき、</a:t>
            </a:r>
            <a:r>
              <a:rPr lang="en-US" altLang="ja-JP" sz="24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b="1" kern="0" smtClean="0">
                <a:latin typeface="メイリオ" panose="020B0604030504040204" pitchFamily="50" charset="-128"/>
              </a:rPr>
            </a:br>
            <a:r>
              <a:rPr lang="ja-JP" altLang="en-US" sz="2400" b="1" kern="0" smtClean="0">
                <a:latin typeface="メイリオ" panose="020B0604030504040204" pitchFamily="50" charset="-128"/>
              </a:rPr>
              <a:t>与えられたプログラムを変更せよ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。</a:t>
            </a: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4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55299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547813" y="908050"/>
            <a:ext cx="7489825" cy="1512888"/>
          </a:xfrm>
        </p:spPr>
        <p:txBody>
          <a:bodyPr/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lang="ja-JP" altLang="en-US" sz="3200" b="0" smtClean="0">
                <a:latin typeface="メイリオ" panose="020B0604030504040204" pitchFamily="50" charset="-128"/>
              </a:rPr>
              <a:t>課題（仕様変更）</a:t>
            </a:r>
          </a:p>
          <a:p>
            <a:pPr marL="400050" lvl="1" indent="0">
              <a:buFontTx/>
              <a:buNone/>
            </a:pPr>
            <a:r>
              <a:rPr lang="ja-JP" altLang="en-US" b="1" smtClean="0">
                <a:latin typeface="メイリオ" panose="020B0604030504040204" pitchFamily="50" charset="-128"/>
              </a:rPr>
              <a:t>プログラムに仕様変更が生じ、本来、</a:t>
            </a:r>
            <a:r>
              <a:rPr lang="en-US" altLang="ja-JP" b="1" smtClean="0">
                <a:latin typeface="メイリオ" panose="020B0604030504040204" pitchFamily="50" charset="-128"/>
              </a:rPr>
              <a:t>1</a:t>
            </a:r>
            <a:r>
              <a:rPr lang="ja-JP" altLang="en-US" b="1" smtClean="0">
                <a:latin typeface="メイリオ" panose="020B0604030504040204" pitchFamily="50" charset="-128"/>
              </a:rPr>
              <a:t>画面追加であったが</a:t>
            </a:r>
            <a:r>
              <a:rPr lang="en-US" altLang="ja-JP" b="1" smtClean="0">
                <a:latin typeface="メイリオ" panose="020B0604030504040204" pitchFamily="50" charset="-128"/>
              </a:rPr>
              <a:t/>
            </a:r>
            <a:br>
              <a:rPr lang="en-US" altLang="ja-JP" b="1" smtClean="0">
                <a:latin typeface="メイリオ" panose="020B0604030504040204" pitchFamily="50" charset="-128"/>
              </a:rPr>
            </a:br>
            <a:r>
              <a:rPr lang="en-US" altLang="ja-JP" b="1" u="sng" smtClean="0">
                <a:latin typeface="メイリオ" panose="020B0604030504040204" pitchFamily="50" charset="-128"/>
              </a:rPr>
              <a:t>2</a:t>
            </a:r>
            <a:r>
              <a:rPr lang="ja-JP" altLang="en-US" b="1" u="sng" smtClean="0">
                <a:latin typeface="メイリオ" panose="020B0604030504040204" pitchFamily="50" charset="-128"/>
              </a:rPr>
              <a:t>画面追加する</a:t>
            </a:r>
            <a:r>
              <a:rPr lang="ja-JP" altLang="en-US" b="1" smtClean="0">
                <a:latin typeface="メイリオ" panose="020B0604030504040204" pitchFamily="50" charset="-128"/>
              </a:rPr>
              <a:t>こととなった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828218-ED99-4CB1-B6E1-0D749C69C2CD}" type="slidenum">
              <a:rPr lang="en-US" altLang="ja-JP"/>
              <a:pPr>
                <a:defRPr/>
              </a:pPr>
              <a:t>34</a:t>
            </a:fld>
            <a:endParaRPr lang="en-US" altLang="ja-JP"/>
          </a:p>
        </p:txBody>
      </p:sp>
      <p:pic>
        <p:nvPicPr>
          <p:cNvPr id="55301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コンテンツ プレースホルダー 3"/>
          <p:cNvSpPr txBox="1">
            <a:spLocks/>
          </p:cNvSpPr>
          <p:nvPr/>
        </p:nvSpPr>
        <p:spPr bwMode="gray">
          <a:xfrm>
            <a:off x="2016125" y="2997200"/>
            <a:ext cx="6553200" cy="140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85725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lvl="1">
              <a:buFont typeface="ＭＳ Ｐゴシック" panose="020B0600070205080204" pitchFamily="50" charset="-128"/>
              <a:buAutoNum type="arabicPeriod"/>
            </a:pPr>
            <a:r>
              <a:rPr lang="ja-JP" altLang="en-US">
                <a:latin typeface="メイリオ" panose="020B0604030504040204" pitchFamily="50" charset="-128"/>
              </a:rPr>
              <a:t>フローチャートを作成せよ</a:t>
            </a:r>
            <a:endParaRPr lang="en-US" altLang="ja-JP">
              <a:latin typeface="メイリオ" panose="020B0604030504040204" pitchFamily="50" charset="-128"/>
            </a:endParaRPr>
          </a:p>
          <a:p>
            <a:pPr lvl="1">
              <a:buFont typeface="ＭＳ Ｐゴシック" panose="020B0600070205080204" pitchFamily="50" charset="-128"/>
              <a:buAutoNum type="arabicPeriod"/>
            </a:pPr>
            <a:endParaRPr lang="en-US" altLang="ja-JP">
              <a:latin typeface="メイリオ" panose="020B0604030504040204" pitchFamily="50" charset="-128"/>
            </a:endParaRPr>
          </a:p>
          <a:p>
            <a:pPr lvl="1">
              <a:buFont typeface="ＭＳ Ｐゴシック" panose="020B0600070205080204" pitchFamily="50" charset="-128"/>
              <a:buAutoNum type="arabicPeriod"/>
            </a:pPr>
            <a:r>
              <a:rPr lang="ja-JP" altLang="en-US">
                <a:latin typeface="メイリオ" panose="020B0604030504040204" pitchFamily="50" charset="-128"/>
              </a:rPr>
              <a:t>フローチャートに基づき、</a:t>
            </a:r>
            <a:r>
              <a:rPr lang="en-US" altLang="ja-JP">
                <a:latin typeface="メイリオ" panose="020B0604030504040204" pitchFamily="50" charset="-128"/>
              </a:rPr>
              <a:t/>
            </a:r>
            <a:br>
              <a:rPr lang="en-US" altLang="ja-JP">
                <a:latin typeface="メイリオ" panose="020B0604030504040204" pitchFamily="50" charset="-128"/>
              </a:rPr>
            </a:br>
            <a:r>
              <a:rPr lang="ja-JP" altLang="en-US">
                <a:latin typeface="メイリオ" panose="020B0604030504040204" pitchFamily="50" charset="-128"/>
              </a:rPr>
              <a:t>与えられた</a:t>
            </a:r>
            <a:r>
              <a:rPr lang="en-US" altLang="ja-JP">
                <a:latin typeface="メイリオ" panose="020B0604030504040204" pitchFamily="50" charset="-128"/>
              </a:rPr>
              <a:t>C</a:t>
            </a:r>
            <a:r>
              <a:rPr lang="ja-JP" altLang="en-US">
                <a:latin typeface="メイリオ" panose="020B0604030504040204" pitchFamily="50" charset="-128"/>
              </a:rPr>
              <a:t>言語のプログラムを変更せよ</a:t>
            </a:r>
          </a:p>
        </p:txBody>
      </p:sp>
    </p:spTree>
    <p:extLst>
      <p:ext uri="{BB962C8B-B14F-4D97-AF65-F5344CB8AC3E}">
        <p14:creationId xmlns:p14="http://schemas.microsoft.com/office/powerpoint/2010/main" val="2671262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テスト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52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5817F-D97D-4DEF-AF48-13F2024CC123}" type="slidenum">
              <a:rPr lang="en-US" altLang="ja-JP"/>
              <a:pPr>
                <a:defRPr/>
              </a:pPr>
              <a:t>36</a:t>
            </a:fld>
            <a:endParaRPr lang="en-US" altLang="ja-JP"/>
          </a:p>
        </p:txBody>
      </p:sp>
      <p:pic>
        <p:nvPicPr>
          <p:cNvPr id="59396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コンテンツ プレースホルダー 3"/>
          <p:cNvSpPr txBox="1">
            <a:spLocks/>
          </p:cNvSpPr>
          <p:nvPr/>
        </p:nvSpPr>
        <p:spPr bwMode="gray">
          <a:xfrm>
            <a:off x="2771775" y="2392363"/>
            <a:ext cx="4103688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3600" b="0" kern="0" smtClean="0">
                <a:latin typeface="メイリオ" panose="020B0604030504040204" pitchFamily="50" charset="-128"/>
                <a:cs typeface="メイリオ" panose="020B0604030504040204" pitchFamily="50" charset="-128"/>
              </a:rPr>
              <a:t>    設計・実装</a:t>
            </a:r>
            <a:endParaRPr lang="en-US" altLang="ja-JP" sz="3600" b="0" kern="0" smtClean="0">
              <a:latin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3600" b="0" kern="0" smtClean="0">
                <a:latin typeface="メイリオ" panose="020B0604030504040204" pitchFamily="50" charset="-128"/>
                <a:cs typeface="メイリオ" panose="020B0604030504040204" pitchFamily="50" charset="-128"/>
              </a:rPr>
              <a:t>実機での動作確認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43011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476375" y="1052513"/>
            <a:ext cx="2879725" cy="504825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smtClean="0">
                <a:latin typeface="メイリオ" panose="020B0604030504040204" pitchFamily="50" charset="-128"/>
              </a:rPr>
              <a:t>動作の流れ</a:t>
            </a:r>
            <a:endParaRPr lang="en-US" altLang="ja-JP" sz="3200" b="0" smtClean="0"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EE1B1-1346-45C7-A7EF-673C716610C9}" type="slidenum">
              <a:rPr lang="en-US" altLang="ja-JP"/>
              <a:pPr>
                <a:defRPr/>
              </a:pPr>
              <a:t>37</a:t>
            </a:fld>
            <a:endParaRPr lang="en-US" altLang="ja-JP"/>
          </a:p>
        </p:txBody>
      </p:sp>
      <p:pic>
        <p:nvPicPr>
          <p:cNvPr id="43013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フローチャート : 定義済み処理 1"/>
          <p:cNvSpPr/>
          <p:nvPr/>
        </p:nvSpPr>
        <p:spPr>
          <a:xfrm>
            <a:off x="3492500" y="3932238"/>
            <a:ext cx="2735263" cy="504825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200">
                <a:latin typeface="メイリオ" pitchFamily="50" charset="-128"/>
                <a:cs typeface="メイリオ" pitchFamily="50" charset="-128"/>
              </a:rPr>
              <a:t>画面切替ハンドラ</a:t>
            </a:r>
            <a:r>
              <a:rPr lang="en-US" altLang="ja-JP" sz="1200">
                <a:latin typeface="メイリオ" pitchFamily="50" charset="-128"/>
                <a:cs typeface="メイリオ" pitchFamily="50" charset="-128"/>
              </a:rPr>
              <a:t/>
            </a:r>
            <a:br>
              <a:rPr lang="en-US" altLang="ja-JP" sz="1200">
                <a:latin typeface="メイリオ" pitchFamily="50" charset="-128"/>
                <a:cs typeface="メイリオ" pitchFamily="50" charset="-128"/>
              </a:rPr>
            </a:br>
            <a:r>
              <a:rPr lang="en-US" altLang="ja-JP" sz="1200">
                <a:latin typeface="メイリオ" pitchFamily="50" charset="-128"/>
                <a:cs typeface="メイリオ" pitchFamily="50" charset="-128"/>
              </a:rPr>
              <a:t>(</a:t>
            </a:r>
            <a:r>
              <a:rPr lang="en-US" altLang="ja-JP" sz="1200" err="1">
                <a:latin typeface="メイリオ" pitchFamily="50" charset="-128"/>
                <a:cs typeface="メイリオ" pitchFamily="50" charset="-128"/>
              </a:rPr>
              <a:t>internKeyProcess</a:t>
            </a:r>
            <a:r>
              <a:rPr lang="en-US" altLang="ja-JP" sz="1200">
                <a:latin typeface="メイリオ" pitchFamily="50" charset="-128"/>
                <a:cs typeface="メイリオ" pitchFamily="50" charset="-128"/>
              </a:rPr>
              <a:t>)</a:t>
            </a:r>
            <a:endParaRPr lang="ja-JP" altLang="en-US" sz="1200">
              <a:latin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フローチャート : 端子 2"/>
          <p:cNvSpPr/>
          <p:nvPr/>
        </p:nvSpPr>
        <p:spPr>
          <a:xfrm>
            <a:off x="3924300" y="2492375"/>
            <a:ext cx="1871663" cy="431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>
                <a:latin typeface="メイリオ" pitchFamily="50" charset="-128"/>
                <a:cs typeface="メイリオ" pitchFamily="50" charset="-128"/>
              </a:rPr>
              <a:t>開始</a:t>
            </a:r>
          </a:p>
        </p:txBody>
      </p:sp>
      <p:sp>
        <p:nvSpPr>
          <p:cNvPr id="9" name="フローチャート : 端子 14"/>
          <p:cNvSpPr/>
          <p:nvPr/>
        </p:nvSpPr>
        <p:spPr>
          <a:xfrm>
            <a:off x="3924300" y="5541963"/>
            <a:ext cx="1871663" cy="4333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>
                <a:latin typeface="メイリオ" pitchFamily="50" charset="-128"/>
                <a:cs typeface="メイリオ" pitchFamily="50" charset="-128"/>
              </a:rPr>
              <a:t>終了</a:t>
            </a:r>
          </a:p>
        </p:txBody>
      </p:sp>
      <p:cxnSp>
        <p:nvCxnSpPr>
          <p:cNvPr id="10" name="直線矢印コネクタ 9"/>
          <p:cNvCxnSpPr>
            <a:stCxn id="7" idx="2"/>
            <a:endCxn id="6" idx="0"/>
          </p:cNvCxnSpPr>
          <p:nvPr/>
        </p:nvCxnSpPr>
        <p:spPr>
          <a:xfrm>
            <a:off x="4860925" y="2924175"/>
            <a:ext cx="0" cy="1008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6" idx="2"/>
            <a:endCxn id="9" idx="0"/>
          </p:cNvCxnSpPr>
          <p:nvPr/>
        </p:nvCxnSpPr>
        <p:spPr>
          <a:xfrm>
            <a:off x="4860925" y="4437063"/>
            <a:ext cx="0" cy="11049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コンテンツ プレースホルダー 3"/>
          <p:cNvSpPr txBox="1">
            <a:spLocks/>
          </p:cNvSpPr>
          <p:nvPr/>
        </p:nvSpPr>
        <p:spPr bwMode="gray">
          <a:xfrm>
            <a:off x="3798888" y="1943100"/>
            <a:ext cx="2124075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b="0" kern="0" smtClean="0">
                <a:latin typeface="メイリオ" panose="020B0604030504040204" pitchFamily="50" charset="-128"/>
                <a:cs typeface="メイリオ" panose="020B0604030504040204" pitchFamily="50" charset="-128"/>
              </a:rPr>
              <a:t>画面切替操作</a:t>
            </a:r>
            <a:endParaRPr lang="en-US" altLang="ja-JP" b="0" kern="0" smtClean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7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547813" y="908050"/>
            <a:ext cx="7489825" cy="2016125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3200" b="0" smtClean="0">
                <a:latin typeface="メイリオ" panose="020B0604030504040204" pitchFamily="50" charset="-128"/>
              </a:rPr>
              <a:t>型の定義</a:t>
            </a:r>
            <a:endParaRPr lang="en-US" altLang="ja-JP" sz="3200" b="0" smtClean="0">
              <a:latin typeface="メイリオ" panose="020B0604030504040204" pitchFamily="50" charset="-128"/>
            </a:endParaRPr>
          </a:p>
          <a:p>
            <a:pPr marL="1200150" lvl="2" indent="-342900"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ja-JP" sz="2400" i="1" err="1" smtClean="0">
                <a:latin typeface="メイリオ" panose="020B0604030504040204" pitchFamily="50" charset="-128"/>
              </a:rPr>
              <a:t>viewId_e</a:t>
            </a:r>
            <a:endParaRPr lang="en-US" altLang="ja-JP" sz="2400" i="1">
              <a:latin typeface="メイリオ" panose="020B0604030504040204" pitchFamily="50" charset="-128"/>
            </a:endParaRPr>
          </a:p>
          <a:p>
            <a:pPr marL="1200150" lvl="2" indent="-342900"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ja-JP" sz="2400" i="1" err="1" smtClean="0">
                <a:latin typeface="メイリオ" panose="020B0604030504040204" pitchFamily="50" charset="-128"/>
              </a:rPr>
              <a:t>keyId_e</a:t>
            </a:r>
            <a:endParaRPr lang="en-US" altLang="ja-JP" sz="2400" i="1" smtClean="0">
              <a:latin typeface="メイリオ" panose="020B0604030504040204" pitchFamily="50" charset="-128"/>
            </a:endParaRPr>
          </a:p>
          <a:p>
            <a:pPr marL="57150" indent="0"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3000" smtClean="0">
                <a:latin typeface="メイリオ" panose="020B0604030504040204" pitchFamily="50" charset="-128"/>
              </a:rPr>
              <a:t>            </a:t>
            </a:r>
            <a:r>
              <a:rPr lang="en-US" altLang="ja-JP" sz="3000" i="1" smtClean="0">
                <a:latin typeface="メイリオ" panose="020B0604030504040204" pitchFamily="50" charset="-128"/>
              </a:rPr>
              <a:t>intern00x00x.h</a:t>
            </a:r>
            <a:r>
              <a:rPr lang="ja-JP" altLang="en-US" sz="3000" smtClean="0">
                <a:latin typeface="メイリオ" panose="020B0604030504040204" pitchFamily="50" charset="-128"/>
              </a:rPr>
              <a:t>参照</a:t>
            </a:r>
            <a:endParaRPr lang="en-US" altLang="ja-JP" sz="3000" smtClean="0"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1F238-0F10-466B-A40A-24E290C2C49C}" type="slidenum">
              <a:rPr lang="en-US" altLang="ja-JP"/>
              <a:pPr>
                <a:defRPr/>
              </a:pPr>
              <a:t>38</a:t>
            </a:fld>
            <a:endParaRPr lang="en-US" altLang="ja-JP"/>
          </a:p>
        </p:txBody>
      </p:sp>
      <p:pic>
        <p:nvPicPr>
          <p:cNvPr id="45061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2195513" y="3141663"/>
            <a:ext cx="2374900" cy="1511300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txBody>
          <a:bodyPr lIns="108000" tIns="108000" rIns="108000" bIns="108000">
            <a:spAutoFit/>
          </a:bodyPr>
          <a:lstStyle/>
          <a:p>
            <a:pPr marL="0" lvl="2">
              <a:buSzPct val="100000"/>
              <a:defRPr/>
            </a:pPr>
            <a:r>
              <a:rPr lang="en-US" altLang="ja-JP" sz="1400" kern="0" err="1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typedef</a:t>
            </a:r>
            <a:r>
              <a:rPr lang="en-US" altLang="ja-JP" sz="1400" kern="0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 </a:t>
            </a:r>
            <a:r>
              <a:rPr lang="en-US" altLang="ja-JP" sz="1400" kern="0" err="1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enum</a:t>
            </a:r>
            <a:r>
              <a:rPr lang="en-US" altLang="ja-JP" sz="1400" kern="0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 {</a:t>
            </a:r>
          </a:p>
          <a:p>
            <a:pPr marL="0" lvl="2">
              <a:buSzPct val="100000"/>
              <a:defRPr/>
            </a:pPr>
            <a:r>
              <a:rPr lang="en-US" altLang="ja-JP" sz="1400" kern="0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    VIEW_UNKNOWN,</a:t>
            </a:r>
          </a:p>
          <a:p>
            <a:pPr marL="0" lvl="2">
              <a:buSzPct val="100000"/>
              <a:defRPr/>
            </a:pPr>
            <a:r>
              <a:rPr lang="en-US" altLang="ja-JP" sz="1400" kern="0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    VIEW_1ST,</a:t>
            </a:r>
          </a:p>
          <a:p>
            <a:pPr marL="0" lvl="2">
              <a:buSzPct val="100000"/>
              <a:defRPr/>
            </a:pPr>
            <a:r>
              <a:rPr lang="en-US" altLang="ja-JP" sz="1400" kern="0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    VIEW_2ND,</a:t>
            </a:r>
          </a:p>
          <a:p>
            <a:pPr marL="0" lvl="2">
              <a:buSzPct val="100000"/>
              <a:defRPr/>
            </a:pPr>
            <a:r>
              <a:rPr lang="en-US" altLang="ja-JP" sz="1400" kern="0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    VIEW_3RD,</a:t>
            </a:r>
          </a:p>
          <a:p>
            <a:pPr marL="0" lvl="2">
              <a:buSzPct val="100000"/>
              <a:defRPr/>
            </a:pPr>
            <a:r>
              <a:rPr lang="en-US" altLang="ja-JP" sz="1400" kern="0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} </a:t>
            </a:r>
            <a:r>
              <a:rPr lang="en-US" altLang="ja-JP" sz="1400" kern="0" err="1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viewId_e</a:t>
            </a:r>
            <a:r>
              <a:rPr lang="en-US" altLang="ja-JP" sz="1400" kern="0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48263" y="3141663"/>
            <a:ext cx="2519362" cy="1295400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txBody>
          <a:bodyPr lIns="108000" tIns="108000" rIns="108000" bIns="108000">
            <a:spAutoFit/>
          </a:bodyPr>
          <a:lstStyle/>
          <a:p>
            <a:pPr marL="0" lvl="2">
              <a:buSzPct val="100000"/>
              <a:defRPr/>
            </a:pPr>
            <a:r>
              <a:rPr lang="en-US" altLang="ja-JP" sz="1400" kern="0" err="1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typedef</a:t>
            </a:r>
            <a:r>
              <a:rPr lang="en-US" altLang="ja-JP" sz="1400" kern="0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 </a:t>
            </a:r>
            <a:r>
              <a:rPr lang="en-US" altLang="ja-JP" sz="1400" kern="0" err="1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enum</a:t>
            </a:r>
            <a:r>
              <a:rPr lang="en-US" altLang="ja-JP" sz="1400" kern="0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 {</a:t>
            </a:r>
          </a:p>
          <a:p>
            <a:pPr marL="0" lvl="2">
              <a:buSzPct val="100000"/>
              <a:defRPr/>
            </a:pPr>
            <a:r>
              <a:rPr lang="en-US" altLang="ja-JP" sz="1400" kern="0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    KEY_UNKNOWN,</a:t>
            </a:r>
          </a:p>
          <a:p>
            <a:pPr marL="0" lvl="2">
              <a:buSzPct val="100000"/>
              <a:defRPr/>
            </a:pPr>
            <a:r>
              <a:rPr lang="en-US" altLang="ja-JP" sz="1400" kern="0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    KEY_LEFT,</a:t>
            </a:r>
          </a:p>
          <a:p>
            <a:pPr marL="0" lvl="2">
              <a:buSzPct val="100000"/>
              <a:defRPr/>
            </a:pPr>
            <a:r>
              <a:rPr lang="en-US" altLang="ja-JP" sz="1400" kern="0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    KEY_RIGHT,</a:t>
            </a:r>
          </a:p>
          <a:p>
            <a:pPr marL="0" lvl="2">
              <a:buSzPct val="100000"/>
              <a:defRPr/>
            </a:pPr>
            <a:r>
              <a:rPr lang="en-US" altLang="ja-JP" sz="1400" kern="0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} </a:t>
            </a:r>
            <a:r>
              <a:rPr lang="en-US" altLang="ja-JP" sz="1400" kern="0" err="1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keyId_e</a:t>
            </a:r>
            <a:r>
              <a:rPr lang="en-US" altLang="ja-JP" sz="1400" kern="0">
                <a:latin typeface="Consolas" panose="020B0609020204030204" pitchFamily="49" charset="0"/>
                <a:ea typeface="メイリオ" pitchFamily="50" charset="-128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5064" name="コンテンツ プレースホルダー 3"/>
          <p:cNvSpPr txBox="1">
            <a:spLocks/>
          </p:cNvSpPr>
          <p:nvPr/>
        </p:nvSpPr>
        <p:spPr bwMode="gray">
          <a:xfrm>
            <a:off x="2339975" y="4997450"/>
            <a:ext cx="3887788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marL="0" lvl="1">
              <a:buFontTx/>
              <a:buNone/>
            </a:pPr>
            <a:r>
              <a:rPr lang="ja-JP" altLang="en-US" sz="2400" b="1">
                <a:latin typeface="メイリオ" panose="020B0604030504040204" pitchFamily="50" charset="-128"/>
              </a:rPr>
              <a:t>例）画面の判定</a:t>
            </a:r>
            <a:endParaRPr lang="en-US" altLang="ja-JP" sz="2400" b="1">
              <a:latin typeface="メイリオ" panose="020B0604030504040204" pitchFamily="50" charset="-128"/>
            </a:endParaRPr>
          </a:p>
          <a:p>
            <a:pPr marL="0" lvl="1">
              <a:buFontTx/>
              <a:buNone/>
            </a:pPr>
            <a:r>
              <a:rPr lang="en-US" altLang="ja-JP" sz="1800">
                <a:latin typeface="Consolas" panose="020B0609020204030204" pitchFamily="49" charset="0"/>
                <a:cs typeface="Consolas" panose="020B0609020204030204" pitchFamily="49" charset="0"/>
              </a:rPr>
              <a:t>if(viewId == VIEW_1ST) { } </a:t>
            </a:r>
            <a:endParaRPr lang="en-US" altLang="ja-JP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2F331-7BD2-47F9-B4BA-5E31B92B4CBA}" type="slidenum">
              <a:rPr lang="en-US" altLang="ja-JP"/>
              <a:pPr>
                <a:defRPr/>
              </a:pPr>
              <a:t>39</a:t>
            </a:fld>
            <a:endParaRPr lang="en-US" altLang="ja-JP"/>
          </a:p>
        </p:txBody>
      </p:sp>
      <p:pic>
        <p:nvPicPr>
          <p:cNvPr id="53252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771775" y="2349500"/>
            <a:ext cx="4103688" cy="2159000"/>
          </a:xfrm>
        </p:spPr>
        <p:txBody>
          <a:bodyPr anchor="ctr" anchorCtr="1"/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lang="ja-JP" altLang="en-US" sz="3600" b="0" smtClean="0">
                <a:latin typeface="メイリオ" panose="020B0604030504040204" pitchFamily="50" charset="-128"/>
              </a:rPr>
              <a:t>    設計・実装</a:t>
            </a:r>
            <a:endParaRPr lang="en-US" altLang="ja-JP" sz="3600" b="0" smtClean="0">
              <a:latin typeface="メイリオ" panose="020B0604030504040204" pitchFamily="50" charset="-128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lang="ja-JP" altLang="en-US" sz="3600" b="0" smtClean="0">
                <a:latin typeface="メイリオ" panose="020B0604030504040204" pitchFamily="50" charset="-128"/>
              </a:rPr>
              <a:t>実機での動作確認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10243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 anchor="ctr"/>
          <a:lstStyle/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品質の追求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時間のかけどころ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可読性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期待しない条件下での動作</a:t>
            </a:r>
            <a:endParaRPr lang="ja-JP" altLang="en-US" b="0" smtClean="0"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F968D-3B9A-4825-B482-F248A101A617}" type="slidenum">
              <a:rPr lang="en-US" altLang="ja-JP"/>
              <a:pPr>
                <a:defRPr/>
              </a:pPr>
              <a:t>4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55299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547813" y="908050"/>
            <a:ext cx="7489825" cy="1512888"/>
          </a:xfrm>
        </p:spPr>
        <p:txBody>
          <a:bodyPr/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lang="ja-JP" altLang="en-US" sz="3200" b="0" smtClean="0">
                <a:latin typeface="メイリオ" panose="020B0604030504040204" pitchFamily="50" charset="-128"/>
              </a:rPr>
              <a:t>課題（仕様変更）</a:t>
            </a:r>
          </a:p>
          <a:p>
            <a:pPr marL="400050" lvl="1" indent="0">
              <a:buFontTx/>
              <a:buNone/>
            </a:pPr>
            <a:r>
              <a:rPr lang="ja-JP" altLang="en-US" b="1" smtClean="0">
                <a:latin typeface="メイリオ" panose="020B0604030504040204" pitchFamily="50" charset="-128"/>
              </a:rPr>
              <a:t>プログラムに仕様変更が生じ、本来、</a:t>
            </a:r>
            <a:r>
              <a:rPr lang="en-US" altLang="ja-JP" b="1" smtClean="0">
                <a:latin typeface="メイリオ" panose="020B0604030504040204" pitchFamily="50" charset="-128"/>
              </a:rPr>
              <a:t>1</a:t>
            </a:r>
            <a:r>
              <a:rPr lang="ja-JP" altLang="en-US" b="1" smtClean="0">
                <a:latin typeface="メイリオ" panose="020B0604030504040204" pitchFamily="50" charset="-128"/>
              </a:rPr>
              <a:t>画面追加であったが</a:t>
            </a:r>
            <a:r>
              <a:rPr lang="en-US" altLang="ja-JP" b="1" smtClean="0">
                <a:latin typeface="メイリオ" panose="020B0604030504040204" pitchFamily="50" charset="-128"/>
              </a:rPr>
              <a:t/>
            </a:r>
            <a:br>
              <a:rPr lang="en-US" altLang="ja-JP" b="1" smtClean="0">
                <a:latin typeface="メイリオ" panose="020B0604030504040204" pitchFamily="50" charset="-128"/>
              </a:rPr>
            </a:br>
            <a:r>
              <a:rPr lang="en-US" altLang="ja-JP" b="1" u="sng" smtClean="0">
                <a:latin typeface="メイリオ" panose="020B0604030504040204" pitchFamily="50" charset="-128"/>
              </a:rPr>
              <a:t>2</a:t>
            </a:r>
            <a:r>
              <a:rPr lang="ja-JP" altLang="en-US" b="1" u="sng" smtClean="0">
                <a:latin typeface="メイリオ" panose="020B0604030504040204" pitchFamily="50" charset="-128"/>
              </a:rPr>
              <a:t>画面追加する</a:t>
            </a:r>
            <a:r>
              <a:rPr lang="ja-JP" altLang="en-US" b="1" smtClean="0">
                <a:latin typeface="メイリオ" panose="020B0604030504040204" pitchFamily="50" charset="-128"/>
              </a:rPr>
              <a:t>こととなった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828218-ED99-4CB1-B6E1-0D749C69C2CD}" type="slidenum">
              <a:rPr lang="en-US" altLang="ja-JP"/>
              <a:pPr>
                <a:defRPr/>
              </a:pPr>
              <a:t>40</a:t>
            </a:fld>
            <a:endParaRPr lang="en-US" altLang="ja-JP"/>
          </a:p>
        </p:txBody>
      </p:sp>
      <p:pic>
        <p:nvPicPr>
          <p:cNvPr id="55301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コンテンツ プレースホルダー 3"/>
          <p:cNvSpPr txBox="1">
            <a:spLocks/>
          </p:cNvSpPr>
          <p:nvPr/>
        </p:nvSpPr>
        <p:spPr bwMode="gray">
          <a:xfrm>
            <a:off x="2016125" y="2997200"/>
            <a:ext cx="6553200" cy="140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85725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lvl="1">
              <a:buFont typeface="ＭＳ Ｐゴシック" panose="020B0600070205080204" pitchFamily="50" charset="-128"/>
              <a:buAutoNum type="arabicPeriod"/>
            </a:pPr>
            <a:r>
              <a:rPr lang="ja-JP" altLang="en-US">
                <a:latin typeface="メイリオ" panose="020B0604030504040204" pitchFamily="50" charset="-128"/>
              </a:rPr>
              <a:t>フローチャートを作成せよ</a:t>
            </a:r>
            <a:endParaRPr lang="en-US" altLang="ja-JP">
              <a:latin typeface="メイリオ" panose="020B0604030504040204" pitchFamily="50" charset="-128"/>
            </a:endParaRPr>
          </a:p>
          <a:p>
            <a:pPr lvl="1">
              <a:buFont typeface="ＭＳ Ｐゴシック" panose="020B0600070205080204" pitchFamily="50" charset="-128"/>
              <a:buAutoNum type="arabicPeriod"/>
            </a:pPr>
            <a:endParaRPr lang="en-US" altLang="ja-JP">
              <a:latin typeface="メイリオ" panose="020B0604030504040204" pitchFamily="50" charset="-128"/>
            </a:endParaRPr>
          </a:p>
          <a:p>
            <a:pPr lvl="1">
              <a:buFont typeface="ＭＳ Ｐゴシック" panose="020B0600070205080204" pitchFamily="50" charset="-128"/>
              <a:buAutoNum type="arabicPeriod"/>
            </a:pPr>
            <a:r>
              <a:rPr lang="ja-JP" altLang="en-US">
                <a:latin typeface="メイリオ" panose="020B0604030504040204" pitchFamily="50" charset="-128"/>
              </a:rPr>
              <a:t>フローチャートに基づき、</a:t>
            </a:r>
            <a:r>
              <a:rPr lang="en-US" altLang="ja-JP">
                <a:latin typeface="メイリオ" panose="020B0604030504040204" pitchFamily="50" charset="-128"/>
              </a:rPr>
              <a:t/>
            </a:r>
            <a:br>
              <a:rPr lang="en-US" altLang="ja-JP">
                <a:latin typeface="メイリオ" panose="020B0604030504040204" pitchFamily="50" charset="-128"/>
              </a:rPr>
            </a:br>
            <a:r>
              <a:rPr lang="ja-JP" altLang="en-US">
                <a:latin typeface="メイリオ" panose="020B0604030504040204" pitchFamily="50" charset="-128"/>
              </a:rPr>
              <a:t>与えられた</a:t>
            </a:r>
            <a:r>
              <a:rPr lang="en-US" altLang="ja-JP">
                <a:latin typeface="メイリオ" panose="020B0604030504040204" pitchFamily="50" charset="-128"/>
              </a:rPr>
              <a:t>C</a:t>
            </a:r>
            <a:r>
              <a:rPr lang="ja-JP" altLang="en-US">
                <a:latin typeface="メイリオ" panose="020B0604030504040204" pitchFamily="50" charset="-128"/>
              </a:rPr>
              <a:t>言語のプログラムを変更せよ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25" y="3213100"/>
            <a:ext cx="2576513" cy="1460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38" y="3213100"/>
            <a:ext cx="2576512" cy="1460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57349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547813" y="908050"/>
            <a:ext cx="7489825" cy="1368425"/>
          </a:xfrm>
        </p:spPr>
        <p:txBody>
          <a:bodyPr/>
          <a:lstStyle/>
          <a:p>
            <a:pPr>
              <a:buClrTx/>
              <a:buSzPct val="100000"/>
            </a:pPr>
            <a:r>
              <a:rPr lang="ja-JP" altLang="en-US" sz="3200" b="0" smtClean="0">
                <a:latin typeface="メイリオ" panose="020B0604030504040204" pitchFamily="50" charset="-128"/>
              </a:rPr>
              <a:t>変更内容３（仕様変更）</a:t>
            </a:r>
            <a:endParaRPr lang="en-US" altLang="ja-JP" sz="3200" b="0" smtClean="0">
              <a:latin typeface="メイリオ" panose="020B0604030504040204" pitchFamily="50" charset="-128"/>
            </a:endParaRPr>
          </a:p>
          <a:p>
            <a:pPr marL="457200" lvl="1" indent="0">
              <a:buFontTx/>
              <a:buNone/>
            </a:pPr>
            <a:r>
              <a:rPr lang="ja-JP" altLang="en-US" b="1" smtClean="0">
                <a:latin typeface="メイリオ" panose="020B0604030504040204" pitchFamily="50" charset="-128"/>
              </a:rPr>
              <a:t>左右のキーを押したとき、別の画面が表示</a:t>
            </a:r>
            <a:r>
              <a:rPr lang="en-US" altLang="ja-JP" b="1" smtClean="0">
                <a:latin typeface="メイリオ" panose="020B0604030504040204" pitchFamily="50" charset="-128"/>
              </a:rPr>
              <a:t/>
            </a:r>
            <a:br>
              <a:rPr lang="en-US" altLang="ja-JP" b="1" smtClean="0">
                <a:latin typeface="メイリオ" panose="020B0604030504040204" pitchFamily="50" charset="-128"/>
              </a:rPr>
            </a:br>
            <a:r>
              <a:rPr lang="ja-JP" altLang="en-US" b="1" smtClean="0">
                <a:latin typeface="メイリオ" panose="020B0604030504040204" pitchFamily="50" charset="-128"/>
              </a:rPr>
              <a:t>されるようにしたい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DD245-2B16-4E48-AA45-C9849DAFB15B}" type="slidenum">
              <a:rPr lang="en-US" altLang="ja-JP"/>
              <a:pPr>
                <a:defRPr/>
              </a:pPr>
              <a:t>41</a:t>
            </a:fld>
            <a:endParaRPr lang="en-US" altLang="ja-JP"/>
          </a:p>
        </p:txBody>
      </p:sp>
      <p:pic>
        <p:nvPicPr>
          <p:cNvPr id="57351" name="Picture 10" descr="OIS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8" y="3224213"/>
            <a:ext cx="2520950" cy="1428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正方形/長方形 8"/>
          <p:cNvSpPr/>
          <p:nvPr/>
        </p:nvSpPr>
        <p:spPr>
          <a:xfrm>
            <a:off x="179388" y="3341688"/>
            <a:ext cx="2503487" cy="231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900" i="1" ker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オリエンタルインフォーメイションサービス</a:t>
            </a:r>
            <a:endParaRPr lang="ja-JP" altLang="en-US" sz="1100"/>
          </a:p>
        </p:txBody>
      </p:sp>
      <p:sp>
        <p:nvSpPr>
          <p:cNvPr id="11" name="テキスト ボックス 10"/>
          <p:cNvSpPr txBox="1"/>
          <p:nvPr/>
        </p:nvSpPr>
        <p:spPr bwMode="gray">
          <a:xfrm>
            <a:off x="3132138" y="3217863"/>
            <a:ext cx="2652712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>
            <a:spAutoFit/>
          </a:bodyPr>
          <a:lstStyle/>
          <a:p>
            <a:pPr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900" ker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住所</a:t>
            </a:r>
            <a:endParaRPr lang="en-US" altLang="ja-JP" sz="900" kern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900" ker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〒</a:t>
            </a:r>
            <a:r>
              <a:rPr lang="en-US" altLang="ja-JP" sz="900" ker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220-6118</a:t>
            </a:r>
          </a:p>
          <a:p>
            <a:pPr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900" ker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神奈川県横浜市西区みなとみらい</a:t>
            </a:r>
            <a:r>
              <a:rPr lang="en-US" altLang="ja-JP" sz="900" ker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2-3-3</a:t>
            </a:r>
          </a:p>
          <a:p>
            <a:pPr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900" ker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クイーンズタワー</a:t>
            </a:r>
            <a:r>
              <a:rPr lang="en-US" altLang="ja-JP" sz="900" ker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B 18</a:t>
            </a:r>
            <a:r>
              <a:rPr lang="ja-JP" altLang="en-US" sz="900" ker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階</a:t>
            </a:r>
            <a:endParaRPr lang="en-US" altLang="ja-JP" sz="900" kern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SzPct val="100000"/>
              <a:buFont typeface="Wingdings" panose="05000000000000000000" pitchFamily="2" charset="2"/>
              <a:buNone/>
              <a:defRPr/>
            </a:pPr>
            <a:endParaRPr lang="en-US" altLang="ja-JP" sz="900" kern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900" ker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電話番号</a:t>
            </a:r>
            <a:endParaRPr lang="en-US" altLang="ja-JP" sz="900" kern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900" ker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045-228-3505</a:t>
            </a:r>
          </a:p>
        </p:txBody>
      </p:sp>
      <p:sp>
        <p:nvSpPr>
          <p:cNvPr id="14" name="右矢印 13"/>
          <p:cNvSpPr/>
          <p:nvPr/>
        </p:nvSpPr>
        <p:spPr>
          <a:xfrm>
            <a:off x="2713038" y="3141663"/>
            <a:ext cx="468312" cy="47148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5" name="右矢印 14"/>
          <p:cNvSpPr/>
          <p:nvPr/>
        </p:nvSpPr>
        <p:spPr>
          <a:xfrm rot="10800000">
            <a:off x="2624138" y="4143375"/>
            <a:ext cx="528637" cy="509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 bwMode="gray">
          <a:xfrm>
            <a:off x="2292350" y="2708275"/>
            <a:ext cx="1366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>
            <a:spAutoFit/>
          </a:bodyPr>
          <a:lstStyle/>
          <a:p>
            <a:pPr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b="1" i="1" ker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右キー</a:t>
            </a:r>
          </a:p>
        </p:txBody>
      </p:sp>
      <p:sp>
        <p:nvSpPr>
          <p:cNvPr id="17" name="テキスト ボックス 16"/>
          <p:cNvSpPr txBox="1"/>
          <p:nvPr/>
        </p:nvSpPr>
        <p:spPr bwMode="gray">
          <a:xfrm>
            <a:off x="2339975" y="4589463"/>
            <a:ext cx="13684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>
            <a:spAutoFit/>
          </a:bodyPr>
          <a:lstStyle/>
          <a:p>
            <a:pPr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b="1" i="1" ker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左キー</a:t>
            </a:r>
          </a:p>
        </p:txBody>
      </p:sp>
      <p:sp>
        <p:nvSpPr>
          <p:cNvPr id="22" name="右矢印 21"/>
          <p:cNvSpPr/>
          <p:nvPr/>
        </p:nvSpPr>
        <p:spPr>
          <a:xfrm>
            <a:off x="5695950" y="3154363"/>
            <a:ext cx="466725" cy="47148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3" name="右矢印 22"/>
          <p:cNvSpPr/>
          <p:nvPr/>
        </p:nvSpPr>
        <p:spPr>
          <a:xfrm rot="10800000">
            <a:off x="5607050" y="4156075"/>
            <a:ext cx="527050" cy="511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" name="テキスト ボックス 23"/>
          <p:cNvSpPr txBox="1"/>
          <p:nvPr/>
        </p:nvSpPr>
        <p:spPr bwMode="gray">
          <a:xfrm>
            <a:off x="5126038" y="2701925"/>
            <a:ext cx="136842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>
            <a:spAutoFit/>
          </a:bodyPr>
          <a:lstStyle/>
          <a:p>
            <a:pPr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b="1" i="1" ker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右キー</a:t>
            </a:r>
          </a:p>
        </p:txBody>
      </p:sp>
      <p:sp>
        <p:nvSpPr>
          <p:cNvPr id="25" name="テキスト ボックス 24"/>
          <p:cNvSpPr txBox="1"/>
          <p:nvPr/>
        </p:nvSpPr>
        <p:spPr bwMode="gray">
          <a:xfrm>
            <a:off x="5321300" y="4602163"/>
            <a:ext cx="1368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>
            <a:spAutoFit/>
          </a:bodyPr>
          <a:lstStyle/>
          <a:p>
            <a:pPr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b="1" i="1" ker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左キー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5940425" y="2997200"/>
            <a:ext cx="2879725" cy="18716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 bwMode="gray">
          <a:xfrm>
            <a:off x="6494463" y="2459038"/>
            <a:ext cx="16287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>
            <a:spAutoFit/>
          </a:bodyPr>
          <a:lstStyle/>
          <a:p>
            <a:pPr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2400" i="1" ker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新規追加</a:t>
            </a:r>
          </a:p>
        </p:txBody>
      </p:sp>
      <p:sp>
        <p:nvSpPr>
          <p:cNvPr id="27" name="テキスト ボックス 26"/>
          <p:cNvSpPr txBox="1"/>
          <p:nvPr/>
        </p:nvSpPr>
        <p:spPr bwMode="gray">
          <a:xfrm>
            <a:off x="6116638" y="3213100"/>
            <a:ext cx="2535237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>
            <a:spAutoFit/>
          </a:bodyPr>
          <a:lstStyle/>
          <a:p>
            <a:pPr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900" kern="0">
                <a:solidFill>
                  <a:schemeClr val="bg1"/>
                </a:solidFill>
                <a:latin typeface="+mj-lt"/>
                <a:ea typeface="メイリオ" panose="020B0604030504040204" pitchFamily="50" charset="-128"/>
                <a:cs typeface="メイリオ" panose="020B0604030504040204" pitchFamily="50" charset="-128"/>
              </a:rPr>
              <a:t>創立</a:t>
            </a:r>
            <a:endParaRPr lang="en-US" altLang="ja-JP" sz="900" kern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900" kern="0">
                <a:solidFill>
                  <a:schemeClr val="bg1"/>
                </a:solidFill>
                <a:latin typeface="+mj-lt"/>
                <a:ea typeface="メイリオ" panose="020B0604030504040204" pitchFamily="50" charset="-128"/>
                <a:cs typeface="メイリオ" panose="020B0604030504040204" pitchFamily="50" charset="-128"/>
              </a:rPr>
              <a:t>1978</a:t>
            </a:r>
            <a:r>
              <a:rPr lang="ja-JP" altLang="en-US" sz="900" kern="0">
                <a:solidFill>
                  <a:schemeClr val="bg1"/>
                </a:solidFill>
                <a:latin typeface="+mj-lt"/>
                <a:ea typeface="メイリオ" panose="020B0604030504040204" pitchFamily="50" charset="-128"/>
                <a:cs typeface="メイリオ" panose="020B0604030504040204" pitchFamily="50" charset="-128"/>
              </a:rPr>
              <a:t>年 </a:t>
            </a:r>
            <a:r>
              <a:rPr lang="en-US" altLang="ja-JP" sz="900" kern="0">
                <a:solidFill>
                  <a:schemeClr val="bg1"/>
                </a:solidFill>
                <a:latin typeface="+mj-lt"/>
                <a:ea typeface="メイリオ" panose="020B0604030504040204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sz="900" kern="0">
                <a:solidFill>
                  <a:schemeClr val="bg1"/>
                </a:solidFill>
                <a:latin typeface="+mj-lt"/>
                <a:ea typeface="メイリオ" panose="020B0604030504040204" pitchFamily="50" charset="-128"/>
                <a:cs typeface="メイリオ" panose="020B0604030504040204" pitchFamily="50" charset="-128"/>
              </a:rPr>
              <a:t>月 </a:t>
            </a:r>
            <a:r>
              <a:rPr lang="en-US" altLang="ja-JP" sz="900" kern="0">
                <a:solidFill>
                  <a:schemeClr val="bg1"/>
                </a:solidFill>
                <a:latin typeface="+mj-lt"/>
                <a:ea typeface="メイリオ" panose="020B0604030504040204" pitchFamily="50" charset="-128"/>
                <a:cs typeface="メイリオ" panose="020B0604030504040204" pitchFamily="50" charset="-128"/>
              </a:rPr>
              <a:t>12</a:t>
            </a:r>
            <a:r>
              <a:rPr lang="ja-JP" altLang="en-US" sz="900" kern="0">
                <a:solidFill>
                  <a:schemeClr val="bg1"/>
                </a:solidFill>
                <a:latin typeface="+mj-lt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endParaRPr lang="en-US" altLang="ja-JP" sz="900" kern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SzPct val="100000"/>
              <a:buFont typeface="Wingdings" panose="05000000000000000000" pitchFamily="2" charset="2"/>
              <a:buNone/>
              <a:defRPr/>
            </a:pPr>
            <a:endParaRPr lang="en-US" altLang="ja-JP" sz="900" kern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900" kern="0">
                <a:solidFill>
                  <a:schemeClr val="bg1"/>
                </a:solidFill>
                <a:latin typeface="+mj-lt"/>
                <a:ea typeface="メイリオ" panose="020B0604030504040204" pitchFamily="50" charset="-128"/>
                <a:cs typeface="メイリオ" panose="020B0604030504040204" pitchFamily="50" charset="-128"/>
              </a:rPr>
              <a:t>従業員数</a:t>
            </a:r>
            <a:endParaRPr lang="en-US" altLang="ja-JP" sz="900" kern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900" kern="0">
                <a:solidFill>
                  <a:schemeClr val="bg1"/>
                </a:solidFill>
                <a:latin typeface="+mj-lt"/>
                <a:ea typeface="メイリオ" panose="020B0604030504040204" pitchFamily="50" charset="-128"/>
                <a:cs typeface="メイリオ" panose="020B0604030504040204" pitchFamily="50" charset="-128"/>
              </a:rPr>
              <a:t>125</a:t>
            </a:r>
            <a:r>
              <a:rPr lang="ja-JP" altLang="en-US" sz="900" kern="0">
                <a:solidFill>
                  <a:schemeClr val="bg1"/>
                </a:solidFill>
                <a:latin typeface="+mj-lt"/>
                <a:ea typeface="メイリオ" panose="020B0604030504040204" pitchFamily="50" charset="-128"/>
                <a:cs typeface="メイリオ" panose="020B0604030504040204" pitchFamily="50" charset="-128"/>
              </a:rPr>
              <a:t>名 </a:t>
            </a:r>
            <a:r>
              <a:rPr lang="en-US" altLang="ja-JP" sz="900" kern="0">
                <a:solidFill>
                  <a:schemeClr val="bg1"/>
                </a:solidFill>
                <a:latin typeface="+mj-lt"/>
                <a:ea typeface="メイリオ" panose="020B0604030504040204" pitchFamily="50" charset="-128"/>
                <a:cs typeface="メイリオ" panose="020B0604030504040204" pitchFamily="50" charset="-128"/>
              </a:rPr>
              <a:t>(2016</a:t>
            </a:r>
            <a:r>
              <a:rPr lang="ja-JP" altLang="en-US" sz="900" kern="0">
                <a:solidFill>
                  <a:schemeClr val="bg1"/>
                </a:solidFill>
                <a:latin typeface="+mj-lt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sz="900" kern="0">
                <a:solidFill>
                  <a:schemeClr val="bg1"/>
                </a:solidFill>
                <a:latin typeface="+mj-lt"/>
                <a:ea typeface="メイリオ" panose="020B0604030504040204" pitchFamily="50" charset="-128"/>
                <a:cs typeface="メイリオ" panose="020B0604030504040204" pitchFamily="50" charset="-128"/>
              </a:rPr>
              <a:t>06</a:t>
            </a:r>
            <a:r>
              <a:rPr lang="ja-JP" altLang="en-US" sz="900" kern="0">
                <a:solidFill>
                  <a:schemeClr val="bg1"/>
                </a:solidFill>
                <a:latin typeface="+mj-lt"/>
                <a:ea typeface="メイリオ" panose="020B0604030504040204" pitchFamily="50" charset="-128"/>
                <a:cs typeface="メイリオ" panose="020B0604030504040204" pitchFamily="50" charset="-128"/>
              </a:rPr>
              <a:t>現在</a:t>
            </a:r>
            <a:r>
              <a:rPr lang="en-US" altLang="ja-JP" sz="900" kern="0">
                <a:solidFill>
                  <a:schemeClr val="bg1"/>
                </a:solidFill>
                <a:latin typeface="+mj-lt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77827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547813" y="908050"/>
            <a:ext cx="7489825" cy="3529013"/>
          </a:xfrm>
        </p:spPr>
        <p:txBody>
          <a:bodyPr/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3200" b="0" smtClean="0">
                <a:latin typeface="メイリオ" panose="020B0604030504040204" pitchFamily="50" charset="-128"/>
              </a:rPr>
              <a:t>追加課題</a:t>
            </a:r>
          </a:p>
          <a:p>
            <a:pPr marL="400050" lvl="1" indent="0">
              <a:buFontTx/>
              <a:buNone/>
              <a:defRPr/>
            </a:pPr>
            <a:r>
              <a:rPr lang="ja-JP" altLang="en-US" b="1" smtClean="0">
                <a:latin typeface="メイリオ" panose="020B0604030504040204" pitchFamily="50" charset="-128"/>
              </a:rPr>
              <a:t>追加画面数が</a:t>
            </a:r>
            <a:r>
              <a:rPr lang="en-US" altLang="ja-JP" b="1" smtClean="0">
                <a:latin typeface="メイリオ" panose="020B0604030504040204" pitchFamily="50" charset="-128"/>
              </a:rPr>
              <a:t>100</a:t>
            </a:r>
            <a:r>
              <a:rPr lang="ja-JP" altLang="en-US" b="1" smtClean="0">
                <a:latin typeface="メイリオ" panose="020B0604030504040204" pitchFamily="50" charset="-128"/>
              </a:rPr>
              <a:t>画面の場合の処理の設計を行う</a:t>
            </a:r>
            <a:endParaRPr lang="en-US" altLang="ja-JP" b="1" smtClean="0">
              <a:latin typeface="メイリオ" panose="020B0604030504040204" pitchFamily="50" charset="-128"/>
            </a:endParaRPr>
          </a:p>
          <a:p>
            <a:pPr marL="400050" lvl="1" indent="0">
              <a:buFontTx/>
              <a:buNone/>
              <a:defRPr/>
            </a:pPr>
            <a:endParaRPr lang="en-US" altLang="ja-JP" b="1" smtClean="0">
              <a:latin typeface="メイリオ" panose="020B0604030504040204" pitchFamily="50" charset="-128"/>
            </a:endParaRPr>
          </a:p>
          <a:p>
            <a:pPr marL="720725">
              <a:buClrTx/>
              <a:buSzPct val="100000"/>
              <a:defRPr/>
            </a:pPr>
            <a:r>
              <a:rPr lang="ja-JP" altLang="en-US" smtClean="0">
                <a:latin typeface="メイリオ" panose="020B0604030504040204" pitchFamily="50" charset="-128"/>
              </a:rPr>
              <a:t>制限</a:t>
            </a:r>
            <a:endParaRPr lang="en-US" altLang="ja-JP" smtClean="0">
              <a:latin typeface="メイリオ" panose="020B0604030504040204" pitchFamily="50" charset="-128"/>
            </a:endParaRPr>
          </a:p>
          <a:p>
            <a:pPr marL="901700" lvl="1">
              <a:defRPr/>
            </a:pPr>
            <a:r>
              <a:rPr lang="ja-JP" altLang="en-US" smtClean="0">
                <a:latin typeface="メイリオ" panose="020B0604030504040204" pitchFamily="50" charset="-128"/>
              </a:rPr>
              <a:t>画面数の変更（追加・削除）が発生しても</a:t>
            </a:r>
            <a:r>
              <a:rPr lang="en-US" altLang="ja-JP" smtClean="0">
                <a:latin typeface="メイリオ" panose="020B0604030504040204" pitchFamily="50" charset="-128"/>
              </a:rPr>
              <a:t/>
            </a:r>
            <a:br>
              <a:rPr lang="en-US" altLang="ja-JP" smtClean="0">
                <a:latin typeface="メイリオ" panose="020B0604030504040204" pitchFamily="50" charset="-128"/>
              </a:rPr>
            </a:br>
            <a:r>
              <a:rPr lang="ja-JP" altLang="en-US" b="1" smtClean="0">
                <a:latin typeface="メイリオ" panose="020B0604030504040204" pitchFamily="50" charset="-128"/>
              </a:rPr>
              <a:t>設計（フローチャート）に変更が不要</a:t>
            </a:r>
            <a:r>
              <a:rPr lang="ja-JP" altLang="en-US" smtClean="0">
                <a:latin typeface="メイリオ" panose="020B0604030504040204" pitchFamily="50" charset="-128"/>
              </a:rPr>
              <a:t>であること</a:t>
            </a:r>
            <a:endParaRPr lang="en-US" altLang="ja-JP" smtClean="0">
              <a:latin typeface="メイリオ" panose="020B0604030504040204" pitchFamily="50" charset="-128"/>
            </a:endParaRPr>
          </a:p>
          <a:p>
            <a:pPr marL="901700" lvl="1">
              <a:defRPr/>
            </a:pPr>
            <a:endParaRPr lang="en-US" altLang="ja-JP" smtClean="0">
              <a:latin typeface="メイリオ" panose="020B0604030504040204" pitchFamily="50" charset="-128"/>
            </a:endParaRPr>
          </a:p>
          <a:p>
            <a:pPr marL="901700" lvl="1">
              <a:defRPr/>
            </a:pPr>
            <a:r>
              <a:rPr lang="en-US" altLang="ja-JP" smtClean="0">
                <a:latin typeface="メイリオ" panose="020B0604030504040204" pitchFamily="50" charset="-128"/>
              </a:rPr>
              <a:t>if</a:t>
            </a:r>
            <a:r>
              <a:rPr lang="ja-JP" altLang="en-US" smtClean="0">
                <a:latin typeface="メイリオ" panose="020B0604030504040204" pitchFamily="50" charset="-128"/>
              </a:rPr>
              <a:t>文</a:t>
            </a:r>
            <a:r>
              <a:rPr lang="en-US" altLang="ja-JP" smtClean="0">
                <a:latin typeface="メイリオ" panose="020B0604030504040204" pitchFamily="50" charset="-128"/>
              </a:rPr>
              <a:t>,</a:t>
            </a:r>
            <a:r>
              <a:rPr lang="ja-JP" altLang="en-US" smtClean="0">
                <a:latin typeface="メイリオ" panose="020B0604030504040204" pitchFamily="50" charset="-128"/>
              </a:rPr>
              <a:t> </a:t>
            </a:r>
            <a:r>
              <a:rPr lang="en-US" altLang="ja-JP" smtClean="0">
                <a:latin typeface="メイリオ" panose="020B0604030504040204" pitchFamily="50" charset="-128"/>
              </a:rPr>
              <a:t>switch</a:t>
            </a:r>
            <a:r>
              <a:rPr lang="ja-JP" altLang="en-US" smtClean="0">
                <a:latin typeface="メイリオ" panose="020B0604030504040204" pitchFamily="50" charset="-128"/>
              </a:rPr>
              <a:t>文などの</a:t>
            </a:r>
            <a:r>
              <a:rPr lang="ja-JP" altLang="en-US" b="1" smtClean="0">
                <a:latin typeface="メイリオ" panose="020B0604030504040204" pitchFamily="50" charset="-128"/>
              </a:rPr>
              <a:t>条件分岐を増やさない</a:t>
            </a:r>
            <a:r>
              <a:rPr lang="ja-JP" altLang="en-US" smtClean="0">
                <a:latin typeface="メイリオ" panose="020B0604030504040204" pitchFamily="50" charset="-128"/>
              </a:rPr>
              <a:t>こと</a:t>
            </a:r>
            <a:endParaRPr lang="en-US" altLang="ja-JP" smtClean="0">
              <a:latin typeface="メイリオ" panose="020B0604030504040204" pitchFamily="50" charset="-128"/>
            </a:endParaRPr>
          </a:p>
          <a:p>
            <a:pPr marL="1339850" lvl="2"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u="sng" smtClean="0">
                <a:latin typeface="メイリオ" panose="020B0604030504040204" pitchFamily="50" charset="-128"/>
              </a:rPr>
              <a:t>※100</a:t>
            </a:r>
            <a:r>
              <a:rPr lang="ja-JP" altLang="en-US" u="sng" smtClean="0">
                <a:latin typeface="メイリオ" panose="020B0604030504040204" pitchFamily="50" charset="-128"/>
              </a:rPr>
              <a:t>通り全ての条件分岐を作成する では</a:t>
            </a:r>
            <a:r>
              <a:rPr lang="en-US" altLang="ja-JP" sz="2000" u="sng" smtClean="0">
                <a:latin typeface="メイリオ" panose="020B0604030504040204" pitchFamily="50" charset="-128"/>
              </a:rPr>
              <a:t>×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D39D6-3E34-4500-AAC9-F5DB57F5A787}" type="slidenum">
              <a:rPr lang="en-US" altLang="ja-JP"/>
              <a:pPr>
                <a:defRPr/>
              </a:pPr>
              <a:t>42</a:t>
            </a:fld>
            <a:endParaRPr lang="en-US" altLang="ja-JP"/>
          </a:p>
        </p:txBody>
      </p:sp>
      <p:pic>
        <p:nvPicPr>
          <p:cNvPr id="61445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コンテンツ プレースホルダー 3"/>
          <p:cNvSpPr txBox="1">
            <a:spLocks/>
          </p:cNvSpPr>
          <p:nvPr/>
        </p:nvSpPr>
        <p:spPr bwMode="gray">
          <a:xfrm>
            <a:off x="1979613" y="4581525"/>
            <a:ext cx="6553200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85725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lvl="1">
              <a:buFont typeface="ＭＳ Ｐゴシック" panose="020B0600070205080204" pitchFamily="50" charset="-128"/>
              <a:buAutoNum type="arabicPeriod"/>
              <a:defRPr/>
            </a:pP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フローチャートを作成せよ</a:t>
            </a:r>
            <a:endParaRPr lang="en-US" altLang="ja-JP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ＭＳ Ｐゴシック" panose="020B0600070205080204" pitchFamily="50" charset="-128"/>
              <a:buAutoNum type="arabicPeriod"/>
              <a:defRPr/>
            </a:pP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フローチャートに基づき、</a:t>
            </a:r>
            <a: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与えられた</a:t>
            </a:r>
            <a: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</a:t>
            </a: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言語のプログラムを変更せよ</a:t>
            </a:r>
            <a:endParaRPr lang="en-US" altLang="ja-JP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lvl="1" indent="0" algn="r">
              <a:buFontTx/>
              <a:buNone/>
              <a:defRPr/>
            </a:pPr>
            <a:r>
              <a:rPr lang="en-US" altLang="ja-JP" b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実装は</a:t>
            </a:r>
            <a:r>
              <a:rPr lang="en-US" altLang="ja-JP" b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画面で行うこと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15914-DED3-44CA-B9D2-A3D5FB4D5999}" type="slidenum">
              <a:rPr lang="en-US" altLang="ja-JP"/>
              <a:pPr>
                <a:defRPr/>
              </a:pPr>
              <a:t>43</a:t>
            </a:fld>
            <a:endParaRPr lang="en-US" altLang="ja-JP"/>
          </a:p>
        </p:txBody>
      </p:sp>
      <p:pic>
        <p:nvPicPr>
          <p:cNvPr id="63492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987675" y="2636838"/>
            <a:ext cx="4211638" cy="1563687"/>
          </a:xfrm>
        </p:spPr>
        <p:txBody>
          <a:bodyPr anchor="ctr" anchorCtr="1"/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lang="ja-JP" altLang="en-US" sz="3600" b="0" smtClean="0">
                <a:latin typeface="メイリオ" panose="020B0604030504040204" pitchFamily="50" charset="-128"/>
              </a:rPr>
              <a:t>    設計・実装</a:t>
            </a:r>
            <a:endParaRPr lang="en-US" altLang="ja-JP" sz="3600" b="0" smtClean="0">
              <a:latin typeface="メイリオ" panose="020B0604030504040204" pitchFamily="50" charset="-128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lang="ja-JP" altLang="en-US" sz="3600" b="0" smtClean="0">
                <a:latin typeface="メイリオ" panose="020B0604030504040204" pitchFamily="50" charset="-128"/>
              </a:rPr>
              <a:t>実機での動作確認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65539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547813" y="908050"/>
            <a:ext cx="5688012" cy="1225550"/>
          </a:xfrm>
        </p:spPr>
        <p:txBody>
          <a:bodyPr/>
          <a:lstStyle/>
          <a:p>
            <a:pPr>
              <a:buClrTx/>
              <a:buSzPct val="100000"/>
            </a:pPr>
            <a:r>
              <a:rPr lang="ja-JP" altLang="en-US" b="0" smtClean="0">
                <a:latin typeface="メイリオ" panose="020B0604030504040204" pitchFamily="50" charset="-128"/>
              </a:rPr>
              <a:t>実装（模範解答）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lvl="1"/>
            <a:r>
              <a:rPr lang="ja-JP" altLang="en-US" smtClean="0">
                <a:latin typeface="メイリオ" panose="020B0604030504040204" pitchFamily="50" charset="-128"/>
              </a:rPr>
              <a:t>画面</a:t>
            </a:r>
            <a:r>
              <a:rPr lang="en-US" altLang="ja-JP" smtClean="0">
                <a:latin typeface="メイリオ" panose="020B0604030504040204" pitchFamily="50" charset="-128"/>
              </a:rPr>
              <a:t>ID</a:t>
            </a:r>
            <a:r>
              <a:rPr lang="ja-JP" altLang="en-US" smtClean="0">
                <a:latin typeface="メイリオ" panose="020B0604030504040204" pitchFamily="50" charset="-128"/>
              </a:rPr>
              <a:t>に対応する切替画面や通知方法の</a:t>
            </a:r>
            <a:r>
              <a:rPr lang="en-US" altLang="ja-JP" smtClean="0">
                <a:latin typeface="メイリオ" panose="020B0604030504040204" pitchFamily="50" charset="-128"/>
              </a:rPr>
              <a:t/>
            </a:r>
            <a:br>
              <a:rPr lang="en-US" altLang="ja-JP" smtClean="0">
                <a:latin typeface="メイリオ" panose="020B0604030504040204" pitchFamily="50" charset="-128"/>
              </a:rPr>
            </a:br>
            <a:r>
              <a:rPr lang="ja-JP" altLang="en-US" smtClean="0">
                <a:latin typeface="メイリオ" panose="020B0604030504040204" pitchFamily="50" charset="-128"/>
              </a:rPr>
              <a:t>テーブルを作成する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131E6-A2DE-4C41-9A51-768906B3E2D9}" type="slidenum">
              <a:rPr lang="en-US" altLang="ja-JP"/>
              <a:pPr>
                <a:defRPr/>
              </a:pPr>
              <a:t>44</a:t>
            </a:fld>
            <a:endParaRPr lang="en-US" altLang="ja-JP"/>
          </a:p>
        </p:txBody>
      </p:sp>
      <p:pic>
        <p:nvPicPr>
          <p:cNvPr id="65541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コンテンツ プレースホルダー 5"/>
          <p:cNvSpPr txBox="1">
            <a:spLocks/>
          </p:cNvSpPr>
          <p:nvPr/>
        </p:nvSpPr>
        <p:spPr bwMode="gray">
          <a:xfrm>
            <a:off x="1908175" y="2133600"/>
            <a:ext cx="6985000" cy="194310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400" b="0" kern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altLang="ja-JP" sz="1400" b="0" ker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0" kern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ja-JP" sz="1400" b="0" ker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1400" b="0" ker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4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400" b="0" kern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viewId_e</a:t>
            </a:r>
            <a:r>
              <a:rPr lang="ja-JP" altLang="en-US" sz="14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400" b="0" kern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viewId</a:t>
            </a:r>
            <a:r>
              <a:rPr lang="en-US" altLang="ja-JP" sz="1400" b="0" kern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altLang="ja-JP" sz="14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/* </a:t>
            </a:r>
            <a:r>
              <a:rPr lang="ja-JP" altLang="en-US" sz="1400" b="0" kern="0">
                <a:latin typeface="Consolas" panose="020B0609020204030204" pitchFamily="49" charset="0"/>
                <a:cs typeface="Consolas" panose="020B0609020204030204" pitchFamily="49" charset="0"/>
              </a:rPr>
              <a:t>画面</a:t>
            </a:r>
            <a:r>
              <a:rPr lang="en-US" altLang="ja-JP" sz="1400" b="0" kern="0">
                <a:latin typeface="Consolas" panose="020B0609020204030204" pitchFamily="49" charset="0"/>
                <a:cs typeface="Consolas" panose="020B0609020204030204" pitchFamily="49" charset="0"/>
              </a:rPr>
              <a:t>ID */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14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 kern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viewId_e</a:t>
            </a:r>
            <a:r>
              <a:rPr lang="en-US" altLang="ja-JP" sz="14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400" b="0" kern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leftViewId</a:t>
            </a:r>
            <a:r>
              <a:rPr lang="en-US" altLang="ja-JP" sz="1400" b="0" kern="0">
                <a:latin typeface="Consolas" panose="020B0609020204030204" pitchFamily="49" charset="0"/>
                <a:cs typeface="Consolas" panose="020B0609020204030204" pitchFamily="49" charset="0"/>
              </a:rPr>
              <a:t>;     </a:t>
            </a:r>
            <a:r>
              <a:rPr lang="en-US" altLang="ja-JP" sz="14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400" b="0" kern="0">
                <a:latin typeface="Consolas" panose="020B0609020204030204" pitchFamily="49" charset="0"/>
                <a:cs typeface="Consolas" panose="020B0609020204030204" pitchFamily="49" charset="0"/>
              </a:rPr>
              <a:t>左キー押下時の画面</a:t>
            </a:r>
            <a:r>
              <a:rPr lang="en-US" altLang="ja-JP" sz="1400" b="0" kern="0">
                <a:latin typeface="Consolas" panose="020B0609020204030204" pitchFamily="49" charset="0"/>
                <a:cs typeface="Consolas" panose="020B0609020204030204" pitchFamily="49" charset="0"/>
              </a:rPr>
              <a:t>ID */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14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 kern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viewId_e</a:t>
            </a:r>
            <a:r>
              <a:rPr lang="en-US" altLang="ja-JP" sz="14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400" b="0" kern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rightViewId</a:t>
            </a:r>
            <a:r>
              <a:rPr lang="en-US" altLang="ja-JP" sz="14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;    /* </a:t>
            </a:r>
            <a:r>
              <a:rPr lang="ja-JP" altLang="en-US" sz="1400" b="0" kern="0">
                <a:latin typeface="Consolas" panose="020B0609020204030204" pitchFamily="49" charset="0"/>
                <a:cs typeface="Consolas" panose="020B0609020204030204" pitchFamily="49" charset="0"/>
              </a:rPr>
              <a:t>右キー押下時の画面</a:t>
            </a:r>
            <a:r>
              <a:rPr lang="en-US" altLang="ja-JP" sz="1400" b="0" kern="0">
                <a:latin typeface="Consolas" panose="020B0609020204030204" pitchFamily="49" charset="0"/>
                <a:cs typeface="Consolas" panose="020B0609020204030204" pitchFamily="49" charset="0"/>
              </a:rPr>
              <a:t>ID */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4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ja-JP" sz="1400" b="0" kern="0" err="1">
                <a:latin typeface="Consolas" panose="020B0609020204030204" pitchFamily="49" charset="0"/>
                <a:cs typeface="Consolas" panose="020B0609020204030204" pitchFamily="49" charset="0"/>
              </a:rPr>
              <a:t>viewInfo_t</a:t>
            </a:r>
            <a:r>
              <a:rPr lang="en-US" altLang="ja-JP" sz="1400" b="0" ker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ja-JP" altLang="en-US" sz="1400" b="0" ker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3171825" y="4292600"/>
          <a:ext cx="4064001" cy="1112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7087"/>
                <a:gridCol w="1463457"/>
                <a:gridCol w="1463457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i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表示中の画面</a:t>
                      </a:r>
                      <a:endParaRPr kumimoji="1" lang="ja-JP" altLang="en-US" sz="1200" b="1" i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左キー押下時の画面</a:t>
                      </a:r>
                      <a:endParaRPr kumimoji="1" lang="ja-JP" altLang="en-US" sz="110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右キー押下時の画面</a:t>
                      </a:r>
                      <a:endParaRPr kumimoji="1" lang="ja-JP" altLang="en-US" sz="110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10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67587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547813" y="908050"/>
            <a:ext cx="5688012" cy="1225550"/>
          </a:xfrm>
        </p:spPr>
        <p:txBody>
          <a:bodyPr/>
          <a:lstStyle/>
          <a:p>
            <a:pPr>
              <a:buClrTx/>
              <a:buSzPct val="100000"/>
            </a:pPr>
            <a:r>
              <a:rPr lang="ja-JP" altLang="en-US" b="0" smtClean="0">
                <a:latin typeface="メイリオ" panose="020B0604030504040204" pitchFamily="50" charset="-128"/>
              </a:rPr>
              <a:t>実装（模範解答）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lvl="1"/>
            <a:r>
              <a:rPr lang="ja-JP" altLang="en-US" smtClean="0">
                <a:latin typeface="メイリオ" panose="020B0604030504040204" pitchFamily="50" charset="-128"/>
              </a:rPr>
              <a:t>画面</a:t>
            </a:r>
            <a:r>
              <a:rPr lang="en-US" altLang="ja-JP" smtClean="0">
                <a:latin typeface="メイリオ" panose="020B0604030504040204" pitchFamily="50" charset="-128"/>
              </a:rPr>
              <a:t>ID</a:t>
            </a:r>
            <a:r>
              <a:rPr lang="ja-JP" altLang="en-US" smtClean="0">
                <a:latin typeface="メイリオ" panose="020B0604030504040204" pitchFamily="50" charset="-128"/>
              </a:rPr>
              <a:t>に対応する切替画面や通知方法の</a:t>
            </a:r>
            <a:r>
              <a:rPr lang="en-US" altLang="ja-JP" smtClean="0">
                <a:latin typeface="メイリオ" panose="020B0604030504040204" pitchFamily="50" charset="-128"/>
              </a:rPr>
              <a:t/>
            </a:r>
            <a:br>
              <a:rPr lang="en-US" altLang="ja-JP" smtClean="0">
                <a:latin typeface="メイリオ" panose="020B0604030504040204" pitchFamily="50" charset="-128"/>
              </a:rPr>
            </a:br>
            <a:r>
              <a:rPr lang="ja-JP" altLang="en-US" smtClean="0">
                <a:latin typeface="メイリオ" panose="020B0604030504040204" pitchFamily="50" charset="-128"/>
              </a:rPr>
              <a:t>テーブルを作成する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FB63EC-D651-4A0D-92A5-8D971A9C4204}" type="slidenum">
              <a:rPr lang="en-US" altLang="ja-JP"/>
              <a:pPr>
                <a:defRPr/>
              </a:pPr>
              <a:t>45</a:t>
            </a:fld>
            <a:endParaRPr lang="en-US" altLang="ja-JP"/>
          </a:p>
        </p:txBody>
      </p:sp>
      <p:pic>
        <p:nvPicPr>
          <p:cNvPr id="67589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コンテンツ プレースホルダー 5"/>
          <p:cNvSpPr txBox="1">
            <a:spLocks/>
          </p:cNvSpPr>
          <p:nvPr/>
        </p:nvSpPr>
        <p:spPr bwMode="gray">
          <a:xfrm>
            <a:off x="2124075" y="2349500"/>
            <a:ext cx="4535488" cy="385445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static </a:t>
            </a:r>
            <a:r>
              <a:rPr lang="en-US" altLang="ja-JP" sz="1200" b="0" kern="0" err="1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const</a:t>
            </a:r>
            <a:r>
              <a:rPr lang="en-US" altLang="ja-JP" sz="1200" b="0" ker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ja-JP" sz="1200" b="0" kern="0" err="1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viewInfo_t</a:t>
            </a:r>
            <a:r>
              <a:rPr lang="en-US" altLang="ja-JP" sz="1200" b="0" ker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ja-JP" sz="1200" b="0" kern="0" err="1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viewInfoList</a:t>
            </a:r>
            <a:r>
              <a:rPr lang="en-US" altLang="ja-JP" sz="1200" b="0" ker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[] = {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1200" b="0" ker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   VIEW_1ST</a:t>
            </a:r>
            <a:r>
              <a:rPr lang="en-US" altLang="ja-JP" sz="1200" b="0" ker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    VIEW_UNKNOWN,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   VIEW_2ND,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ja-JP" altLang="en-US" sz="1200" b="0" ker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ja-JP" altLang="en-US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</a:t>
            </a: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},</a:t>
            </a:r>
            <a:endParaRPr lang="en-US" altLang="ja-JP" sz="1200" b="0" kern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{</a:t>
            </a:r>
            <a:endParaRPr lang="en-US" altLang="ja-JP" sz="1200" b="0" kern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    VIEW_2ND,  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    VIEW_1ST,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   VIEW_3RD,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},</a:t>
            </a:r>
            <a:endParaRPr lang="en-US" altLang="ja-JP" sz="1200" b="0" kern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{</a:t>
            </a:r>
            <a:endParaRPr lang="en-US" altLang="ja-JP" sz="1200" b="0" kern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    VIEW_3RD</a:t>
            </a:r>
            <a:r>
              <a:rPr lang="en-US" altLang="ja-JP" sz="1200" b="0" ker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    VIEW_2ND,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   VIEW_UNKNOWN,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},</a:t>
            </a:r>
            <a:endParaRPr lang="en-US" altLang="ja-JP" sz="1200" b="0" kern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};</a:t>
            </a:r>
            <a:endParaRPr lang="ja-JP" altLang="en-US" sz="1200" i="1" ker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69635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547813" y="908050"/>
            <a:ext cx="5688012" cy="1225550"/>
          </a:xfrm>
        </p:spPr>
        <p:txBody>
          <a:bodyPr/>
          <a:lstStyle/>
          <a:p>
            <a:pPr>
              <a:buClrTx/>
              <a:buSzPct val="100000"/>
            </a:pPr>
            <a:r>
              <a:rPr lang="ja-JP" altLang="en-US" b="0" smtClean="0">
                <a:latin typeface="メイリオ" panose="020B0604030504040204" pitchFamily="50" charset="-128"/>
              </a:rPr>
              <a:t>実装（模範解答）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lvl="1"/>
            <a:r>
              <a:rPr lang="ja-JP" altLang="en-US" smtClean="0">
                <a:latin typeface="メイリオ" panose="020B0604030504040204" pitchFamily="50" charset="-128"/>
              </a:rPr>
              <a:t>画面</a:t>
            </a:r>
            <a:r>
              <a:rPr lang="en-US" altLang="ja-JP" smtClean="0">
                <a:latin typeface="メイリオ" panose="020B0604030504040204" pitchFamily="50" charset="-128"/>
              </a:rPr>
              <a:t>ID</a:t>
            </a:r>
            <a:r>
              <a:rPr lang="ja-JP" altLang="en-US" smtClean="0">
                <a:latin typeface="メイリオ" panose="020B0604030504040204" pitchFamily="50" charset="-128"/>
              </a:rPr>
              <a:t>に対応する切替画面や通知方法の</a:t>
            </a:r>
            <a:r>
              <a:rPr lang="en-US" altLang="ja-JP" smtClean="0">
                <a:latin typeface="メイリオ" panose="020B0604030504040204" pitchFamily="50" charset="-128"/>
              </a:rPr>
              <a:t/>
            </a:r>
            <a:br>
              <a:rPr lang="en-US" altLang="ja-JP" smtClean="0">
                <a:latin typeface="メイリオ" panose="020B0604030504040204" pitchFamily="50" charset="-128"/>
              </a:rPr>
            </a:br>
            <a:r>
              <a:rPr lang="ja-JP" altLang="en-US" smtClean="0">
                <a:latin typeface="メイリオ" panose="020B0604030504040204" pitchFamily="50" charset="-128"/>
              </a:rPr>
              <a:t>テーブルを作成する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042EC-066C-403F-BA9F-7BE6D48C35C1}" type="slidenum">
              <a:rPr lang="en-US" altLang="ja-JP"/>
              <a:pPr>
                <a:defRPr/>
              </a:pPr>
              <a:t>46</a:t>
            </a:fld>
            <a:endParaRPr lang="en-US" altLang="ja-JP"/>
          </a:p>
        </p:txBody>
      </p:sp>
      <p:pic>
        <p:nvPicPr>
          <p:cNvPr id="69637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555875" y="4868863"/>
          <a:ext cx="4064001" cy="1482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7087"/>
                <a:gridCol w="1463457"/>
                <a:gridCol w="1463457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表示中の画面</a:t>
                      </a:r>
                      <a:endParaRPr kumimoji="1" lang="ja-JP" altLang="en-US" sz="1200" b="1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左キー押下時の画面</a:t>
                      </a:r>
                      <a:endParaRPr kumimoji="1" lang="ja-JP" altLang="en-US" sz="110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右キー押下時の画面</a:t>
                      </a:r>
                      <a:endParaRPr kumimoji="1" lang="ja-JP" altLang="en-US" sz="110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左画面</a:t>
                      </a:r>
                      <a:endParaRPr kumimoji="1" lang="ja-JP" altLang="en-US" sz="1200" b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なし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中央画面</a:t>
                      </a:r>
                      <a:endParaRPr kumimoji="1" lang="en-US" altLang="ja-JP" sz="110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中央画面</a:t>
                      </a:r>
                      <a:endParaRPr kumimoji="1" lang="ja-JP" altLang="en-US" sz="1200" b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左画面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右画面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右画面</a:t>
                      </a:r>
                      <a:endParaRPr kumimoji="1" lang="ja-JP" altLang="en-US" sz="1200" b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中央画面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なし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91456" marR="91456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コンテンツ プレースホルダー 5"/>
          <p:cNvSpPr txBox="1">
            <a:spLocks/>
          </p:cNvSpPr>
          <p:nvPr/>
        </p:nvSpPr>
        <p:spPr bwMode="gray">
          <a:xfrm>
            <a:off x="1331913" y="1989138"/>
            <a:ext cx="2809875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50000"/>
              </a:schemeClr>
            </a:solidFill>
            <a:miter lim="800000"/>
            <a:headEnd/>
            <a:tailEnd/>
          </a:ln>
          <a:effectLst/>
          <a:extLst/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{ //</a:t>
            </a:r>
            <a:r>
              <a:rPr lang="ja-JP" altLang="en-US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左画面</a:t>
            </a:r>
            <a:endParaRPr lang="en-US" altLang="ja-JP" sz="1200" b="0" kern="0" smtClean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VIEW_1ST</a:t>
            </a:r>
            <a:r>
              <a:rPr lang="en-US" altLang="ja-JP" sz="1200" b="0" ker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VIEW_UNKNOWN,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VIEW_2ND,</a:t>
            </a:r>
            <a:endParaRPr lang="en-US" altLang="ja-JP" sz="1200" b="0" kern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},</a:t>
            </a:r>
            <a:endParaRPr lang="ja-JP" altLang="en-US" sz="1200" i="1" ker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コンテンツ プレースホルダー 5"/>
          <p:cNvSpPr txBox="1">
            <a:spLocks/>
          </p:cNvSpPr>
          <p:nvPr/>
        </p:nvSpPr>
        <p:spPr bwMode="gray">
          <a:xfrm>
            <a:off x="2959100" y="2781300"/>
            <a:ext cx="2809875" cy="122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50000"/>
              </a:schemeClr>
            </a:solidFill>
            <a:miter lim="800000"/>
            <a:headEnd/>
            <a:tailEnd/>
          </a:ln>
          <a:effectLst/>
          <a:extLst/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{</a:t>
            </a:r>
            <a:r>
              <a:rPr lang="ja-JP" altLang="en-US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//</a:t>
            </a:r>
            <a:r>
              <a:rPr lang="ja-JP" altLang="en-US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中央画面</a:t>
            </a:r>
            <a:endParaRPr lang="en-US" altLang="ja-JP" sz="1200" b="0" kern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VIEW_2ND,  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VIEW_1ST, 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VIEW_3RD,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},</a:t>
            </a:r>
            <a:endParaRPr lang="en-US" altLang="ja-JP" sz="1200" b="0" kern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11" name="コンテンツ プレースホルダー 5"/>
          <p:cNvSpPr txBox="1">
            <a:spLocks/>
          </p:cNvSpPr>
          <p:nvPr/>
        </p:nvSpPr>
        <p:spPr bwMode="gray">
          <a:xfrm>
            <a:off x="5003800" y="3530600"/>
            <a:ext cx="2808288" cy="1266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50000"/>
              </a:schemeClr>
            </a:solidFill>
            <a:miter lim="800000"/>
            <a:headEnd/>
            <a:tailEnd/>
          </a:ln>
          <a:effectLst/>
          <a:extLst/>
        </p:spPr>
        <p:txBody>
          <a:bodyPr lIns="72000" tIns="72000" rIns="72000" bIns="72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{</a:t>
            </a:r>
            <a:r>
              <a:rPr lang="ja-JP" altLang="en-US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//</a:t>
            </a:r>
            <a:r>
              <a:rPr lang="ja-JP" altLang="en-US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右画面</a:t>
            </a:r>
            <a:endParaRPr lang="en-US" altLang="ja-JP" sz="1200" b="0" kern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VIEW_3RD</a:t>
            </a:r>
            <a:r>
              <a:rPr lang="en-US" altLang="ja-JP" sz="1200" b="0" ker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VIEW_2ND,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VIEW_UNKNOWN,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},</a:t>
            </a:r>
            <a:endParaRPr lang="en-US" altLang="ja-JP" sz="1200" b="0" kern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endParaRPr lang="ja-JP" altLang="en-US" sz="1200" i="1" ker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71683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547813" y="908050"/>
            <a:ext cx="6985000" cy="865188"/>
          </a:xfrm>
        </p:spPr>
        <p:txBody>
          <a:bodyPr/>
          <a:lstStyle/>
          <a:p>
            <a:pPr>
              <a:buClrTx/>
              <a:buSzPct val="100000"/>
            </a:pPr>
            <a:r>
              <a:rPr lang="ja-JP" altLang="en-US" b="0" smtClean="0">
                <a:latin typeface="メイリオ" panose="020B0604030504040204" pitchFamily="50" charset="-128"/>
              </a:rPr>
              <a:t>実装（模範解答）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lvl="1"/>
            <a:r>
              <a:rPr lang="ja-JP" altLang="en-US" smtClean="0">
                <a:latin typeface="メイリオ" panose="020B0604030504040204" pitchFamily="50" charset="-128"/>
              </a:rPr>
              <a:t>画面切替後の画面を取得する処理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C4F5D-A4DC-4F9A-A67C-217B46AF4768}" type="slidenum">
              <a:rPr lang="en-US" altLang="ja-JP"/>
              <a:pPr>
                <a:defRPr/>
              </a:pPr>
              <a:t>47</a:t>
            </a:fld>
            <a:endParaRPr lang="en-US" altLang="ja-JP"/>
          </a:p>
        </p:txBody>
      </p:sp>
      <p:pic>
        <p:nvPicPr>
          <p:cNvPr id="71685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コンテンツ プレースホルダー 5"/>
          <p:cNvSpPr txBox="1">
            <a:spLocks/>
          </p:cNvSpPr>
          <p:nvPr/>
        </p:nvSpPr>
        <p:spPr bwMode="gray">
          <a:xfrm>
            <a:off x="2051050" y="1746250"/>
            <a:ext cx="6265863" cy="3770313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viewId_e</a:t>
            </a:r>
            <a:endParaRPr lang="en-US" altLang="ja-JP" sz="1200" b="0" kern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Intern001001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internKeyProcess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viewId_e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viewId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keyId_e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keyId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ja-JP" sz="1200" b="0" kern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200" b="0" kern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viewId_e</a:t>
            </a: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next </a:t>
            </a: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 = 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VIEW_UNKNOWN;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200" b="0" kern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viewInfo_t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viewInfo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uint8_t             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ja-JP" sz="1200" b="0" ker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200" b="0" kern="0">
                <a:latin typeface="Consolas" panose="020B0609020204030204" pitchFamily="49" charset="0"/>
                <a:cs typeface="Consolas" panose="020B0609020204030204" pitchFamily="49" charset="0"/>
              </a:rPr>
              <a:t>表示中の画面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ja-JP" altLang="en-US" sz="1200" b="0" kern="0">
                <a:latin typeface="Consolas" panose="020B0609020204030204" pitchFamily="49" charset="0"/>
                <a:cs typeface="Consolas" panose="020B0609020204030204" pitchFamily="49" charset="0"/>
              </a:rPr>
              <a:t>を探す *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viewInfoListSize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viewInfoList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viewId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viewId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ja-JP" sz="1200" b="0" kern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viewInfo</a:t>
            </a: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= &amp;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viewInfoList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ja-JP" sz="1200" b="0" ker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ja-JP" sz="1200" b="0" kern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ja-JP" altLang="en-US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続く</a:t>
            </a:r>
            <a:endParaRPr lang="en-US" altLang="ja-JP" sz="1200" b="0" ker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73731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547813" y="908050"/>
            <a:ext cx="6985000" cy="865188"/>
          </a:xfrm>
        </p:spPr>
        <p:txBody>
          <a:bodyPr/>
          <a:lstStyle/>
          <a:p>
            <a:pPr>
              <a:buClrTx/>
              <a:buSzPct val="100000"/>
            </a:pPr>
            <a:r>
              <a:rPr lang="ja-JP" altLang="en-US" b="0" smtClean="0">
                <a:latin typeface="メイリオ" panose="020B0604030504040204" pitchFamily="50" charset="-128"/>
              </a:rPr>
              <a:t>実装（模範解答）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lvl="1"/>
            <a:r>
              <a:rPr lang="ja-JP" altLang="en-US" smtClean="0">
                <a:latin typeface="メイリオ" panose="020B0604030504040204" pitchFamily="50" charset="-128"/>
              </a:rPr>
              <a:t>画面切替後の画面を取得する処理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B286A-CAFF-4685-BD46-717700A028F3}" type="slidenum">
              <a:rPr lang="en-US" altLang="ja-JP"/>
              <a:pPr>
                <a:defRPr/>
              </a:pPr>
              <a:t>48</a:t>
            </a:fld>
            <a:endParaRPr lang="en-US" altLang="ja-JP"/>
          </a:p>
        </p:txBody>
      </p:sp>
      <p:pic>
        <p:nvPicPr>
          <p:cNvPr id="73733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コンテンツ プレースホルダー 5"/>
          <p:cNvSpPr txBox="1">
            <a:spLocks/>
          </p:cNvSpPr>
          <p:nvPr/>
        </p:nvSpPr>
        <p:spPr bwMode="gray">
          <a:xfrm>
            <a:off x="2051050" y="1746250"/>
            <a:ext cx="6265863" cy="3770313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ja-JP" altLang="en-US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続き</a:t>
            </a:r>
            <a:endParaRPr lang="en-US" altLang="ja-JP" sz="1200" b="0" kern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ja-JP" sz="1200" b="0" ker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200" b="0" kern="0">
                <a:latin typeface="Consolas" panose="020B0609020204030204" pitchFamily="49" charset="0"/>
                <a:cs typeface="Consolas" panose="020B0609020204030204" pitchFamily="49" charset="0"/>
              </a:rPr>
              <a:t>表示中の画面が見つかった場合 *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viewInfo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    /* </a:t>
            </a:r>
            <a:r>
              <a:rPr lang="ja-JP" altLang="en-US" sz="1200" b="0" kern="0">
                <a:latin typeface="Consolas" panose="020B0609020204030204" pitchFamily="49" charset="0"/>
                <a:cs typeface="Consolas" panose="020B0609020204030204" pitchFamily="49" charset="0"/>
              </a:rPr>
              <a:t>左キー押下時、左画面をセット *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keyId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 == KEY_LEFT) </a:t>
            </a: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{next 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viewInfo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leftViewId</a:t>
            </a: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en-US" altLang="ja-JP" sz="1200" b="0" ker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    /* </a:t>
            </a:r>
            <a:r>
              <a:rPr lang="ja-JP" altLang="en-US" sz="1200" b="0" kern="0">
                <a:latin typeface="Consolas" panose="020B0609020204030204" pitchFamily="49" charset="0"/>
                <a:cs typeface="Consolas" panose="020B0609020204030204" pitchFamily="49" charset="0"/>
              </a:rPr>
              <a:t>右キー押下時、右画面をセット *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    else 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keyId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 == KEY_RIGHT) </a:t>
            </a: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{next 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viewInfo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ja-JP" sz="1200" b="0" kern="0" err="1">
                <a:latin typeface="Consolas" panose="020B0609020204030204" pitchFamily="49" charset="0"/>
                <a:cs typeface="Consolas" panose="020B0609020204030204" pitchFamily="49" charset="0"/>
              </a:rPr>
              <a:t>rightViewId</a:t>
            </a: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   /* </a:t>
            </a:r>
            <a:r>
              <a:rPr lang="ja-JP" altLang="en-US" sz="1200" b="0" kern="0">
                <a:latin typeface="Consolas" panose="020B0609020204030204" pitchFamily="49" charset="0"/>
                <a:cs typeface="Consolas" panose="020B0609020204030204" pitchFamily="49" charset="0"/>
              </a:rPr>
              <a:t>その他の時、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VIEW_UNKNOWN</a:t>
            </a:r>
            <a:r>
              <a:rPr lang="ja-JP" altLang="en-US" sz="1200" b="0" kern="0">
                <a:latin typeface="Consolas" panose="020B0609020204030204" pitchFamily="49" charset="0"/>
                <a:cs typeface="Consolas" panose="020B0609020204030204" pitchFamily="49" charset="0"/>
              </a:rPr>
              <a:t>をセット *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    else {next 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= VIEW_UNKNOWN</a:t>
            </a: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en-US" altLang="ja-JP" sz="1200" b="0" ker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ja-JP" sz="1200" b="0" ker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ja-JP" sz="1200" b="0" ker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/* </a:t>
            </a:r>
            <a:r>
              <a:rPr lang="ja-JP" altLang="en-US" sz="1200" b="0" kern="0">
                <a:latin typeface="Consolas" panose="020B0609020204030204" pitchFamily="49" charset="0"/>
                <a:cs typeface="Consolas" panose="020B0609020204030204" pitchFamily="49" charset="0"/>
              </a:rPr>
              <a:t>キー押下後に遷移する次画面の画面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ja-JP" altLang="en-US" sz="1200" b="0" kern="0">
                <a:latin typeface="Consolas" panose="020B0609020204030204" pitchFamily="49" charset="0"/>
                <a:cs typeface="Consolas" panose="020B0609020204030204" pitchFamily="49" charset="0"/>
              </a:rPr>
              <a:t>を返却 *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ja-JP" sz="1200" b="0" ker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ja-JP" altLang="en-US" sz="1200" ker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73731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547813" y="908050"/>
            <a:ext cx="7489825" cy="1512888"/>
          </a:xfrm>
        </p:spPr>
        <p:txBody>
          <a:bodyPr/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3200" b="0" smtClean="0">
                <a:latin typeface="メイリオ" panose="020B0604030504040204" pitchFamily="50" charset="-128"/>
              </a:rPr>
              <a:t>実際に業務でやっていること</a:t>
            </a: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ja-JP" altLang="en-US" sz="2400" b="1" smtClean="0">
                <a:latin typeface="メイリオ" panose="020B0604030504040204" pitchFamily="50" charset="-128"/>
              </a:rPr>
              <a:t>ユーザーインターフェース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ja-JP" sz="2400" b="1">
                <a:latin typeface="メイリオ" panose="020B0604030504040204" pitchFamily="50" charset="-128"/>
              </a:rPr>
              <a:t> </a:t>
            </a:r>
            <a:r>
              <a:rPr lang="en-US" altLang="ja-JP" sz="2400" b="1" smtClean="0">
                <a:latin typeface="メイリオ" panose="020B0604030504040204" pitchFamily="50" charset="-128"/>
              </a:rPr>
              <a:t> LUI </a:t>
            </a:r>
            <a:r>
              <a:rPr lang="ja-JP" altLang="en-US" sz="2400" b="1" smtClean="0">
                <a:latin typeface="メイリオ" panose="020B0604030504040204" pitchFamily="50" charset="-128"/>
              </a:rPr>
              <a:t>・ </a:t>
            </a:r>
            <a:r>
              <a:rPr lang="en-US" altLang="ja-JP" sz="2400" b="1" smtClean="0">
                <a:latin typeface="メイリオ" panose="020B0604030504040204" pitchFamily="50" charset="-128"/>
              </a:rPr>
              <a:t>RUI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F9B61-FF7D-4FFF-BAA8-85A7327C63D4}" type="slidenum">
              <a:rPr lang="en-US" altLang="ja-JP"/>
              <a:pPr>
                <a:defRPr/>
              </a:pPr>
              <a:t>49</a:t>
            </a:fld>
            <a:endParaRPr lang="en-US" altLang="ja-JP"/>
          </a:p>
        </p:txBody>
      </p:sp>
      <p:pic>
        <p:nvPicPr>
          <p:cNvPr id="75781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2779713"/>
            <a:ext cx="3663950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2797175"/>
            <a:ext cx="3124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12291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4744"/>
            <a:ext cx="6769100" cy="4969669"/>
          </a:xfrm>
        </p:spPr>
        <p:txBody>
          <a:bodyPr/>
          <a:lstStyle/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sz="3200" b="0" smtClean="0">
                <a:latin typeface="メイリオ" panose="020B0604030504040204" pitchFamily="50" charset="-128"/>
              </a:rPr>
              <a:t>品質の</a:t>
            </a:r>
            <a:r>
              <a:rPr lang="ja-JP" altLang="en-US" sz="3200" b="0" smtClean="0">
                <a:latin typeface="メイリオ" panose="020B0604030504040204" pitchFamily="50" charset="-128"/>
              </a:rPr>
              <a:t>追求</a:t>
            </a:r>
            <a:endParaRPr lang="en-US" altLang="ja-JP" sz="3200" b="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ja-JP" altLang="en-US" sz="2400" b="1" smtClean="0">
                <a:latin typeface="メイリオ" panose="020B0604030504040204" pitchFamily="50" charset="-128"/>
              </a:rPr>
              <a:t>バグ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正常に動作するのは当たり前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異常発生時の対応によって品質が</a:t>
            </a:r>
            <a:r>
              <a:rPr lang="ja-JP" altLang="en-US" sz="2000" smtClean="0">
                <a:latin typeface="メイリオ" panose="020B0604030504040204" pitchFamily="50" charset="-128"/>
              </a:rPr>
              <a:t>決まる</a:t>
            </a:r>
            <a:endParaRPr lang="en-US" altLang="ja-JP" sz="24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ja-JP" altLang="en-US" sz="2400" b="1" smtClean="0">
                <a:latin typeface="メイリオ" panose="020B0604030504040204" pitchFamily="50" charset="-128"/>
              </a:rPr>
              <a:t>パフォーマンス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省メモリ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処理</a:t>
            </a:r>
            <a:r>
              <a:rPr lang="ja-JP" altLang="en-US" sz="2000" smtClean="0">
                <a:latin typeface="メイリオ" panose="020B0604030504040204" pitchFamily="50" charset="-128"/>
              </a:rPr>
              <a:t>速度</a:t>
            </a:r>
            <a:endParaRPr lang="en-US" altLang="ja-JP" sz="24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ja-JP" altLang="en-US" sz="2400" b="1" smtClean="0">
                <a:latin typeface="メイリオ" panose="020B0604030504040204" pitchFamily="50" charset="-128"/>
              </a:rPr>
              <a:t>拡張性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仕様変更などにより、追加（削除）が発生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ロジックを変えずに変更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E8A5D-0B64-48D1-A969-2BFC5B44E0CD}" type="slidenum">
              <a:rPr lang="en-US" altLang="ja-JP"/>
              <a:pPr>
                <a:defRPr/>
              </a:pPr>
              <a:t>5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0DD3F6-DF45-4E33-AAD0-057AB545D6B8}" type="slidenum">
              <a:rPr lang="en-US" altLang="ja-JP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728" y="1124744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2"/>
            </a:pPr>
            <a:r>
              <a:rPr lang="ja-JP" altLang="en-US" sz="3200" b="0" smtClean="0">
                <a:latin typeface="メイリオ" panose="020B0604030504040204" pitchFamily="50" charset="-128"/>
              </a:rPr>
              <a:t>時間のかけどころ</a:t>
            </a:r>
            <a:endParaRPr lang="en-US" altLang="ja-JP" sz="3200" b="0" smtClean="0">
              <a:latin typeface="メイリオ" panose="020B0604030504040204" pitchFamily="50" charset="-128"/>
            </a:endParaRPr>
          </a:p>
          <a:p>
            <a:pPr marL="715963" lvl="1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設計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200" kern="0" smtClean="0">
                <a:latin typeface="メイリオ" panose="020B0604030504040204" pitchFamily="50" charset="-128"/>
              </a:rPr>
              <a:t>フローチャート、関数の構成・処理</a:t>
            </a:r>
            <a:endParaRPr lang="en-US" altLang="ja-JP" sz="2200" kern="0" smtClean="0">
              <a:latin typeface="メイリオ" panose="020B0604030504040204" pitchFamily="50" charset="-128"/>
            </a:endParaRPr>
          </a:p>
          <a:p>
            <a:pPr marL="715963" lvl="1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実装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200" kern="0" smtClean="0">
                <a:latin typeface="メイリオ" panose="020B0604030504040204" pitchFamily="50" charset="-128"/>
              </a:rPr>
              <a:t>コーディング</a:t>
            </a:r>
            <a:endParaRPr lang="en-US" altLang="ja-JP" sz="2200" kern="0" smtClean="0">
              <a:latin typeface="メイリオ" panose="020B0604030504040204" pitchFamily="50" charset="-128"/>
            </a:endParaRPr>
          </a:p>
          <a:p>
            <a:pPr marL="400050" lvl="1" indent="0">
              <a:buClr>
                <a:schemeClr val="tx1">
                  <a:lumMod val="75000"/>
                  <a:lumOff val="25000"/>
                </a:schemeClr>
              </a:buClr>
              <a:buSzPct val="100000"/>
              <a:buNone/>
              <a:defRPr/>
            </a:pPr>
            <a:r>
              <a:rPr lang="en-US" altLang="ja-JP" kern="0" smtClean="0">
                <a:latin typeface="メイリオ" panose="020B0604030504040204" pitchFamily="50" charset="-128"/>
              </a:rPr>
              <a:t>	</a:t>
            </a:r>
          </a:p>
          <a:p>
            <a:pPr marL="400050" lvl="1" indent="0">
              <a:buClr>
                <a:schemeClr val="tx1">
                  <a:lumMod val="75000"/>
                  <a:lumOff val="25000"/>
                </a:schemeClr>
              </a:buClr>
              <a:buSzPct val="100000"/>
              <a:buNone/>
              <a:defRPr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まずは、設計で品質を高める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000" kern="0">
                <a:latin typeface="メイリオ" panose="020B0604030504040204" pitchFamily="50" charset="-128"/>
              </a:rPr>
              <a:t>未然</a:t>
            </a:r>
            <a:r>
              <a:rPr lang="ja-JP" altLang="en-US" sz="2000" kern="0" smtClean="0">
                <a:latin typeface="メイリオ" panose="020B0604030504040204" pitchFamily="50" charset="-128"/>
              </a:rPr>
              <a:t>のバグ解消</a:t>
            </a:r>
            <a:endParaRPr lang="en-US" altLang="ja-JP" sz="2000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仕様変更などに対して柔軟に対応が可能</a:t>
            </a:r>
            <a:endParaRPr lang="en-US" altLang="ja-JP" sz="2000" kern="0">
              <a:latin typeface="メイリオ" panose="020B0604030504040204" pitchFamily="50" charset="-128"/>
            </a:endParaRPr>
          </a:p>
          <a:p>
            <a:pPr marL="400050" lvl="1" indent="0">
              <a:buSzPct val="100000"/>
              <a:buNone/>
              <a:defRPr/>
            </a:pPr>
            <a:endParaRPr lang="en-US" altLang="ja-JP" sz="2400" kern="0">
              <a:latin typeface="メイリオ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 marL="514350" indent="-514350">
              <a:buClrTx/>
              <a:buSzPct val="100000"/>
              <a:buFont typeface="+mj-lt"/>
              <a:buAutoNum type="arabicPeriod" startAt="2"/>
            </a:pPr>
            <a:r>
              <a:rPr lang="ja-JP" altLang="en-US" sz="3200" b="0" smtClean="0">
                <a:latin typeface="メイリオ" panose="020B0604030504040204" pitchFamily="50" charset="-128"/>
              </a:rPr>
              <a:t>時間のかけどころ</a:t>
            </a:r>
            <a:r>
              <a:rPr lang="en-US" altLang="ja-JP" sz="1800" b="0" smtClean="0">
                <a:latin typeface="メイリオ" panose="020B0604030504040204" pitchFamily="50" charset="-128"/>
              </a:rPr>
              <a:t>(</a:t>
            </a:r>
            <a:r>
              <a:rPr lang="ja-JP" altLang="en-US" sz="1800" b="0" smtClean="0">
                <a:latin typeface="メイリオ" panose="020B0604030504040204" pitchFamily="50" charset="-128"/>
              </a:rPr>
              <a:t>状況に応じた方法が大切</a:t>
            </a:r>
            <a:r>
              <a:rPr lang="en-US" altLang="ja-JP" sz="1800" b="0" smtClean="0">
                <a:latin typeface="メイリオ" panose="020B0604030504040204" pitchFamily="50" charset="-128"/>
              </a:rPr>
              <a:t>)</a:t>
            </a:r>
            <a:endParaRPr lang="en-US" altLang="ja-JP" sz="1800" b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smtClean="0">
                <a:latin typeface="メイリオ" panose="020B0604030504040204" pitchFamily="50" charset="-128"/>
              </a:rPr>
              <a:t>スマートフォンアプリ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早くリリース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714500" lvl="4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→　頻繁に改修・機能追加など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400050" lvl="1" indent="0">
              <a:buSzPct val="100000"/>
              <a:buFontTx/>
              <a:buNone/>
              <a:defRPr/>
            </a:pPr>
            <a:endParaRPr lang="en-US" altLang="ja-JP" sz="240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smtClean="0">
                <a:latin typeface="メイリオ" panose="020B0604030504040204" pitchFamily="50" charset="-128"/>
              </a:rPr>
              <a:t>車・金融・医療システム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バグ発生 ＝ 大問題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714500" lvl="4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→　生命に関わる，社会問題</a:t>
            </a:r>
            <a:endParaRPr lang="en-US" altLang="ja-JP" sz="2000"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9F98-1315-4F0A-AE5C-55B788635F03}" type="slidenum">
              <a:rPr lang="en-US" altLang="ja-JP"/>
              <a:pPr>
                <a:defRPr/>
              </a:pPr>
              <a:t>7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可読性</a:t>
            </a:r>
            <a:endParaRPr lang="en-US" altLang="ja-JP" sz="1800" b="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複数人が関わる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レビュー・担当者の変更</a:t>
            </a:r>
            <a:endParaRPr lang="en-US" altLang="ja-JP" sz="2000" ker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>
                <a:latin typeface="メイリオ" panose="020B0604030504040204" pitchFamily="50" charset="-128"/>
              </a:rPr>
              <a:t>　</a:t>
            </a:r>
            <a:r>
              <a:rPr lang="ja-JP" altLang="en-US" sz="2000" kern="0" smtClean="0">
                <a:latin typeface="メイリオ" panose="020B0604030504040204" pitchFamily="50" charset="-128"/>
              </a:rPr>
              <a:t>→　誰が読んでも理解出来る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再現性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バグ対応・実装変更</a:t>
            </a:r>
            <a:endParaRPr lang="en-US" altLang="ja-JP" sz="2000" kern="0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　→　数ヶ月、数年前に実装したものの変更</a:t>
            </a:r>
            <a:endParaRPr lang="en-US" altLang="ja-JP" sz="2000" ker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en-US" altLang="ja-JP" sz="1600" kern="0" smtClean="0">
                <a:latin typeface="メイリオ" panose="020B0604030504040204" pitchFamily="50" charset="-128"/>
              </a:rPr>
              <a:t>	</a:t>
            </a:r>
            <a:r>
              <a:rPr lang="ja-JP" altLang="en-US" sz="1600" kern="0" smtClean="0">
                <a:latin typeface="メイリオ" panose="020B0604030504040204" pitchFamily="50" charset="-128"/>
              </a:rPr>
              <a:t>（自分で実装したものでも、</a:t>
            </a:r>
            <a:r>
              <a:rPr lang="en-US" altLang="ja-JP" sz="1600" kern="0">
                <a:latin typeface="メイリオ" panose="020B0604030504040204" pitchFamily="50" charset="-128"/>
              </a:rPr>
              <a:t/>
            </a:r>
            <a:br>
              <a:rPr lang="en-US" altLang="ja-JP" sz="1600" kern="0">
                <a:latin typeface="メイリオ" panose="020B0604030504040204" pitchFamily="50" charset="-128"/>
              </a:rPr>
            </a:br>
            <a:r>
              <a:rPr lang="en-US" altLang="ja-JP" sz="1600" kern="0" smtClean="0">
                <a:latin typeface="メイリオ" panose="020B0604030504040204" pitchFamily="50" charset="-128"/>
              </a:rPr>
              <a:t>		</a:t>
            </a:r>
            <a:r>
              <a:rPr lang="ja-JP" altLang="en-US" sz="1600" kern="0" smtClean="0">
                <a:latin typeface="メイリオ" panose="020B0604030504040204" pitchFamily="50" charset="-128"/>
              </a:rPr>
              <a:t>期間が空くと別人が書いたものと同じに）</a:t>
            </a:r>
            <a:endParaRPr lang="en-US" altLang="ja-JP" sz="160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40C92-17AE-4EA8-B374-65ACD82CCFA9}" type="slidenum">
              <a:rPr lang="en-US" altLang="ja-JP"/>
              <a:pPr>
                <a:defRPr/>
              </a:pPr>
              <a:t>8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可読性の上昇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(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一例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)</a:t>
            </a:r>
          </a:p>
          <a:p>
            <a:pPr marL="514350" indent="-514350">
              <a:buClrTx/>
              <a:buSzPct val="100000"/>
              <a:buFont typeface="+mj-lt"/>
              <a:buAutoNum type="arabicPeriod" startAt="3"/>
            </a:pPr>
            <a:endParaRPr lang="en-US" altLang="ja-JP" sz="1800" b="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関数・変数の命名規則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sz="1800" kern="0" smtClean="0">
                <a:latin typeface="メイリオ" panose="020B0604030504040204" pitchFamily="50" charset="-128"/>
              </a:rPr>
              <a:t>誰が呼んでも理解できるように</a:t>
            </a: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コーディング規約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sz="1800" kern="0" smtClean="0">
                <a:latin typeface="メイリオ" panose="020B0604030504040204" pitchFamily="50" charset="-128"/>
              </a:rPr>
              <a:t>コメント</a:t>
            </a: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sz="1800" kern="0" smtClean="0">
                <a:latin typeface="メイリオ" panose="020B0604030504040204" pitchFamily="50" charset="-128"/>
              </a:rPr>
              <a:t>プレフィックス</a:t>
            </a: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kern="0" smtClean="0">
                <a:latin typeface="メイリオ" panose="020B0604030504040204" pitchFamily="50" charset="-128"/>
              </a:rPr>
              <a:t>インデント</a:t>
            </a:r>
            <a:endParaRPr lang="en-US" altLang="ja-JP" sz="180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CF94B-3898-41E2-A99D-F14EA24E878E}" type="slidenum">
              <a:rPr lang="en-US" altLang="ja-JP"/>
              <a:pPr>
                <a:defRPr/>
              </a:pPr>
              <a:t>9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-arch">
  <a:themeElements>
    <a:clrScheme name="TG-arch 1">
      <a:dk1>
        <a:srgbClr val="000000"/>
      </a:dk1>
      <a:lt1>
        <a:srgbClr val="FFFFFF"/>
      </a:lt1>
      <a:dk2>
        <a:srgbClr val="000000"/>
      </a:dk2>
      <a:lt2>
        <a:srgbClr val="FCF1C8"/>
      </a:lt2>
      <a:accent1>
        <a:srgbClr val="FFC145"/>
      </a:accent1>
      <a:accent2>
        <a:srgbClr val="3366CC"/>
      </a:accent2>
      <a:accent3>
        <a:srgbClr val="FFFFFF"/>
      </a:accent3>
      <a:accent4>
        <a:srgbClr val="000000"/>
      </a:accent4>
      <a:accent5>
        <a:srgbClr val="FFDDB0"/>
      </a:accent5>
      <a:accent6>
        <a:srgbClr val="2D5CB9"/>
      </a:accent6>
      <a:hlink>
        <a:srgbClr val="FF5050"/>
      </a:hlink>
      <a:folHlink>
        <a:srgbClr val="C0C0C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gray">
        <a:noFill/>
        <a:ln w="9525">
          <a:solidFill>
            <a:schemeClr val="tx1">
              <a:alpha val="50000"/>
            </a:schemeClr>
          </a:solidFill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180000" tIns="180000" rIns="180000" bIns="180000"/>
      <a:lstStyle>
        <a:defPPr marL="0" indent="0">
          <a:buClrTx/>
          <a:buSzPct val="100000"/>
          <a:buFont typeface="Wingdings" panose="05000000000000000000" pitchFamily="2" charset="2"/>
          <a:buNone/>
          <a:defRPr sz="800" b="0" i="1" kern="0" dirty="0" err="1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>
    <a:extraClrScheme>
      <a:clrScheme name="TG-arch 1">
        <a:dk1>
          <a:srgbClr val="000000"/>
        </a:dk1>
        <a:lt1>
          <a:srgbClr val="FFFFFF"/>
        </a:lt1>
        <a:dk2>
          <a:srgbClr val="000000"/>
        </a:dk2>
        <a:lt2>
          <a:srgbClr val="FCF1C8"/>
        </a:lt2>
        <a:accent1>
          <a:srgbClr val="FFC145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DDB0"/>
        </a:accent5>
        <a:accent6>
          <a:srgbClr val="2D5CB9"/>
        </a:accent6>
        <a:hlink>
          <a:srgbClr val="FF505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arc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CCCC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arch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F1AB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EBF7D2"/>
        </a:accent5>
        <a:accent6>
          <a:srgbClr val="5C8A00"/>
        </a:accent6>
        <a:hlink>
          <a:srgbClr val="00666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イメージのデザイン テンプレート [1]</Template>
  <TotalTime>8789</TotalTime>
  <Words>1781</Words>
  <Application>Microsoft Office PowerPoint</Application>
  <PresentationFormat>画面に合わせる (4:3)</PresentationFormat>
  <Paragraphs>567</Paragraphs>
  <Slides>49</Slides>
  <Notes>31</Notes>
  <HiddenSlides>16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8" baseType="lpstr">
      <vt:lpstr>Arial</vt:lpstr>
      <vt:lpstr>ＭＳ Ｐゴシック</vt:lpstr>
      <vt:lpstr>Century Gothic</vt:lpstr>
      <vt:lpstr>メイリオ</vt:lpstr>
      <vt:lpstr>Wingdings</vt:lpstr>
      <vt:lpstr>ＭＳ Ｐ明朝</vt:lpstr>
      <vt:lpstr>Consolas</vt:lpstr>
      <vt:lpstr>Verdana</vt:lpstr>
      <vt:lpstr>TG-arch</vt:lpstr>
      <vt:lpstr>冬期インターン課題 - アプリ編 -</vt:lpstr>
      <vt:lpstr>インターンの目的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アプリ概要</vt:lpstr>
      <vt:lpstr>概要</vt:lpstr>
      <vt:lpstr>【補足】ウォーターフォールモデル</vt:lpstr>
      <vt:lpstr>要件定義</vt:lpstr>
      <vt:lpstr>Ⅰ．要件定義</vt:lpstr>
      <vt:lpstr>Ⅰ．要件定義</vt:lpstr>
      <vt:lpstr>外部設計（画面設計）</vt:lpstr>
      <vt:lpstr>Ⅱ．外部設計（画面設計）</vt:lpstr>
      <vt:lpstr>Ⅱ．外部設計（画面設計）</vt:lpstr>
      <vt:lpstr>Ⅱ．外部設計（画面設計）</vt:lpstr>
      <vt:lpstr>Ⅱ．外部設計（画面設計）</vt:lpstr>
      <vt:lpstr>内部設計</vt:lpstr>
      <vt:lpstr>設計・コーディング技術</vt:lpstr>
      <vt:lpstr>課題</vt:lpstr>
      <vt:lpstr>設計・コーディング技術</vt:lpstr>
      <vt:lpstr>設計・コーディング技術</vt:lpstr>
      <vt:lpstr>実装（プログラミング）</vt:lpstr>
      <vt:lpstr>設計・コーディング技術</vt:lpstr>
      <vt:lpstr>設計・コーディング技術</vt:lpstr>
      <vt:lpstr>課題（仕様変更）</vt:lpstr>
      <vt:lpstr>Ⅰ．要件定義</vt:lpstr>
      <vt:lpstr>課題（仕様変更）</vt:lpstr>
      <vt:lpstr>設計・コーディング技術</vt:lpstr>
      <vt:lpstr>テスト</vt:lpstr>
      <vt:lpstr>設計・コーディング技術</vt:lpstr>
      <vt:lpstr>設計・コーディング技術</vt:lpstr>
      <vt:lpstr>設計・コーディング技術</vt:lpstr>
      <vt:lpstr>設計・コーディング技術</vt:lpstr>
      <vt:lpstr>設計・コーディング技術</vt:lpstr>
      <vt:lpstr>設計・コーディング技術</vt:lpstr>
      <vt:lpstr>設計・コーディング技術</vt:lpstr>
      <vt:lpstr>設計・コーディング技術</vt:lpstr>
      <vt:lpstr>設計・コーディング技術</vt:lpstr>
      <vt:lpstr>設計・コーディング技術</vt:lpstr>
      <vt:lpstr>設計・コーディング技術</vt:lpstr>
      <vt:lpstr>設計・コーディング技術</vt:lpstr>
      <vt:lpstr>設計・コーディング技術</vt:lpstr>
      <vt:lpstr>設計・コーディング技術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2009年度 新卒向け会社説明会</dc:title>
  <dc:creator>YOKOI</dc:creator>
  <cp:lastModifiedBy>takenaka_takamori</cp:lastModifiedBy>
  <cp:revision>352</cp:revision>
  <cp:lastPrinted>2015-01-19T07:14:02Z</cp:lastPrinted>
  <dcterms:created xsi:type="dcterms:W3CDTF">2008-01-16T05:38:54Z</dcterms:created>
  <dcterms:modified xsi:type="dcterms:W3CDTF">2016-12-09T09:43:00Z</dcterms:modified>
</cp:coreProperties>
</file>