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9" r:id="rId3"/>
    <p:sldId id="366" r:id="rId4"/>
    <p:sldId id="300" r:id="rId5"/>
    <p:sldId id="301" r:id="rId6"/>
    <p:sldId id="302" r:id="rId7"/>
    <p:sldId id="346" r:id="rId8"/>
    <p:sldId id="304" r:id="rId9"/>
    <p:sldId id="309" r:id="rId10"/>
    <p:sldId id="310" r:id="rId11"/>
    <p:sldId id="305" r:id="rId12"/>
    <p:sldId id="367" r:id="rId13"/>
    <p:sldId id="364" r:id="rId14"/>
    <p:sldId id="365" r:id="rId15"/>
    <p:sldId id="368" r:id="rId16"/>
    <p:sldId id="363" r:id="rId17"/>
    <p:sldId id="370" r:id="rId18"/>
    <p:sldId id="372" r:id="rId19"/>
    <p:sldId id="330" r:id="rId20"/>
    <p:sldId id="373" r:id="rId21"/>
    <p:sldId id="374" r:id="rId22"/>
    <p:sldId id="375" r:id="rId23"/>
    <p:sldId id="376" r:id="rId24"/>
    <p:sldId id="320" r:id="rId25"/>
    <p:sldId id="369" r:id="rId26"/>
    <p:sldId id="384" r:id="rId27"/>
    <p:sldId id="349" r:id="rId28"/>
    <p:sldId id="348" r:id="rId29"/>
    <p:sldId id="385" r:id="rId30"/>
    <p:sldId id="378" r:id="rId31"/>
    <p:sldId id="382" r:id="rId32"/>
    <p:sldId id="383" r:id="rId33"/>
    <p:sldId id="381" r:id="rId34"/>
    <p:sldId id="379" r:id="rId35"/>
  </p:sldIdLst>
  <p:sldSz cx="9144000" cy="6858000" type="screen4x3"/>
  <p:notesSz cx="30632400" cy="196596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6F6F7"/>
    <a:srgbClr val="66FFFF"/>
    <a:srgbClr val="FF7C80"/>
    <a:srgbClr val="080808"/>
    <a:srgbClr val="0066FF"/>
    <a:srgbClr val="FF6600"/>
    <a:srgbClr val="00FF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 autoAdjust="0"/>
    <p:restoredTop sz="87105" autoAdjust="0"/>
  </p:normalViewPr>
  <p:slideViewPr>
    <p:cSldViewPr>
      <p:cViewPr varScale="1">
        <p:scale>
          <a:sx n="74" d="100"/>
          <a:sy n="74" d="100"/>
        </p:scale>
        <p:origin x="54" y="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D68245-FAF4-4CC6-B379-F19FE61B3F3A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4A9CE61-1DB9-4F5F-88D6-73A99DF055D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gm:t>
    </dgm:pt>
    <dgm:pt modelId="{2C9F8FAF-28A6-4AE6-BC18-2D665E7148A2}" type="par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FB85DEE-B021-45A6-9700-A50BBCC2BDB9}" type="sibTrans" cxnId="{CE089D6E-8A83-4879-A1CE-F65EDA0B6FF0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6CCF9B1B-9933-4C57-A357-C938047CA864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CADEC9B-7944-40E5-A0A5-F3C87D587C50}" type="par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7F051D4-5776-4C18-9B71-2E7D10F0B88C}" type="sibTrans" cxnId="{6C7CAD35-71A6-4E7B-9F79-BA4831B70563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96C0C27-32ED-4E98-87FD-0B28016ACA79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gm:t>
    </dgm:pt>
    <dgm:pt modelId="{40AF6545-19E1-40B7-9525-4D89D781B064}" type="par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94810B0-0D39-4BDA-A094-9E41909FFA71}" type="sibTrans" cxnId="{A3C07C4A-3B88-4C17-BD3F-F4DC5C9493FA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A350A38-C4D8-4CED-A97D-34A6653F0070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B61D6AB-CD03-415A-A45B-B1677608540B}" type="par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3221E60-1270-4487-AFD4-7808260B09E6}" type="sibTrans" cxnId="{8C880EEA-0925-439C-8CE4-60F32935C8B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6A58EF3-02D6-4CDB-9A53-C24DF5013EAC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gm:t>
    </dgm:pt>
    <dgm:pt modelId="{3EAFC36C-D07E-495A-ACF5-162287F8E081}" type="par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CA0D09C-709E-44B5-88C8-A05B917E2653}" type="sibTrans" cxnId="{CE158381-2806-414A-8B7B-245124552462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14B39EFB-1FB9-4253-B240-E9B587FF9046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B29F0E-B2E6-40F1-AFD9-56FA5BE90EF1}" type="par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4AAFB005-2568-4B11-9584-E8EBC8212E5A}" type="sibTrans" cxnId="{1B879C3C-BEF8-4DE6-8BE7-B8752393D9CB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CF74569-CDFF-42A8-9926-8A4F847D45A6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BA44FCCF-D55E-4883-B14B-F73044974A54}" type="par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5C9DB780-9F96-43B7-91BA-2B5D8F8DF072}" type="sibTrans" cxnId="{ABB99D13-B895-47D1-9302-35028023FF15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E57AF1F9-36EC-4FB3-A8AA-D70421032AF5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FB94998-1461-4C2A-AE87-A8C099402BAE}" type="par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806B316-7832-4AE2-B88F-4D8F58662505}" type="sibTrans" cxnId="{6A7EE0A7-F1E2-4DB6-A0FD-818F175C54B7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721D9BF5-30B2-410C-890F-0261A687D057}">
      <dgm:prSet phldrT="[テキスト]" custT="1"/>
      <dgm:spPr/>
      <dgm:t>
        <a:bodyPr/>
        <a:lstStyle/>
        <a:p>
          <a:r>
            <a:rPr kumimoji="1" lang="ja-JP" altLang="en-US" sz="1400" b="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94777DD7-1C75-49AF-A920-9216238CED57}" type="par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AF2113D1-D6D3-48A6-BD0E-82872F3170A8}" type="sibTrans" cxnId="{AC15BD30-66C2-4DF8-8F97-AF6A93575C14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318EC1C5-01C2-4D5A-B5E1-D046CBA3A450}">
      <dgm:prSet phldrT="[テキスト]" custT="1"/>
      <dgm:spPr/>
      <dgm:t>
        <a:bodyPr/>
        <a:lstStyle/>
        <a:p>
          <a:pPr algn="l"/>
          <a:r>
            <a:rPr kumimoji="1" lang="en-US" altLang="ja-JP" sz="1800" b="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gm:t>
    </dgm:pt>
    <dgm:pt modelId="{6BCC6C11-95D3-44C6-81E4-9C9867563E59}" type="par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D72DD8B3-6162-433B-92A6-C4481B0513E7}" type="sibTrans" cxnId="{B89D02FD-0DBD-4301-BC6A-567A35220366}">
      <dgm:prSet/>
      <dgm:spPr/>
      <dgm:t>
        <a:bodyPr/>
        <a:lstStyle/>
        <a:p>
          <a:endParaRPr kumimoji="1" lang="ja-JP" altLang="en-US" sz="1800" b="0">
            <a:latin typeface="+mj-ea"/>
            <a:ea typeface="+mj-ea"/>
            <a:cs typeface="Meiryo UI" panose="020B0604030504040204" pitchFamily="50" charset="-128"/>
          </a:endParaRPr>
        </a:p>
      </dgm:t>
    </dgm:pt>
    <dgm:pt modelId="{FD85BA53-0B40-4D9D-A31A-1CF74D5FE609}" type="pres">
      <dgm:prSet presAssocID="{F4D68245-FAF4-4CC6-B379-F19FE61B3F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7CA35AC-F1DE-4EA2-95FB-663FEAEE5A7B}" type="pres">
      <dgm:prSet presAssocID="{318EC1C5-01C2-4D5A-B5E1-D046CBA3A450}" presName="parentLin" presStyleCnt="0"/>
      <dgm:spPr/>
      <dgm:t>
        <a:bodyPr/>
        <a:lstStyle/>
        <a:p>
          <a:endParaRPr kumimoji="1" lang="ja-JP" altLang="en-US"/>
        </a:p>
      </dgm:t>
    </dgm:pt>
    <dgm:pt modelId="{E73274F1-72A6-48CA-B0DC-29507193EFC2}" type="pres">
      <dgm:prSet presAssocID="{318EC1C5-01C2-4D5A-B5E1-D046CBA3A450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3E108A42-F971-40FD-B8B5-8053FE3DFFED}" type="pres">
      <dgm:prSet presAssocID="{318EC1C5-01C2-4D5A-B5E1-D046CBA3A4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F46741C-09AF-49D4-AFBC-34261B98E25D}" type="pres">
      <dgm:prSet presAssocID="{318EC1C5-01C2-4D5A-B5E1-D046CBA3A450}" presName="negativeSpace" presStyleCnt="0"/>
      <dgm:spPr/>
      <dgm:t>
        <a:bodyPr/>
        <a:lstStyle/>
        <a:p>
          <a:endParaRPr kumimoji="1" lang="ja-JP" altLang="en-US"/>
        </a:p>
      </dgm:t>
    </dgm:pt>
    <dgm:pt modelId="{5135C4A8-BBFD-430C-9A9E-9E3C2B7C7C99}" type="pres">
      <dgm:prSet presAssocID="{318EC1C5-01C2-4D5A-B5E1-D046CBA3A450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5A78F6-2900-4449-90AE-F18E48432275}" type="pres">
      <dgm:prSet presAssocID="{D72DD8B3-6162-433B-92A6-C4481B0513E7}" presName="spaceBetweenRectangles" presStyleCnt="0"/>
      <dgm:spPr/>
      <dgm:t>
        <a:bodyPr/>
        <a:lstStyle/>
        <a:p>
          <a:endParaRPr kumimoji="1" lang="ja-JP" altLang="en-US"/>
        </a:p>
      </dgm:t>
    </dgm:pt>
    <dgm:pt modelId="{4C1307D6-CE07-4B46-AE83-7FC3E71C016A}" type="pres">
      <dgm:prSet presAssocID="{B6A58EF3-02D6-4CDB-9A53-C24DF5013EAC}" presName="parentLin" presStyleCnt="0"/>
      <dgm:spPr/>
      <dgm:t>
        <a:bodyPr/>
        <a:lstStyle/>
        <a:p>
          <a:endParaRPr kumimoji="1" lang="ja-JP" altLang="en-US"/>
        </a:p>
      </dgm:t>
    </dgm:pt>
    <dgm:pt modelId="{113C4C20-72E5-48E3-ADC0-FA5BC3201211}" type="pres">
      <dgm:prSet presAssocID="{B6A58EF3-02D6-4CDB-9A53-C24DF5013EAC}" presName="parentLeftMargin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85C3A675-E492-47D6-A62E-EB939DC2481C}" type="pres">
      <dgm:prSet presAssocID="{B6A58EF3-02D6-4CDB-9A53-C24DF5013EA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DF3035D-7118-4204-A8C0-61D24C41D980}" type="pres">
      <dgm:prSet presAssocID="{B6A58EF3-02D6-4CDB-9A53-C24DF5013EAC}" presName="negativeSpace" presStyleCnt="0"/>
      <dgm:spPr/>
      <dgm:t>
        <a:bodyPr/>
        <a:lstStyle/>
        <a:p>
          <a:endParaRPr kumimoji="1" lang="ja-JP" altLang="en-US"/>
        </a:p>
      </dgm:t>
    </dgm:pt>
    <dgm:pt modelId="{00D17C8F-EE16-4077-9259-335D73CAEB5F}" type="pres">
      <dgm:prSet presAssocID="{B6A58EF3-02D6-4CDB-9A53-C24DF5013EAC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A2B225-3DF2-4F81-82D9-2C4A06991F10}" type="pres">
      <dgm:prSet presAssocID="{4CA0D09C-709E-44B5-88C8-A05B917E2653}" presName="spaceBetweenRectangles" presStyleCnt="0"/>
      <dgm:spPr/>
      <dgm:t>
        <a:bodyPr/>
        <a:lstStyle/>
        <a:p>
          <a:endParaRPr kumimoji="1" lang="ja-JP" altLang="en-US"/>
        </a:p>
      </dgm:t>
    </dgm:pt>
    <dgm:pt modelId="{810AB6C3-7495-4658-847A-73FBC6A52E00}" type="pres">
      <dgm:prSet presAssocID="{84A9CE61-1DB9-4F5F-88D6-73A99DF055DC}" presName="parentLin" presStyleCnt="0"/>
      <dgm:spPr/>
      <dgm:t>
        <a:bodyPr/>
        <a:lstStyle/>
        <a:p>
          <a:endParaRPr kumimoji="1" lang="ja-JP" altLang="en-US"/>
        </a:p>
      </dgm:t>
    </dgm:pt>
    <dgm:pt modelId="{9B8A3B99-4C80-4C31-9CB2-B22B3D064ED7}" type="pres">
      <dgm:prSet presAssocID="{84A9CE61-1DB9-4F5F-88D6-73A99DF055DC}" presName="parentLeftMargin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4AEA032C-B041-4913-8E61-711E2F0E1DB9}" type="pres">
      <dgm:prSet presAssocID="{84A9CE61-1DB9-4F5F-88D6-73A99DF055D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A55B8-A22B-4800-88A5-4459FC75345C}" type="pres">
      <dgm:prSet presAssocID="{84A9CE61-1DB9-4F5F-88D6-73A99DF055DC}" presName="negativeSpace" presStyleCnt="0"/>
      <dgm:spPr/>
      <dgm:t>
        <a:bodyPr/>
        <a:lstStyle/>
        <a:p>
          <a:endParaRPr kumimoji="1" lang="ja-JP" altLang="en-US"/>
        </a:p>
      </dgm:t>
    </dgm:pt>
    <dgm:pt modelId="{B0949CA9-0133-4415-8E1F-A3E05B73F0C2}" type="pres">
      <dgm:prSet presAssocID="{84A9CE61-1DB9-4F5F-88D6-73A99DF055D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BBF9B4-E426-4BD3-8E84-51E19A342D17}" type="pres">
      <dgm:prSet presAssocID="{3FB85DEE-B021-45A6-9700-A50BBCC2BDB9}" presName="spaceBetweenRectangles" presStyleCnt="0"/>
      <dgm:spPr/>
      <dgm:t>
        <a:bodyPr/>
        <a:lstStyle/>
        <a:p>
          <a:endParaRPr kumimoji="1" lang="ja-JP" altLang="en-US"/>
        </a:p>
      </dgm:t>
    </dgm:pt>
    <dgm:pt modelId="{F9FA84FE-4E9F-4762-AF6C-D68A50CB530F}" type="pres">
      <dgm:prSet presAssocID="{B96C0C27-32ED-4E98-87FD-0B28016ACA79}" presName="parentLin" presStyleCnt="0"/>
      <dgm:spPr/>
      <dgm:t>
        <a:bodyPr/>
        <a:lstStyle/>
        <a:p>
          <a:endParaRPr kumimoji="1" lang="ja-JP" altLang="en-US"/>
        </a:p>
      </dgm:t>
    </dgm:pt>
    <dgm:pt modelId="{80CA4571-6EB7-445A-A12B-3585A981E4D6}" type="pres">
      <dgm:prSet presAssocID="{B96C0C27-32ED-4E98-87FD-0B28016ACA79}" presName="parentLeftMargin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94F052CA-06DD-4680-9251-8BE49B7751FE}" type="pres">
      <dgm:prSet presAssocID="{B96C0C27-32ED-4E98-87FD-0B28016ACA7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850E1B-6AC6-4B5B-B8CA-48969A9963DC}" type="pres">
      <dgm:prSet presAssocID="{B96C0C27-32ED-4E98-87FD-0B28016ACA79}" presName="negativeSpace" presStyleCnt="0"/>
      <dgm:spPr/>
      <dgm:t>
        <a:bodyPr/>
        <a:lstStyle/>
        <a:p>
          <a:endParaRPr kumimoji="1" lang="ja-JP" altLang="en-US"/>
        </a:p>
      </dgm:t>
    </dgm:pt>
    <dgm:pt modelId="{A9F20686-CB26-481E-B07F-8D9392247974}" type="pres">
      <dgm:prSet presAssocID="{B96C0C27-32ED-4E98-87FD-0B28016ACA79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D3C2DF-4794-408A-B933-C1195A29A5DC}" type="pres">
      <dgm:prSet presAssocID="{394810B0-0D39-4BDA-A094-9E41909FFA71}" presName="spaceBetweenRectangles" presStyleCnt="0"/>
      <dgm:spPr/>
      <dgm:t>
        <a:bodyPr/>
        <a:lstStyle/>
        <a:p>
          <a:endParaRPr kumimoji="1" lang="ja-JP" altLang="en-US"/>
        </a:p>
      </dgm:t>
    </dgm:pt>
    <dgm:pt modelId="{E8954378-C72E-433F-B316-AA9BE50AFD1D}" type="pres">
      <dgm:prSet presAssocID="{3CF74569-CDFF-42A8-9926-8A4F847D45A6}" presName="parentLin" presStyleCnt="0"/>
      <dgm:spPr/>
      <dgm:t>
        <a:bodyPr/>
        <a:lstStyle/>
        <a:p>
          <a:endParaRPr kumimoji="1" lang="ja-JP" altLang="en-US"/>
        </a:p>
      </dgm:t>
    </dgm:pt>
    <dgm:pt modelId="{7505A9C8-C794-4C91-B294-0191F9906945}" type="pres">
      <dgm:prSet presAssocID="{3CF74569-CDFF-42A8-9926-8A4F847D45A6}" presName="parentLeftMargin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BC5A3E48-2EC4-44D9-B3BD-C526EF19B38B}" type="pres">
      <dgm:prSet presAssocID="{3CF74569-CDFF-42A8-9926-8A4F847D45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BEDD855-0BCF-427A-8DCE-73A71FE676BF}" type="pres">
      <dgm:prSet presAssocID="{3CF74569-CDFF-42A8-9926-8A4F847D45A6}" presName="negativeSpace" presStyleCnt="0"/>
      <dgm:spPr/>
      <dgm:t>
        <a:bodyPr/>
        <a:lstStyle/>
        <a:p>
          <a:endParaRPr kumimoji="1" lang="ja-JP" altLang="en-US"/>
        </a:p>
      </dgm:t>
    </dgm:pt>
    <dgm:pt modelId="{300A884A-4414-41E4-96B2-EEC76C302FD2}" type="pres">
      <dgm:prSet presAssocID="{3CF74569-CDFF-42A8-9926-8A4F847D45A6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B879C3C-BEF8-4DE6-8BE7-B8752393D9CB}" srcId="{B6A58EF3-02D6-4CDB-9A53-C24DF5013EAC}" destId="{14B39EFB-1FB9-4253-B240-E9B587FF9046}" srcOrd="0" destOrd="0" parTransId="{D7B29F0E-B2E6-40F1-AFD9-56FA5BE90EF1}" sibTransId="{4AAFB005-2568-4B11-9584-E8EBC8212E5A}"/>
    <dgm:cxn modelId="{FF8CC2AA-E06D-4612-9737-19D24C2E598D}" type="presOf" srcId="{84A9CE61-1DB9-4F5F-88D6-73A99DF055DC}" destId="{9B8A3B99-4C80-4C31-9CB2-B22B3D064ED7}" srcOrd="0" destOrd="0" presId="urn:microsoft.com/office/officeart/2005/8/layout/list1"/>
    <dgm:cxn modelId="{22A4273A-848E-4A8D-A0BE-BBE16295BFF7}" type="presOf" srcId="{E57AF1F9-36EC-4FB3-A8AA-D70421032AF5}" destId="{300A884A-4414-41E4-96B2-EEC76C302FD2}" srcOrd="0" destOrd="0" presId="urn:microsoft.com/office/officeart/2005/8/layout/list1"/>
    <dgm:cxn modelId="{D0FE19AC-4C84-4E83-9169-49C83FEE961E}" type="presOf" srcId="{318EC1C5-01C2-4D5A-B5E1-D046CBA3A450}" destId="{E73274F1-72A6-48CA-B0DC-29507193EFC2}" srcOrd="0" destOrd="0" presId="urn:microsoft.com/office/officeart/2005/8/layout/list1"/>
    <dgm:cxn modelId="{0E42A35C-8FA3-42B4-8B6F-FC2B2E5ECC47}" type="presOf" srcId="{84A9CE61-1DB9-4F5F-88D6-73A99DF055DC}" destId="{4AEA032C-B041-4913-8E61-711E2F0E1DB9}" srcOrd="1" destOrd="0" presId="urn:microsoft.com/office/officeart/2005/8/layout/list1"/>
    <dgm:cxn modelId="{CE089D6E-8A83-4879-A1CE-F65EDA0B6FF0}" srcId="{F4D68245-FAF4-4CC6-B379-F19FE61B3F3A}" destId="{84A9CE61-1DB9-4F5F-88D6-73A99DF055DC}" srcOrd="2" destOrd="0" parTransId="{2C9F8FAF-28A6-4AE6-BC18-2D665E7148A2}" sibTransId="{3FB85DEE-B021-45A6-9700-A50BBCC2BDB9}"/>
    <dgm:cxn modelId="{170D1D1B-2207-4130-99E7-A6D2287CAE9C}" type="presOf" srcId="{B96C0C27-32ED-4E98-87FD-0B28016ACA79}" destId="{94F052CA-06DD-4680-9251-8BE49B7751FE}" srcOrd="1" destOrd="0" presId="urn:microsoft.com/office/officeart/2005/8/layout/list1"/>
    <dgm:cxn modelId="{CE158381-2806-414A-8B7B-245124552462}" srcId="{F4D68245-FAF4-4CC6-B379-F19FE61B3F3A}" destId="{B6A58EF3-02D6-4CDB-9A53-C24DF5013EAC}" srcOrd="1" destOrd="0" parTransId="{3EAFC36C-D07E-495A-ACF5-162287F8E081}" sibTransId="{4CA0D09C-709E-44B5-88C8-A05B917E2653}"/>
    <dgm:cxn modelId="{A3C07C4A-3B88-4C17-BD3F-F4DC5C9493FA}" srcId="{F4D68245-FAF4-4CC6-B379-F19FE61B3F3A}" destId="{B96C0C27-32ED-4E98-87FD-0B28016ACA79}" srcOrd="3" destOrd="0" parTransId="{40AF6545-19E1-40B7-9525-4D89D781B064}" sibTransId="{394810B0-0D39-4BDA-A094-9E41909FFA71}"/>
    <dgm:cxn modelId="{EBC182B6-5EEB-4590-AD6B-583803CEED4D}" type="presOf" srcId="{B96C0C27-32ED-4E98-87FD-0B28016ACA79}" destId="{80CA4571-6EB7-445A-A12B-3585A981E4D6}" srcOrd="0" destOrd="0" presId="urn:microsoft.com/office/officeart/2005/8/layout/list1"/>
    <dgm:cxn modelId="{3879CDF9-9C8D-44C2-9563-546BD5E08013}" type="presOf" srcId="{6CCF9B1B-9933-4C57-A357-C938047CA864}" destId="{B0949CA9-0133-4415-8E1F-A3E05B73F0C2}" srcOrd="0" destOrd="0" presId="urn:microsoft.com/office/officeart/2005/8/layout/list1"/>
    <dgm:cxn modelId="{AC15BD30-66C2-4DF8-8F97-AF6A93575C14}" srcId="{318EC1C5-01C2-4D5A-B5E1-D046CBA3A450}" destId="{721D9BF5-30B2-410C-890F-0261A687D057}" srcOrd="0" destOrd="0" parTransId="{94777DD7-1C75-49AF-A920-9216238CED57}" sibTransId="{AF2113D1-D6D3-48A6-BD0E-82872F3170A8}"/>
    <dgm:cxn modelId="{0A6EA156-6798-40DA-A239-FBC6B2CA0F8E}" type="presOf" srcId="{B6A58EF3-02D6-4CDB-9A53-C24DF5013EAC}" destId="{85C3A675-E492-47D6-A62E-EB939DC2481C}" srcOrd="1" destOrd="0" presId="urn:microsoft.com/office/officeart/2005/8/layout/list1"/>
    <dgm:cxn modelId="{A5E0B0C2-2F01-4953-8747-A4E8425F2E30}" type="presOf" srcId="{318EC1C5-01C2-4D5A-B5E1-D046CBA3A450}" destId="{3E108A42-F971-40FD-B8B5-8053FE3DFFED}" srcOrd="1" destOrd="0" presId="urn:microsoft.com/office/officeart/2005/8/layout/list1"/>
    <dgm:cxn modelId="{59A2BED4-B78E-45D7-A581-38F88AFFA907}" type="presOf" srcId="{B6A58EF3-02D6-4CDB-9A53-C24DF5013EAC}" destId="{113C4C20-72E5-48E3-ADC0-FA5BC3201211}" srcOrd="0" destOrd="0" presId="urn:microsoft.com/office/officeart/2005/8/layout/list1"/>
    <dgm:cxn modelId="{7D443029-6D51-4481-B622-C0710776E4D7}" type="presOf" srcId="{F4D68245-FAF4-4CC6-B379-F19FE61B3F3A}" destId="{FD85BA53-0B40-4D9D-A31A-1CF74D5FE609}" srcOrd="0" destOrd="0" presId="urn:microsoft.com/office/officeart/2005/8/layout/list1"/>
    <dgm:cxn modelId="{B89D02FD-0DBD-4301-BC6A-567A35220366}" srcId="{F4D68245-FAF4-4CC6-B379-F19FE61B3F3A}" destId="{318EC1C5-01C2-4D5A-B5E1-D046CBA3A450}" srcOrd="0" destOrd="0" parTransId="{6BCC6C11-95D3-44C6-81E4-9C9867563E59}" sibTransId="{D72DD8B3-6162-433B-92A6-C4481B0513E7}"/>
    <dgm:cxn modelId="{C4DAD023-C2CE-4D50-9DEF-7E8A1532F12C}" type="presOf" srcId="{14B39EFB-1FB9-4253-B240-E9B587FF9046}" destId="{00D17C8F-EE16-4077-9259-335D73CAEB5F}" srcOrd="0" destOrd="0" presId="urn:microsoft.com/office/officeart/2005/8/layout/list1"/>
    <dgm:cxn modelId="{F167247D-9E9F-4270-A6DA-83E1D5E9FFAE}" type="presOf" srcId="{3CF74569-CDFF-42A8-9926-8A4F847D45A6}" destId="{7505A9C8-C794-4C91-B294-0191F9906945}" srcOrd="0" destOrd="0" presId="urn:microsoft.com/office/officeart/2005/8/layout/list1"/>
    <dgm:cxn modelId="{ABC2058A-61EA-4C09-93B1-95BB0BFE07E3}" type="presOf" srcId="{9A350A38-C4D8-4CED-A97D-34A6653F0070}" destId="{A9F20686-CB26-481E-B07F-8D9392247974}" srcOrd="0" destOrd="0" presId="urn:microsoft.com/office/officeart/2005/8/layout/list1"/>
    <dgm:cxn modelId="{2E10BEFB-4BC1-4B6D-8F23-F3433E3BEBF3}" type="presOf" srcId="{3CF74569-CDFF-42A8-9926-8A4F847D45A6}" destId="{BC5A3E48-2EC4-44D9-B3BD-C526EF19B38B}" srcOrd="1" destOrd="0" presId="urn:microsoft.com/office/officeart/2005/8/layout/list1"/>
    <dgm:cxn modelId="{ABB99D13-B895-47D1-9302-35028023FF15}" srcId="{F4D68245-FAF4-4CC6-B379-F19FE61B3F3A}" destId="{3CF74569-CDFF-42A8-9926-8A4F847D45A6}" srcOrd="4" destOrd="0" parTransId="{BA44FCCF-D55E-4883-B14B-F73044974A54}" sibTransId="{5C9DB780-9F96-43B7-91BA-2B5D8F8DF072}"/>
    <dgm:cxn modelId="{8C880EEA-0925-439C-8CE4-60F32935C8B5}" srcId="{B96C0C27-32ED-4E98-87FD-0B28016ACA79}" destId="{9A350A38-C4D8-4CED-A97D-34A6653F0070}" srcOrd="0" destOrd="0" parTransId="{5B61D6AB-CD03-415A-A45B-B1677608540B}" sibTransId="{B3221E60-1270-4487-AFD4-7808260B09E6}"/>
    <dgm:cxn modelId="{DD92DFE0-FAC9-47E9-BB54-DA6A6AB1D4DA}" type="presOf" srcId="{721D9BF5-30B2-410C-890F-0261A687D057}" destId="{5135C4A8-BBFD-430C-9A9E-9E3C2B7C7C99}" srcOrd="0" destOrd="0" presId="urn:microsoft.com/office/officeart/2005/8/layout/list1"/>
    <dgm:cxn modelId="{6A7EE0A7-F1E2-4DB6-A0FD-818F175C54B7}" srcId="{3CF74569-CDFF-42A8-9926-8A4F847D45A6}" destId="{E57AF1F9-36EC-4FB3-A8AA-D70421032AF5}" srcOrd="0" destOrd="0" parTransId="{7FB94998-1461-4C2A-AE87-A8C099402BAE}" sibTransId="{3806B316-7832-4AE2-B88F-4D8F58662505}"/>
    <dgm:cxn modelId="{6C7CAD35-71A6-4E7B-9F79-BA4831B70563}" srcId="{84A9CE61-1DB9-4F5F-88D6-73A99DF055DC}" destId="{6CCF9B1B-9933-4C57-A357-C938047CA864}" srcOrd="0" destOrd="0" parTransId="{7CADEC9B-7944-40E5-A0A5-F3C87D587C50}" sibTransId="{77F051D4-5776-4C18-9B71-2E7D10F0B88C}"/>
    <dgm:cxn modelId="{11C97640-D4F3-4C3C-90D4-3FD3CC5E1B9E}" type="presParOf" srcId="{FD85BA53-0B40-4D9D-A31A-1CF74D5FE609}" destId="{F7CA35AC-F1DE-4EA2-95FB-663FEAEE5A7B}" srcOrd="0" destOrd="0" presId="urn:microsoft.com/office/officeart/2005/8/layout/list1"/>
    <dgm:cxn modelId="{3969AAC1-8E95-4654-84C0-CD9A93863EFA}" type="presParOf" srcId="{F7CA35AC-F1DE-4EA2-95FB-663FEAEE5A7B}" destId="{E73274F1-72A6-48CA-B0DC-29507193EFC2}" srcOrd="0" destOrd="0" presId="urn:microsoft.com/office/officeart/2005/8/layout/list1"/>
    <dgm:cxn modelId="{4BF09648-D79E-41C9-A341-874EE2D5EC50}" type="presParOf" srcId="{F7CA35AC-F1DE-4EA2-95FB-663FEAEE5A7B}" destId="{3E108A42-F971-40FD-B8B5-8053FE3DFFED}" srcOrd="1" destOrd="0" presId="urn:microsoft.com/office/officeart/2005/8/layout/list1"/>
    <dgm:cxn modelId="{9C53E9E3-70EE-45D3-845A-BE8F4592E83C}" type="presParOf" srcId="{FD85BA53-0B40-4D9D-A31A-1CF74D5FE609}" destId="{5F46741C-09AF-49D4-AFBC-34261B98E25D}" srcOrd="1" destOrd="0" presId="urn:microsoft.com/office/officeart/2005/8/layout/list1"/>
    <dgm:cxn modelId="{BE37FDFA-C442-4D9D-B9C1-437CD92019FC}" type="presParOf" srcId="{FD85BA53-0B40-4D9D-A31A-1CF74D5FE609}" destId="{5135C4A8-BBFD-430C-9A9E-9E3C2B7C7C99}" srcOrd="2" destOrd="0" presId="urn:microsoft.com/office/officeart/2005/8/layout/list1"/>
    <dgm:cxn modelId="{99D10F64-D2B6-490F-A8DA-2C2C5BB8DAA1}" type="presParOf" srcId="{FD85BA53-0B40-4D9D-A31A-1CF74D5FE609}" destId="{B05A78F6-2900-4449-90AE-F18E48432275}" srcOrd="3" destOrd="0" presId="urn:microsoft.com/office/officeart/2005/8/layout/list1"/>
    <dgm:cxn modelId="{B487C82B-864B-4EE4-BA72-FF48F0B8E978}" type="presParOf" srcId="{FD85BA53-0B40-4D9D-A31A-1CF74D5FE609}" destId="{4C1307D6-CE07-4B46-AE83-7FC3E71C016A}" srcOrd="4" destOrd="0" presId="urn:microsoft.com/office/officeart/2005/8/layout/list1"/>
    <dgm:cxn modelId="{6B3324E4-C471-49AF-9DFA-CED2DC11EA64}" type="presParOf" srcId="{4C1307D6-CE07-4B46-AE83-7FC3E71C016A}" destId="{113C4C20-72E5-48E3-ADC0-FA5BC3201211}" srcOrd="0" destOrd="0" presId="urn:microsoft.com/office/officeart/2005/8/layout/list1"/>
    <dgm:cxn modelId="{189EBD3C-98E0-4526-993E-D764314508ED}" type="presParOf" srcId="{4C1307D6-CE07-4B46-AE83-7FC3E71C016A}" destId="{85C3A675-E492-47D6-A62E-EB939DC2481C}" srcOrd="1" destOrd="0" presId="urn:microsoft.com/office/officeart/2005/8/layout/list1"/>
    <dgm:cxn modelId="{207C4859-2FEE-4C32-84AF-C35393213885}" type="presParOf" srcId="{FD85BA53-0B40-4D9D-A31A-1CF74D5FE609}" destId="{2DF3035D-7118-4204-A8C0-61D24C41D980}" srcOrd="5" destOrd="0" presId="urn:microsoft.com/office/officeart/2005/8/layout/list1"/>
    <dgm:cxn modelId="{F3FEEC0B-6EA7-4B5F-9B2F-6885D2224812}" type="presParOf" srcId="{FD85BA53-0B40-4D9D-A31A-1CF74D5FE609}" destId="{00D17C8F-EE16-4077-9259-335D73CAEB5F}" srcOrd="6" destOrd="0" presId="urn:microsoft.com/office/officeart/2005/8/layout/list1"/>
    <dgm:cxn modelId="{4BF0318F-645B-4C23-9FCC-B66768FE12C6}" type="presParOf" srcId="{FD85BA53-0B40-4D9D-A31A-1CF74D5FE609}" destId="{59A2B225-3DF2-4F81-82D9-2C4A06991F10}" srcOrd="7" destOrd="0" presId="urn:microsoft.com/office/officeart/2005/8/layout/list1"/>
    <dgm:cxn modelId="{93DBFDF6-720E-4EB0-BEA7-FD83EAC38E62}" type="presParOf" srcId="{FD85BA53-0B40-4D9D-A31A-1CF74D5FE609}" destId="{810AB6C3-7495-4658-847A-73FBC6A52E00}" srcOrd="8" destOrd="0" presId="urn:microsoft.com/office/officeart/2005/8/layout/list1"/>
    <dgm:cxn modelId="{3B93D2FA-C0E5-4D3B-B312-8FBDC248E235}" type="presParOf" srcId="{810AB6C3-7495-4658-847A-73FBC6A52E00}" destId="{9B8A3B99-4C80-4C31-9CB2-B22B3D064ED7}" srcOrd="0" destOrd="0" presId="urn:microsoft.com/office/officeart/2005/8/layout/list1"/>
    <dgm:cxn modelId="{8F0C0A21-3CD5-4427-B411-CC6DECF0B113}" type="presParOf" srcId="{810AB6C3-7495-4658-847A-73FBC6A52E00}" destId="{4AEA032C-B041-4913-8E61-711E2F0E1DB9}" srcOrd="1" destOrd="0" presId="urn:microsoft.com/office/officeart/2005/8/layout/list1"/>
    <dgm:cxn modelId="{C9671EA6-00C3-4ADE-BBB5-BB5DD06467FD}" type="presParOf" srcId="{FD85BA53-0B40-4D9D-A31A-1CF74D5FE609}" destId="{52BA55B8-A22B-4800-88A5-4459FC75345C}" srcOrd="9" destOrd="0" presId="urn:microsoft.com/office/officeart/2005/8/layout/list1"/>
    <dgm:cxn modelId="{B4B7B405-D619-4C9A-97A6-8E170E2FF72D}" type="presParOf" srcId="{FD85BA53-0B40-4D9D-A31A-1CF74D5FE609}" destId="{B0949CA9-0133-4415-8E1F-A3E05B73F0C2}" srcOrd="10" destOrd="0" presId="urn:microsoft.com/office/officeart/2005/8/layout/list1"/>
    <dgm:cxn modelId="{272F7A67-1C56-4FD0-A109-059A5F004D18}" type="presParOf" srcId="{FD85BA53-0B40-4D9D-A31A-1CF74D5FE609}" destId="{ADBBF9B4-E426-4BD3-8E84-51E19A342D17}" srcOrd="11" destOrd="0" presId="urn:microsoft.com/office/officeart/2005/8/layout/list1"/>
    <dgm:cxn modelId="{919B08FC-9C12-4679-9EF0-68AA32ADCF77}" type="presParOf" srcId="{FD85BA53-0B40-4D9D-A31A-1CF74D5FE609}" destId="{F9FA84FE-4E9F-4762-AF6C-D68A50CB530F}" srcOrd="12" destOrd="0" presId="urn:microsoft.com/office/officeart/2005/8/layout/list1"/>
    <dgm:cxn modelId="{1992F0A0-204C-4017-982E-A41AD3A0312E}" type="presParOf" srcId="{F9FA84FE-4E9F-4762-AF6C-D68A50CB530F}" destId="{80CA4571-6EB7-445A-A12B-3585A981E4D6}" srcOrd="0" destOrd="0" presId="urn:microsoft.com/office/officeart/2005/8/layout/list1"/>
    <dgm:cxn modelId="{3BA17339-FE69-4BE6-A968-8EABFEF22928}" type="presParOf" srcId="{F9FA84FE-4E9F-4762-AF6C-D68A50CB530F}" destId="{94F052CA-06DD-4680-9251-8BE49B7751FE}" srcOrd="1" destOrd="0" presId="urn:microsoft.com/office/officeart/2005/8/layout/list1"/>
    <dgm:cxn modelId="{C1822AA7-3695-4D00-B84B-1926E92A289E}" type="presParOf" srcId="{FD85BA53-0B40-4D9D-A31A-1CF74D5FE609}" destId="{BA850E1B-6AC6-4B5B-B8CA-48969A9963DC}" srcOrd="13" destOrd="0" presId="urn:microsoft.com/office/officeart/2005/8/layout/list1"/>
    <dgm:cxn modelId="{4CEEDD70-4DF7-41BF-B878-0DDD030B6DFD}" type="presParOf" srcId="{FD85BA53-0B40-4D9D-A31A-1CF74D5FE609}" destId="{A9F20686-CB26-481E-B07F-8D9392247974}" srcOrd="14" destOrd="0" presId="urn:microsoft.com/office/officeart/2005/8/layout/list1"/>
    <dgm:cxn modelId="{A9CB4995-F7BA-4EDC-8BBF-1D1BFEDBA704}" type="presParOf" srcId="{FD85BA53-0B40-4D9D-A31A-1CF74D5FE609}" destId="{9BD3C2DF-4794-408A-B933-C1195A29A5DC}" srcOrd="15" destOrd="0" presId="urn:microsoft.com/office/officeart/2005/8/layout/list1"/>
    <dgm:cxn modelId="{BFF74A91-D707-48FB-9CEC-E7DF4EFFC81E}" type="presParOf" srcId="{FD85BA53-0B40-4D9D-A31A-1CF74D5FE609}" destId="{E8954378-C72E-433F-B316-AA9BE50AFD1D}" srcOrd="16" destOrd="0" presId="urn:microsoft.com/office/officeart/2005/8/layout/list1"/>
    <dgm:cxn modelId="{5EC8B2AD-F568-414E-8FEA-2ED1C3DCBD0E}" type="presParOf" srcId="{E8954378-C72E-433F-B316-AA9BE50AFD1D}" destId="{7505A9C8-C794-4C91-B294-0191F9906945}" srcOrd="0" destOrd="0" presId="urn:microsoft.com/office/officeart/2005/8/layout/list1"/>
    <dgm:cxn modelId="{94C3C175-2462-4E99-8477-09EAF98C9C0A}" type="presParOf" srcId="{E8954378-C72E-433F-B316-AA9BE50AFD1D}" destId="{BC5A3E48-2EC4-44D9-B3BD-C526EF19B38B}" srcOrd="1" destOrd="0" presId="urn:microsoft.com/office/officeart/2005/8/layout/list1"/>
    <dgm:cxn modelId="{38AEF9D4-B814-4826-9E7B-21CB7D1226C9}" type="presParOf" srcId="{FD85BA53-0B40-4D9D-A31A-1CF74D5FE609}" destId="{8BEDD855-0BCF-427A-8DCE-73A71FE676BF}" srcOrd="17" destOrd="0" presId="urn:microsoft.com/office/officeart/2005/8/layout/list1"/>
    <dgm:cxn modelId="{DDB57D65-4A23-4498-8DAE-868399E19A5F}" type="presParOf" srcId="{FD85BA53-0B40-4D9D-A31A-1CF74D5FE609}" destId="{300A884A-4414-41E4-96B2-EEC76C302FD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5C4A8-BBFD-430C-9A9E-9E3C2B7C7C99}">
      <dsp:nvSpPr>
        <dsp:cNvPr id="0" name=""/>
        <dsp:cNvSpPr/>
      </dsp:nvSpPr>
      <dsp:spPr>
        <a:xfrm>
          <a:off x="0" y="28326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開発するアプリケーションの機能と目的、対象範囲のまとめる工程。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83260"/>
        <a:ext cx="7452320" cy="756000"/>
      </dsp:txXfrm>
    </dsp:sp>
    <dsp:sp modelId="{3E108A42-F971-40FD-B8B5-8053FE3DFFED}">
      <dsp:nvSpPr>
        <dsp:cNvPr id="0" name=""/>
        <dsp:cNvSpPr/>
      </dsp:nvSpPr>
      <dsp:spPr>
        <a:xfrm>
          <a:off x="372616" y="4710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Ⅰ.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要件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定義</a:t>
          </a:r>
        </a:p>
      </dsp:txBody>
      <dsp:txXfrm>
        <a:off x="395673" y="70157"/>
        <a:ext cx="5170510" cy="426206"/>
      </dsp:txXfrm>
    </dsp:sp>
    <dsp:sp modelId="{00D17C8F-EE16-4077-9259-335D73CAEB5F}">
      <dsp:nvSpPr>
        <dsp:cNvPr id="0" name=""/>
        <dsp:cNvSpPr/>
      </dsp:nvSpPr>
      <dsp:spPr>
        <a:xfrm>
          <a:off x="0" y="136182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製作するアプリのシステム要件・業務要件をまとめる工程。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1361820"/>
        <a:ext cx="7452320" cy="756000"/>
      </dsp:txXfrm>
    </dsp:sp>
    <dsp:sp modelId="{85C3A675-E492-47D6-A62E-EB939DC2481C}">
      <dsp:nvSpPr>
        <dsp:cNvPr id="0" name=""/>
        <dsp:cNvSpPr/>
      </dsp:nvSpPr>
      <dsp:spPr>
        <a:xfrm>
          <a:off x="372616" y="112566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Ⅱ.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外部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設計（基本・機能設計）</a:t>
          </a:r>
        </a:p>
      </dsp:txBody>
      <dsp:txXfrm>
        <a:off x="395673" y="1148717"/>
        <a:ext cx="5170510" cy="426206"/>
      </dsp:txXfrm>
    </dsp:sp>
    <dsp:sp modelId="{B0949CA9-0133-4415-8E1F-A3E05B73F0C2}">
      <dsp:nvSpPr>
        <dsp:cNvPr id="0" name=""/>
        <dsp:cNvSpPr/>
      </dsp:nvSpPr>
      <dsp:spPr>
        <a:xfrm>
          <a:off x="0" y="2440379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システムの構造や仕様をプログラム単位に分割し、動作を定義していく工程。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2440379"/>
        <a:ext cx="7452320" cy="756000"/>
      </dsp:txXfrm>
    </dsp:sp>
    <dsp:sp modelId="{4AEA032C-B041-4913-8E61-711E2F0E1DB9}">
      <dsp:nvSpPr>
        <dsp:cNvPr id="0" name=""/>
        <dsp:cNvSpPr/>
      </dsp:nvSpPr>
      <dsp:spPr>
        <a:xfrm>
          <a:off x="372616" y="2204219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Ⅲ.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内部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設計（詳細設計）</a:t>
          </a:r>
        </a:p>
      </dsp:txBody>
      <dsp:txXfrm>
        <a:off x="395673" y="2227276"/>
        <a:ext cx="5170510" cy="426206"/>
      </dsp:txXfrm>
    </dsp:sp>
    <dsp:sp modelId="{A9F20686-CB26-481E-B07F-8D9392247974}">
      <dsp:nvSpPr>
        <dsp:cNvPr id="0" name=""/>
        <dsp:cNvSpPr/>
      </dsp:nvSpPr>
      <dsp:spPr>
        <a:xfrm>
          <a:off x="0" y="351894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設計書をもとに実装（プログラミング）を行う工程。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3518940"/>
        <a:ext cx="7452320" cy="756000"/>
      </dsp:txXfrm>
    </dsp:sp>
    <dsp:sp modelId="{94F052CA-06DD-4680-9251-8BE49B7751FE}">
      <dsp:nvSpPr>
        <dsp:cNvPr id="0" name=""/>
        <dsp:cNvSpPr/>
      </dsp:nvSpPr>
      <dsp:spPr>
        <a:xfrm>
          <a:off x="372616" y="328278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Ⅳ.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開発</a:t>
          </a:r>
          <a:r>
            <a:rPr kumimoji="1" lang="ja-JP" altLang="en-US" sz="1800" b="0" kern="1200">
              <a:latin typeface="+mj-ea"/>
              <a:ea typeface="+mj-ea"/>
              <a:cs typeface="Meiryo UI" panose="020B0604030504040204" pitchFamily="50" charset="-128"/>
            </a:rPr>
            <a:t>（プログラミング）</a:t>
          </a:r>
        </a:p>
      </dsp:txBody>
      <dsp:txXfrm>
        <a:off x="395673" y="3305837"/>
        <a:ext cx="5170510" cy="426206"/>
      </dsp:txXfrm>
    </dsp:sp>
    <dsp:sp modelId="{300A884A-4414-41E4-96B2-EEC76C302FD2}">
      <dsp:nvSpPr>
        <dsp:cNvPr id="0" name=""/>
        <dsp:cNvSpPr/>
      </dsp:nvSpPr>
      <dsp:spPr>
        <a:xfrm>
          <a:off x="0" y="4597500"/>
          <a:ext cx="745232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83" tIns="333248" rIns="5783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b="0" kern="1200" smtClean="0">
              <a:latin typeface="+mj-ea"/>
              <a:ea typeface="+mj-ea"/>
              <a:cs typeface="Meiryo UI" panose="020B0604030504040204" pitchFamily="50" charset="-128"/>
            </a:rPr>
            <a:t>実装されたプログラムの動作確認を行う工程。</a:t>
          </a:r>
          <a:endParaRPr kumimoji="1" lang="ja-JP" altLang="en-US" sz="14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0" y="4597500"/>
        <a:ext cx="7452320" cy="756000"/>
      </dsp:txXfrm>
    </dsp:sp>
    <dsp:sp modelId="{BC5A3E48-2EC4-44D9-B3BD-C526EF19B38B}">
      <dsp:nvSpPr>
        <dsp:cNvPr id="0" name=""/>
        <dsp:cNvSpPr/>
      </dsp:nvSpPr>
      <dsp:spPr>
        <a:xfrm>
          <a:off x="372616" y="4361340"/>
          <a:ext cx="52166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176" tIns="0" rIns="1971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kern="1200" smtClean="0">
              <a:latin typeface="+mj-ea"/>
              <a:ea typeface="+mj-ea"/>
              <a:cs typeface="Meiryo UI" panose="020B0604030504040204" pitchFamily="50" charset="-128"/>
            </a:rPr>
            <a:t>Ⅴ. </a:t>
          </a:r>
          <a:r>
            <a:rPr kumimoji="1" lang="ja-JP" altLang="en-US" sz="1800" b="0" kern="1200" smtClean="0">
              <a:latin typeface="+mj-ea"/>
              <a:ea typeface="+mj-ea"/>
              <a:cs typeface="Meiryo UI" panose="020B0604030504040204" pitchFamily="50" charset="-128"/>
            </a:rPr>
            <a:t>テスト</a:t>
          </a:r>
          <a:endParaRPr kumimoji="1" lang="ja-JP" altLang="en-US" sz="1800" b="0" kern="1200">
            <a:latin typeface="+mj-ea"/>
            <a:ea typeface="+mj-ea"/>
            <a:cs typeface="Meiryo UI" panose="020B0604030504040204" pitchFamily="50" charset="-128"/>
          </a:endParaRPr>
        </a:p>
      </dsp:txBody>
      <dsp:txXfrm>
        <a:off x="395673" y="4384397"/>
        <a:ext cx="517051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3474" tIns="136735" rIns="273474" bIns="1367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3800"/>
            </a:lvl1pPr>
          </a:lstStyle>
          <a:p>
            <a:pPr>
              <a:defRPr/>
            </a:pPr>
            <a:fld id="{9CF8CAE1-C270-4414-B777-CC1AD2B233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406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348200" y="0"/>
            <a:ext cx="1327626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01300" y="1473200"/>
            <a:ext cx="9829800" cy="7372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060700" y="9337675"/>
            <a:ext cx="24511000" cy="884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defTabSz="2744215" eaLnBrk="1" hangingPunct="1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348200" y="18675350"/>
            <a:ext cx="13276263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425" tIns="137211" rIns="274425" bIns="137211" numCol="1" anchor="b" anchorCtr="0" compatLnSpc="1">
            <a:prstTxWarp prst="textNoShape">
              <a:avLst/>
            </a:prstTxWarp>
          </a:bodyPr>
          <a:lstStyle>
            <a:lvl1pPr algn="r" defTabSz="2744215" eaLnBrk="1" hangingPunct="1">
              <a:defRPr sz="3800"/>
            </a:lvl1pPr>
          </a:lstStyle>
          <a:p>
            <a:pPr>
              <a:defRPr/>
            </a:pPr>
            <a:fld id="{8698307F-A607-4170-9E93-7820E44A37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915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776E183-B63F-4475-8271-3DFA866BE06E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0750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F6EE0F3-A45E-4C88-B503-7B995D0B195A}" type="slidenum">
              <a:rPr lang="en-US" altLang="ja-JP" smtClean="0"/>
              <a:pPr/>
              <a:t>11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315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22D065A-2808-4F87-8210-425736798183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2449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4436D29-10FF-4159-9629-A81ACB74182E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609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07049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986F36F1-A3D0-4624-8154-F0039BDEF8C8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06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59C612C-A9B2-4634-88C9-00AB7FC04EA0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7043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C307391-26B3-46AC-8089-028A36F9AA2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25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0F1BDED-7DB9-442A-B55C-CBA7518A0CC0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75191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CEE0EA4-10C6-4BFD-B769-79847BD6D44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1468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7CC9B2-2F77-4181-AEDB-E609D90B9E67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8952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F3320A68-E992-44A4-8F76-ED5254D8F439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2518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08B1BED-5A50-40F9-802B-C295A63F08F8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4822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34A5CA91-BBA5-488D-9A21-DE1CED738842}" type="slidenum">
              <a:rPr lang="en-US" altLang="ja-JP" smtClean="0"/>
              <a:pPr/>
              <a:t>9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960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2219325" indent="-849313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3416300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4779963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6149975" indent="-681038" defTabSz="27432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66071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70643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75215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7978775" indent="-681038" defTabSz="2743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C58CC10-7053-4BCF-A8DC-89D1EEFB55E0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228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0" y="2851150"/>
            <a:ext cx="2268538" cy="4006850"/>
          </a:xfrm>
          <a:custGeom>
            <a:avLst/>
            <a:gdLst>
              <a:gd name="T0" fmla="*/ 1429 w 1429"/>
              <a:gd name="T1" fmla="*/ 0 h 2537"/>
              <a:gd name="T2" fmla="*/ 1151 w 1429"/>
              <a:gd name="T3" fmla="*/ 448 h 2537"/>
              <a:gd name="T4" fmla="*/ 914 w 1429"/>
              <a:gd name="T5" fmla="*/ 1380 h 2537"/>
              <a:gd name="T6" fmla="*/ 937 w 1429"/>
              <a:gd name="T7" fmla="*/ 2258 h 2537"/>
              <a:gd name="T8" fmla="*/ 1150 w 1429"/>
              <a:gd name="T9" fmla="*/ 2537 h 2537"/>
              <a:gd name="T10" fmla="*/ 0 w 1429"/>
              <a:gd name="T11" fmla="*/ 2537 h 2537"/>
              <a:gd name="T12" fmla="*/ 0 w 1429"/>
              <a:gd name="T13" fmla="*/ 3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9" h="2537">
                <a:moveTo>
                  <a:pt x="1429" y="0"/>
                </a:moveTo>
                <a:cubicBezTo>
                  <a:pt x="1354" y="113"/>
                  <a:pt x="1317" y="128"/>
                  <a:pt x="1151" y="448"/>
                </a:cubicBezTo>
                <a:cubicBezTo>
                  <a:pt x="985" y="768"/>
                  <a:pt x="933" y="1087"/>
                  <a:pt x="914" y="1380"/>
                </a:cubicBezTo>
                <a:cubicBezTo>
                  <a:pt x="895" y="1673"/>
                  <a:pt x="873" y="2100"/>
                  <a:pt x="937" y="2258"/>
                </a:cubicBezTo>
                <a:lnTo>
                  <a:pt x="1150" y="2537"/>
                </a:lnTo>
                <a:lnTo>
                  <a:pt x="0" y="2537"/>
                </a:lnTo>
                <a:lnTo>
                  <a:pt x="0" y="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5400000" algn="t" rotWithShape="0">
              <a:prstClr val="black">
                <a:alpha val="7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3648" y="1988840"/>
            <a:ext cx="7719764" cy="719137"/>
          </a:xfrm>
        </p:spPr>
        <p:txBody>
          <a:bodyPr/>
          <a:lstStyle>
            <a:lvl1pPr algn="r">
              <a:defRPr sz="4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タイトルの書式設定</a:t>
            </a:r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933825"/>
            <a:ext cx="7164387" cy="57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9504-5BCA-498E-89CC-003F904888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41168"/>
            <a:ext cx="2133600" cy="9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 bwMode="gray">
          <a:xfrm>
            <a:off x="1989138" y="5949280"/>
            <a:ext cx="66976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ja-JP" altLang="en-US" sz="2000" b="0" kern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株式会社オリエンタルインフォーメイションサービス</a:t>
            </a:r>
            <a:endParaRPr lang="en-US" altLang="ja-JP" sz="2000" b="0" kern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74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AB8B5-74FF-42BB-A078-99C5F972DF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08838" y="404813"/>
            <a:ext cx="1935162" cy="59055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03350" y="404813"/>
            <a:ext cx="5653088" cy="59055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6288-BA8A-412C-A3F1-EB61A3A8E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79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4075" y="1124744"/>
            <a:ext cx="6768404" cy="4968875"/>
          </a:xfrm>
        </p:spPr>
        <p:txBody>
          <a:bodyPr/>
          <a:lstStyle>
            <a:lvl1pPr marL="0" indent="0" defTabSz="576000">
              <a:spcBef>
                <a:spcPts val="1200"/>
              </a:spcBef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 defTabSz="576000">
              <a:spcBef>
                <a:spcPts val="1800"/>
              </a:spcBef>
              <a:buFont typeface="Wingdings" panose="05000000000000000000" pitchFamily="2" charset="2"/>
              <a:buChar char="l"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defTabSz="576000"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defTabSz="576000">
              <a:spcBef>
                <a:spcPts val="12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4075" y="6440488"/>
            <a:ext cx="1619250" cy="2809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6350" y="6453188"/>
            <a:ext cx="3419475" cy="26828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>
            <a:lvl1pPr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>
              <a:defRPr/>
            </a:pPr>
            <a:fld id="{1E1B01DC-68D8-4ABC-BEC3-98AC666CD9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57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19673" y="2667124"/>
            <a:ext cx="7273502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123728" y="6453188"/>
            <a:ext cx="177232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7944" y="6453188"/>
            <a:ext cx="2520181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5" y="6453188"/>
            <a:ext cx="1656879" cy="268287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3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03350" y="1341438"/>
            <a:ext cx="3668713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66871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9CF9-2F6E-4F83-B761-47964F7B40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1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793-E3F1-4120-ADA0-42B5CFF2E7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0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3F72-7539-4AF9-8865-A16A08DAC1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9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E0E48-999A-44D2-8EC9-3B7ACA2924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1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D53F0-8D08-4CA6-B58C-CAE44BFA55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71B9-3E9C-416D-B3FC-B0D42890C5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10" descr="OIS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42903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268288"/>
            <a:ext cx="2286000" cy="5294312"/>
            <a:chOff x="0" y="1680"/>
            <a:chExt cx="1296" cy="2651"/>
          </a:xfrm>
        </p:grpSpPr>
        <p:sp>
          <p:nvSpPr>
            <p:cNvPr id="132099" name="AutoShape 3"/>
            <p:cNvSpPr>
              <a:spLocks noChangeArrowheads="1"/>
            </p:cNvSpPr>
            <p:nvPr userDrawn="1"/>
          </p:nvSpPr>
          <p:spPr bwMode="gray">
            <a:xfrm rot="559536">
              <a:off x="533" y="1680"/>
              <a:ext cx="717" cy="2595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  <p:sp>
          <p:nvSpPr>
            <p:cNvPr id="132100" name="Freeform 4"/>
            <p:cNvSpPr>
              <a:spLocks/>
            </p:cNvSpPr>
            <p:nvPr userDrawn="1"/>
          </p:nvSpPr>
          <p:spPr bwMode="gray">
            <a:xfrm>
              <a:off x="0" y="1776"/>
              <a:ext cx="1296" cy="2555"/>
            </a:xfrm>
            <a:custGeom>
              <a:avLst/>
              <a:gdLst>
                <a:gd name="T0" fmla="*/ 1296 w 1584"/>
                <a:gd name="T1" fmla="*/ 2160 h 2160"/>
                <a:gd name="T2" fmla="*/ 0 w 1584"/>
                <a:gd name="T3" fmla="*/ 2160 h 2160"/>
                <a:gd name="T4" fmla="*/ 0 w 1584"/>
                <a:gd name="T5" fmla="*/ 0 h 2160"/>
                <a:gd name="T6" fmla="*/ 1584 w 1584"/>
                <a:gd name="T7" fmla="*/ 0 h 2160"/>
                <a:gd name="T8" fmla="*/ 960 w 1584"/>
                <a:gd name="T9" fmla="*/ 672 h 2160"/>
                <a:gd name="T10" fmla="*/ 864 w 1584"/>
                <a:gd name="T11" fmla="*/ 1344 h 2160"/>
                <a:gd name="T12" fmla="*/ 1056 w 1584"/>
                <a:gd name="T13" fmla="*/ 1920 h 2160"/>
                <a:gd name="T14" fmla="*/ 1296 w 1584"/>
                <a:gd name="T15" fmla="*/ 216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4" h="2160">
                  <a:moveTo>
                    <a:pt x="12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584" y="0"/>
                  </a:lnTo>
                  <a:lnTo>
                    <a:pt x="960" y="672"/>
                  </a:lnTo>
                  <a:lnTo>
                    <a:pt x="864" y="1344"/>
                  </a:lnTo>
                  <a:lnTo>
                    <a:pt x="1056" y="1920"/>
                  </a:lnTo>
                  <a:lnTo>
                    <a:pt x="1296" y="21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ja-JP" altLang="en-US">
                <a:latin typeface="Arial" charset="0"/>
              </a:endParaRPr>
            </a:p>
          </p:txBody>
        </p:sp>
      </p:grpSp>
      <p:sp>
        <p:nvSpPr>
          <p:cNvPr id="2051" name="Rectangle 5"/>
          <p:cNvSpPr>
            <a:spLocks noChangeArrowheads="1"/>
          </p:cNvSpPr>
          <p:nvPr/>
        </p:nvSpPr>
        <p:spPr bwMode="gray">
          <a:xfrm>
            <a:off x="0" y="-11113"/>
            <a:ext cx="9144000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2268538" y="0"/>
            <a:ext cx="6875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68538" y="1123950"/>
            <a:ext cx="662463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286000" y="6453188"/>
            <a:ext cx="197008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427538" y="6453188"/>
            <a:ext cx="21605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fld id="{0D03AE7C-01F1-48C6-AA14-7877C3170E0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60" name="Freeform 14"/>
          <p:cNvSpPr>
            <a:spLocks/>
          </p:cNvSpPr>
          <p:nvPr/>
        </p:nvSpPr>
        <p:spPr bwMode="gray">
          <a:xfrm>
            <a:off x="0" y="-28575"/>
            <a:ext cx="2235200" cy="6886575"/>
          </a:xfrm>
          <a:custGeom>
            <a:avLst/>
            <a:gdLst>
              <a:gd name="T0" fmla="*/ 2147483647 w 1408"/>
              <a:gd name="T1" fmla="*/ 15120940 h 1679"/>
              <a:gd name="T2" fmla="*/ 2147483647 w 1408"/>
              <a:gd name="T3" fmla="*/ 1335683063 h 1679"/>
              <a:gd name="T4" fmla="*/ 1867436575 w 1408"/>
              <a:gd name="T5" fmla="*/ 2147483647 h 1679"/>
              <a:gd name="T6" fmla="*/ 0 w 1408"/>
              <a:gd name="T7" fmla="*/ 2147483647 h 1679"/>
              <a:gd name="T8" fmla="*/ 0 w 1408"/>
              <a:gd name="T9" fmla="*/ 0 h 1679"/>
              <a:gd name="T10" fmla="*/ 2147483647 w 1408"/>
              <a:gd name="T11" fmla="*/ 15120940 h 1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8" h="1679">
                <a:moveTo>
                  <a:pt x="1408" y="6"/>
                </a:moveTo>
                <a:cubicBezTo>
                  <a:pt x="1333" y="81"/>
                  <a:pt x="1116" y="249"/>
                  <a:pt x="969" y="530"/>
                </a:cubicBezTo>
                <a:cubicBezTo>
                  <a:pt x="822" y="811"/>
                  <a:pt x="741" y="1143"/>
                  <a:pt x="741" y="1675"/>
                </a:cubicBezTo>
                <a:lnTo>
                  <a:pt x="0" y="1679"/>
                </a:lnTo>
                <a:lnTo>
                  <a:pt x="0" y="0"/>
                </a:lnTo>
                <a:cubicBezTo>
                  <a:pt x="0" y="0"/>
                  <a:pt x="1408" y="6"/>
                  <a:pt x="1408" y="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endParaRPr lang="ja-JP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メイリオ" panose="020B0604030504040204" pitchFamily="50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entury Gothic" panose="020B0502020202020204" pitchFamily="34" charset="0"/>
          <a:ea typeface="メイリオ" panose="020B0604030504040204" pitchFamily="50" charset="-128"/>
          <a:cs typeface="メイリオ" panose="020B060403050404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0413" y="1124744"/>
            <a:ext cx="7092950" cy="1654969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冬期インターン課題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4000" smtClean="0"/>
              <a:t>- </a:t>
            </a:r>
            <a:r>
              <a:rPr lang="ja-JP" altLang="en-US" sz="3200" smtClean="0"/>
              <a:t>アプリ編 </a:t>
            </a:r>
            <a:r>
              <a:rPr lang="en-US" altLang="ja-JP" sz="3200" smtClean="0"/>
              <a:t>-</a:t>
            </a:r>
            <a:endParaRPr lang="ja-JP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085850" lvl="1" indent="-342900">
              <a:buSzPct val="100000"/>
            </a:pPr>
            <a:r>
              <a:rPr lang="ja-JP" altLang="en-US" sz="2400" kern="0">
                <a:latin typeface="メイリオ" panose="020B0604030504040204" pitchFamily="50" charset="-128"/>
              </a:rPr>
              <a:t>綺麗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なコードを書くように意識する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EBEE-C02F-4271-853E-07185FF4E145}" type="slidenum">
              <a:rPr lang="en-US" altLang="ja-JP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gray">
          <a:xfrm>
            <a:off x="176371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if(i&lt;3)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for(j=0;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j&lt;5;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j++)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ja-JP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600" b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3" name="Rectangle 3"/>
          <p:cNvSpPr txBox="1">
            <a:spLocks noChangeArrowheads="1"/>
          </p:cNvSpPr>
          <p:nvPr/>
        </p:nvSpPr>
        <p:spPr bwMode="gray">
          <a:xfrm>
            <a:off x="5364163" y="2492276"/>
            <a:ext cx="3384550" cy="3529012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for(i=0; i&lt;5; i++)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if(i&lt;3)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for(j=0; j&lt;5; j++)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if(j==0)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if(j!=1)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ja-JP" altLang="en-US" sz="1600" b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None/>
            </a:pPr>
            <a:r>
              <a:rPr lang="en-US" altLang="ja-JP" sz="16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期待しない条件下での動作</a:t>
            </a:r>
            <a:endParaRPr lang="en-US" altLang="ja-JP" sz="1000" b="0" ker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フォールセーフ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8D103-8EA7-4C8D-B7A9-EC2395206FCA}" type="slidenum">
              <a:rPr lang="en-US" altLang="ja-JP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gray">
          <a:xfrm>
            <a:off x="2781350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Brake: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アクセル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631" name="Rectangle 3"/>
          <p:cNvSpPr txBox="1">
            <a:spLocks noChangeArrowheads="1"/>
          </p:cNvSpPr>
          <p:nvPr/>
        </p:nvSpPr>
        <p:spPr bwMode="gray">
          <a:xfrm>
            <a:off x="5724128" y="2349500"/>
            <a:ext cx="2798762" cy="3659188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switch(pedal)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クラッチ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Clutch: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doClutching();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アクセル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case Accel: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speedUp();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ja-JP" altLang="en-US" sz="1400" b="0">
                <a:latin typeface="Consolas" panose="020B0609020204030204" pitchFamily="49" charset="0"/>
                <a:cs typeface="Consolas" panose="020B0609020204030204" pitchFamily="49" charset="0"/>
              </a:rPr>
              <a:t>ブレーキ 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speedDown();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ClrTx/>
              <a:buSzPct val="120000"/>
              <a:buFont typeface="Wingdings" panose="05000000000000000000" pitchFamily="2" charset="2"/>
              <a:buNone/>
            </a:pPr>
            <a:r>
              <a:rPr lang="en-US" altLang="ja-JP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アプリ概要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0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概要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今回作成するアプリについて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en-US" altLang="ja-JP" sz="2400" kern="0" smtClean="0">
                <a:latin typeface="メイリオ" panose="020B0604030504040204" pitchFamily="50" charset="-128"/>
              </a:rPr>
              <a:t>EC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サイトのネイティブアプリを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製作する。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ウォーターフォールモデルでの、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内部設計・プログラミング・テスト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を実施する。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9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【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補足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】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ウォーターフォールモデル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735325984"/>
              </p:ext>
            </p:extLst>
          </p:nvPr>
        </p:nvGraphicFramePr>
        <p:xfrm>
          <a:off x="1403648" y="908720"/>
          <a:ext cx="745232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0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要件定義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8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316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商品の購入の流れ</a:t>
            </a:r>
            <a:endParaRPr lang="en-US" altLang="ja-JP" sz="3200" b="0" ker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商品を検索。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欲しい商品をカートに入れる。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カートに入っている商品を確認する。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ja-JP" altLang="en-US" sz="2400" b="0" kern="0" smtClean="0">
                <a:latin typeface="メイリオ" panose="020B0604030504040204" pitchFamily="50" charset="-128"/>
              </a:rPr>
              <a:t>購入の確認を行い、購入完了。</a:t>
            </a:r>
            <a:endParaRPr lang="en-US" altLang="ja-JP" sz="24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1331640" y="4664514"/>
            <a:ext cx="2160000" cy="1656000"/>
            <a:chOff x="1331640" y="4678536"/>
            <a:chExt cx="2160000" cy="1656000"/>
          </a:xfrm>
        </p:grpSpPr>
        <p:sp>
          <p:nvSpPr>
            <p:cNvPr id="11" name="正方形/長方形 10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851920" y="4652963"/>
            <a:ext cx="2160000" cy="1656000"/>
            <a:chOff x="1331640" y="4678536"/>
            <a:chExt cx="2160000" cy="1656000"/>
          </a:xfrm>
        </p:grpSpPr>
        <p:sp>
          <p:nvSpPr>
            <p:cNvPr id="15" name="正方形/長方形 14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372200" y="4652963"/>
            <a:ext cx="2160000" cy="1656000"/>
            <a:chOff x="1331640" y="4678536"/>
            <a:chExt cx="2160000" cy="1656000"/>
          </a:xfrm>
        </p:grpSpPr>
        <p:sp>
          <p:nvSpPr>
            <p:cNvPr id="19" name="正方形/長方形 18"/>
            <p:cNvSpPr/>
            <p:nvPr/>
          </p:nvSpPr>
          <p:spPr>
            <a:xfrm>
              <a:off x="1331640" y="4678536"/>
              <a:ext cx="2160000" cy="165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38100" h="38100" prst="artDeco"/>
              <a:contourClr>
                <a:srgbClr val="FFFFFF"/>
              </a:contour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>
              <a:spLocks noChangeAspect="1"/>
            </p:cNvSpPr>
            <p:nvPr/>
          </p:nvSpPr>
          <p:spPr>
            <a:xfrm>
              <a:off x="1403648" y="4725144"/>
              <a:ext cx="2016000" cy="15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376041" y="62420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475656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123728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1800" y="4984598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123728" y="5607334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75656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771800" y="5607270"/>
            <a:ext cx="576064" cy="576000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03648" y="47124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403648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91680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979712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267744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555776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843808" y="4922118"/>
            <a:ext cx="288000" cy="108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128665" y="4922118"/>
            <a:ext cx="288000" cy="108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75000"/>
              </a:schemeClr>
            </a:solidFill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44420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923928" y="508518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23928" y="544522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923928" y="5805264"/>
            <a:ext cx="11521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923928" y="4869160"/>
            <a:ext cx="1152128" cy="215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076056" y="4915768"/>
            <a:ext cx="864096" cy="1296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4699744"/>
            <a:ext cx="2016224" cy="21602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54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965456" y="512671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965456" y="54943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969648" y="584679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148064" y="5013176"/>
            <a:ext cx="720080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405616" y="5918800"/>
            <a:ext cx="4320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444208" y="4941168"/>
            <a:ext cx="2016224" cy="1296144"/>
          </a:xfrm>
          <a:prstGeom prst="rect">
            <a:avLst/>
          </a:prstGeom>
          <a:solidFill>
            <a:srgbClr val="08080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10164" y="5131792"/>
            <a:ext cx="10801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1187624" y="443711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5652120" y="558924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6732240" y="50131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3275856" y="573325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10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 smtClean="0"/>
              <a:t>外部設計（画面設計）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4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外部設計（画面設計）</a:t>
            </a:r>
          </a:p>
        </p:txBody>
      </p:sp>
      <p:sp>
        <p:nvSpPr>
          <p:cNvPr id="5120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>
              <a:buClrTx/>
              <a:buSzPct val="100000"/>
            </a:pPr>
            <a:r>
              <a:rPr lang="en-US" altLang="ja-JP" sz="3600" b="0" smtClean="0">
                <a:latin typeface="メイリオ" panose="020B0604030504040204" pitchFamily="50" charset="-128"/>
              </a:rPr>
              <a:t>【</a:t>
            </a:r>
            <a:r>
              <a:rPr lang="ja-JP" altLang="en-US" sz="3600" b="0" smtClean="0">
                <a:latin typeface="メイリオ" panose="020B0604030504040204" pitchFamily="50" charset="-128"/>
              </a:rPr>
              <a:t>開発環境</a:t>
            </a:r>
            <a:r>
              <a:rPr lang="en-US" altLang="ja-JP" sz="3600" b="0" smtClean="0">
                <a:latin typeface="メイリオ" panose="020B0604030504040204" pitchFamily="50" charset="-128"/>
              </a:rPr>
              <a:t>】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対象端末</a:t>
            </a:r>
            <a:endParaRPr lang="en-US" altLang="ja-JP" sz="26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en-US" altLang="ja-JP" sz="2600" smtClean="0">
                <a:latin typeface="メイリオ" panose="020B0604030504040204" pitchFamily="50" charset="-128"/>
              </a:rPr>
              <a:t>Android 5.0/5.1 Lollipop </a:t>
            </a:r>
            <a:r>
              <a:rPr lang="ja-JP" altLang="en-US" sz="2600" smtClean="0">
                <a:latin typeface="メイリオ" panose="020B0604030504040204" pitchFamily="50" charset="-128"/>
              </a:rPr>
              <a:t>以上</a:t>
            </a:r>
            <a:endParaRPr lang="en-US" altLang="ja-JP" sz="2600" smtClean="0">
              <a:latin typeface="メイリオ" panose="020B0604030504040204" pitchFamily="50" charset="-128"/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l"/>
            </a:pPr>
            <a:endParaRPr lang="en-US" altLang="ja-JP" sz="3200" b="0" smtClean="0">
              <a:latin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b="1" smtClean="0">
                <a:latin typeface="メイリオ" panose="020B0604030504040204" pitchFamily="50" charset="-128"/>
              </a:rPr>
              <a:t>実装</a:t>
            </a:r>
            <a:endParaRPr lang="en-US" altLang="ja-JP" sz="2800" b="1" smtClean="0">
              <a:latin typeface="メイリオ" panose="020B0604030504040204" pitchFamily="50" charset="-128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使用言語：</a:t>
            </a:r>
            <a:r>
              <a:rPr lang="en-US" altLang="ja-JP" sz="2600" smtClean="0">
                <a:latin typeface="メイリオ" panose="020B0604030504040204" pitchFamily="50" charset="-128"/>
              </a:rPr>
              <a:t>Java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l"/>
            </a:pPr>
            <a:r>
              <a:rPr lang="ja-JP" altLang="en-US" sz="2600" smtClean="0">
                <a:latin typeface="メイリオ" panose="020B0604030504040204" pitchFamily="50" charset="-128"/>
              </a:rPr>
              <a:t>開発環境：</a:t>
            </a:r>
            <a:r>
              <a:rPr lang="en-US" altLang="ja-JP" sz="2600" smtClean="0">
                <a:latin typeface="メイリオ" panose="020B0604030504040204" pitchFamily="50" charset="-128"/>
              </a:rPr>
              <a:t>Android Studio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7BD8D2-2322-4261-BFC8-5328FD5198B0}" type="slidenum">
              <a:rPr lang="en-US" altLang="ja-JP"/>
              <a:pPr>
                <a:defRPr/>
              </a:pPr>
              <a:t>19</a:t>
            </a:fld>
            <a:endParaRPr lang="en-US" altLang="ja-JP"/>
          </a:p>
        </p:txBody>
      </p:sp>
      <p:pic>
        <p:nvPicPr>
          <p:cNvPr id="51205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インターンの目的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8195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システム開発業務における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「プロ」と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「アマチュア」のちがいを理解する</a:t>
            </a: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endParaRPr lang="en-US" altLang="ja-JP" sz="2800" b="0" smtClean="0">
              <a:latin typeface="メイリオ" panose="020B0604030504040204" pitchFamily="50" charset="-128"/>
            </a:endParaRPr>
          </a:p>
          <a:p>
            <a:pPr marL="514350" indent="-514350">
              <a:buClrTx/>
              <a:buSzPct val="100000"/>
              <a:buFont typeface="ＭＳ Ｐゴシック" panose="020B0600070205080204" pitchFamily="50" charset="-128"/>
              <a:buAutoNum type="romanUcPeriod"/>
            </a:pPr>
            <a:r>
              <a:rPr lang="ja-JP" altLang="en-US" sz="2800" b="0" smtClean="0">
                <a:latin typeface="メイリオ" panose="020B0604030504040204" pitchFamily="50" charset="-128"/>
              </a:rPr>
              <a:t>「設計」 「コーディング」の</a:t>
            </a:r>
            <a:r>
              <a:rPr lang="en-US" altLang="ja-JP" sz="2800" b="0" smtClean="0">
                <a:latin typeface="メイリオ" panose="020B0604030504040204" pitchFamily="50" charset="-128"/>
              </a:rPr>
              <a:t/>
            </a:r>
            <a:br>
              <a:rPr lang="en-US" altLang="ja-JP" sz="2800" b="0" smtClean="0">
                <a:latin typeface="メイリオ" panose="020B0604030504040204" pitchFamily="50" charset="-128"/>
              </a:rPr>
            </a:br>
            <a:r>
              <a:rPr lang="ja-JP" altLang="en-US" sz="2800" b="0" smtClean="0">
                <a:latin typeface="メイリオ" panose="020B0604030504040204" pitchFamily="50" charset="-128"/>
              </a:rPr>
              <a:t>基礎技術を修得する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D667-01A6-4816-AEEA-1F1FD7D53A17}" type="slidenum">
              <a:rPr lang="en-US" altLang="ja-JP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8197" name="Picture 13" descr="j0223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046116"/>
            <a:ext cx="266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625084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商品一覧画面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3738" y="2313200"/>
            <a:ext cx="3286968" cy="2520000"/>
            <a:chOff x="2411760" y="2132856"/>
            <a:chExt cx="2160000" cy="16560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2555776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203848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851920" y="2452940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03848" y="3075676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5776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51920" y="3075612"/>
              <a:ext cx="576064" cy="5760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483768" y="2180786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83768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771800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59832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347864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635896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923928" y="2390460"/>
              <a:ext cx="288000" cy="108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208785" y="2390460"/>
              <a:ext cx="288000" cy="108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accent6">
                  <a:lumMod val="75000"/>
                </a:schemeClr>
              </a:solidFill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円/楕円 51"/>
          <p:cNvSpPr/>
          <p:nvPr/>
        </p:nvSpPr>
        <p:spPr>
          <a:xfrm>
            <a:off x="2123728" y="2601232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2339752" y="3393320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0192" y="2313200"/>
            <a:ext cx="2160000" cy="21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300192" y="2313200"/>
            <a:ext cx="2160000" cy="1440000"/>
          </a:xfrm>
          <a:prstGeom prst="rect">
            <a:avLst/>
          </a:prstGeom>
          <a:solidFill>
            <a:srgbClr val="F0F2F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35895"/>
            <a:ext cx="1588966" cy="1440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3" name="正方形/長方形 42"/>
          <p:cNvSpPr/>
          <p:nvPr/>
        </p:nvSpPr>
        <p:spPr>
          <a:xfrm>
            <a:off x="7596336" y="4094350"/>
            <a:ext cx="72000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smtClean="0"/>
              <a:t>購入</a:t>
            </a:r>
            <a:endParaRPr kumimoji="1" lang="ja-JP" altLang="en-US" sz="1400"/>
          </a:p>
        </p:txBody>
      </p:sp>
      <p:sp>
        <p:nvSpPr>
          <p:cNvPr id="59" name="テキスト ボックス 58"/>
          <p:cNvSpPr txBox="1"/>
          <p:nvPr/>
        </p:nvSpPr>
        <p:spPr bwMode="gray">
          <a:xfrm>
            <a:off x="6444208" y="3897376"/>
            <a:ext cx="8640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ja-JP" altLang="en-US" sz="16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endParaRPr kumimoji="1" lang="ja-JP" altLang="en-US" sz="16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6372200" y="242088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6084168" y="382536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8172400" y="3897376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4097"/>
              </p:ext>
            </p:extLst>
          </p:nvPr>
        </p:nvGraphicFramePr>
        <p:xfrm>
          <a:off x="3347864" y="4581128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 bwMode="gray">
          <a:xfrm>
            <a:off x="6300192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商品枠内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 bwMode="gray">
          <a:xfrm>
            <a:off x="2123728" y="2060848"/>
            <a:ext cx="10801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lang="ja-JP" altLang="en-US" sz="140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商品</a:t>
            </a:r>
            <a:r>
              <a:rPr lang="ja-JP" altLang="en-US" sz="1400" i="1" ker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一覧</a:t>
            </a:r>
            <a:endParaRPr kumimoji="1" lang="ja-JP" altLang="en-US" sz="14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79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購入確認画面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26992" y="2349500"/>
            <a:ext cx="3024000" cy="2318390"/>
            <a:chOff x="2267744" y="2060848"/>
            <a:chExt cx="2160000" cy="165600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267744" y="2060848"/>
              <a:ext cx="2160000" cy="1656000"/>
              <a:chOff x="1331640" y="4678536"/>
              <a:chExt cx="2160000" cy="1656000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正方形/長方形 38"/>
            <p:cNvSpPr/>
            <p:nvPr/>
          </p:nvSpPr>
          <p:spPr>
            <a:xfrm>
              <a:off x="2339752" y="249306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39752" y="285310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339752" y="3213149"/>
              <a:ext cx="1152128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339752" y="2277045"/>
              <a:ext cx="1152128" cy="215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491880" y="2323653"/>
              <a:ext cx="864096" cy="12960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339752" y="2107629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2381280" y="253459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381280" y="290225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385472" y="3254677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3563888" y="2421061"/>
              <a:ext cx="720080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3821440" y="3326685"/>
              <a:ext cx="432048" cy="216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3235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円/楕円 55"/>
          <p:cNvSpPr/>
          <p:nvPr/>
        </p:nvSpPr>
        <p:spPr>
          <a:xfrm>
            <a:off x="2096463" y="2780928"/>
            <a:ext cx="360040" cy="35999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1400" b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</a:t>
            </a:r>
            <a:endParaRPr kumimoji="1" lang="ja-JP" altLang="en-US" sz="1400" b="1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5508104" y="2349500"/>
            <a:ext cx="2880328" cy="900000"/>
            <a:chOff x="5508104" y="2132856"/>
            <a:chExt cx="1612979" cy="503998"/>
          </a:xfrm>
        </p:grpSpPr>
        <p:sp>
          <p:nvSpPr>
            <p:cNvPr id="59" name="正方形/長方形 58"/>
            <p:cNvSpPr/>
            <p:nvPr/>
          </p:nvSpPr>
          <p:spPr>
            <a:xfrm>
              <a:off x="5508104" y="2132856"/>
              <a:ext cx="1612979" cy="50399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5566243" y="2190995"/>
              <a:ext cx="403200" cy="403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Ⅱ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．外部設計（画面設計）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8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購入確認ダイアログ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2149833" y="2349500"/>
            <a:ext cx="3052183" cy="2340000"/>
            <a:chOff x="2411760" y="2132856"/>
            <a:chExt cx="2160000" cy="1656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411760" y="2132856"/>
              <a:ext cx="2160000" cy="1656000"/>
              <a:chOff x="1331640" y="4678536"/>
              <a:chExt cx="2160000" cy="1656000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331640" y="4678536"/>
                <a:ext cx="2160000" cy="165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6350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38100" h="38100" prst="artDeco"/>
                <a:contourClr>
                  <a:srgbClr val="FFFFFF"/>
                </a:contourClr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>
                <a:spLocks noChangeAspect="1"/>
              </p:cNvSpPr>
              <p:nvPr/>
            </p:nvSpPr>
            <p:spPr>
              <a:xfrm>
                <a:off x="1403648" y="4725144"/>
                <a:ext cx="2016000" cy="151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2376041" y="6242073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8" name="正方形/長方形 37"/>
            <p:cNvSpPr/>
            <p:nvPr/>
          </p:nvSpPr>
          <p:spPr>
            <a:xfrm>
              <a:off x="2483768" y="2179637"/>
              <a:ext cx="2016224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483768" y="2421061"/>
              <a:ext cx="2016224" cy="1296144"/>
            </a:xfrm>
            <a:prstGeom prst="rect">
              <a:avLst/>
            </a:prstGeom>
            <a:solidFill>
              <a:srgbClr val="080808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949724" y="2611685"/>
              <a:ext cx="1080120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1693"/>
              </p:ext>
            </p:extLst>
          </p:nvPr>
        </p:nvGraphicFramePr>
        <p:xfrm>
          <a:off x="4860032" y="4437112"/>
          <a:ext cx="3744416" cy="205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2"/>
                <a:gridCol w="1416451"/>
                <a:gridCol w="1939073"/>
              </a:tblGrid>
              <a:tr h="341757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論理名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物理名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タブ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tab</a:t>
                      </a:r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２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商品枠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３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商品写真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mtClean="0">
                          <a:latin typeface="+mn-ea"/>
                          <a:ea typeface="+mn-ea"/>
                        </a:rPr>
                        <a:t>４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商品名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  <a:tr h="341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6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smtClean="0"/>
                        <a:t>購入ボタン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429000"/>
            <a:ext cx="7259216" cy="1368152"/>
          </a:xfrm>
        </p:spPr>
        <p:txBody>
          <a:bodyPr/>
          <a:lstStyle/>
          <a:p>
            <a:r>
              <a:rPr lang="ja-JP" altLang="en-US"/>
              <a:t>内部</a:t>
            </a:r>
            <a:r>
              <a:rPr lang="ja-JP" altLang="en-US" smtClean="0"/>
              <a:t>設計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3277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ja-JP" altLang="en-US" sz="3200" smtClean="0">
                <a:latin typeface="メイリオ" panose="020B0604030504040204" pitchFamily="50" charset="-128"/>
              </a:rPr>
              <a:t>設計するにあたり必要な知識</a:t>
            </a:r>
            <a:endParaRPr lang="en-US" altLang="ja-JP" sz="3200" smtClean="0">
              <a:latin typeface="メイリオ" panose="020B0604030504040204" pitchFamily="50" charset="-128"/>
            </a:endParaRPr>
          </a:p>
          <a:p>
            <a:pPr marL="0" indent="0"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ja-JP" altLang="en-US" sz="2800" smtClean="0">
                <a:latin typeface="メイリオ" panose="020B0604030504040204" pitchFamily="50" charset="-128"/>
              </a:rPr>
              <a:t>フローチャート書き方ルール</a:t>
            </a: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endParaRPr lang="en-US" altLang="ja-JP" sz="28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  <a:defRPr/>
            </a:pPr>
            <a:r>
              <a:rPr lang="en-US" altLang="ja-JP" sz="2800" smtClean="0">
                <a:latin typeface="メイリオ" panose="020B0604030504040204" pitchFamily="50" charset="-128"/>
              </a:rPr>
              <a:t>MVC</a:t>
            </a:r>
            <a:r>
              <a:rPr lang="ja-JP" altLang="en-US" sz="2800" smtClean="0">
                <a:latin typeface="メイリオ" panose="020B0604030504040204" pitchFamily="50" charset="-128"/>
              </a:rPr>
              <a:t>モデルによる開発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B3E77-7625-4476-96A7-05259CA8A943}" type="slidenum">
              <a:rPr lang="en-US" altLang="ja-JP"/>
              <a:pPr>
                <a:defRPr/>
              </a:pPr>
              <a:t>24</a:t>
            </a:fld>
            <a:endParaRPr lang="en-US" altLang="ja-JP"/>
          </a:p>
        </p:txBody>
      </p:sp>
      <p:pic>
        <p:nvPicPr>
          <p:cNvPr id="3686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 marL="514350" indent="-514350">
              <a:buClrTx/>
              <a:buSzPct val="100000"/>
              <a:buFont typeface="+mj-lt"/>
              <a:buAutoNum type="arabicPeriod" startAt="4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8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清算の条件</a:t>
            </a:r>
            <a:endParaRPr lang="en-US" altLang="ja-JP" sz="3200" b="0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円以上で送料無料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ja-JP" sz="2100" b="1" kern="0" dirty="0" smtClean="0">
                <a:latin typeface="メイリオ" panose="020B0604030504040204" pitchFamily="50" charset="-128"/>
              </a:rPr>
              <a:t>3000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円未満は送料として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350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円を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ja-JP" altLang="en-US" sz="2100" b="1" kern="0" dirty="0" smtClean="0">
                <a:latin typeface="メイリオ" panose="020B0604030504040204" pitchFamily="50" charset="-128"/>
              </a:rPr>
              <a:t>税込価格に加算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dirty="0" smtClean="0">
                <a:latin typeface="メイリオ" panose="020B0604030504040204" pitchFamily="50" charset="-128"/>
              </a:rPr>
            </a:br>
            <a:r>
              <a:rPr lang="en-US" altLang="ja-JP" sz="2100" b="1" kern="0" dirty="0" smtClean="0">
                <a:latin typeface="メイリオ" panose="020B0604030504040204" pitchFamily="50" charset="-128"/>
              </a:rPr>
              <a:t>1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ポイントで税抜き価格から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円分の割引として使える。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dirty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dirty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dirty="0" smtClean="0">
                <a:latin typeface="メイリオ" panose="020B0604030504040204" pitchFamily="50" charset="-128"/>
              </a:rPr>
              <a:t>5%OFF</a:t>
            </a:r>
          </a:p>
        </p:txBody>
      </p:sp>
      <p:sp>
        <p:nvSpPr>
          <p:cNvPr id="5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08850" y="6453188"/>
            <a:ext cx="1619250" cy="268287"/>
          </a:xfrm>
        </p:spPr>
        <p:txBody>
          <a:bodyPr/>
          <a:lstStyle/>
          <a:p>
            <a:pPr>
              <a:defRPr/>
            </a:pPr>
            <a:r>
              <a:rPr lang="en-US" altLang="ja-JP" smtClean="0"/>
              <a:t>17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ja-JP" sz="2100" b="1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27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フローチャート: 結合子 25"/>
          <p:cNvSpPr/>
          <p:nvPr/>
        </p:nvSpPr>
        <p:spPr>
          <a:xfrm>
            <a:off x="2482850" y="2837232"/>
            <a:ext cx="1501775" cy="6223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2483768" y="234888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5651500" y="234813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3232150" y="346270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12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フローチャートの描き方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車のペダルのシステム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C87-007F-4044-B100-EECCADCE1CBA}" type="slidenum">
              <a:rPr lang="en-US" altLang="ja-JP"/>
              <a:pPr>
                <a:defRPr/>
              </a:pPr>
              <a:t>28</a:t>
            </a:fld>
            <a:endParaRPr lang="en-US" altLang="ja-JP"/>
          </a:p>
        </p:txBody>
      </p:sp>
      <p:pic>
        <p:nvPicPr>
          <p:cNvPr id="49157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フローチャート: 結合子 7"/>
          <p:cNvSpPr/>
          <p:nvPr/>
        </p:nvSpPr>
        <p:spPr>
          <a:xfrm>
            <a:off x="4463343" y="2567706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968168" y="2896319"/>
            <a:ext cx="0" cy="31591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判断 24"/>
          <p:cNvSpPr/>
          <p:nvPr/>
        </p:nvSpPr>
        <p:spPr>
          <a:xfrm>
            <a:off x="4150606" y="3898031"/>
            <a:ext cx="1635125" cy="488950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ペダルの判定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4968168" y="3612281"/>
            <a:ext cx="0" cy="288925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代替処理 31"/>
          <p:cNvSpPr/>
          <p:nvPr/>
        </p:nvSpPr>
        <p:spPr bwMode="auto">
          <a:xfrm>
            <a:off x="4280781" y="3212231"/>
            <a:ext cx="1374775" cy="39211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ペダル情報を取得</a:t>
            </a:r>
          </a:p>
        </p:txBody>
      </p:sp>
      <p:cxnSp>
        <p:nvCxnSpPr>
          <p:cNvPr id="33" name="直線コネクタ 32"/>
          <p:cNvCxnSpPr/>
          <p:nvPr/>
        </p:nvCxnSpPr>
        <p:spPr bwMode="auto">
          <a:xfrm>
            <a:off x="4968168" y="4380631"/>
            <a:ext cx="0" cy="493713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/>
          <p:cNvSpPr/>
          <p:nvPr/>
        </p:nvSpPr>
        <p:spPr>
          <a:xfrm>
            <a:off x="4463343" y="6207844"/>
            <a:ext cx="1009650" cy="317500"/>
          </a:xfrm>
          <a:prstGeom prst="flowChartConnector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</a:p>
        </p:txBody>
      </p:sp>
      <p:sp>
        <p:nvSpPr>
          <p:cNvPr id="45" name="フローチャート: 代替処理 44"/>
          <p:cNvSpPr/>
          <p:nvPr/>
        </p:nvSpPr>
        <p:spPr bwMode="auto">
          <a:xfrm>
            <a:off x="3023952" y="4869160"/>
            <a:ext cx="1116000" cy="358775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クラッチ処理</a:t>
            </a:r>
          </a:p>
        </p:txBody>
      </p:sp>
      <p:sp>
        <p:nvSpPr>
          <p:cNvPr id="49" name="フローチャート: 代替処理 48"/>
          <p:cNvSpPr/>
          <p:nvPr/>
        </p:nvSpPr>
        <p:spPr bwMode="auto">
          <a:xfrm>
            <a:off x="4417862" y="4869160"/>
            <a:ext cx="1116000" cy="360362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加速</a:t>
            </a:r>
            <a:endParaRPr lang="en-US" altLang="ja-JP" sz="1100" b="1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フローチャート: 代替処理 49"/>
          <p:cNvSpPr/>
          <p:nvPr/>
        </p:nvSpPr>
        <p:spPr bwMode="auto">
          <a:xfrm>
            <a:off x="5760256" y="4869160"/>
            <a:ext cx="1116000" cy="360363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b="1">
                <a:latin typeface="メイリオ" panose="020B0604030504040204" pitchFamily="50" charset="-128"/>
                <a:cs typeface="メイリオ" panose="020B0604030504040204" pitchFamily="50" charset="-128"/>
              </a:rPr>
              <a:t>ブレーキ</a:t>
            </a:r>
          </a:p>
        </p:txBody>
      </p:sp>
      <p:cxnSp>
        <p:nvCxnSpPr>
          <p:cNvPr id="61" name="直線コネクタ 60"/>
          <p:cNvCxnSpPr>
            <a:stCxn id="49" idx="2"/>
            <a:endCxn id="34" idx="0"/>
          </p:cNvCxnSpPr>
          <p:nvPr/>
        </p:nvCxnSpPr>
        <p:spPr bwMode="auto">
          <a:xfrm flipH="1">
            <a:off x="4968168" y="5229522"/>
            <a:ext cx="7694" cy="978322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615618" y="3912319"/>
            <a:ext cx="723900" cy="2540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クラッチ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896731" y="4463181"/>
            <a:ext cx="8890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アクセル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976231" y="3912319"/>
            <a:ext cx="863600" cy="2540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05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</a:p>
        </p:txBody>
      </p:sp>
      <p:cxnSp>
        <p:nvCxnSpPr>
          <p:cNvPr id="6" name="カギ線コネクタ 5"/>
          <p:cNvCxnSpPr>
            <a:stCxn id="25" idx="1"/>
            <a:endCxn id="45" idx="0"/>
          </p:cNvCxnSpPr>
          <p:nvPr/>
        </p:nvCxnSpPr>
        <p:spPr>
          <a:xfrm rot="10800000" flipV="1">
            <a:off x="3581952" y="4142506"/>
            <a:ext cx="568654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25" idx="3"/>
            <a:endCxn id="50" idx="0"/>
          </p:cNvCxnSpPr>
          <p:nvPr/>
        </p:nvCxnSpPr>
        <p:spPr>
          <a:xfrm>
            <a:off x="5785731" y="4142506"/>
            <a:ext cx="532525" cy="726654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5" idx="2"/>
          </p:cNvCxnSpPr>
          <p:nvPr/>
        </p:nvCxnSpPr>
        <p:spPr>
          <a:xfrm rot="16200000" flipH="1">
            <a:off x="3986397" y="4823490"/>
            <a:ext cx="577329" cy="138621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50" idx="2"/>
          </p:cNvCxnSpPr>
          <p:nvPr/>
        </p:nvCxnSpPr>
        <p:spPr>
          <a:xfrm rot="5400000">
            <a:off x="5355343" y="4842350"/>
            <a:ext cx="575741" cy="1350086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dirty="0" smtClean="0">
                <a:latin typeface="メイリオ" panose="020B0604030504040204" pitchFamily="50" charset="-128"/>
              </a:rPr>
              <a:t>回答例</a:t>
            </a:r>
            <a:endParaRPr lang="en-US" altLang="ja-JP" sz="2100" b="1" kern="0" dirty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設計・コーディング技術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5616D-C674-40B3-9F15-A7EE5E004079}" type="slidenum">
              <a:rPr lang="en-US" altLang="ja-JP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47109" name="Picture 10" descr="OI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3950"/>
            <a:ext cx="13319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フローチャート: 判断 24"/>
          <p:cNvSpPr/>
          <p:nvPr/>
        </p:nvSpPr>
        <p:spPr>
          <a:xfrm>
            <a:off x="5316538" y="2818182"/>
            <a:ext cx="1778000" cy="612775"/>
          </a:xfrm>
          <a:prstGeom prst="flowChartDecisi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12" name="テキスト ボックス 1"/>
          <p:cNvSpPr txBox="1">
            <a:spLocks noChangeArrowheads="1"/>
          </p:cNvSpPr>
          <p:nvPr/>
        </p:nvSpPr>
        <p:spPr bwMode="auto">
          <a:xfrm>
            <a:off x="8388424" y="1085072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開始・終了</a:t>
            </a:r>
          </a:p>
        </p:txBody>
      </p:sp>
      <p:sp>
        <p:nvSpPr>
          <p:cNvPr id="47113" name="テキスト ボックス 11"/>
          <p:cNvSpPr txBox="1">
            <a:spLocks noChangeArrowheads="1"/>
          </p:cNvSpPr>
          <p:nvPr/>
        </p:nvSpPr>
        <p:spPr bwMode="auto">
          <a:xfrm>
            <a:off x="8646878" y="184482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条件分岐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5385129" y="2109614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196013" y="3430957"/>
            <a:ext cx="0" cy="406400"/>
          </a:xfrm>
          <a:prstGeom prst="line">
            <a:avLst/>
          </a:prstGeom>
          <a:ln w="28575">
            <a:solidFill>
              <a:schemeClr val="accent2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7" name="テキスト ボックス 12"/>
          <p:cNvSpPr txBox="1">
            <a:spLocks noChangeArrowheads="1"/>
          </p:cNvSpPr>
          <p:nvPr/>
        </p:nvSpPr>
        <p:spPr bwMode="auto">
          <a:xfrm>
            <a:off x="1763688" y="4437112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処理（表示・値設定など）</a:t>
            </a:r>
          </a:p>
        </p:txBody>
      </p:sp>
      <p:sp>
        <p:nvSpPr>
          <p:cNvPr id="47118" name="テキスト ボックス 13"/>
          <p:cNvSpPr txBox="1">
            <a:spLocks noChangeArrowheads="1"/>
          </p:cNvSpPr>
          <p:nvPr/>
        </p:nvSpPr>
        <p:spPr bwMode="auto">
          <a:xfrm>
            <a:off x="5652120" y="443711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  <a:cs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メイリオ" panose="020B0604030504040204" pitchFamily="50" charset="-128"/>
              </a:rPr>
              <a:t>繰り返し</a:t>
            </a:r>
          </a:p>
        </p:txBody>
      </p:sp>
      <p:grpSp>
        <p:nvGrpSpPr>
          <p:cNvPr id="47119" name="グループ化 17"/>
          <p:cNvGrpSpPr>
            <a:grpSpLocks/>
          </p:cNvGrpSpPr>
          <p:nvPr/>
        </p:nvGrpSpPr>
        <p:grpSpPr bwMode="auto">
          <a:xfrm>
            <a:off x="5321300" y="4916388"/>
            <a:ext cx="1790700" cy="1104900"/>
            <a:chOff x="6254750" y="4198144"/>
            <a:chExt cx="1790700" cy="1104807"/>
          </a:xfrm>
        </p:grpSpPr>
        <p:sp>
          <p:nvSpPr>
            <p:cNvPr id="38" name="片側の 2 つの角を切り取った四角形 37"/>
            <p:cNvSpPr/>
            <p:nvPr/>
          </p:nvSpPr>
          <p:spPr>
            <a:xfrm>
              <a:off x="6254750" y="4198144"/>
              <a:ext cx="1784350" cy="433352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片側の 2 つの角を切り取った四角形 38"/>
            <p:cNvSpPr/>
            <p:nvPr/>
          </p:nvSpPr>
          <p:spPr>
            <a:xfrm rot="10800000">
              <a:off x="6261100" y="4871187"/>
              <a:ext cx="1784350" cy="431764"/>
            </a:xfrm>
            <a:prstGeom prst="snip2Same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コネクタ 39"/>
            <p:cNvCxnSpPr>
              <a:stCxn id="38" idx="1"/>
              <a:endCxn id="39" idx="1"/>
            </p:cNvCxnSpPr>
            <p:nvPr/>
          </p:nvCxnSpPr>
          <p:spPr>
            <a:xfrm>
              <a:off x="7146925" y="4631496"/>
              <a:ext cx="6350" cy="239692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0" name="グループ化 29"/>
          <p:cNvGrpSpPr>
            <a:grpSpLocks/>
          </p:cNvGrpSpPr>
          <p:nvPr/>
        </p:nvGrpSpPr>
        <p:grpSpPr bwMode="auto">
          <a:xfrm>
            <a:off x="2427288" y="4917976"/>
            <a:ext cx="1635125" cy="1023937"/>
            <a:chOff x="2168616" y="3981800"/>
            <a:chExt cx="1635125" cy="1023786"/>
          </a:xfrm>
        </p:grpSpPr>
        <p:sp>
          <p:nvSpPr>
            <p:cNvPr id="42" name="フローチャート: 代替処理 41"/>
            <p:cNvSpPr/>
            <p:nvPr/>
          </p:nvSpPr>
          <p:spPr>
            <a:xfrm>
              <a:off x="2168616" y="3981800"/>
              <a:ext cx="1635125" cy="612685"/>
            </a:xfrm>
            <a:prstGeom prst="flowChartAlternateProcess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>
                <a:latin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2956016" y="4599246"/>
              <a:ext cx="0" cy="406340"/>
            </a:xfrm>
            <a:prstGeom prst="line">
              <a:avLst/>
            </a:prstGeom>
            <a:ln w="28575">
              <a:solidFill>
                <a:schemeClr val="accent2"/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/>
          <p:cNvSpPr txBox="1"/>
          <p:nvPr/>
        </p:nvSpPr>
        <p:spPr bwMode="gray">
          <a:xfrm>
            <a:off x="7524328" y="290172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5508104" y="3284984"/>
            <a:ext cx="864096" cy="6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buClrTx/>
              <a:buSzPct val="100000"/>
              <a:buFont typeface="Wingdings" panose="05000000000000000000" pitchFamily="2" charset="2"/>
              <a:buNone/>
            </a:pPr>
            <a:r>
              <a:rPr kumimoji="1" lang="en-US" altLang="ja-JP" sz="2000" b="0" i="1" kern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yes</a:t>
            </a:r>
            <a:endParaRPr kumimoji="1" lang="ja-JP" altLang="en-US" sz="2000" b="0" i="1" kern="0" dirty="0" err="1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カギ線コネクタ 6"/>
          <p:cNvCxnSpPr>
            <a:stCxn id="25" idx="3"/>
          </p:cNvCxnSpPr>
          <p:nvPr/>
        </p:nvCxnSpPr>
        <p:spPr>
          <a:xfrm>
            <a:off x="7094538" y="3124570"/>
            <a:ext cx="357782" cy="736478"/>
          </a:xfrm>
          <a:prstGeom prst="bentConnector2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84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プロとアマチュア</a:t>
            </a:r>
            <a:r>
              <a:rPr lang="ja-JP" altLang="en-US" smtClean="0"/>
              <a:t>の違い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はじめに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85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実装（プログラミング）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仕様変更で従来の無料会員に追加して、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有料会員の登録区分が追加された。</a:t>
            </a:r>
            <a:r>
              <a:rPr lang="en-US" altLang="ja-JP" sz="2400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kern="0" smtClean="0">
                <a:latin typeface="メイリオ" panose="020B0604030504040204" pitchFamily="50" charset="-128"/>
              </a:rPr>
            </a:b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0">
              <a:buSzPct val="100000"/>
              <a:buNone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新たに追加する有料会員の清算は</a:t>
            </a:r>
            <a:r>
              <a:rPr lang="en-US" altLang="ja-JP" sz="2400" kern="0">
                <a:latin typeface="メイリオ" panose="020B0604030504040204" pitchFamily="50" charset="-128"/>
              </a:rPr>
              <a:t/>
            </a:r>
            <a:br>
              <a:rPr lang="en-US" altLang="ja-JP" sz="2400" kern="0">
                <a:latin typeface="メイリオ" panose="020B0604030504040204" pitchFamily="50" charset="-128"/>
              </a:rPr>
            </a:br>
            <a:r>
              <a:rPr lang="ja-JP" altLang="en-US" sz="2400" kern="0" smtClean="0">
                <a:latin typeface="メイリオ" panose="020B0604030504040204" pitchFamily="50" charset="-128"/>
              </a:rPr>
              <a:t>次のスライドの内容とする。</a:t>
            </a:r>
            <a:endParaRPr lang="en-US" altLang="ja-JP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Ⅰ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．要件定義</a:t>
            </a:r>
            <a:endParaRPr kumimoji="1" lang="ja-JP" altLang="en-US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 bwMode="gray">
          <a:xfrm>
            <a:off x="2123380" y="1125539"/>
            <a:ext cx="6769100" cy="57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有料会員の清算の条件</a:t>
            </a:r>
            <a:endParaRPr lang="en-US" altLang="ja-JP" sz="32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消費税は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8%</a:t>
            </a: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送料は常時無料。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税抜合計の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円毎にポイントが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en-US" altLang="ja-JP" sz="2100" b="1" kern="0" smtClean="0">
                <a:latin typeface="メイリオ" panose="020B0604030504040204" pitchFamily="50" charset="-128"/>
              </a:rPr>
              <a:t>2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ポイントずつ貯まる。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ポイントは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ポイントで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1000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円分の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100" b="1" kern="0" smtClean="0">
                <a:latin typeface="メイリオ" panose="020B0604030504040204" pitchFamily="50" charset="-128"/>
              </a:rPr>
            </a:br>
            <a:r>
              <a:rPr lang="ja-JP" altLang="en-US" sz="2100" b="1" kern="0" smtClean="0">
                <a:latin typeface="メイリオ" panose="020B0604030504040204" pitchFamily="50" charset="-128"/>
              </a:rPr>
              <a:t>割引として使える。</a:t>
            </a:r>
            <a:endParaRPr lang="en-US" altLang="ja-JP" sz="21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ja-JP" altLang="en-US" sz="2100" b="1" kern="0" smtClean="0">
                <a:latin typeface="メイリオ" panose="020B0604030504040204" pitchFamily="50" charset="-128"/>
              </a:rPr>
              <a:t>毎月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20,30</a:t>
            </a:r>
            <a:r>
              <a:rPr lang="ja-JP" altLang="en-US" sz="2100" b="1" kern="0" smtClean="0">
                <a:latin typeface="メイリオ" panose="020B0604030504040204" pitchFamily="50" charset="-128"/>
              </a:rPr>
              <a:t>日は税抜き価格から</a:t>
            </a:r>
            <a:r>
              <a:rPr lang="en-US" altLang="ja-JP" sz="2100" b="1" kern="0" smtClean="0">
                <a:latin typeface="メイリオ" panose="020B0604030504040204" pitchFamily="50" charset="-128"/>
              </a:rPr>
              <a:t>10%OFF</a:t>
            </a:r>
          </a:p>
        </p:txBody>
      </p:sp>
    </p:spTree>
    <p:extLst>
      <p:ext uri="{BB962C8B-B14F-4D97-AF65-F5344CB8AC3E}">
        <p14:creationId xmlns:p14="http://schemas.microsoft.com/office/powerpoint/2010/main" val="23195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課題（仕様変更）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B01DC-68D8-4ABC-BEC3-98AC666CD965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</a:pPr>
            <a:r>
              <a:rPr lang="en-US" altLang="ja-JP" sz="3200" b="0" kern="0" smtClean="0">
                <a:latin typeface="メイリオ" panose="020B0604030504040204" pitchFamily="50" charset="-128"/>
              </a:rPr>
              <a:t>【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課題（仕様変更）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】</a:t>
            </a:r>
          </a:p>
          <a:p>
            <a:pPr>
              <a:buClrTx/>
              <a:buSzPct val="100000"/>
            </a:pPr>
            <a:endParaRPr lang="en-US" altLang="ja-JP" sz="1000" b="0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清算のフローチャートを作成せよ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1" indent="-514350">
              <a:buSzPct val="100000"/>
              <a:buFont typeface="+mj-lt"/>
              <a:buAutoNum type="arabicPeriod"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フローチャートに基づき、</a:t>
            </a:r>
            <a:r>
              <a:rPr lang="en-US" altLang="ja-JP" sz="2400" b="1" kern="0" smtClean="0">
                <a:latin typeface="メイリオ" panose="020B0604030504040204" pitchFamily="50" charset="-128"/>
              </a:rPr>
              <a:t/>
            </a:r>
            <a:br>
              <a:rPr lang="en-US" altLang="ja-JP" sz="2400" b="1" kern="0" smtClean="0">
                <a:latin typeface="メイリオ" panose="020B0604030504040204" pitchFamily="50" charset="-128"/>
              </a:rPr>
            </a:br>
            <a:r>
              <a:rPr lang="ja-JP" altLang="en-US" sz="2400" b="1" kern="0" smtClean="0">
                <a:latin typeface="メイリオ" panose="020B0604030504040204" pitchFamily="50" charset="-128"/>
              </a:rPr>
              <a:t>与えられたプログラムを変更せよ</a:t>
            </a:r>
            <a:r>
              <a:rPr lang="ja-JP" altLang="en-US" sz="2400" kern="0" smtClean="0">
                <a:latin typeface="メイリオ" panose="020B0604030504040204" pitchFamily="50" charset="-128"/>
              </a:rPr>
              <a:t>。</a:t>
            </a:r>
          </a:p>
          <a:p>
            <a:pPr marL="1257300" lvl="1" indent="-514350">
              <a:buSzPct val="100000"/>
              <a:buFont typeface="+mj-lt"/>
              <a:buAutoNum type="arabicPeriod"/>
            </a:pPr>
            <a:endParaRPr lang="ja-JP" altLang="en-US" sz="2400" kern="0" smtClean="0"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4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mtClean="0">
                <a:latin typeface="メイリオ" panose="020B0604030504040204" pitchFamily="50" charset="-128"/>
              </a:rPr>
              <a:t>インターン課題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05F4-A566-49CF-8153-CA8FBDEF5A6F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0243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 anchor="ctr"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品質の追求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可読性</a:t>
            </a: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endParaRPr lang="en-US" altLang="ja-JP" b="0" smtClean="0">
              <a:latin typeface="メイリオ" panose="020B0604030504040204" pitchFamily="50" charset="-128"/>
            </a:endParaRPr>
          </a:p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b="0" smtClean="0">
                <a:latin typeface="メイリオ" panose="020B0604030504040204" pitchFamily="50" charset="-128"/>
              </a:rPr>
              <a:t>期待しない条件下での動作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F968D-3B9A-4825-B482-F248A101A617}" type="slidenum">
              <a:rPr lang="en-US" altLang="ja-JP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1229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4744"/>
            <a:ext cx="6769100" cy="4969669"/>
          </a:xfrm>
        </p:spPr>
        <p:txBody>
          <a:bodyPr/>
          <a:lstStyle/>
          <a:p>
            <a:pPr marL="457200" indent="-457200">
              <a:buClrTx/>
              <a:buSzPct val="100000"/>
              <a:buFont typeface="ＭＳ Ｐゴシック" panose="020B0600070205080204" pitchFamily="50" charset="-128"/>
              <a:buAutoNum type="arabicPeriod"/>
            </a:pPr>
            <a:r>
              <a:rPr lang="ja-JP" altLang="en-US" sz="3200" b="0" smtClean="0">
                <a:latin typeface="メイリオ" panose="020B0604030504040204" pitchFamily="50" charset="-128"/>
              </a:rPr>
              <a:t>品質の追求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バグ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正常に動作するのは当たり前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異常発生時の対応によって品質が決まる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パフォーマンス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省メモリ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処理速度</a:t>
            </a:r>
            <a:endParaRPr lang="en-US" altLang="ja-JP" sz="2400" smtClean="0">
              <a:latin typeface="メイリオ" panose="020B0604030504040204" pitchFamily="50" charset="-128"/>
            </a:endParaRP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ja-JP" altLang="en-US" sz="2400" b="1" smtClean="0">
                <a:latin typeface="メイリオ" panose="020B0604030504040204" pitchFamily="50" charset="-128"/>
              </a:rPr>
              <a:t>拡張性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仕様変更などにより、追加（削除）が発生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257300" lvl="2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ja-JP" altLang="en-US" sz="2000" smtClean="0">
                <a:latin typeface="メイリオ" panose="020B0604030504040204" pitchFamily="50" charset="-128"/>
              </a:rPr>
              <a:t>ロジックを変えずに変更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8A5D-0B64-48D1-A969-2BFC5B44E0CD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DD3F6-DF45-4E33-AAD0-057AB545D6B8}" type="slidenum">
              <a:rPr lang="en-US" altLang="ja-JP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728" y="1124744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endParaRPr lang="en-US" altLang="ja-JP" sz="3200" b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設計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フローチャート、関数の構成・処理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715963" lvl="1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実装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200" kern="0" smtClean="0">
                <a:latin typeface="メイリオ" panose="020B0604030504040204" pitchFamily="50" charset="-128"/>
              </a:rPr>
              <a:t>コーディング</a:t>
            </a:r>
            <a:endParaRPr lang="en-US" altLang="ja-JP" sz="2200" kern="0" smtClean="0">
              <a:latin typeface="メイリオ" panose="020B0604030504040204" pitchFamily="50" charset="-128"/>
            </a:endParaRP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en-US" altLang="ja-JP" kern="0" smtClean="0">
                <a:latin typeface="メイリオ" panose="020B0604030504040204" pitchFamily="50" charset="-128"/>
              </a:rPr>
              <a:t>	</a:t>
            </a:r>
          </a:p>
          <a:p>
            <a:pPr marL="400050" lvl="1" indent="0">
              <a:buClr>
                <a:schemeClr val="tx1">
                  <a:lumMod val="75000"/>
                  <a:lumOff val="25000"/>
                </a:schemeClr>
              </a:buClr>
              <a:buSzPct val="100000"/>
              <a:buNone/>
              <a:defRPr/>
            </a:pPr>
            <a:r>
              <a:rPr lang="ja-JP" altLang="en-US" sz="2400" kern="0" smtClean="0">
                <a:latin typeface="メイリオ" panose="020B0604030504040204" pitchFamily="50" charset="-128"/>
              </a:rPr>
              <a:t>まずは、設計で品質を高める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未然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のバグ解消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116013" lvl="2" indent="-31591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仕様変更などに対して柔軟に対応が可能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None/>
              <a:defRPr/>
            </a:pPr>
            <a:endParaRPr lang="en-US" altLang="ja-JP" sz="2400" kern="0">
              <a:latin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24075" y="1125538"/>
            <a:ext cx="6769100" cy="4968875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 startAt="2"/>
            </a:pPr>
            <a:r>
              <a:rPr lang="ja-JP" altLang="en-US" sz="3200" b="0" smtClean="0">
                <a:latin typeface="メイリオ" panose="020B0604030504040204" pitchFamily="50" charset="-128"/>
              </a:rPr>
              <a:t>時間のかけどころ</a:t>
            </a:r>
            <a:r>
              <a:rPr lang="en-US" altLang="ja-JP" sz="1800" b="0" smtClean="0">
                <a:latin typeface="メイリオ" panose="020B0604030504040204" pitchFamily="50" charset="-128"/>
              </a:rPr>
              <a:t>(</a:t>
            </a:r>
            <a:r>
              <a:rPr lang="ja-JP" altLang="en-US" sz="1800" b="0" smtClean="0">
                <a:latin typeface="メイリオ" panose="020B0604030504040204" pitchFamily="50" charset="-128"/>
              </a:rPr>
              <a:t>状況に応じた方法が大切</a:t>
            </a:r>
            <a:r>
              <a:rPr lang="en-US" altLang="ja-JP" sz="1800" b="0" smtClean="0">
                <a:latin typeface="メイリオ" panose="020B0604030504040204" pitchFamily="50" charset="-128"/>
              </a:rPr>
              <a:t>)</a:t>
            </a: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スマートフォンアプリ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早くリリース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頻繁に改修・機能追加など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400050" lvl="1" indent="0">
              <a:buSzPct val="100000"/>
              <a:buFontTx/>
              <a:buNone/>
              <a:defRPr/>
            </a:pPr>
            <a:endParaRPr lang="en-US" altLang="ja-JP" sz="240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smtClean="0">
                <a:latin typeface="メイリオ" panose="020B0604030504040204" pitchFamily="50" charset="-128"/>
              </a:rPr>
              <a:t>車・金融・医療システム</a:t>
            </a:r>
            <a:endParaRPr lang="en-US" altLang="ja-JP" sz="2400" b="1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バグ発生 ＝ 大問題</a:t>
            </a:r>
            <a:endParaRPr lang="en-US" altLang="ja-JP" sz="2000" smtClean="0">
              <a:latin typeface="メイリオ" panose="020B0604030504040204" pitchFamily="50" charset="-128"/>
            </a:endParaRPr>
          </a:p>
          <a:p>
            <a:pPr marL="1714500" lvl="4" indent="0">
              <a:buSzPct val="100000"/>
              <a:buFontTx/>
              <a:buNone/>
              <a:defRPr/>
            </a:pPr>
            <a:r>
              <a:rPr lang="ja-JP" altLang="en-US" sz="2000" smtClean="0">
                <a:latin typeface="メイリオ" panose="020B0604030504040204" pitchFamily="50" charset="-128"/>
              </a:rPr>
              <a:t>→　生命に関わる，社会問題</a:t>
            </a:r>
            <a:endParaRPr lang="en-US" altLang="ja-JP" sz="2000"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09F98-1315-4F0A-AE5C-55B788635F03}" type="slidenum">
              <a:rPr lang="en-US" altLang="ja-JP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</a:t>
            </a: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複数人が関わる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レビュー・担当者の変更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>
                <a:latin typeface="メイリオ" panose="020B0604030504040204" pitchFamily="50" charset="-128"/>
              </a:rPr>
              <a:t>　</a:t>
            </a:r>
            <a:r>
              <a:rPr lang="ja-JP" altLang="en-US" sz="2000" kern="0" smtClean="0">
                <a:latin typeface="メイリオ" panose="020B0604030504040204" pitchFamily="50" charset="-128"/>
              </a:rPr>
              <a:t>→　誰が読んでも理解出来る</a:t>
            </a:r>
            <a:endParaRPr lang="en-US" altLang="ja-JP" sz="24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再現性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バグ対応・実装変更</a:t>
            </a:r>
            <a:endParaRPr lang="en-US" altLang="ja-JP" sz="2000" kern="0" smtClea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ja-JP" altLang="en-US" sz="2000" kern="0" smtClean="0">
                <a:latin typeface="メイリオ" panose="020B0604030504040204" pitchFamily="50" charset="-128"/>
              </a:rPr>
              <a:t>　→　数ヶ月、数年前に実装したものの変更</a:t>
            </a:r>
            <a:endParaRPr lang="en-US" altLang="ja-JP" sz="2000" kern="0">
              <a:latin typeface="メイリオ" panose="020B0604030504040204" pitchFamily="50" charset="-128"/>
            </a:endParaRPr>
          </a:p>
          <a:p>
            <a:pPr marL="1257300" lvl="3" indent="0">
              <a:buSzPct val="100000"/>
              <a:buFontTx/>
              <a:buNone/>
              <a:defRPr/>
            </a:pPr>
            <a:r>
              <a:rPr lang="en-US" altLang="ja-JP" sz="1600" kern="0" smtClean="0">
                <a:latin typeface="メイリオ" panose="020B0604030504040204" pitchFamily="50" charset="-128"/>
              </a:rPr>
              <a:t>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（自分で実装したものでも、</a:t>
            </a:r>
            <a:r>
              <a:rPr lang="en-US" altLang="ja-JP" sz="1600" kern="0">
                <a:latin typeface="メイリオ" panose="020B0604030504040204" pitchFamily="50" charset="-128"/>
              </a:rPr>
              <a:t/>
            </a:r>
            <a:br>
              <a:rPr lang="en-US" altLang="ja-JP" sz="1600" kern="0">
                <a:latin typeface="メイリオ" panose="020B0604030504040204" pitchFamily="50" charset="-128"/>
              </a:rPr>
            </a:br>
            <a:r>
              <a:rPr lang="en-US" altLang="ja-JP" sz="1600" kern="0" smtClean="0">
                <a:latin typeface="メイリオ" panose="020B0604030504040204" pitchFamily="50" charset="-128"/>
              </a:rPr>
              <a:t>		</a:t>
            </a:r>
            <a:r>
              <a:rPr lang="ja-JP" altLang="en-US" sz="1600" kern="0" smtClean="0">
                <a:latin typeface="メイリオ" panose="020B0604030504040204" pitchFamily="50" charset="-128"/>
              </a:rPr>
              <a:t>期間が空くと別人が書いたものと同じに）</a:t>
            </a:r>
            <a:endParaRPr lang="en-US" altLang="ja-JP" sz="16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0C92-17AE-4EA8-B374-65ACD82CCFA9}" type="slidenum">
              <a:rPr lang="en-US" altLang="ja-JP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3"/>
          <p:cNvSpPr txBox="1">
            <a:spLocks/>
          </p:cNvSpPr>
          <p:nvPr/>
        </p:nvSpPr>
        <p:spPr bwMode="gray">
          <a:xfrm>
            <a:off x="2123380" y="1125538"/>
            <a:ext cx="67691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50000"/>
              <a:buFontTx/>
              <a:buNone/>
              <a:defRPr kumimoji="1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1pPr>
            <a:lvl2pPr marL="742950" indent="-285750" algn="l" defTabSz="576000" rtl="0" eaLnBrk="0" fontAlgn="base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2pPr>
            <a:lvl3pPr marL="11430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3pPr>
            <a:lvl4pPr marL="16002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4pPr>
            <a:lvl5pPr marL="2057400" indent="-228600" algn="l" defTabSz="576000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kumimoj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メイリオ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ja-JP" altLang="en-US" sz="3200" b="0" kern="0" smtClean="0">
                <a:latin typeface="メイリオ" panose="020B0604030504040204" pitchFamily="50" charset="-128"/>
              </a:rPr>
              <a:t>可読性の上昇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(</a:t>
            </a:r>
            <a:r>
              <a:rPr lang="ja-JP" altLang="en-US" sz="3200" b="0" kern="0" smtClean="0">
                <a:latin typeface="メイリオ" panose="020B0604030504040204" pitchFamily="50" charset="-128"/>
              </a:rPr>
              <a:t>一例</a:t>
            </a:r>
            <a:r>
              <a:rPr lang="en-US" altLang="ja-JP" sz="3200" b="0" kern="0" smtClean="0">
                <a:latin typeface="メイリオ" panose="020B0604030504040204" pitchFamily="50" charset="-128"/>
              </a:rPr>
              <a:t>)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endParaRPr lang="en-US" altLang="ja-JP" sz="1800" b="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関数・変数の命名規則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誰が呼んでも理解できるように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1" indent="-342900">
              <a:buSzPct val="100000"/>
              <a:defRPr/>
            </a:pPr>
            <a:r>
              <a:rPr lang="ja-JP" altLang="en-US" sz="2400" b="1" kern="0" smtClean="0">
                <a:latin typeface="メイリオ" panose="020B0604030504040204" pitchFamily="50" charset="-128"/>
              </a:rPr>
              <a:t>コーディング規約</a:t>
            </a:r>
            <a:endParaRPr lang="en-US" altLang="ja-JP" sz="2400" b="1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コメント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sz="1800" kern="0" smtClean="0">
                <a:latin typeface="メイリオ" panose="020B0604030504040204" pitchFamily="50" charset="-128"/>
              </a:rPr>
              <a:t>プレフィックス</a:t>
            </a:r>
            <a:endParaRPr lang="en-US" altLang="ja-JP" sz="1800" kern="0" smtClean="0">
              <a:latin typeface="メイリオ" panose="020B0604030504040204" pitchFamily="50" charset="-128"/>
            </a:endParaRPr>
          </a:p>
          <a:p>
            <a:pPr lvl="2" indent="-342900">
              <a:buSzPct val="100000"/>
              <a:defRPr/>
            </a:pPr>
            <a:r>
              <a:rPr lang="ja-JP" altLang="en-US" kern="0" smtClean="0">
                <a:latin typeface="メイリオ" panose="020B0604030504040204" pitchFamily="50" charset="-128"/>
              </a:rPr>
              <a:t>インデント</a:t>
            </a:r>
            <a:endParaRPr lang="en-US" altLang="ja-JP" sz="1800" kern="0" smtClean="0">
              <a:latin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124075" y="0"/>
            <a:ext cx="7019925" cy="549275"/>
          </a:xfrm>
        </p:spPr>
        <p:txBody>
          <a:bodyPr/>
          <a:lstStyle/>
          <a:p>
            <a:pPr>
              <a:defRPr/>
            </a:pP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</a:rPr>
              <a:t>プロとアマチュアの違いとは</a:t>
            </a:r>
            <a:endParaRPr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CF94B-3898-41E2-A99D-F14EA24E878E}" type="slidenum">
              <a:rPr lang="en-US" altLang="ja-JP"/>
              <a:pPr>
                <a:defRPr/>
              </a:pPr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-arch">
  <a:themeElements>
    <a:clrScheme name="TG-arch 1">
      <a:dk1>
        <a:srgbClr val="000000"/>
      </a:dk1>
      <a:lt1>
        <a:srgbClr val="FFFFFF"/>
      </a:lt1>
      <a:dk2>
        <a:srgbClr val="000000"/>
      </a:dk2>
      <a:lt2>
        <a:srgbClr val="FCF1C8"/>
      </a:lt2>
      <a:accent1>
        <a:srgbClr val="FFC145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DDB0"/>
      </a:accent5>
      <a:accent6>
        <a:srgbClr val="2D5CB9"/>
      </a:accent6>
      <a:hlink>
        <a:srgbClr val="FF5050"/>
      </a:hlink>
      <a:folHlink>
        <a:srgbClr val="C0C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gray">
        <a:noFill/>
        <a:ln w="9525">
          <a:solidFill>
            <a:schemeClr val="tx1">
              <a:alpha val="50000"/>
            </a:schemeClr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180000" tIns="180000" rIns="180000" bIns="180000"/>
      <a:lstStyle>
        <a:defPPr marL="0" indent="0">
          <a:buClrTx/>
          <a:buSzPct val="100000"/>
          <a:buFont typeface="Wingdings" panose="05000000000000000000" pitchFamily="2" charset="2"/>
          <a:buNone/>
          <a:defRPr sz="800" b="0" i="1" kern="0" dirty="0" err="1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TG-arch 1">
        <a:dk1>
          <a:srgbClr val="000000"/>
        </a:dk1>
        <a:lt1>
          <a:srgbClr val="FFFFFF"/>
        </a:lt1>
        <a:dk2>
          <a:srgbClr val="000000"/>
        </a:dk2>
        <a:lt2>
          <a:srgbClr val="FCF1C8"/>
        </a:lt2>
        <a:accent1>
          <a:srgbClr val="FFC145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DDB0"/>
        </a:accent5>
        <a:accent6>
          <a:srgbClr val="2D5CB9"/>
        </a:accent6>
        <a:hlink>
          <a:srgbClr val="FF505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CCCC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arch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F1AB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BF7D2"/>
        </a:accent5>
        <a:accent6>
          <a:srgbClr val="5C8A00"/>
        </a:accent6>
        <a:hlink>
          <a:srgbClr val="0066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イメージのデザイン テンプレート [1]</Template>
  <TotalTime>8833</TotalTime>
  <Words>980</Words>
  <Application>Microsoft Office PowerPoint</Application>
  <PresentationFormat>画面に合わせる (4:3)</PresentationFormat>
  <Paragraphs>348</Paragraphs>
  <Slides>34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5" baseType="lpstr">
      <vt:lpstr>HGPｺﾞｼｯｸE</vt:lpstr>
      <vt:lpstr>HGP創英角ｺﾞｼｯｸUB</vt:lpstr>
      <vt:lpstr>Meiryo UI</vt:lpstr>
      <vt:lpstr>ＭＳ Ｐゴシック</vt:lpstr>
      <vt:lpstr>ＭＳ Ｐ明朝</vt:lpstr>
      <vt:lpstr>メイリオ</vt:lpstr>
      <vt:lpstr>Arial</vt:lpstr>
      <vt:lpstr>Century Gothic</vt:lpstr>
      <vt:lpstr>Consolas</vt:lpstr>
      <vt:lpstr>Wingdings</vt:lpstr>
      <vt:lpstr>TG-arch</vt:lpstr>
      <vt:lpstr>冬期インターン課題 - アプリ編 -</vt:lpstr>
      <vt:lpstr>インターンの目的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プロとアマチュアの違いとは</vt:lpstr>
      <vt:lpstr>アプリ概要</vt:lpstr>
      <vt:lpstr>概要</vt:lpstr>
      <vt:lpstr>【補足】ウォーターフォールモデル</vt:lpstr>
      <vt:lpstr>要件定義</vt:lpstr>
      <vt:lpstr>Ⅰ．要件定義</vt:lpstr>
      <vt:lpstr>Ⅰ．要件定義</vt:lpstr>
      <vt:lpstr>外部設計（画面設計）</vt:lpstr>
      <vt:lpstr>Ⅱ．外部設計（画面設計）</vt:lpstr>
      <vt:lpstr>Ⅱ．外部設計（画面設計）</vt:lpstr>
      <vt:lpstr>Ⅱ．外部設計（画面設計）</vt:lpstr>
      <vt:lpstr>Ⅱ．外部設計（画面設計）</vt:lpstr>
      <vt:lpstr>内部設計</vt:lpstr>
      <vt:lpstr>設計・コーディング技術</vt:lpstr>
      <vt:lpstr>課題</vt:lpstr>
      <vt:lpstr>Ⅰ．要件定義</vt:lpstr>
      <vt:lpstr>設計・コーディング技術</vt:lpstr>
      <vt:lpstr>設計・コーディング技術</vt:lpstr>
      <vt:lpstr>設計・コーディング技術</vt:lpstr>
      <vt:lpstr>実装（プログラミング）</vt:lpstr>
      <vt:lpstr>課題（仕様変更）</vt:lpstr>
      <vt:lpstr>Ⅰ．要件定義</vt:lpstr>
      <vt:lpstr>課題（仕様変更）</vt:lpstr>
      <vt:lpstr>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 新卒向け会社説明会</dc:title>
  <dc:creator>YOKOI</dc:creator>
  <cp:lastModifiedBy>Takenaka</cp:lastModifiedBy>
  <cp:revision>355</cp:revision>
  <cp:lastPrinted>2015-01-19T07:14:02Z</cp:lastPrinted>
  <dcterms:created xsi:type="dcterms:W3CDTF">2008-01-16T05:38:54Z</dcterms:created>
  <dcterms:modified xsi:type="dcterms:W3CDTF">2017-03-01T09:47:13Z</dcterms:modified>
</cp:coreProperties>
</file>