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BhHHelnev62mVsDBVKXl+c3RE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69407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8" name="Google Shape;6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11"/>
        <p:cNvGrpSpPr/>
        <p:nvPr/>
      </p:nvGrpSpPr>
      <p:grpSpPr>
        <a:xfrm>
          <a:off x="0" y="0"/>
          <a:ext cx="0" cy="0"/>
          <a:chOff x="0" y="0"/>
          <a:chExt cx="0" cy="0"/>
        </a:xfrm>
      </p:grpSpPr>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a:off x="6625972" y="2898396"/>
            <a:ext cx="4492880" cy="530600"/>
            <a:chOff x="4679586" y="878988"/>
            <a:chExt cx="1745757" cy="190500"/>
          </a:xfrm>
        </p:grpSpPr>
        <p:sp>
          <p:nvSpPr>
            <p:cNvPr id="85" name="Google Shape;85;p1"/>
            <p:cNvSpPr/>
            <p:nvPr/>
          </p:nvSpPr>
          <p:spPr>
            <a:xfrm>
              <a:off x="4679586" y="878988"/>
              <a:ext cx="190500" cy="190500"/>
            </a:xfrm>
            <a:prstGeom prst="ellipse">
              <a:avLst/>
            </a:pr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 name="Google Shape;86;p1"/>
            <p:cNvSpPr/>
            <p:nvPr/>
          </p:nvSpPr>
          <p:spPr>
            <a:xfrm>
              <a:off x="4990736" y="878988"/>
              <a:ext cx="190500" cy="190500"/>
            </a:xfrm>
            <a:prstGeom prst="ellipse">
              <a:avLst/>
            </a:prstGeom>
            <a:solidFill>
              <a:srgbClr val="52CB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7" name="Google Shape;87;p1"/>
            <p:cNvSpPr/>
            <p:nvPr/>
          </p:nvSpPr>
          <p:spPr>
            <a:xfrm>
              <a:off x="5301522" y="878988"/>
              <a:ext cx="190500" cy="190500"/>
            </a:xfrm>
            <a:prstGeom prst="ellipse">
              <a:avLst/>
            </a:prstGeom>
            <a:solidFill>
              <a:srgbClr val="FEC6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8" name="Google Shape;88;p1"/>
            <p:cNvSpPr/>
            <p:nvPr/>
          </p:nvSpPr>
          <p:spPr>
            <a:xfrm>
              <a:off x="5612308" y="878988"/>
              <a:ext cx="190500" cy="190500"/>
            </a:xfrm>
            <a:prstGeom prst="ellipse">
              <a:avLst/>
            </a:pr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p:nvPr/>
          </p:nvSpPr>
          <p:spPr>
            <a:xfrm>
              <a:off x="5923575" y="878988"/>
              <a:ext cx="190500" cy="190500"/>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p:nvPr/>
          </p:nvSpPr>
          <p:spPr>
            <a:xfrm>
              <a:off x="6234843" y="878988"/>
              <a:ext cx="190500" cy="190500"/>
            </a:xfrm>
            <a:prstGeom prst="ellipse">
              <a:avLst/>
            </a:pr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91" name="Google Shape;91;p1"/>
          <p:cNvGrpSpPr/>
          <p:nvPr/>
        </p:nvGrpSpPr>
        <p:grpSpPr>
          <a:xfrm>
            <a:off x="-7962176" y="-1"/>
            <a:ext cx="12482921" cy="6858000"/>
            <a:chOff x="-290920" y="0"/>
            <a:chExt cx="12482921" cy="6858000"/>
          </a:xfrm>
        </p:grpSpPr>
        <p:sp>
          <p:nvSpPr>
            <p:cNvPr id="92" name="Google Shape;92;p1"/>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1"/>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1"/>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F0EEF0"/>
                  </a:solidFill>
                  <a:latin typeface="Times New Roman"/>
                  <a:ea typeface="Times New Roman"/>
                  <a:cs typeface="Times New Roman"/>
                  <a:sym typeface="Times New Roman"/>
                </a:rPr>
                <a:t>Team mets </a:t>
              </a:r>
              <a:endParaRPr sz="2400" b="1" i="0" u="none" strike="noStrike" cap="none">
                <a:solidFill>
                  <a:srgbClr val="F0EEF0"/>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96" name="Google Shape;96;p1"/>
          <p:cNvGrpSpPr/>
          <p:nvPr/>
        </p:nvGrpSpPr>
        <p:grpSpPr>
          <a:xfrm>
            <a:off x="-7314796" y="-1"/>
            <a:ext cx="11447502" cy="6858000"/>
            <a:chOff x="213096" y="0"/>
            <a:chExt cx="11447502" cy="6858000"/>
          </a:xfrm>
        </p:grpSpPr>
        <p:sp>
          <p:nvSpPr>
            <p:cNvPr id="97" name="Google Shape;97;p1"/>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8" name="Google Shape;98;p1"/>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F0EEF0"/>
                  </a:solidFill>
                  <a:latin typeface="Times New Roman"/>
                  <a:ea typeface="Times New Roman"/>
                  <a:cs typeface="Times New Roman"/>
                  <a:sym typeface="Times New Roman"/>
                </a:rPr>
                <a:t>Introduction </a:t>
              </a:r>
              <a:endParaRPr sz="2400" b="1" i="0" u="none" strike="noStrike" cap="none">
                <a:solidFill>
                  <a:srgbClr val="F0EEF0"/>
                </a:solidFill>
                <a:latin typeface="Times New Roman"/>
                <a:ea typeface="Times New Roman"/>
                <a:cs typeface="Times New Roman"/>
                <a:sym typeface="Times New Roman"/>
              </a:endParaRPr>
            </a:p>
          </p:txBody>
        </p:sp>
        <p:pic>
          <p:nvPicPr>
            <p:cNvPr id="100" name="Google Shape;100;p1"/>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101" name="Google Shape;101;p1"/>
          <p:cNvGrpSpPr/>
          <p:nvPr/>
        </p:nvGrpSpPr>
        <p:grpSpPr>
          <a:xfrm>
            <a:off x="-6227668" y="-1"/>
            <a:ext cx="9961092" cy="6858000"/>
            <a:chOff x="491575" y="0"/>
            <a:chExt cx="9961092" cy="6858000"/>
          </a:xfrm>
        </p:grpSpPr>
        <p:sp>
          <p:nvSpPr>
            <p:cNvPr id="102" name="Google Shape;102;p1"/>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3" name="Google Shape;103;p1"/>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4" name="Google Shape;104;p1"/>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F0EEF0"/>
                  </a:solidFill>
                  <a:latin typeface="Times New Roman"/>
                  <a:ea typeface="Times New Roman"/>
                  <a:cs typeface="Times New Roman"/>
                  <a:sym typeface="Times New Roman"/>
                </a:rPr>
                <a:t>Background study </a:t>
              </a:r>
              <a:endParaRPr sz="2000" b="1" i="0" u="none" strike="noStrike" cap="none">
                <a:solidFill>
                  <a:srgbClr val="F0EEF0"/>
                </a:solidFill>
                <a:latin typeface="Times New Roman"/>
                <a:ea typeface="Times New Roman"/>
                <a:cs typeface="Times New Roman"/>
                <a:sym typeface="Times New Roman"/>
              </a:endParaRPr>
            </a:p>
          </p:txBody>
        </p:sp>
        <p:pic>
          <p:nvPicPr>
            <p:cNvPr id="105" name="Google Shape;105;p1"/>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106" name="Google Shape;106;p1"/>
          <p:cNvGrpSpPr/>
          <p:nvPr/>
        </p:nvGrpSpPr>
        <p:grpSpPr>
          <a:xfrm>
            <a:off x="-6255077" y="0"/>
            <a:ext cx="9574094" cy="6858000"/>
            <a:chOff x="408922" y="0"/>
            <a:chExt cx="9574094" cy="6858000"/>
          </a:xfrm>
        </p:grpSpPr>
        <p:sp>
          <p:nvSpPr>
            <p:cNvPr id="107" name="Google Shape;107;p1"/>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8" name="Google Shape;108;p1"/>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9" name="Google Shape;109;p1"/>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F0EEF0"/>
                  </a:solidFill>
                  <a:latin typeface="Twentieth Century"/>
                  <a:ea typeface="Twentieth Century"/>
                  <a:cs typeface="Twentieth Century"/>
                  <a:sym typeface="Twentieth Century"/>
                </a:rPr>
                <a:t>Materials </a:t>
              </a:r>
              <a:endParaRPr sz="2400" b="1" i="0" u="none" strike="noStrike" cap="none">
                <a:solidFill>
                  <a:srgbClr val="F0EEF0"/>
                </a:solidFill>
                <a:latin typeface="Twentieth Century"/>
                <a:ea typeface="Twentieth Century"/>
                <a:cs typeface="Twentieth Century"/>
                <a:sym typeface="Twentieth Century"/>
              </a:endParaRPr>
            </a:p>
          </p:txBody>
        </p:sp>
        <p:pic>
          <p:nvPicPr>
            <p:cNvPr id="110" name="Google Shape;110;p1"/>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111" name="Google Shape;111;p1"/>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2" name="Google Shape;112;p1"/>
          <p:cNvGrpSpPr/>
          <p:nvPr/>
        </p:nvGrpSpPr>
        <p:grpSpPr>
          <a:xfrm>
            <a:off x="-5802556" y="-1"/>
            <a:ext cx="8766862" cy="6858000"/>
            <a:chOff x="718505" y="-1"/>
            <a:chExt cx="8766862" cy="6858000"/>
          </a:xfrm>
        </p:grpSpPr>
        <p:sp>
          <p:nvSpPr>
            <p:cNvPr id="113" name="Google Shape;113;p1"/>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1"/>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5" name="Google Shape;115;p1"/>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F0EEF0"/>
                  </a:solidFill>
                  <a:latin typeface="Twentieth Century"/>
                  <a:ea typeface="Twentieth Century"/>
                  <a:cs typeface="Twentieth Century"/>
                  <a:sym typeface="Twentieth Century"/>
                </a:rPr>
                <a:t>Method </a:t>
              </a:r>
              <a:endParaRPr sz="2400" b="1" i="0" u="none" strike="noStrike" cap="none">
                <a:solidFill>
                  <a:srgbClr val="F0EEF0"/>
                </a:solidFill>
                <a:latin typeface="Twentieth Century"/>
                <a:ea typeface="Twentieth Century"/>
                <a:cs typeface="Twentieth Century"/>
                <a:sym typeface="Twentieth Century"/>
              </a:endParaRPr>
            </a:p>
          </p:txBody>
        </p:sp>
        <p:pic>
          <p:nvPicPr>
            <p:cNvPr id="116" name="Google Shape;116;p1"/>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grpSp>
        <p:nvGrpSpPr>
          <p:cNvPr id="117" name="Google Shape;117;p1"/>
          <p:cNvGrpSpPr/>
          <p:nvPr/>
        </p:nvGrpSpPr>
        <p:grpSpPr>
          <a:xfrm>
            <a:off x="-7408184" y="10581"/>
            <a:ext cx="9973209" cy="6858000"/>
            <a:chOff x="-9337032" y="-1"/>
            <a:chExt cx="9973209" cy="6858000"/>
          </a:xfrm>
        </p:grpSpPr>
        <p:sp>
          <p:nvSpPr>
            <p:cNvPr id="118" name="Google Shape;118;p1"/>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9" name="Google Shape;119;p1"/>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0" name="Google Shape;120;p1"/>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F0EEF0"/>
                  </a:solidFill>
                  <a:latin typeface="Twentieth Century"/>
                  <a:ea typeface="Twentieth Century"/>
                  <a:cs typeface="Twentieth Century"/>
                  <a:sym typeface="Twentieth Century"/>
                </a:rPr>
                <a:t>Result </a:t>
              </a:r>
              <a:endParaRPr sz="2400" b="1" i="0" u="none" strike="noStrike" cap="none">
                <a:solidFill>
                  <a:srgbClr val="F0EEF0"/>
                </a:solidFill>
                <a:latin typeface="Twentieth Century"/>
                <a:ea typeface="Twentieth Century"/>
                <a:cs typeface="Twentieth Century"/>
                <a:sym typeface="Twentieth Century"/>
              </a:endParaRPr>
            </a:p>
          </p:txBody>
        </p:sp>
        <p:pic>
          <p:nvPicPr>
            <p:cNvPr id="121" name="Google Shape;121;p1"/>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122" name="Google Shape;122;p1"/>
          <p:cNvGrpSpPr/>
          <p:nvPr/>
        </p:nvGrpSpPr>
        <p:grpSpPr>
          <a:xfrm>
            <a:off x="-7778850" y="-1"/>
            <a:ext cx="9927504" cy="6858000"/>
            <a:chOff x="-9337032" y="-1"/>
            <a:chExt cx="9927504" cy="6858000"/>
          </a:xfrm>
        </p:grpSpPr>
        <p:sp>
          <p:nvSpPr>
            <p:cNvPr id="123" name="Google Shape;123;p1"/>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4" name="Google Shape;124;p1"/>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5" name="Google Shape;125;p1"/>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F0EEF0"/>
                  </a:solidFill>
                  <a:latin typeface="Twentieth Century"/>
                  <a:ea typeface="Twentieth Century"/>
                  <a:cs typeface="Twentieth Century"/>
                  <a:sym typeface="Twentieth Century"/>
                </a:rPr>
                <a:t>Discussion </a:t>
              </a:r>
              <a:endParaRPr sz="2400" b="1" i="0" u="none" strike="noStrike" cap="none">
                <a:solidFill>
                  <a:srgbClr val="F0EEF0"/>
                </a:solidFill>
                <a:latin typeface="Twentieth Century"/>
                <a:ea typeface="Twentieth Century"/>
                <a:cs typeface="Twentieth Century"/>
                <a:sym typeface="Twentieth Century"/>
              </a:endParaRPr>
            </a:p>
          </p:txBody>
        </p:sp>
        <p:pic>
          <p:nvPicPr>
            <p:cNvPr id="126" name="Google Shape;126;p1"/>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127" name="Google Shape;127;p1"/>
          <p:cNvGrpSpPr/>
          <p:nvPr/>
        </p:nvGrpSpPr>
        <p:grpSpPr>
          <a:xfrm>
            <a:off x="-8209358" y="10581"/>
            <a:ext cx="9930734" cy="6858000"/>
            <a:chOff x="-9337032" y="-1"/>
            <a:chExt cx="9930734" cy="6858000"/>
          </a:xfrm>
        </p:grpSpPr>
        <p:sp>
          <p:nvSpPr>
            <p:cNvPr id="128" name="Google Shape;128;p1"/>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1"/>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0" name="Google Shape;130;p1"/>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F0EEF0"/>
                  </a:solidFill>
                  <a:latin typeface="Twentieth Century"/>
                  <a:ea typeface="Twentieth Century"/>
                  <a:cs typeface="Twentieth Century"/>
                  <a:sym typeface="Twentieth Century"/>
                </a:rPr>
                <a:t>Conclusion </a:t>
              </a:r>
              <a:endParaRPr sz="2400" b="1" i="0" u="none" strike="noStrike" cap="none">
                <a:solidFill>
                  <a:srgbClr val="F0EEF0"/>
                </a:solidFill>
                <a:latin typeface="Twentieth Century"/>
                <a:ea typeface="Twentieth Century"/>
                <a:cs typeface="Twentieth Century"/>
                <a:sym typeface="Twentieth Century"/>
              </a:endParaRPr>
            </a:p>
          </p:txBody>
        </p:sp>
        <p:pic>
          <p:nvPicPr>
            <p:cNvPr id="131" name="Google Shape;131;p1"/>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132" name="Google Shape;132;p1"/>
          <p:cNvGrpSpPr/>
          <p:nvPr/>
        </p:nvGrpSpPr>
        <p:grpSpPr>
          <a:xfrm>
            <a:off x="-8624409" y="10581"/>
            <a:ext cx="9927504" cy="6858000"/>
            <a:chOff x="-9337032" y="-1"/>
            <a:chExt cx="9927504" cy="6858000"/>
          </a:xfrm>
        </p:grpSpPr>
        <p:sp>
          <p:nvSpPr>
            <p:cNvPr id="133" name="Google Shape;133;p1"/>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4" name="Google Shape;134;p1"/>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5" name="Google Shape;135;p1"/>
            <p:cNvSpPr txBox="1"/>
            <p:nvPr/>
          </p:nvSpPr>
          <p:spPr>
            <a:xfrm rot="-5400000">
              <a:off x="-644553" y="327326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F0EEF0"/>
                  </a:solidFill>
                  <a:latin typeface="Twentieth Century"/>
                  <a:ea typeface="Twentieth Century"/>
                  <a:cs typeface="Twentieth Century"/>
                  <a:sym typeface="Twentieth Century"/>
                </a:rPr>
                <a:t>Future works </a:t>
              </a:r>
              <a:endParaRPr sz="2400" b="1" i="0" u="none" strike="noStrike" cap="none">
                <a:solidFill>
                  <a:srgbClr val="F0EEF0"/>
                </a:solidFill>
                <a:latin typeface="Twentieth Century"/>
                <a:ea typeface="Twentieth Century"/>
                <a:cs typeface="Twentieth Century"/>
                <a:sym typeface="Twentieth Century"/>
              </a:endParaRPr>
            </a:p>
          </p:txBody>
        </p:sp>
        <p:pic>
          <p:nvPicPr>
            <p:cNvPr id="136" name="Google Shape;136;p1"/>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137" name="Google Shape;137;p1"/>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1"/>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 name="Google Shape;139;p1"/>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0" name="Google Shape;140;p1"/>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141" name="Google Shape;141;p1"/>
          <p:cNvSpPr txBox="1"/>
          <p:nvPr/>
        </p:nvSpPr>
        <p:spPr>
          <a:xfrm>
            <a:off x="4841650" y="1258425"/>
            <a:ext cx="69207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i="1">
                <a:latin typeface="Times New Roman"/>
                <a:ea typeface="Times New Roman"/>
                <a:cs typeface="Times New Roman"/>
                <a:sym typeface="Times New Roman"/>
              </a:rPr>
              <a:t>On the Performance of One-Stage and Two-Stage Object Detectors in Autonomous Vehicles Using Camera Data</a:t>
            </a:r>
            <a:endParaRPr sz="2400" b="1" i="1">
              <a:latin typeface="Times New Roman"/>
              <a:ea typeface="Times New Roman"/>
              <a:cs typeface="Times New Roman"/>
              <a:sym typeface="Times New Roman"/>
            </a:endParaRPr>
          </a:p>
        </p:txBody>
      </p:sp>
      <p:pic>
        <p:nvPicPr>
          <p:cNvPr id="142" name="Google Shape;142;p1"/>
          <p:cNvPicPr preferRelativeResize="0"/>
          <p:nvPr/>
        </p:nvPicPr>
        <p:blipFill>
          <a:blip r:embed="rId4">
            <a:alphaModFix/>
          </a:blip>
          <a:stretch>
            <a:fillRect/>
          </a:stretch>
        </p:blipFill>
        <p:spPr>
          <a:xfrm>
            <a:off x="7522675" y="3912575"/>
            <a:ext cx="4492800" cy="2693700"/>
          </a:xfrm>
          <a:prstGeom prst="snip1Rect">
            <a:avLst>
              <a:gd name="adj" fmla="val 16667"/>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grpSp>
        <p:nvGrpSpPr>
          <p:cNvPr id="603" name="Google Shape;603;p11"/>
          <p:cNvGrpSpPr/>
          <p:nvPr/>
        </p:nvGrpSpPr>
        <p:grpSpPr>
          <a:xfrm>
            <a:off x="-668104" y="10580"/>
            <a:ext cx="12482921" cy="6858000"/>
            <a:chOff x="-290920" y="0"/>
            <a:chExt cx="12482921" cy="6858000"/>
          </a:xfrm>
        </p:grpSpPr>
        <p:sp>
          <p:nvSpPr>
            <p:cNvPr id="604" name="Google Shape;604;p11"/>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5" name="Google Shape;605;p11"/>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6" name="Google Shape;606;p11"/>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607" name="Google Shape;607;p11"/>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608" name="Google Shape;608;p11"/>
          <p:cNvGrpSpPr/>
          <p:nvPr/>
        </p:nvGrpSpPr>
        <p:grpSpPr>
          <a:xfrm>
            <a:off x="-94350" y="10581"/>
            <a:ext cx="11447502" cy="6858000"/>
            <a:chOff x="213096" y="-29130"/>
            <a:chExt cx="11447502" cy="6858000"/>
          </a:xfrm>
        </p:grpSpPr>
        <p:sp>
          <p:nvSpPr>
            <p:cNvPr id="609" name="Google Shape;609;p11"/>
            <p:cNvSpPr/>
            <p:nvPr/>
          </p:nvSpPr>
          <p:spPr>
            <a:xfrm>
              <a:off x="213096" y="-2913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0" name="Google Shape;610;p11"/>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Google Shape;611;p11"/>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612" name="Google Shape;612;p11"/>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13" name="Google Shape;613;p11"/>
          <p:cNvGrpSpPr/>
          <p:nvPr/>
        </p:nvGrpSpPr>
        <p:grpSpPr>
          <a:xfrm>
            <a:off x="980254" y="19967"/>
            <a:ext cx="9961092" cy="6858000"/>
            <a:chOff x="491575" y="0"/>
            <a:chExt cx="9961092" cy="6858000"/>
          </a:xfrm>
        </p:grpSpPr>
        <p:sp>
          <p:nvSpPr>
            <p:cNvPr id="614" name="Google Shape;614;p11"/>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Google Shape;615;p11"/>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Google Shape;616;p11"/>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617" name="Google Shape;617;p11"/>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18" name="Google Shape;618;p11"/>
          <p:cNvGrpSpPr/>
          <p:nvPr/>
        </p:nvGrpSpPr>
        <p:grpSpPr>
          <a:xfrm>
            <a:off x="929141" y="19967"/>
            <a:ext cx="9574094" cy="6858000"/>
            <a:chOff x="408922" y="0"/>
            <a:chExt cx="9574094" cy="6858000"/>
          </a:xfrm>
        </p:grpSpPr>
        <p:sp>
          <p:nvSpPr>
            <p:cNvPr id="619" name="Google Shape;619;p11"/>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0" name="Google Shape;620;p11"/>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1" name="Google Shape;621;p11"/>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622" name="Google Shape;622;p11"/>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623" name="Google Shape;623;p11"/>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24" name="Google Shape;624;p11"/>
          <p:cNvGrpSpPr/>
          <p:nvPr/>
        </p:nvGrpSpPr>
        <p:grpSpPr>
          <a:xfrm>
            <a:off x="1352087" y="19967"/>
            <a:ext cx="8766862" cy="6858000"/>
            <a:chOff x="718505" y="-1"/>
            <a:chExt cx="8766862" cy="6858000"/>
          </a:xfrm>
        </p:grpSpPr>
        <p:sp>
          <p:nvSpPr>
            <p:cNvPr id="625" name="Google Shape;625;p11"/>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6" name="Google Shape;626;p11"/>
            <p:cNvSpPr/>
            <p:nvPr/>
          </p:nvSpPr>
          <p:spPr>
            <a:xfrm>
              <a:off x="8340472" y="2377152"/>
              <a:ext cx="1070364" cy="2307404"/>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Google Shape;627;p11"/>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628" name="Google Shape;628;p11"/>
            <p:cNvPicPr preferRelativeResize="0"/>
            <p:nvPr/>
          </p:nvPicPr>
          <p:blipFill rotWithShape="1">
            <a:blip r:embed="rId3">
              <a:alphaModFix/>
            </a:blip>
            <a:srcRect/>
            <a:stretch/>
          </p:blipFill>
          <p:spPr>
            <a:xfrm rot="-5400000">
              <a:off x="8493101" y="3292311"/>
              <a:ext cx="530600" cy="530600"/>
            </a:xfrm>
            <a:prstGeom prst="rect">
              <a:avLst/>
            </a:prstGeom>
            <a:noFill/>
            <a:ln>
              <a:noFill/>
            </a:ln>
          </p:spPr>
        </p:pic>
      </p:grpSp>
      <p:grpSp>
        <p:nvGrpSpPr>
          <p:cNvPr id="629" name="Google Shape;629;p11"/>
          <p:cNvGrpSpPr/>
          <p:nvPr/>
        </p:nvGrpSpPr>
        <p:grpSpPr>
          <a:xfrm>
            <a:off x="-290110" y="10581"/>
            <a:ext cx="9973209" cy="6858000"/>
            <a:chOff x="-9337032" y="-1"/>
            <a:chExt cx="9973209" cy="6858000"/>
          </a:xfrm>
        </p:grpSpPr>
        <p:sp>
          <p:nvSpPr>
            <p:cNvPr id="630" name="Google Shape;630;p11"/>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1" name="Google Shape;631;p11"/>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2" name="Google Shape;632;p11"/>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633" name="Google Shape;633;p11"/>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634" name="Google Shape;634;p11"/>
          <p:cNvGrpSpPr/>
          <p:nvPr/>
        </p:nvGrpSpPr>
        <p:grpSpPr>
          <a:xfrm>
            <a:off x="-706071" y="19967"/>
            <a:ext cx="9927504" cy="6858000"/>
            <a:chOff x="-9337032" y="-1"/>
            <a:chExt cx="9927504" cy="6858000"/>
          </a:xfrm>
        </p:grpSpPr>
        <p:sp>
          <p:nvSpPr>
            <p:cNvPr id="635" name="Google Shape;635;p11"/>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6" name="Google Shape;636;p11"/>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7" name="Google Shape;637;p11"/>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638" name="Google Shape;638;p11"/>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639" name="Google Shape;639;p11"/>
          <p:cNvGrpSpPr/>
          <p:nvPr/>
        </p:nvGrpSpPr>
        <p:grpSpPr>
          <a:xfrm>
            <a:off x="-1110423" y="10581"/>
            <a:ext cx="9930734" cy="6858000"/>
            <a:chOff x="-9337032" y="-1"/>
            <a:chExt cx="9930734" cy="6858000"/>
          </a:xfrm>
        </p:grpSpPr>
        <p:sp>
          <p:nvSpPr>
            <p:cNvPr id="640" name="Google Shape;640;p11"/>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1" name="Google Shape;641;p11"/>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2" name="Google Shape;642;p11"/>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643" name="Google Shape;643;p11"/>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644" name="Google Shape;644;p11"/>
          <p:cNvGrpSpPr/>
          <p:nvPr/>
        </p:nvGrpSpPr>
        <p:grpSpPr>
          <a:xfrm>
            <a:off x="-1579999" y="10580"/>
            <a:ext cx="9927504" cy="6858000"/>
            <a:chOff x="-9337032" y="-1"/>
            <a:chExt cx="9927504" cy="6858000"/>
          </a:xfrm>
        </p:grpSpPr>
        <p:sp>
          <p:nvSpPr>
            <p:cNvPr id="645" name="Google Shape;645;p11"/>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6" name="Google Shape;646;p11"/>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7" name="Google Shape;647;p11"/>
            <p:cNvSpPr txBox="1"/>
            <p:nvPr/>
          </p:nvSpPr>
          <p:spPr>
            <a:xfrm rot="16200000">
              <a:off x="-644553" y="3304061"/>
              <a:ext cx="199208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F0EEF0"/>
                  </a:solidFill>
                  <a:latin typeface="Twentieth Century"/>
                  <a:ea typeface="Twentieth Century"/>
                  <a:cs typeface="Twentieth Century"/>
                  <a:sym typeface="Twentieth Century"/>
                </a:rPr>
                <a:t>Future works </a:t>
              </a:r>
              <a:endParaRPr sz="2000" b="1" dirty="0">
                <a:solidFill>
                  <a:srgbClr val="F0EEF0"/>
                </a:solidFill>
                <a:latin typeface="Twentieth Century"/>
                <a:ea typeface="Twentieth Century"/>
                <a:cs typeface="Twentieth Century"/>
                <a:sym typeface="Twentieth Century"/>
              </a:endParaRPr>
            </a:p>
          </p:txBody>
        </p:sp>
        <p:pic>
          <p:nvPicPr>
            <p:cNvPr id="648" name="Google Shape;648;p11"/>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649" name="Google Shape;649;p11"/>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0" name="Google Shape;650;p11"/>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1" name="Google Shape;651;p11"/>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52" name="Google Shape;652;p11"/>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653" name="Google Shape;653;p11"/>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
        <p:nvSpPr>
          <p:cNvPr id="654" name="Google Shape;654;p11"/>
          <p:cNvSpPr txBox="1"/>
          <p:nvPr/>
        </p:nvSpPr>
        <p:spPr>
          <a:xfrm>
            <a:off x="980250" y="953575"/>
            <a:ext cx="6865500" cy="552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Future work should be focused on the study of new paradigms for object detection such as the use of transformers or lambda networks. These novel models have achieved promising results in general computer vision tasks and should be validated in the autonomous vehicle domain. </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chemeClr val="dk1"/>
              </a:buClr>
              <a:buSzPts val="1400"/>
              <a:buChar char="➢"/>
            </a:pPr>
            <a:r>
              <a:rPr lang="en-US" dirty="0">
                <a:solidFill>
                  <a:schemeClr val="dk1"/>
                </a:solidFill>
                <a:latin typeface="Times New Roman"/>
                <a:ea typeface="Times New Roman"/>
                <a:cs typeface="Times New Roman"/>
                <a:sym typeface="Times New Roman"/>
              </a:rPr>
              <a:t>Further research should also analyze options to improve data quality by fusing cam- era data with sensors such as LiDAR. The community would benefit from novel approaches on how to combine the information of multi-modal sensors without damaging inference speed. </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latin typeface="Times New Roman"/>
                <a:ea typeface="Times New Roman"/>
                <a:cs typeface="Times New Roman"/>
                <a:sym typeface="Times New Roman"/>
              </a:rPr>
              <a:t>Have to address the particularities presented in autonomous-vehicle data. </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latin typeface="Times New Roman"/>
                <a:ea typeface="Times New Roman"/>
                <a:cs typeface="Times New Roman"/>
                <a:sym typeface="Times New Roman"/>
              </a:rPr>
              <a:t>Need more in-depth studies such as the high imbalance between classes and the overlapping of small objects. </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latin typeface="Times New Roman"/>
                <a:ea typeface="Times New Roman"/>
                <a:cs typeface="Times New Roman"/>
                <a:sym typeface="Times New Roman"/>
              </a:rPr>
              <a:t>More context-specific network architectures should be developed, together with more powerful transfer learning approaches. </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latin typeface="Times New Roman"/>
                <a:ea typeface="Times New Roman"/>
                <a:cs typeface="Times New Roman"/>
                <a:sym typeface="Times New Roman"/>
              </a:rPr>
              <a:t>The object detection problem could potentially benefit from using temporal information across consecutive frames. </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Therefore, next studies should evaluate the models with an online approach, respecting the order of frames in the video recorded by the on-board cameras of the vehicle.</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700" dirty="0">
              <a:latin typeface="Times New Roman"/>
              <a:ea typeface="Times New Roman"/>
              <a:cs typeface="Times New Roman"/>
              <a:sym typeface="Times New Roman"/>
            </a:endParaRPr>
          </a:p>
        </p:txBody>
      </p:sp>
      <p:sp>
        <p:nvSpPr>
          <p:cNvPr id="655" name="Google Shape;655;p11"/>
          <p:cNvSpPr txBox="1"/>
          <p:nvPr/>
        </p:nvSpPr>
        <p:spPr>
          <a:xfrm>
            <a:off x="1174375" y="591675"/>
            <a:ext cx="34782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US" sz="2200" b="1">
                <a:solidFill>
                  <a:schemeClr val="dk1"/>
                </a:solidFill>
                <a:latin typeface="Times New Roman"/>
                <a:ea typeface="Times New Roman"/>
                <a:cs typeface="Times New Roman"/>
                <a:sym typeface="Times New Roman"/>
              </a:rPr>
              <a:t>Future Work:</a:t>
            </a:r>
            <a:endParaRPr sz="2300"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pSp>
        <p:nvGrpSpPr>
          <p:cNvPr id="660" name="Google Shape;660;p12"/>
          <p:cNvGrpSpPr/>
          <p:nvPr/>
        </p:nvGrpSpPr>
        <p:grpSpPr>
          <a:xfrm>
            <a:off x="-668104" y="10580"/>
            <a:ext cx="12482921" cy="6858000"/>
            <a:chOff x="-290920" y="0"/>
            <a:chExt cx="12482921" cy="6858000"/>
          </a:xfrm>
        </p:grpSpPr>
        <p:sp>
          <p:nvSpPr>
            <p:cNvPr id="661" name="Google Shape;661;p12"/>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2" name="Google Shape;662;p12"/>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3" name="Google Shape;663;p12"/>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664" name="Google Shape;664;p12"/>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665" name="Google Shape;665;p12"/>
          <p:cNvGrpSpPr/>
          <p:nvPr/>
        </p:nvGrpSpPr>
        <p:grpSpPr>
          <a:xfrm>
            <a:off x="-94350" y="10581"/>
            <a:ext cx="11447502" cy="6858000"/>
            <a:chOff x="213096" y="-29130"/>
            <a:chExt cx="11447502" cy="6858000"/>
          </a:xfrm>
        </p:grpSpPr>
        <p:sp>
          <p:nvSpPr>
            <p:cNvPr id="666" name="Google Shape;666;p12"/>
            <p:cNvSpPr/>
            <p:nvPr/>
          </p:nvSpPr>
          <p:spPr>
            <a:xfrm>
              <a:off x="213096" y="-2913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7" name="Google Shape;667;p12"/>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8" name="Google Shape;668;p12"/>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669" name="Google Shape;669;p12"/>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70" name="Google Shape;670;p12"/>
          <p:cNvGrpSpPr/>
          <p:nvPr/>
        </p:nvGrpSpPr>
        <p:grpSpPr>
          <a:xfrm>
            <a:off x="980254" y="19967"/>
            <a:ext cx="9961092" cy="6858000"/>
            <a:chOff x="491575" y="0"/>
            <a:chExt cx="9961092" cy="6858000"/>
          </a:xfrm>
        </p:grpSpPr>
        <p:sp>
          <p:nvSpPr>
            <p:cNvPr id="671" name="Google Shape;671;p12"/>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2" name="Google Shape;672;p12"/>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3" name="Google Shape;673;p12"/>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674" name="Google Shape;674;p12"/>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75" name="Google Shape;675;p12"/>
          <p:cNvGrpSpPr/>
          <p:nvPr/>
        </p:nvGrpSpPr>
        <p:grpSpPr>
          <a:xfrm>
            <a:off x="929141" y="19967"/>
            <a:ext cx="9574094" cy="6858000"/>
            <a:chOff x="408922" y="0"/>
            <a:chExt cx="9574094" cy="6858000"/>
          </a:xfrm>
        </p:grpSpPr>
        <p:sp>
          <p:nvSpPr>
            <p:cNvPr id="676" name="Google Shape;676;p12"/>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7" name="Google Shape;677;p12"/>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8" name="Google Shape;678;p12"/>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679" name="Google Shape;679;p12"/>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680" name="Google Shape;680;p12"/>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81" name="Google Shape;681;p12"/>
          <p:cNvGrpSpPr/>
          <p:nvPr/>
        </p:nvGrpSpPr>
        <p:grpSpPr>
          <a:xfrm>
            <a:off x="1352087" y="19967"/>
            <a:ext cx="8766862" cy="6858000"/>
            <a:chOff x="718505" y="-1"/>
            <a:chExt cx="8766862" cy="6858000"/>
          </a:xfrm>
        </p:grpSpPr>
        <p:sp>
          <p:nvSpPr>
            <p:cNvPr id="682" name="Google Shape;682;p12"/>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83" name="Google Shape;683;p12"/>
            <p:cNvSpPr/>
            <p:nvPr/>
          </p:nvSpPr>
          <p:spPr>
            <a:xfrm>
              <a:off x="8340472" y="2377152"/>
              <a:ext cx="1070364" cy="2307404"/>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84" name="Google Shape;684;p12"/>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685" name="Google Shape;685;p12"/>
            <p:cNvPicPr preferRelativeResize="0"/>
            <p:nvPr/>
          </p:nvPicPr>
          <p:blipFill rotWithShape="1">
            <a:blip r:embed="rId3">
              <a:alphaModFix/>
            </a:blip>
            <a:srcRect/>
            <a:stretch/>
          </p:blipFill>
          <p:spPr>
            <a:xfrm rot="-5400000">
              <a:off x="8493101" y="3292311"/>
              <a:ext cx="530600" cy="530600"/>
            </a:xfrm>
            <a:prstGeom prst="rect">
              <a:avLst/>
            </a:prstGeom>
            <a:noFill/>
            <a:ln>
              <a:noFill/>
            </a:ln>
          </p:spPr>
        </p:pic>
      </p:grpSp>
      <p:grpSp>
        <p:nvGrpSpPr>
          <p:cNvPr id="686" name="Google Shape;686;p12"/>
          <p:cNvGrpSpPr/>
          <p:nvPr/>
        </p:nvGrpSpPr>
        <p:grpSpPr>
          <a:xfrm>
            <a:off x="-290110" y="10581"/>
            <a:ext cx="9973209" cy="6858000"/>
            <a:chOff x="-9337032" y="-1"/>
            <a:chExt cx="9973209" cy="6858000"/>
          </a:xfrm>
        </p:grpSpPr>
        <p:sp>
          <p:nvSpPr>
            <p:cNvPr id="687" name="Google Shape;687;p12"/>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88" name="Google Shape;688;p12"/>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89" name="Google Shape;689;p12"/>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690" name="Google Shape;690;p12"/>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691" name="Google Shape;691;p12"/>
          <p:cNvGrpSpPr/>
          <p:nvPr/>
        </p:nvGrpSpPr>
        <p:grpSpPr>
          <a:xfrm>
            <a:off x="-706071" y="19967"/>
            <a:ext cx="9927504" cy="6858000"/>
            <a:chOff x="-9337032" y="-1"/>
            <a:chExt cx="9927504" cy="6858000"/>
          </a:xfrm>
        </p:grpSpPr>
        <p:sp>
          <p:nvSpPr>
            <p:cNvPr id="692" name="Google Shape;692;p12"/>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3" name="Google Shape;693;p12"/>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4" name="Google Shape;694;p12"/>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695" name="Google Shape;695;p12"/>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696" name="Google Shape;696;p12"/>
          <p:cNvGrpSpPr/>
          <p:nvPr/>
        </p:nvGrpSpPr>
        <p:grpSpPr>
          <a:xfrm>
            <a:off x="-1110423" y="10581"/>
            <a:ext cx="9930734" cy="6858000"/>
            <a:chOff x="-9337032" y="-1"/>
            <a:chExt cx="9930734" cy="6858000"/>
          </a:xfrm>
        </p:grpSpPr>
        <p:sp>
          <p:nvSpPr>
            <p:cNvPr id="697" name="Google Shape;697;p12"/>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8" name="Google Shape;698;p12"/>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9" name="Google Shape;699;p12"/>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700" name="Google Shape;700;p12"/>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701" name="Google Shape;701;p12"/>
          <p:cNvGrpSpPr/>
          <p:nvPr/>
        </p:nvGrpSpPr>
        <p:grpSpPr>
          <a:xfrm>
            <a:off x="-1579999" y="10580"/>
            <a:ext cx="9927504" cy="6858000"/>
            <a:chOff x="-9337032" y="-1"/>
            <a:chExt cx="9927504" cy="6858000"/>
          </a:xfrm>
        </p:grpSpPr>
        <p:sp>
          <p:nvSpPr>
            <p:cNvPr id="702" name="Google Shape;702;p12"/>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3" name="Google Shape;703;p12"/>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4" name="Google Shape;704;p12"/>
            <p:cNvSpPr txBox="1"/>
            <p:nvPr/>
          </p:nvSpPr>
          <p:spPr>
            <a:xfrm rot="-5400000">
              <a:off x="-644553" y="327326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Future works </a:t>
              </a:r>
              <a:endParaRPr sz="2400" b="1">
                <a:solidFill>
                  <a:srgbClr val="F0EEF0"/>
                </a:solidFill>
                <a:latin typeface="Twentieth Century"/>
                <a:ea typeface="Twentieth Century"/>
                <a:cs typeface="Twentieth Century"/>
                <a:sym typeface="Twentieth Century"/>
              </a:endParaRPr>
            </a:p>
          </p:txBody>
        </p:sp>
        <p:pic>
          <p:nvPicPr>
            <p:cNvPr id="705" name="Google Shape;705;p12"/>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706" name="Google Shape;706;p12"/>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7" name="Google Shape;707;p12"/>
          <p:cNvSpPr/>
          <p:nvPr/>
        </p:nvSpPr>
        <p:spPr>
          <a:xfrm>
            <a:off x="-2045814"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8" name="Google Shape;708;p12"/>
          <p:cNvSpPr/>
          <p:nvPr/>
        </p:nvSpPr>
        <p:spPr>
          <a:xfrm>
            <a:off x="7012917" y="2397120"/>
            <a:ext cx="864773" cy="2311819"/>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09" name="Google Shape;709;p12"/>
          <p:cNvPicPr preferRelativeResize="0"/>
          <p:nvPr/>
        </p:nvPicPr>
        <p:blipFill rotWithShape="1">
          <a:blip r:embed="rId3">
            <a:alphaModFix/>
          </a:blip>
          <a:srcRect/>
          <a:stretch/>
        </p:blipFill>
        <p:spPr>
          <a:xfrm rot="-5400000">
            <a:off x="7179105" y="3272565"/>
            <a:ext cx="530600" cy="530600"/>
          </a:xfrm>
          <a:prstGeom prst="rect">
            <a:avLst/>
          </a:prstGeom>
          <a:noFill/>
          <a:ln>
            <a:noFill/>
          </a:ln>
        </p:spPr>
      </p:pic>
      <p:sp>
        <p:nvSpPr>
          <p:cNvPr id="710" name="Google Shape;710;p12"/>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
        <p:nvSpPr>
          <p:cNvPr id="711" name="Google Shape;711;p12"/>
          <p:cNvSpPr txBox="1"/>
          <p:nvPr/>
        </p:nvSpPr>
        <p:spPr>
          <a:xfrm>
            <a:off x="1162325" y="2644400"/>
            <a:ext cx="58506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800" b="1">
                <a:latin typeface="Times New Roman"/>
                <a:ea typeface="Times New Roman"/>
                <a:cs typeface="Times New Roman"/>
                <a:sym typeface="Times New Roman"/>
              </a:rPr>
              <a:t>Thank you </a:t>
            </a:r>
            <a:endParaRPr sz="68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3"/>
          <p:cNvGrpSpPr/>
          <p:nvPr/>
        </p:nvGrpSpPr>
        <p:grpSpPr>
          <a:xfrm>
            <a:off x="-668104" y="10580"/>
            <a:ext cx="12482921" cy="6858000"/>
            <a:chOff x="-290920" y="0"/>
            <a:chExt cx="12482921" cy="6858000"/>
          </a:xfrm>
        </p:grpSpPr>
        <p:sp>
          <p:nvSpPr>
            <p:cNvPr id="148" name="Google Shape;148;p3"/>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9" name="Google Shape;149;p3"/>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0" name="Google Shape;150;p3"/>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151" name="Google Shape;151;p3"/>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152" name="Google Shape;152;p3"/>
          <p:cNvGrpSpPr/>
          <p:nvPr/>
        </p:nvGrpSpPr>
        <p:grpSpPr>
          <a:xfrm>
            <a:off x="-7314796" y="-1"/>
            <a:ext cx="11447502" cy="6858000"/>
            <a:chOff x="213096" y="0"/>
            <a:chExt cx="11447502" cy="6858000"/>
          </a:xfrm>
        </p:grpSpPr>
        <p:sp>
          <p:nvSpPr>
            <p:cNvPr id="153" name="Google Shape;153;p3"/>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4" name="Google Shape;154;p3"/>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5" name="Google Shape;155;p3"/>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156" name="Google Shape;156;p3"/>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157" name="Google Shape;157;p3"/>
          <p:cNvGrpSpPr/>
          <p:nvPr/>
        </p:nvGrpSpPr>
        <p:grpSpPr>
          <a:xfrm>
            <a:off x="-6227668" y="-1"/>
            <a:ext cx="9961092" cy="6858000"/>
            <a:chOff x="491575" y="0"/>
            <a:chExt cx="9961092" cy="6858000"/>
          </a:xfrm>
        </p:grpSpPr>
        <p:sp>
          <p:nvSpPr>
            <p:cNvPr id="158" name="Google Shape;158;p3"/>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9" name="Google Shape;159;p3"/>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0" name="Google Shape;160;p3"/>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161" name="Google Shape;161;p3"/>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162" name="Google Shape;162;p3"/>
          <p:cNvGrpSpPr/>
          <p:nvPr/>
        </p:nvGrpSpPr>
        <p:grpSpPr>
          <a:xfrm>
            <a:off x="-6255077" y="0"/>
            <a:ext cx="9574094" cy="6858000"/>
            <a:chOff x="408922" y="0"/>
            <a:chExt cx="9574094" cy="6858000"/>
          </a:xfrm>
        </p:grpSpPr>
        <p:sp>
          <p:nvSpPr>
            <p:cNvPr id="163" name="Google Shape;163;p3"/>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3"/>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5" name="Google Shape;165;p3"/>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166" name="Google Shape;166;p3"/>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167" name="Google Shape;167;p3"/>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68" name="Google Shape;168;p3"/>
          <p:cNvGrpSpPr/>
          <p:nvPr/>
        </p:nvGrpSpPr>
        <p:grpSpPr>
          <a:xfrm>
            <a:off x="-5802556" y="-1"/>
            <a:ext cx="8766862" cy="6858000"/>
            <a:chOff x="718505" y="-1"/>
            <a:chExt cx="8766862" cy="6858000"/>
          </a:xfrm>
        </p:grpSpPr>
        <p:sp>
          <p:nvSpPr>
            <p:cNvPr id="169" name="Google Shape;169;p3"/>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0" name="Google Shape;170;p3"/>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3"/>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172" name="Google Shape;172;p3"/>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grpSp>
        <p:nvGrpSpPr>
          <p:cNvPr id="173" name="Google Shape;173;p3"/>
          <p:cNvGrpSpPr/>
          <p:nvPr/>
        </p:nvGrpSpPr>
        <p:grpSpPr>
          <a:xfrm>
            <a:off x="-7408184" y="10581"/>
            <a:ext cx="9973209" cy="6858000"/>
            <a:chOff x="-9337032" y="-1"/>
            <a:chExt cx="9973209" cy="6858000"/>
          </a:xfrm>
        </p:grpSpPr>
        <p:sp>
          <p:nvSpPr>
            <p:cNvPr id="174" name="Google Shape;174;p3"/>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5" name="Google Shape;175;p3"/>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6" name="Google Shape;176;p3"/>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177" name="Google Shape;177;p3"/>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178" name="Google Shape;178;p3"/>
          <p:cNvGrpSpPr/>
          <p:nvPr/>
        </p:nvGrpSpPr>
        <p:grpSpPr>
          <a:xfrm>
            <a:off x="-7778850" y="-1"/>
            <a:ext cx="9927504" cy="6858000"/>
            <a:chOff x="-9337032" y="-1"/>
            <a:chExt cx="9927504" cy="6858000"/>
          </a:xfrm>
        </p:grpSpPr>
        <p:sp>
          <p:nvSpPr>
            <p:cNvPr id="179" name="Google Shape;179;p3"/>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3"/>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p3"/>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182" name="Google Shape;182;p3"/>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183" name="Google Shape;183;p3"/>
          <p:cNvGrpSpPr/>
          <p:nvPr/>
        </p:nvGrpSpPr>
        <p:grpSpPr>
          <a:xfrm>
            <a:off x="-8209358" y="10581"/>
            <a:ext cx="9930734" cy="6858000"/>
            <a:chOff x="-9337032" y="-1"/>
            <a:chExt cx="9930734" cy="6858000"/>
          </a:xfrm>
        </p:grpSpPr>
        <p:sp>
          <p:nvSpPr>
            <p:cNvPr id="184" name="Google Shape;184;p3"/>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5" name="Google Shape;185;p3"/>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6" name="Google Shape;186;p3"/>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187" name="Google Shape;187;p3"/>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188" name="Google Shape;188;p3"/>
          <p:cNvGrpSpPr/>
          <p:nvPr/>
        </p:nvGrpSpPr>
        <p:grpSpPr>
          <a:xfrm>
            <a:off x="-8624409" y="10581"/>
            <a:ext cx="9927504" cy="6858000"/>
            <a:chOff x="-9337032" y="-1"/>
            <a:chExt cx="9927504" cy="6858000"/>
          </a:xfrm>
        </p:grpSpPr>
        <p:sp>
          <p:nvSpPr>
            <p:cNvPr id="189" name="Google Shape;189;p3"/>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3"/>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3"/>
            <p:cNvSpPr txBox="1"/>
            <p:nvPr/>
          </p:nvSpPr>
          <p:spPr>
            <a:xfrm rot="-5400000">
              <a:off x="-644553" y="327326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Future works </a:t>
              </a:r>
              <a:endParaRPr sz="2400" b="1">
                <a:solidFill>
                  <a:srgbClr val="F0EEF0"/>
                </a:solidFill>
                <a:latin typeface="Twentieth Century"/>
                <a:ea typeface="Twentieth Century"/>
                <a:cs typeface="Twentieth Century"/>
                <a:sym typeface="Twentieth Century"/>
              </a:endParaRPr>
            </a:p>
          </p:txBody>
        </p:sp>
        <p:pic>
          <p:nvPicPr>
            <p:cNvPr id="192" name="Google Shape;192;p3"/>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193" name="Google Shape;193;p3"/>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3"/>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5" name="Google Shape;195;p3"/>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6" name="Google Shape;196;p3"/>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197" name="Google Shape;197;p3"/>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
        <p:nvSpPr>
          <p:cNvPr id="198" name="Google Shape;198;p3"/>
          <p:cNvSpPr txBox="1"/>
          <p:nvPr/>
        </p:nvSpPr>
        <p:spPr>
          <a:xfrm>
            <a:off x="5665725" y="1210225"/>
            <a:ext cx="3000000" cy="80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4000" b="1">
                <a:solidFill>
                  <a:srgbClr val="595959"/>
                </a:solidFill>
                <a:latin typeface="Times New Roman"/>
                <a:ea typeface="Times New Roman"/>
                <a:cs typeface="Times New Roman"/>
                <a:sym typeface="Times New Roman"/>
              </a:rPr>
              <a:t>Team mates</a:t>
            </a:r>
            <a:endParaRPr sz="4000" b="1">
              <a:solidFill>
                <a:srgbClr val="595959"/>
              </a:solidFill>
              <a:latin typeface="Times New Roman"/>
              <a:ea typeface="Times New Roman"/>
              <a:cs typeface="Times New Roman"/>
              <a:sym typeface="Times New Roman"/>
            </a:endParaRPr>
          </a:p>
        </p:txBody>
      </p:sp>
      <p:sp>
        <p:nvSpPr>
          <p:cNvPr id="199" name="Google Shape;199;p3"/>
          <p:cNvSpPr txBox="1"/>
          <p:nvPr/>
        </p:nvSpPr>
        <p:spPr>
          <a:xfrm>
            <a:off x="4946325" y="2902725"/>
            <a:ext cx="61968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17-35746-3                 MD. AL-SAMIUL AMIN RISHAT</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18-36807-1                  Oishi Chowdhury</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17-33586-1                  Sonaly Akter</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17-33356-1                   Raffe,Al Shazid</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4"/>
          <p:cNvGrpSpPr/>
          <p:nvPr/>
        </p:nvGrpSpPr>
        <p:grpSpPr>
          <a:xfrm>
            <a:off x="-668104" y="10580"/>
            <a:ext cx="12482921" cy="6858000"/>
            <a:chOff x="-290920" y="0"/>
            <a:chExt cx="12482921" cy="6858000"/>
          </a:xfrm>
        </p:grpSpPr>
        <p:sp>
          <p:nvSpPr>
            <p:cNvPr id="205" name="Google Shape;205;p4"/>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4"/>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4"/>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208" name="Google Shape;208;p4"/>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209" name="Google Shape;209;p4"/>
          <p:cNvGrpSpPr/>
          <p:nvPr/>
        </p:nvGrpSpPr>
        <p:grpSpPr>
          <a:xfrm>
            <a:off x="3878725" y="10575"/>
            <a:ext cx="7474427" cy="6858000"/>
            <a:chOff x="4186171" y="-29136"/>
            <a:chExt cx="7474427" cy="6858000"/>
          </a:xfrm>
        </p:grpSpPr>
        <p:sp>
          <p:nvSpPr>
            <p:cNvPr id="210" name="Google Shape;210;p4"/>
            <p:cNvSpPr/>
            <p:nvPr/>
          </p:nvSpPr>
          <p:spPr>
            <a:xfrm>
              <a:off x="4186171" y="-29136"/>
              <a:ext cx="641490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endParaRPr sz="1100">
                <a:solidFill>
                  <a:schemeClr val="dk1"/>
                </a:solidFill>
              </a:endParaRPr>
            </a:p>
            <a:p>
              <a:pPr marL="0" lvl="0" indent="0" algn="l" rtl="0">
                <a:lnSpc>
                  <a:spcPct val="115000"/>
                </a:lnSpc>
                <a:spcBef>
                  <a:spcPts val="1200"/>
                </a:spcBef>
                <a:spcAft>
                  <a:spcPts val="0"/>
                </a:spcAft>
                <a:buSzPts val="1100"/>
                <a:buNone/>
              </a:pPr>
              <a:endParaRPr sz="1100">
                <a:solidFill>
                  <a:schemeClr val="dk1"/>
                </a:solidFill>
              </a:endParaRPr>
            </a:p>
            <a:p>
              <a:pPr marL="0" lvl="0" indent="0" algn="l" rtl="0">
                <a:lnSpc>
                  <a:spcPct val="115000"/>
                </a:lnSpc>
                <a:spcBef>
                  <a:spcPts val="1200"/>
                </a:spcBef>
                <a:spcAft>
                  <a:spcPts val="0"/>
                </a:spcAft>
                <a:buSzPts val="1100"/>
                <a:buNone/>
              </a:pPr>
              <a:r>
                <a:rPr lang="en-US" sz="1200" b="1">
                  <a:solidFill>
                    <a:schemeClr val="dk1"/>
                  </a:solidFill>
                </a:rPr>
                <a:t>Introduction:</a:t>
              </a:r>
              <a:r>
                <a:rPr lang="en-US" sz="1100">
                  <a:solidFill>
                    <a:schemeClr val="dk1"/>
                  </a:solidFill>
                </a:rPr>
                <a:t> </a:t>
              </a:r>
              <a:endParaRPr sz="1100">
                <a:solidFill>
                  <a:schemeClr val="dk1"/>
                </a:solidFill>
              </a:endParaRPr>
            </a:p>
            <a:p>
              <a:pPr marL="0" lvl="0" indent="0" algn="l" rtl="0">
                <a:lnSpc>
                  <a:spcPct val="115000"/>
                </a:lnSpc>
                <a:spcBef>
                  <a:spcPts val="1200"/>
                </a:spcBef>
                <a:spcAft>
                  <a:spcPts val="0"/>
                </a:spcAft>
                <a:buSzPts val="1100"/>
                <a:buNone/>
              </a:pPr>
              <a:r>
                <a:rPr lang="en-US" sz="1300">
                  <a:solidFill>
                    <a:schemeClr val="dk1"/>
                  </a:solidFill>
                </a:rPr>
                <a:t>Autonomous vehicles have gotten a lot of press in recent years because of their potential to enhance road safety and traffic congestion. However, accurately perceiving the various traffic participants that interact with a vehicle remains a difficult issue.</a:t>
              </a:r>
              <a:endParaRPr sz="1300">
                <a:solidFill>
                  <a:schemeClr val="dk1"/>
                </a:solidFill>
              </a:endParaRPr>
            </a:p>
            <a:p>
              <a:pPr marL="0" lvl="0" indent="0" algn="l" rtl="0">
                <a:lnSpc>
                  <a:spcPct val="115000"/>
                </a:lnSpc>
                <a:spcBef>
                  <a:spcPts val="1200"/>
                </a:spcBef>
                <a:spcAft>
                  <a:spcPts val="0"/>
                </a:spcAft>
                <a:buSzPts val="1100"/>
                <a:buNone/>
              </a:pPr>
              <a:r>
                <a:rPr lang="en-US" sz="1300">
                  <a:solidFill>
                    <a:schemeClr val="dk1"/>
                  </a:solidFill>
                </a:rPr>
                <a:t>In order to make intelligent driving judgments, these remote sensing systems must detect traffic targets in real time. Due to the high cost of LiDAR technology, camera-based solutions are becoming more common.</a:t>
              </a:r>
              <a:endParaRPr sz="1300">
                <a:solidFill>
                  <a:schemeClr val="dk1"/>
                </a:solidFill>
              </a:endParaRPr>
            </a:p>
            <a:p>
              <a:pPr marL="0" lvl="0" indent="0" algn="l" rtl="0">
                <a:lnSpc>
                  <a:spcPct val="115000"/>
                </a:lnSpc>
                <a:spcBef>
                  <a:spcPts val="1200"/>
                </a:spcBef>
                <a:spcAft>
                  <a:spcPts val="0"/>
                </a:spcAft>
                <a:buSzPts val="1100"/>
                <a:buNone/>
              </a:pPr>
              <a:r>
                <a:rPr lang="en-US" sz="1300">
                  <a:solidFill>
                    <a:schemeClr val="dk1"/>
                  </a:solidFill>
                </a:rPr>
                <a:t>Modern detectors are usually classified into two groups (one-stage and two-stage). We have selected one-stage</a:t>
              </a:r>
              <a:r>
                <a:rPr lang="en-US" sz="1450">
                  <a:solidFill>
                    <a:schemeClr val="dk1"/>
                  </a:solidFill>
                </a:rPr>
                <a:t> </a:t>
              </a:r>
              <a:r>
                <a:rPr lang="en-US" sz="1200">
                  <a:solidFill>
                    <a:schemeClr val="dk1"/>
                  </a:solidFill>
                </a:rPr>
                <a:t>(RetinaNet, FCOS,YOLOv3) meta-architectures with different feature extractors.</a:t>
              </a:r>
              <a:endParaRPr sz="1200">
                <a:solidFill>
                  <a:schemeClr val="dk1"/>
                </a:solidFill>
              </a:endParaRPr>
            </a:p>
            <a:p>
              <a:pPr marL="0" lvl="0" indent="0" algn="l" rtl="0">
                <a:lnSpc>
                  <a:spcPct val="115000"/>
                </a:lnSpc>
                <a:spcBef>
                  <a:spcPts val="1200"/>
                </a:spcBef>
                <a:spcAft>
                  <a:spcPts val="0"/>
                </a:spcAft>
                <a:buNone/>
              </a:pP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a:solidFill>
                  <a:schemeClr val="dk1"/>
                </a:solidFill>
              </a:endParaRPr>
            </a:p>
            <a:p>
              <a:pPr marL="0" marR="0" lvl="0" indent="0" algn="ctr" rtl="0">
                <a:spcBef>
                  <a:spcPts val="1200"/>
                </a:spcBef>
                <a:spcAft>
                  <a:spcPts val="0"/>
                </a:spcAft>
                <a:buNone/>
              </a:pPr>
              <a:endParaRPr sz="1800">
                <a:solidFill>
                  <a:schemeClr val="lt1"/>
                </a:solidFill>
              </a:endParaRPr>
            </a:p>
          </p:txBody>
        </p:sp>
        <p:sp>
          <p:nvSpPr>
            <p:cNvPr id="211" name="Google Shape;211;p4"/>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2" name="Google Shape;212;p4"/>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213" name="Google Shape;213;p4"/>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214" name="Google Shape;214;p4"/>
          <p:cNvGrpSpPr/>
          <p:nvPr/>
        </p:nvGrpSpPr>
        <p:grpSpPr>
          <a:xfrm>
            <a:off x="-6227668" y="-1"/>
            <a:ext cx="9961092" cy="6858000"/>
            <a:chOff x="491575" y="0"/>
            <a:chExt cx="9961092" cy="6858000"/>
          </a:xfrm>
        </p:grpSpPr>
        <p:sp>
          <p:nvSpPr>
            <p:cNvPr id="215" name="Google Shape;215;p4"/>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6" name="Google Shape;216;p4"/>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4"/>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218" name="Google Shape;218;p4"/>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219" name="Google Shape;219;p4"/>
          <p:cNvGrpSpPr/>
          <p:nvPr/>
        </p:nvGrpSpPr>
        <p:grpSpPr>
          <a:xfrm>
            <a:off x="-6255077" y="0"/>
            <a:ext cx="9574094" cy="6858000"/>
            <a:chOff x="408922" y="0"/>
            <a:chExt cx="9574094" cy="6858000"/>
          </a:xfrm>
        </p:grpSpPr>
        <p:sp>
          <p:nvSpPr>
            <p:cNvPr id="220" name="Google Shape;220;p4"/>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1" name="Google Shape;221;p4"/>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2" name="Google Shape;222;p4"/>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223" name="Google Shape;223;p4"/>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224" name="Google Shape;224;p4"/>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25" name="Google Shape;225;p4"/>
          <p:cNvGrpSpPr/>
          <p:nvPr/>
        </p:nvGrpSpPr>
        <p:grpSpPr>
          <a:xfrm>
            <a:off x="-5802556" y="-1"/>
            <a:ext cx="8766862" cy="6858000"/>
            <a:chOff x="718505" y="-1"/>
            <a:chExt cx="8766862" cy="6858000"/>
          </a:xfrm>
        </p:grpSpPr>
        <p:sp>
          <p:nvSpPr>
            <p:cNvPr id="226" name="Google Shape;226;p4"/>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p4"/>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p4"/>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229" name="Google Shape;229;p4"/>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grpSp>
        <p:nvGrpSpPr>
          <p:cNvPr id="230" name="Google Shape;230;p4"/>
          <p:cNvGrpSpPr/>
          <p:nvPr/>
        </p:nvGrpSpPr>
        <p:grpSpPr>
          <a:xfrm>
            <a:off x="-7408184" y="10581"/>
            <a:ext cx="9973209" cy="6858000"/>
            <a:chOff x="-9337032" y="-1"/>
            <a:chExt cx="9973209" cy="6858000"/>
          </a:xfrm>
        </p:grpSpPr>
        <p:sp>
          <p:nvSpPr>
            <p:cNvPr id="231" name="Google Shape;231;p4"/>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2" name="Google Shape;232;p4"/>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3" name="Google Shape;233;p4"/>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234" name="Google Shape;234;p4"/>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235" name="Google Shape;235;p4"/>
          <p:cNvGrpSpPr/>
          <p:nvPr/>
        </p:nvGrpSpPr>
        <p:grpSpPr>
          <a:xfrm>
            <a:off x="-7778850" y="-1"/>
            <a:ext cx="9927504" cy="6858000"/>
            <a:chOff x="-9337032" y="-1"/>
            <a:chExt cx="9927504" cy="6858000"/>
          </a:xfrm>
        </p:grpSpPr>
        <p:sp>
          <p:nvSpPr>
            <p:cNvPr id="236" name="Google Shape;236;p4"/>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7" name="Google Shape;237;p4"/>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8" name="Google Shape;238;p4"/>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239" name="Google Shape;239;p4"/>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240" name="Google Shape;240;p4"/>
          <p:cNvGrpSpPr/>
          <p:nvPr/>
        </p:nvGrpSpPr>
        <p:grpSpPr>
          <a:xfrm>
            <a:off x="-8209358" y="10581"/>
            <a:ext cx="9930734" cy="6858000"/>
            <a:chOff x="-9337032" y="-1"/>
            <a:chExt cx="9930734" cy="6858000"/>
          </a:xfrm>
        </p:grpSpPr>
        <p:sp>
          <p:nvSpPr>
            <p:cNvPr id="241" name="Google Shape;241;p4"/>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2" name="Google Shape;242;p4"/>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3" name="Google Shape;243;p4"/>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244" name="Google Shape;244;p4"/>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245" name="Google Shape;245;p4"/>
          <p:cNvGrpSpPr/>
          <p:nvPr/>
        </p:nvGrpSpPr>
        <p:grpSpPr>
          <a:xfrm>
            <a:off x="-8624409" y="10581"/>
            <a:ext cx="9927504" cy="6858000"/>
            <a:chOff x="-9337032" y="-1"/>
            <a:chExt cx="9927504" cy="6858000"/>
          </a:xfrm>
        </p:grpSpPr>
        <p:sp>
          <p:nvSpPr>
            <p:cNvPr id="246" name="Google Shape;246;p4"/>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7" name="Google Shape;247;p4"/>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8" name="Google Shape;248;p4"/>
            <p:cNvSpPr txBox="1"/>
            <p:nvPr/>
          </p:nvSpPr>
          <p:spPr>
            <a:xfrm rot="-5400000">
              <a:off x="-644553" y="327326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Future works </a:t>
              </a:r>
              <a:endParaRPr sz="2400" b="1">
                <a:solidFill>
                  <a:srgbClr val="F0EEF0"/>
                </a:solidFill>
                <a:latin typeface="Twentieth Century"/>
                <a:ea typeface="Twentieth Century"/>
                <a:cs typeface="Twentieth Century"/>
                <a:sym typeface="Twentieth Century"/>
              </a:endParaRPr>
            </a:p>
          </p:txBody>
        </p:sp>
        <p:pic>
          <p:nvPicPr>
            <p:cNvPr id="249" name="Google Shape;249;p4"/>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250" name="Google Shape;250;p4"/>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Google Shape;251;p4"/>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2" name="Google Shape;252;p4"/>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53" name="Google Shape;253;p4"/>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254" name="Google Shape;254;p4"/>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pSp>
        <p:nvGrpSpPr>
          <p:cNvPr id="259" name="Google Shape;259;p5"/>
          <p:cNvGrpSpPr/>
          <p:nvPr/>
        </p:nvGrpSpPr>
        <p:grpSpPr>
          <a:xfrm>
            <a:off x="-668104" y="10580"/>
            <a:ext cx="12482921" cy="6858000"/>
            <a:chOff x="-290920" y="0"/>
            <a:chExt cx="12482921" cy="6858000"/>
          </a:xfrm>
        </p:grpSpPr>
        <p:sp>
          <p:nvSpPr>
            <p:cNvPr id="260" name="Google Shape;260;p5"/>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1" name="Google Shape;261;p5"/>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2" name="Google Shape;262;p5"/>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263" name="Google Shape;263;p5"/>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264" name="Google Shape;264;p5"/>
          <p:cNvGrpSpPr/>
          <p:nvPr/>
        </p:nvGrpSpPr>
        <p:grpSpPr>
          <a:xfrm>
            <a:off x="-94350" y="10581"/>
            <a:ext cx="11447502" cy="6858000"/>
            <a:chOff x="213096" y="-29130"/>
            <a:chExt cx="11447502" cy="6858000"/>
          </a:xfrm>
        </p:grpSpPr>
        <p:sp>
          <p:nvSpPr>
            <p:cNvPr id="265" name="Google Shape;265;p5"/>
            <p:cNvSpPr/>
            <p:nvPr/>
          </p:nvSpPr>
          <p:spPr>
            <a:xfrm>
              <a:off x="213096" y="-2913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6" name="Google Shape;266;p5"/>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7" name="Google Shape;267;p5"/>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268" name="Google Shape;268;p5"/>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269" name="Google Shape;269;p5"/>
          <p:cNvGrpSpPr/>
          <p:nvPr/>
        </p:nvGrpSpPr>
        <p:grpSpPr>
          <a:xfrm>
            <a:off x="3494800" y="19975"/>
            <a:ext cx="7273851" cy="6858000"/>
            <a:chOff x="606676" y="0"/>
            <a:chExt cx="9980585" cy="6858000"/>
          </a:xfrm>
        </p:grpSpPr>
        <p:sp>
          <p:nvSpPr>
            <p:cNvPr id="270" name="Google Shape;270;p5"/>
            <p:cNvSpPr/>
            <p:nvPr/>
          </p:nvSpPr>
          <p:spPr>
            <a:xfrm>
              <a:off x="606676" y="0"/>
              <a:ext cx="867750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lvl="0" indent="0" algn="l" rtl="0">
                <a:lnSpc>
                  <a:spcPct val="115000"/>
                </a:lnSpc>
                <a:spcBef>
                  <a:spcPts val="1200"/>
                </a:spcBef>
                <a:spcAft>
                  <a:spcPts val="0"/>
                </a:spcAft>
                <a:buSzPts val="1100"/>
                <a:buNone/>
              </a:pPr>
              <a:r>
                <a:rPr lang="en-US" sz="1200" b="1">
                  <a:solidFill>
                    <a:schemeClr val="dk1"/>
                  </a:solidFill>
                </a:rPr>
                <a:t>Background Study:</a:t>
              </a:r>
              <a:r>
                <a:rPr lang="en-US" sz="1100">
                  <a:solidFill>
                    <a:schemeClr val="dk1"/>
                  </a:solidFill>
                </a:rPr>
                <a:t> </a:t>
              </a:r>
              <a:r>
                <a:rPr lang="en-US" sz="1000">
                  <a:solidFill>
                    <a:schemeClr val="dk1"/>
                  </a:solidFill>
                </a:rPr>
                <a:t>The development of deep learning-based techniques has resulted in substantial advancements in computer vision over the previous decade. Researchers have been able to create incredibly deep convolutional neural networks, which have shown to be the most successful approach for extracting usable information from images.CNNs have also become the standard method for object detection in the literature. </a:t>
              </a:r>
              <a:endParaRPr sz="1000">
                <a:solidFill>
                  <a:schemeClr val="dk1"/>
                </a:solidFill>
              </a:endParaRPr>
            </a:p>
            <a:p>
              <a:pPr marL="0" lvl="0" indent="0" algn="l" rtl="0">
                <a:lnSpc>
                  <a:spcPct val="115000"/>
                </a:lnSpc>
                <a:spcBef>
                  <a:spcPts val="1200"/>
                </a:spcBef>
                <a:spcAft>
                  <a:spcPts val="0"/>
                </a:spcAft>
                <a:buSzPts val="1100"/>
                <a:buNone/>
              </a:pPr>
              <a:r>
                <a:rPr lang="en-US" sz="1000">
                  <a:solidFill>
                    <a:schemeClr val="dk1"/>
                  </a:solidFill>
                </a:rPr>
                <a:t>This can be classified into two categories:</a:t>
              </a:r>
              <a:endParaRPr sz="1000">
                <a:solidFill>
                  <a:schemeClr val="dk1"/>
                </a:solidFill>
              </a:endParaRPr>
            </a:p>
            <a:p>
              <a:pPr marL="457200" lvl="0" indent="-317500" algn="l" rtl="0">
                <a:lnSpc>
                  <a:spcPct val="115000"/>
                </a:lnSpc>
                <a:spcBef>
                  <a:spcPts val="1200"/>
                </a:spcBef>
                <a:spcAft>
                  <a:spcPts val="0"/>
                </a:spcAft>
                <a:buClr>
                  <a:schemeClr val="dk1"/>
                </a:buClr>
                <a:buSzPts val="1400"/>
                <a:buChar char="-"/>
              </a:pPr>
              <a:r>
                <a:rPr lang="en-US" sz="1000">
                  <a:solidFill>
                    <a:schemeClr val="dk1"/>
                  </a:solidFill>
                </a:rPr>
                <a:t> two-stage detectors and one-stage detectors.</a:t>
              </a:r>
              <a:r>
                <a:rPr lang="en-US" sz="1100">
                  <a:solidFill>
                    <a:schemeClr val="dk1"/>
                  </a:solidFill>
                </a:rPr>
                <a:t> </a:t>
              </a:r>
              <a:r>
                <a:rPr lang="en-US" sz="1000">
                  <a:solidFill>
                    <a:schemeClr val="dk1"/>
                  </a:solidFill>
                </a:rPr>
                <a:t>Two-stage detectors, on average, achieve higher accuracy at a higher computational cost than one-stage detectors. This fact, however, is extremely dependent on the convolutional backbone network used and the hyper parameter setting, which is a complex procedure.</a:t>
              </a:r>
              <a:endParaRPr sz="1000">
                <a:solidFill>
                  <a:schemeClr val="dk1"/>
                </a:solidFill>
              </a:endParaRPr>
            </a:p>
            <a:p>
              <a:pPr marL="457200" lvl="0" indent="-317500" algn="l" rtl="0">
                <a:lnSpc>
                  <a:spcPct val="115000"/>
                </a:lnSpc>
                <a:spcBef>
                  <a:spcPts val="0"/>
                </a:spcBef>
                <a:spcAft>
                  <a:spcPts val="0"/>
                </a:spcAft>
                <a:buClr>
                  <a:schemeClr val="dk1"/>
                </a:buClr>
                <a:buSzPts val="1400"/>
                <a:buChar char="-"/>
              </a:pPr>
              <a:r>
                <a:rPr lang="en-US" sz="1000">
                  <a:solidFill>
                    <a:schemeClr val="dk1"/>
                  </a:solidFill>
                </a:rPr>
                <a:t>The bounding boxes and object categorization are directly provided by a single feed-forward fully convolutional network in one-stage detectors.The Single Shot MultiBox Detector (SSD) and YOLO (You Only Look Once) were among the first to offer a unified design that did not require a per-proposal computation. YOLO detectors, which divide the image into regions and forecast bounding boxes and probability for each zone. Although not as accurate as RetinaNet, YOLO networks have shown to attain faster inference rates.</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000">
                <a:solidFill>
                  <a:schemeClr val="dk1"/>
                </a:solidFill>
              </a:endParaRPr>
            </a:p>
            <a:p>
              <a:pPr marL="0" marR="0" lvl="0" indent="0" algn="ctr" rtl="0">
                <a:spcBef>
                  <a:spcPts val="1200"/>
                </a:spcBef>
                <a:spcAft>
                  <a:spcPts val="0"/>
                </a:spcAft>
                <a:buNone/>
              </a:pPr>
              <a:endParaRPr sz="1800">
                <a:solidFill>
                  <a:schemeClr val="lt1"/>
                </a:solidFill>
              </a:endParaRPr>
            </a:p>
          </p:txBody>
        </p:sp>
        <p:sp>
          <p:nvSpPr>
            <p:cNvPr id="271" name="Google Shape;271;p5"/>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2" name="Google Shape;272;p5"/>
            <p:cNvSpPr txBox="1"/>
            <p:nvPr/>
          </p:nvSpPr>
          <p:spPr>
            <a:xfrm rot="-5400000">
              <a:off x="9137661" y="3238174"/>
              <a:ext cx="2350200" cy="549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273" name="Google Shape;273;p5"/>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274" name="Google Shape;274;p5"/>
          <p:cNvGrpSpPr/>
          <p:nvPr/>
        </p:nvGrpSpPr>
        <p:grpSpPr>
          <a:xfrm>
            <a:off x="-6255077" y="0"/>
            <a:ext cx="9574094" cy="6858000"/>
            <a:chOff x="408922" y="0"/>
            <a:chExt cx="9574094" cy="6858000"/>
          </a:xfrm>
        </p:grpSpPr>
        <p:sp>
          <p:nvSpPr>
            <p:cNvPr id="275" name="Google Shape;275;p5"/>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6" name="Google Shape;276;p5"/>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p5"/>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278" name="Google Shape;278;p5"/>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279" name="Google Shape;279;p5"/>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80" name="Google Shape;280;p5"/>
          <p:cNvGrpSpPr/>
          <p:nvPr/>
        </p:nvGrpSpPr>
        <p:grpSpPr>
          <a:xfrm>
            <a:off x="-5802556" y="-1"/>
            <a:ext cx="8766862" cy="6858000"/>
            <a:chOff x="718505" y="-1"/>
            <a:chExt cx="8766862" cy="6858000"/>
          </a:xfrm>
        </p:grpSpPr>
        <p:sp>
          <p:nvSpPr>
            <p:cNvPr id="281" name="Google Shape;281;p5"/>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2" name="Google Shape;282;p5"/>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3" name="Google Shape;283;p5"/>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284" name="Google Shape;284;p5"/>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grpSp>
        <p:nvGrpSpPr>
          <p:cNvPr id="285" name="Google Shape;285;p5"/>
          <p:cNvGrpSpPr/>
          <p:nvPr/>
        </p:nvGrpSpPr>
        <p:grpSpPr>
          <a:xfrm>
            <a:off x="-7408184" y="10581"/>
            <a:ext cx="9973209" cy="6858000"/>
            <a:chOff x="-9337032" y="-1"/>
            <a:chExt cx="9973209" cy="6858000"/>
          </a:xfrm>
        </p:grpSpPr>
        <p:sp>
          <p:nvSpPr>
            <p:cNvPr id="286" name="Google Shape;286;p5"/>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7" name="Google Shape;287;p5"/>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8" name="Google Shape;288;p5"/>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289" name="Google Shape;289;p5"/>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290" name="Google Shape;290;p5"/>
          <p:cNvGrpSpPr/>
          <p:nvPr/>
        </p:nvGrpSpPr>
        <p:grpSpPr>
          <a:xfrm>
            <a:off x="-7778850" y="-1"/>
            <a:ext cx="9927504" cy="6858000"/>
            <a:chOff x="-9337032" y="-1"/>
            <a:chExt cx="9927504" cy="6858000"/>
          </a:xfrm>
        </p:grpSpPr>
        <p:sp>
          <p:nvSpPr>
            <p:cNvPr id="291" name="Google Shape;291;p5"/>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2" name="Google Shape;292;p5"/>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3" name="Google Shape;293;p5"/>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294" name="Google Shape;294;p5"/>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295" name="Google Shape;295;p5"/>
          <p:cNvGrpSpPr/>
          <p:nvPr/>
        </p:nvGrpSpPr>
        <p:grpSpPr>
          <a:xfrm>
            <a:off x="-8209358" y="10581"/>
            <a:ext cx="9930734" cy="6858000"/>
            <a:chOff x="-9337032" y="-1"/>
            <a:chExt cx="9930734" cy="6858000"/>
          </a:xfrm>
        </p:grpSpPr>
        <p:sp>
          <p:nvSpPr>
            <p:cNvPr id="296" name="Google Shape;296;p5"/>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7" name="Google Shape;297;p5"/>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8" name="Google Shape;298;p5"/>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299" name="Google Shape;299;p5"/>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300" name="Google Shape;300;p5"/>
          <p:cNvGrpSpPr/>
          <p:nvPr/>
        </p:nvGrpSpPr>
        <p:grpSpPr>
          <a:xfrm>
            <a:off x="-8624409" y="10581"/>
            <a:ext cx="9927504" cy="6858000"/>
            <a:chOff x="-9337032" y="-1"/>
            <a:chExt cx="9927504" cy="6858000"/>
          </a:xfrm>
        </p:grpSpPr>
        <p:sp>
          <p:nvSpPr>
            <p:cNvPr id="301" name="Google Shape;301;p5"/>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2" name="Google Shape;302;p5"/>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3" name="Google Shape;303;p5"/>
            <p:cNvSpPr txBox="1"/>
            <p:nvPr/>
          </p:nvSpPr>
          <p:spPr>
            <a:xfrm rot="-5400000">
              <a:off x="-644553" y="327326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Future works </a:t>
              </a:r>
              <a:endParaRPr sz="2400" b="1">
                <a:solidFill>
                  <a:srgbClr val="F0EEF0"/>
                </a:solidFill>
                <a:latin typeface="Twentieth Century"/>
                <a:ea typeface="Twentieth Century"/>
                <a:cs typeface="Twentieth Century"/>
                <a:sym typeface="Twentieth Century"/>
              </a:endParaRPr>
            </a:p>
          </p:txBody>
        </p:sp>
        <p:pic>
          <p:nvPicPr>
            <p:cNvPr id="304" name="Google Shape;304;p5"/>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305" name="Google Shape;305;p5"/>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6" name="Google Shape;306;p5"/>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7" name="Google Shape;307;p5"/>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8" name="Google Shape;308;p5"/>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309" name="Google Shape;309;p5"/>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grpSp>
        <p:nvGrpSpPr>
          <p:cNvPr id="314" name="Google Shape;314;p6"/>
          <p:cNvGrpSpPr/>
          <p:nvPr/>
        </p:nvGrpSpPr>
        <p:grpSpPr>
          <a:xfrm>
            <a:off x="-668104" y="10580"/>
            <a:ext cx="12482921" cy="6858000"/>
            <a:chOff x="-290920" y="0"/>
            <a:chExt cx="12482921" cy="6858000"/>
          </a:xfrm>
        </p:grpSpPr>
        <p:sp>
          <p:nvSpPr>
            <p:cNvPr id="315" name="Google Shape;315;p6"/>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6" name="Google Shape;316;p6"/>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7" name="Google Shape;317;p6"/>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318" name="Google Shape;318;p6"/>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319" name="Google Shape;319;p6"/>
          <p:cNvGrpSpPr/>
          <p:nvPr/>
        </p:nvGrpSpPr>
        <p:grpSpPr>
          <a:xfrm>
            <a:off x="-94350" y="10581"/>
            <a:ext cx="11447502" cy="6858000"/>
            <a:chOff x="213096" y="-29130"/>
            <a:chExt cx="11447502" cy="6858000"/>
          </a:xfrm>
        </p:grpSpPr>
        <p:sp>
          <p:nvSpPr>
            <p:cNvPr id="320" name="Google Shape;320;p6"/>
            <p:cNvSpPr/>
            <p:nvPr/>
          </p:nvSpPr>
          <p:spPr>
            <a:xfrm>
              <a:off x="213096" y="-2913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1" name="Google Shape;321;p6"/>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2" name="Google Shape;322;p6"/>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323" name="Google Shape;323;p6"/>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324" name="Google Shape;324;p6"/>
          <p:cNvGrpSpPr/>
          <p:nvPr/>
        </p:nvGrpSpPr>
        <p:grpSpPr>
          <a:xfrm>
            <a:off x="980254" y="19967"/>
            <a:ext cx="9961092" cy="6858000"/>
            <a:chOff x="491575" y="0"/>
            <a:chExt cx="9961092" cy="6858000"/>
          </a:xfrm>
        </p:grpSpPr>
        <p:sp>
          <p:nvSpPr>
            <p:cNvPr id="325" name="Google Shape;325;p6"/>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6" name="Google Shape;326;p6"/>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7" name="Google Shape;327;p6"/>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328" name="Google Shape;328;p6"/>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329" name="Google Shape;329;p6"/>
          <p:cNvGrpSpPr/>
          <p:nvPr/>
        </p:nvGrpSpPr>
        <p:grpSpPr>
          <a:xfrm>
            <a:off x="929141" y="19967"/>
            <a:ext cx="9574094" cy="6858000"/>
            <a:chOff x="408922" y="0"/>
            <a:chExt cx="9574094" cy="6858000"/>
          </a:xfrm>
        </p:grpSpPr>
        <p:sp>
          <p:nvSpPr>
            <p:cNvPr id="330" name="Google Shape;330;p6"/>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1" name="Google Shape;331;p6"/>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2" name="Google Shape;332;p6"/>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333" name="Google Shape;333;p6"/>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334" name="Google Shape;334;p6"/>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35" name="Google Shape;335;p6"/>
          <p:cNvGrpSpPr/>
          <p:nvPr/>
        </p:nvGrpSpPr>
        <p:grpSpPr>
          <a:xfrm>
            <a:off x="-5816069" y="10581"/>
            <a:ext cx="8766862" cy="6858000"/>
            <a:chOff x="718505" y="-1"/>
            <a:chExt cx="8766862" cy="6858000"/>
          </a:xfrm>
        </p:grpSpPr>
        <p:sp>
          <p:nvSpPr>
            <p:cNvPr id="336" name="Google Shape;336;p6"/>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7" name="Google Shape;337;p6"/>
            <p:cNvSpPr/>
            <p:nvPr/>
          </p:nvSpPr>
          <p:spPr>
            <a:xfrm>
              <a:off x="8340472" y="2377152"/>
              <a:ext cx="1070364" cy="2307404"/>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8" name="Google Shape;338;p6"/>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339" name="Google Shape;339;p6"/>
            <p:cNvPicPr preferRelativeResize="0"/>
            <p:nvPr/>
          </p:nvPicPr>
          <p:blipFill rotWithShape="1">
            <a:blip r:embed="rId3">
              <a:alphaModFix/>
            </a:blip>
            <a:srcRect/>
            <a:stretch/>
          </p:blipFill>
          <p:spPr>
            <a:xfrm rot="-5400000">
              <a:off x="8493101" y="3292311"/>
              <a:ext cx="530600" cy="530600"/>
            </a:xfrm>
            <a:prstGeom prst="rect">
              <a:avLst/>
            </a:prstGeom>
            <a:noFill/>
            <a:ln>
              <a:noFill/>
            </a:ln>
          </p:spPr>
        </p:pic>
      </p:grpSp>
      <p:grpSp>
        <p:nvGrpSpPr>
          <p:cNvPr id="340" name="Google Shape;340;p6"/>
          <p:cNvGrpSpPr/>
          <p:nvPr/>
        </p:nvGrpSpPr>
        <p:grpSpPr>
          <a:xfrm>
            <a:off x="-7408184" y="10581"/>
            <a:ext cx="9973209" cy="6858000"/>
            <a:chOff x="-9337032" y="-1"/>
            <a:chExt cx="9973209" cy="6858000"/>
          </a:xfrm>
        </p:grpSpPr>
        <p:sp>
          <p:nvSpPr>
            <p:cNvPr id="341" name="Google Shape;341;p6"/>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2" name="Google Shape;342;p6"/>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3" name="Google Shape;343;p6"/>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344" name="Google Shape;344;p6"/>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345" name="Google Shape;345;p6"/>
          <p:cNvGrpSpPr/>
          <p:nvPr/>
        </p:nvGrpSpPr>
        <p:grpSpPr>
          <a:xfrm>
            <a:off x="-7778850" y="-1"/>
            <a:ext cx="9927504" cy="6858000"/>
            <a:chOff x="-9337032" y="-1"/>
            <a:chExt cx="9927504" cy="6858000"/>
          </a:xfrm>
        </p:grpSpPr>
        <p:sp>
          <p:nvSpPr>
            <p:cNvPr id="346" name="Google Shape;346;p6"/>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7" name="Google Shape;347;p6"/>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8" name="Google Shape;348;p6"/>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349" name="Google Shape;349;p6"/>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350" name="Google Shape;350;p6"/>
          <p:cNvGrpSpPr/>
          <p:nvPr/>
        </p:nvGrpSpPr>
        <p:grpSpPr>
          <a:xfrm>
            <a:off x="-8209358" y="10581"/>
            <a:ext cx="9930734" cy="6858000"/>
            <a:chOff x="-9337032" y="-1"/>
            <a:chExt cx="9930734" cy="6858000"/>
          </a:xfrm>
        </p:grpSpPr>
        <p:sp>
          <p:nvSpPr>
            <p:cNvPr id="351" name="Google Shape;351;p6"/>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2" name="Google Shape;352;p6"/>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3" name="Google Shape;353;p6"/>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354" name="Google Shape;354;p6"/>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355" name="Google Shape;355;p6"/>
          <p:cNvGrpSpPr/>
          <p:nvPr/>
        </p:nvGrpSpPr>
        <p:grpSpPr>
          <a:xfrm>
            <a:off x="-8624409" y="10581"/>
            <a:ext cx="9927504" cy="6858000"/>
            <a:chOff x="-9337032" y="-1"/>
            <a:chExt cx="9927504" cy="6858000"/>
          </a:xfrm>
        </p:grpSpPr>
        <p:sp>
          <p:nvSpPr>
            <p:cNvPr id="356" name="Google Shape;356;p6"/>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7" name="Google Shape;357;p6"/>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8" name="Google Shape;358;p6"/>
            <p:cNvSpPr txBox="1"/>
            <p:nvPr/>
          </p:nvSpPr>
          <p:spPr>
            <a:xfrm rot="-5400000">
              <a:off x="-644553" y="327326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Future works </a:t>
              </a:r>
              <a:endParaRPr sz="2400" b="1">
                <a:solidFill>
                  <a:srgbClr val="F0EEF0"/>
                </a:solidFill>
                <a:latin typeface="Twentieth Century"/>
                <a:ea typeface="Twentieth Century"/>
                <a:cs typeface="Twentieth Century"/>
                <a:sym typeface="Twentieth Century"/>
              </a:endParaRPr>
            </a:p>
          </p:txBody>
        </p:sp>
        <p:pic>
          <p:nvPicPr>
            <p:cNvPr id="359" name="Google Shape;359;p6"/>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360" name="Google Shape;360;p6"/>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Google Shape;361;p6"/>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2" name="Google Shape;362;p6"/>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63" name="Google Shape;363;p6"/>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364" name="Google Shape;364;p6"/>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
        <p:nvSpPr>
          <p:cNvPr id="365" name="Google Shape;365;p6"/>
          <p:cNvSpPr txBox="1"/>
          <p:nvPr/>
        </p:nvSpPr>
        <p:spPr>
          <a:xfrm>
            <a:off x="3367550" y="707125"/>
            <a:ext cx="4523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Times New Roman"/>
                <a:ea typeface="Times New Roman"/>
                <a:cs typeface="Times New Roman"/>
                <a:sym typeface="Times New Roman"/>
              </a:rPr>
              <a:t>Materials and Methods</a:t>
            </a:r>
            <a:endParaRPr sz="2400" b="1">
              <a:latin typeface="Times New Roman"/>
              <a:ea typeface="Times New Roman"/>
              <a:cs typeface="Times New Roman"/>
              <a:sym typeface="Times New Roman"/>
            </a:endParaRPr>
          </a:p>
        </p:txBody>
      </p:sp>
      <p:sp>
        <p:nvSpPr>
          <p:cNvPr id="366" name="Google Shape;366;p6"/>
          <p:cNvSpPr txBox="1"/>
          <p:nvPr/>
        </p:nvSpPr>
        <p:spPr>
          <a:xfrm>
            <a:off x="3399950" y="1423900"/>
            <a:ext cx="6209100" cy="2308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Waymo Open Dataset</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 Deep Learning Meta-Architectures </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Faster R-CNN</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 RetinaNet</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YOLOv3 </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 FCOS </a:t>
            </a:r>
            <a:endParaRPr sz="2300">
              <a:latin typeface="Times New Roman"/>
              <a:ea typeface="Times New Roman"/>
              <a:cs typeface="Times New Roman"/>
              <a:sym typeface="Times New Roman"/>
            </a:endParaRPr>
          </a:p>
        </p:txBody>
      </p:sp>
      <p:pic>
        <p:nvPicPr>
          <p:cNvPr id="367" name="Google Shape;367;p6"/>
          <p:cNvPicPr preferRelativeResize="0"/>
          <p:nvPr/>
        </p:nvPicPr>
        <p:blipFill>
          <a:blip r:embed="rId4">
            <a:alphaModFix/>
          </a:blip>
          <a:stretch>
            <a:fillRect/>
          </a:stretch>
        </p:blipFill>
        <p:spPr>
          <a:xfrm>
            <a:off x="3205950" y="3732700"/>
            <a:ext cx="6121825" cy="2534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7"/>
          <p:cNvGrpSpPr/>
          <p:nvPr/>
        </p:nvGrpSpPr>
        <p:grpSpPr>
          <a:xfrm>
            <a:off x="-668104" y="10580"/>
            <a:ext cx="12482921" cy="6858000"/>
            <a:chOff x="-290920" y="0"/>
            <a:chExt cx="12482921" cy="6858000"/>
          </a:xfrm>
        </p:grpSpPr>
        <p:sp>
          <p:nvSpPr>
            <p:cNvPr id="373" name="Google Shape;373;p7"/>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4" name="Google Shape;374;p7"/>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5" name="Google Shape;375;p7"/>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376" name="Google Shape;376;p7"/>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377" name="Google Shape;377;p7"/>
          <p:cNvGrpSpPr/>
          <p:nvPr/>
        </p:nvGrpSpPr>
        <p:grpSpPr>
          <a:xfrm>
            <a:off x="-94350" y="10581"/>
            <a:ext cx="11447502" cy="6858000"/>
            <a:chOff x="213096" y="-29130"/>
            <a:chExt cx="11447502" cy="6858000"/>
          </a:xfrm>
        </p:grpSpPr>
        <p:sp>
          <p:nvSpPr>
            <p:cNvPr id="378" name="Google Shape;378;p7"/>
            <p:cNvSpPr/>
            <p:nvPr/>
          </p:nvSpPr>
          <p:spPr>
            <a:xfrm>
              <a:off x="213096" y="-2913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9" name="Google Shape;379;p7"/>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0" name="Google Shape;380;p7"/>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381" name="Google Shape;381;p7"/>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382" name="Google Shape;382;p7"/>
          <p:cNvGrpSpPr/>
          <p:nvPr/>
        </p:nvGrpSpPr>
        <p:grpSpPr>
          <a:xfrm>
            <a:off x="980254" y="19967"/>
            <a:ext cx="9961092" cy="6858000"/>
            <a:chOff x="491575" y="0"/>
            <a:chExt cx="9961092" cy="6858000"/>
          </a:xfrm>
        </p:grpSpPr>
        <p:sp>
          <p:nvSpPr>
            <p:cNvPr id="383" name="Google Shape;383;p7"/>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4" name="Google Shape;384;p7"/>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5" name="Google Shape;385;p7"/>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386" name="Google Shape;386;p7"/>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387" name="Google Shape;387;p7"/>
          <p:cNvGrpSpPr/>
          <p:nvPr/>
        </p:nvGrpSpPr>
        <p:grpSpPr>
          <a:xfrm>
            <a:off x="929141" y="19967"/>
            <a:ext cx="9574094" cy="6858000"/>
            <a:chOff x="408922" y="0"/>
            <a:chExt cx="9574094" cy="6858000"/>
          </a:xfrm>
        </p:grpSpPr>
        <p:sp>
          <p:nvSpPr>
            <p:cNvPr id="388" name="Google Shape;388;p7"/>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9" name="Google Shape;389;p7"/>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0" name="Google Shape;390;p7"/>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391" name="Google Shape;391;p7"/>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392" name="Google Shape;392;p7"/>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93" name="Google Shape;393;p7"/>
          <p:cNvGrpSpPr/>
          <p:nvPr/>
        </p:nvGrpSpPr>
        <p:grpSpPr>
          <a:xfrm>
            <a:off x="1363812" y="-1"/>
            <a:ext cx="8766862" cy="6858000"/>
            <a:chOff x="718505" y="-1"/>
            <a:chExt cx="8766862" cy="6858000"/>
          </a:xfrm>
        </p:grpSpPr>
        <p:sp>
          <p:nvSpPr>
            <p:cNvPr id="394" name="Google Shape;394;p7"/>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5" name="Google Shape;395;p7"/>
            <p:cNvSpPr/>
            <p:nvPr/>
          </p:nvSpPr>
          <p:spPr>
            <a:xfrm>
              <a:off x="8340472" y="2377152"/>
              <a:ext cx="1070364" cy="2307404"/>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6" name="Google Shape;396;p7"/>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397" name="Google Shape;397;p7"/>
            <p:cNvPicPr preferRelativeResize="0"/>
            <p:nvPr/>
          </p:nvPicPr>
          <p:blipFill rotWithShape="1">
            <a:blip r:embed="rId3">
              <a:alphaModFix/>
            </a:blip>
            <a:srcRect/>
            <a:stretch/>
          </p:blipFill>
          <p:spPr>
            <a:xfrm rot="-5400000">
              <a:off x="8493101" y="3292311"/>
              <a:ext cx="530600" cy="530600"/>
            </a:xfrm>
            <a:prstGeom prst="rect">
              <a:avLst/>
            </a:prstGeom>
            <a:noFill/>
            <a:ln>
              <a:noFill/>
            </a:ln>
          </p:spPr>
        </p:pic>
      </p:grpSp>
      <p:grpSp>
        <p:nvGrpSpPr>
          <p:cNvPr id="398" name="Google Shape;398;p7"/>
          <p:cNvGrpSpPr/>
          <p:nvPr/>
        </p:nvGrpSpPr>
        <p:grpSpPr>
          <a:xfrm>
            <a:off x="-7408184" y="10581"/>
            <a:ext cx="9973209" cy="6858000"/>
            <a:chOff x="-9337032" y="-1"/>
            <a:chExt cx="9973209" cy="6858000"/>
          </a:xfrm>
        </p:grpSpPr>
        <p:sp>
          <p:nvSpPr>
            <p:cNvPr id="399" name="Google Shape;399;p7"/>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7"/>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1" name="Google Shape;401;p7"/>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402" name="Google Shape;402;p7"/>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403" name="Google Shape;403;p7"/>
          <p:cNvGrpSpPr/>
          <p:nvPr/>
        </p:nvGrpSpPr>
        <p:grpSpPr>
          <a:xfrm>
            <a:off x="-7778850" y="-1"/>
            <a:ext cx="9927504" cy="6858000"/>
            <a:chOff x="-9337032" y="-1"/>
            <a:chExt cx="9927504" cy="6858000"/>
          </a:xfrm>
        </p:grpSpPr>
        <p:sp>
          <p:nvSpPr>
            <p:cNvPr id="404" name="Google Shape;404;p7"/>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5" name="Google Shape;405;p7"/>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6" name="Google Shape;406;p7"/>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407" name="Google Shape;407;p7"/>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408" name="Google Shape;408;p7"/>
          <p:cNvGrpSpPr/>
          <p:nvPr/>
        </p:nvGrpSpPr>
        <p:grpSpPr>
          <a:xfrm>
            <a:off x="-8209358" y="10581"/>
            <a:ext cx="9930734" cy="6858000"/>
            <a:chOff x="-9337032" y="-1"/>
            <a:chExt cx="9930734" cy="6858000"/>
          </a:xfrm>
        </p:grpSpPr>
        <p:sp>
          <p:nvSpPr>
            <p:cNvPr id="409" name="Google Shape;409;p7"/>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0" name="Google Shape;410;p7"/>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1" name="Google Shape;411;p7"/>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412" name="Google Shape;412;p7"/>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413" name="Google Shape;413;p7"/>
          <p:cNvGrpSpPr/>
          <p:nvPr/>
        </p:nvGrpSpPr>
        <p:grpSpPr>
          <a:xfrm>
            <a:off x="-8624409" y="10581"/>
            <a:ext cx="9927504" cy="6858000"/>
            <a:chOff x="-9337032" y="-1"/>
            <a:chExt cx="9927504" cy="6858000"/>
          </a:xfrm>
        </p:grpSpPr>
        <p:sp>
          <p:nvSpPr>
            <p:cNvPr id="414" name="Google Shape;414;p7"/>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5" name="Google Shape;415;p7"/>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6" name="Google Shape;416;p7"/>
            <p:cNvSpPr txBox="1"/>
            <p:nvPr/>
          </p:nvSpPr>
          <p:spPr>
            <a:xfrm rot="-5400000">
              <a:off x="-644553" y="327326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Future works </a:t>
              </a:r>
              <a:endParaRPr sz="2400" b="1">
                <a:solidFill>
                  <a:srgbClr val="F0EEF0"/>
                </a:solidFill>
                <a:latin typeface="Twentieth Century"/>
                <a:ea typeface="Twentieth Century"/>
                <a:cs typeface="Twentieth Century"/>
                <a:sym typeface="Twentieth Century"/>
              </a:endParaRPr>
            </a:p>
          </p:txBody>
        </p:sp>
        <p:pic>
          <p:nvPicPr>
            <p:cNvPr id="417" name="Google Shape;417;p7"/>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418" name="Google Shape;418;p7"/>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Google Shape;419;p7"/>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0" name="Google Shape;420;p7"/>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21" name="Google Shape;421;p7"/>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422" name="Google Shape;422;p7"/>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
        <p:nvSpPr>
          <p:cNvPr id="423" name="Google Shape;423;p7"/>
          <p:cNvSpPr txBox="1"/>
          <p:nvPr/>
        </p:nvSpPr>
        <p:spPr>
          <a:xfrm>
            <a:off x="2817550" y="1120200"/>
            <a:ext cx="6286500" cy="2308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 Feature Extractors</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ResNet, ResNeXt, and Res2Net</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DarkNet</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MobileNet</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US" sz="2300">
                <a:latin typeface="Times New Roman"/>
                <a:ea typeface="Times New Roman"/>
                <a:cs typeface="Times New Roman"/>
                <a:sym typeface="Times New Roman"/>
              </a:rPr>
              <a:t>Training Procedure and Other Implementation Details</a:t>
            </a:r>
            <a:endParaRPr sz="2300">
              <a:latin typeface="Times New Roman"/>
              <a:ea typeface="Times New Roman"/>
              <a:cs typeface="Times New Roman"/>
              <a:sym typeface="Times New Roman"/>
            </a:endParaRPr>
          </a:p>
        </p:txBody>
      </p:sp>
      <p:sp>
        <p:nvSpPr>
          <p:cNvPr id="424" name="Google Shape;424;p7"/>
          <p:cNvSpPr txBox="1"/>
          <p:nvPr/>
        </p:nvSpPr>
        <p:spPr>
          <a:xfrm>
            <a:off x="2817550" y="590900"/>
            <a:ext cx="4523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Times New Roman"/>
                <a:ea typeface="Times New Roman"/>
                <a:cs typeface="Times New Roman"/>
                <a:sym typeface="Times New Roman"/>
              </a:rPr>
              <a:t>Materials and Methods</a:t>
            </a:r>
            <a:endParaRPr sz="2400" b="1">
              <a:latin typeface="Times New Roman"/>
              <a:ea typeface="Times New Roman"/>
              <a:cs typeface="Times New Roman"/>
              <a:sym typeface="Times New Roman"/>
            </a:endParaRPr>
          </a:p>
        </p:txBody>
      </p:sp>
      <p:pic>
        <p:nvPicPr>
          <p:cNvPr id="425" name="Google Shape;425;p7"/>
          <p:cNvPicPr preferRelativeResize="0"/>
          <p:nvPr/>
        </p:nvPicPr>
        <p:blipFill>
          <a:blip r:embed="rId4">
            <a:alphaModFix/>
          </a:blip>
          <a:stretch>
            <a:fillRect/>
          </a:stretch>
        </p:blipFill>
        <p:spPr>
          <a:xfrm>
            <a:off x="3530450" y="3322450"/>
            <a:ext cx="5298474" cy="303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grpSp>
        <p:nvGrpSpPr>
          <p:cNvPr id="430" name="Google Shape;430;p8"/>
          <p:cNvGrpSpPr/>
          <p:nvPr/>
        </p:nvGrpSpPr>
        <p:grpSpPr>
          <a:xfrm>
            <a:off x="-668104" y="10580"/>
            <a:ext cx="12482921" cy="6858000"/>
            <a:chOff x="-290920" y="0"/>
            <a:chExt cx="12482921" cy="6858000"/>
          </a:xfrm>
        </p:grpSpPr>
        <p:sp>
          <p:nvSpPr>
            <p:cNvPr id="431" name="Google Shape;431;p8"/>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2" name="Google Shape;432;p8"/>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3" name="Google Shape;433;p8"/>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434" name="Google Shape;434;p8"/>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435" name="Google Shape;435;p8"/>
          <p:cNvGrpSpPr/>
          <p:nvPr/>
        </p:nvGrpSpPr>
        <p:grpSpPr>
          <a:xfrm>
            <a:off x="-94350" y="10581"/>
            <a:ext cx="11447502" cy="6858000"/>
            <a:chOff x="213096" y="-29130"/>
            <a:chExt cx="11447502" cy="6858000"/>
          </a:xfrm>
        </p:grpSpPr>
        <p:sp>
          <p:nvSpPr>
            <p:cNvPr id="436" name="Google Shape;436;p8"/>
            <p:cNvSpPr/>
            <p:nvPr/>
          </p:nvSpPr>
          <p:spPr>
            <a:xfrm>
              <a:off x="213096" y="-2913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7" name="Google Shape;437;p8"/>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8" name="Google Shape;438;p8"/>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439" name="Google Shape;439;p8"/>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440" name="Google Shape;440;p8"/>
          <p:cNvGrpSpPr/>
          <p:nvPr/>
        </p:nvGrpSpPr>
        <p:grpSpPr>
          <a:xfrm>
            <a:off x="980254" y="19967"/>
            <a:ext cx="9961092" cy="6858000"/>
            <a:chOff x="491575" y="0"/>
            <a:chExt cx="9961092" cy="6858000"/>
          </a:xfrm>
        </p:grpSpPr>
        <p:sp>
          <p:nvSpPr>
            <p:cNvPr id="441" name="Google Shape;441;p8"/>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2" name="Google Shape;442;p8"/>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3" name="Google Shape;443;p8"/>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444" name="Google Shape;444;p8"/>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445" name="Google Shape;445;p8"/>
          <p:cNvGrpSpPr/>
          <p:nvPr/>
        </p:nvGrpSpPr>
        <p:grpSpPr>
          <a:xfrm>
            <a:off x="929141" y="19967"/>
            <a:ext cx="9574094" cy="6858000"/>
            <a:chOff x="408922" y="0"/>
            <a:chExt cx="9574094" cy="6858000"/>
          </a:xfrm>
        </p:grpSpPr>
        <p:sp>
          <p:nvSpPr>
            <p:cNvPr id="446" name="Google Shape;446;p8"/>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7" name="Google Shape;447;p8"/>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8" name="Google Shape;448;p8"/>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449" name="Google Shape;449;p8"/>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450" name="Google Shape;450;p8"/>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51" name="Google Shape;451;p8"/>
          <p:cNvGrpSpPr/>
          <p:nvPr/>
        </p:nvGrpSpPr>
        <p:grpSpPr>
          <a:xfrm>
            <a:off x="1352087" y="19967"/>
            <a:ext cx="8766862" cy="6858000"/>
            <a:chOff x="718505" y="-1"/>
            <a:chExt cx="8766862" cy="6858000"/>
          </a:xfrm>
        </p:grpSpPr>
        <p:sp>
          <p:nvSpPr>
            <p:cNvPr id="452" name="Google Shape;452;p8"/>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3" name="Google Shape;453;p8"/>
            <p:cNvSpPr/>
            <p:nvPr/>
          </p:nvSpPr>
          <p:spPr>
            <a:xfrm>
              <a:off x="8340472" y="2377152"/>
              <a:ext cx="1070364" cy="2307404"/>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4" name="Google Shape;454;p8"/>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455" name="Google Shape;455;p8"/>
            <p:cNvPicPr preferRelativeResize="0"/>
            <p:nvPr/>
          </p:nvPicPr>
          <p:blipFill rotWithShape="1">
            <a:blip r:embed="rId3">
              <a:alphaModFix/>
            </a:blip>
            <a:srcRect/>
            <a:stretch/>
          </p:blipFill>
          <p:spPr>
            <a:xfrm rot="-5400000">
              <a:off x="8493101" y="3292311"/>
              <a:ext cx="530600" cy="530600"/>
            </a:xfrm>
            <a:prstGeom prst="rect">
              <a:avLst/>
            </a:prstGeom>
            <a:noFill/>
            <a:ln>
              <a:noFill/>
            </a:ln>
          </p:spPr>
        </p:pic>
      </p:grpSp>
      <p:grpSp>
        <p:nvGrpSpPr>
          <p:cNvPr id="456" name="Google Shape;456;p8"/>
          <p:cNvGrpSpPr/>
          <p:nvPr/>
        </p:nvGrpSpPr>
        <p:grpSpPr>
          <a:xfrm>
            <a:off x="-290110" y="10581"/>
            <a:ext cx="9973209" cy="6858000"/>
            <a:chOff x="-9337032" y="-1"/>
            <a:chExt cx="9973209" cy="6858000"/>
          </a:xfrm>
        </p:grpSpPr>
        <p:sp>
          <p:nvSpPr>
            <p:cNvPr id="457" name="Google Shape;457;p8"/>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58" name="Google Shape;458;p8"/>
            <p:cNvSpPr/>
            <p:nvPr/>
          </p:nvSpPr>
          <p:spPr>
            <a:xfrm>
              <a:off x="-273622" y="2337443"/>
              <a:ext cx="864616"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9" name="Google Shape;459;p8"/>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460" name="Google Shape;460;p8"/>
            <p:cNvPicPr preferRelativeResize="0"/>
            <p:nvPr/>
          </p:nvPicPr>
          <p:blipFill rotWithShape="1">
            <a:blip r:embed="rId3">
              <a:alphaModFix/>
            </a:blip>
            <a:srcRect/>
            <a:stretch/>
          </p:blipFill>
          <p:spPr>
            <a:xfrm rot="-5400000">
              <a:off x="-273612" y="3257898"/>
              <a:ext cx="530600" cy="530600"/>
            </a:xfrm>
            <a:prstGeom prst="rect">
              <a:avLst/>
            </a:prstGeom>
            <a:noFill/>
            <a:ln>
              <a:noFill/>
            </a:ln>
          </p:spPr>
        </p:pic>
      </p:grpSp>
      <p:grpSp>
        <p:nvGrpSpPr>
          <p:cNvPr id="461" name="Google Shape;461;p8"/>
          <p:cNvGrpSpPr/>
          <p:nvPr/>
        </p:nvGrpSpPr>
        <p:grpSpPr>
          <a:xfrm>
            <a:off x="-7778850" y="-1"/>
            <a:ext cx="9927504" cy="6858000"/>
            <a:chOff x="-9337032" y="-1"/>
            <a:chExt cx="9927504" cy="6858000"/>
          </a:xfrm>
        </p:grpSpPr>
        <p:sp>
          <p:nvSpPr>
            <p:cNvPr id="462" name="Google Shape;462;p8"/>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3" name="Google Shape;463;p8"/>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4" name="Google Shape;464;p8"/>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465" name="Google Shape;465;p8"/>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466" name="Google Shape;466;p8"/>
          <p:cNvGrpSpPr/>
          <p:nvPr/>
        </p:nvGrpSpPr>
        <p:grpSpPr>
          <a:xfrm>
            <a:off x="-8209358" y="10581"/>
            <a:ext cx="9930734" cy="6858000"/>
            <a:chOff x="-9337032" y="-1"/>
            <a:chExt cx="9930734" cy="6858000"/>
          </a:xfrm>
        </p:grpSpPr>
        <p:sp>
          <p:nvSpPr>
            <p:cNvPr id="467" name="Google Shape;467;p8"/>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8" name="Google Shape;468;p8"/>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9" name="Google Shape;469;p8"/>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470" name="Google Shape;470;p8"/>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471" name="Google Shape;471;p8"/>
          <p:cNvGrpSpPr/>
          <p:nvPr/>
        </p:nvGrpSpPr>
        <p:grpSpPr>
          <a:xfrm>
            <a:off x="-8624409" y="10581"/>
            <a:ext cx="9927504" cy="6858000"/>
            <a:chOff x="-9337032" y="-1"/>
            <a:chExt cx="9927504" cy="6858000"/>
          </a:xfrm>
        </p:grpSpPr>
        <p:sp>
          <p:nvSpPr>
            <p:cNvPr id="472" name="Google Shape;472;p8"/>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3" name="Google Shape;473;p8"/>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4" name="Google Shape;474;p8"/>
            <p:cNvSpPr txBox="1"/>
            <p:nvPr/>
          </p:nvSpPr>
          <p:spPr>
            <a:xfrm rot="-5400000">
              <a:off x="-644553" y="327326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Future works </a:t>
              </a:r>
              <a:endParaRPr sz="2400" b="1">
                <a:solidFill>
                  <a:srgbClr val="F0EEF0"/>
                </a:solidFill>
                <a:latin typeface="Twentieth Century"/>
                <a:ea typeface="Twentieth Century"/>
                <a:cs typeface="Twentieth Century"/>
                <a:sym typeface="Twentieth Century"/>
              </a:endParaRPr>
            </a:p>
          </p:txBody>
        </p:sp>
        <p:pic>
          <p:nvPicPr>
            <p:cNvPr id="475" name="Google Shape;475;p8"/>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476" name="Google Shape;476;p8"/>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Google Shape;477;p8"/>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8" name="Google Shape;478;p8"/>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79" name="Google Shape;479;p8"/>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480" name="Google Shape;480;p8"/>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
        <p:nvSpPr>
          <p:cNvPr id="481" name="Google Shape;481;p8"/>
          <p:cNvSpPr txBox="1"/>
          <p:nvPr/>
        </p:nvSpPr>
        <p:spPr>
          <a:xfrm>
            <a:off x="2404913" y="988025"/>
            <a:ext cx="6661200" cy="378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All the experiments were performed on the same machine and with the same configuration in order to report comparable time results. We used a computer with an Intel i7-8700 CPU and an NVIDIA GeForce RTX 2080Ti 12GB GPU. </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1900">
                <a:solidFill>
                  <a:schemeClr val="dk1"/>
                </a:solidFill>
                <a:latin typeface="Times New Roman"/>
                <a:ea typeface="Times New Roman"/>
                <a:cs typeface="Times New Roman"/>
                <a:sym typeface="Times New Roman"/>
              </a:rPr>
              <a:t>Evaluation metrics </a:t>
            </a:r>
            <a:endParaRPr sz="19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1900">
                <a:solidFill>
                  <a:schemeClr val="dk1"/>
                </a:solidFill>
                <a:latin typeface="Times New Roman"/>
                <a:ea typeface="Times New Roman"/>
                <a:cs typeface="Times New Roman"/>
                <a:sym typeface="Times New Roman"/>
              </a:rPr>
              <a:t>Precision and efficiency analysis</a:t>
            </a:r>
            <a:endParaRPr sz="1900">
              <a:solidFill>
                <a:schemeClr val="dk1"/>
              </a:solidFill>
              <a:latin typeface="Times New Roman"/>
              <a:ea typeface="Times New Roman"/>
              <a:cs typeface="Times New Roman"/>
              <a:sym typeface="Times New Roman"/>
            </a:endParaRPr>
          </a:p>
          <a:p>
            <a:pPr marL="914400" lvl="1"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COCO</a:t>
            </a:r>
            <a:endParaRPr sz="1900">
              <a:solidFill>
                <a:schemeClr val="dk1"/>
              </a:solidFill>
              <a:latin typeface="Times New Roman"/>
              <a:ea typeface="Times New Roman"/>
              <a:cs typeface="Times New Roman"/>
              <a:sym typeface="Times New Roman"/>
            </a:endParaRPr>
          </a:p>
          <a:p>
            <a:pPr marL="914400" lvl="1"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waymo</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p:txBody>
      </p:sp>
      <p:sp>
        <p:nvSpPr>
          <p:cNvPr id="482" name="Google Shape;482;p8"/>
          <p:cNvSpPr txBox="1"/>
          <p:nvPr/>
        </p:nvSpPr>
        <p:spPr>
          <a:xfrm>
            <a:off x="2348750" y="542825"/>
            <a:ext cx="39534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i="1">
                <a:latin typeface="Times New Roman"/>
                <a:ea typeface="Times New Roman"/>
                <a:cs typeface="Times New Roman"/>
                <a:sym typeface="Times New Roman"/>
              </a:rPr>
              <a:t> Results and Discussion</a:t>
            </a:r>
            <a:endParaRPr sz="2600" b="1" i="1">
              <a:latin typeface="Times New Roman"/>
              <a:ea typeface="Times New Roman"/>
              <a:cs typeface="Times New Roman"/>
              <a:sym typeface="Times New Roman"/>
            </a:endParaRPr>
          </a:p>
        </p:txBody>
      </p:sp>
      <p:pic>
        <p:nvPicPr>
          <p:cNvPr id="483" name="Google Shape;483;p8"/>
          <p:cNvPicPr preferRelativeResize="0"/>
          <p:nvPr/>
        </p:nvPicPr>
        <p:blipFill>
          <a:blip r:embed="rId4">
            <a:alphaModFix/>
          </a:blip>
          <a:stretch>
            <a:fillRect/>
          </a:stretch>
        </p:blipFill>
        <p:spPr>
          <a:xfrm>
            <a:off x="3297738" y="3990800"/>
            <a:ext cx="4836900" cy="2536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grpSp>
        <p:nvGrpSpPr>
          <p:cNvPr id="488" name="Google Shape;488;p9"/>
          <p:cNvGrpSpPr/>
          <p:nvPr/>
        </p:nvGrpSpPr>
        <p:grpSpPr>
          <a:xfrm>
            <a:off x="-668104" y="10580"/>
            <a:ext cx="12482921" cy="6858000"/>
            <a:chOff x="-290920" y="0"/>
            <a:chExt cx="12482921" cy="6858000"/>
          </a:xfrm>
        </p:grpSpPr>
        <p:sp>
          <p:nvSpPr>
            <p:cNvPr id="489" name="Google Shape;489;p9"/>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0" name="Google Shape;490;p9"/>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1" name="Google Shape;491;p9"/>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492" name="Google Shape;492;p9"/>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493" name="Google Shape;493;p9"/>
          <p:cNvGrpSpPr/>
          <p:nvPr/>
        </p:nvGrpSpPr>
        <p:grpSpPr>
          <a:xfrm>
            <a:off x="-94350" y="10581"/>
            <a:ext cx="11447502" cy="6858000"/>
            <a:chOff x="213096" y="-29130"/>
            <a:chExt cx="11447502" cy="6858000"/>
          </a:xfrm>
        </p:grpSpPr>
        <p:sp>
          <p:nvSpPr>
            <p:cNvPr id="494" name="Google Shape;494;p9"/>
            <p:cNvSpPr/>
            <p:nvPr/>
          </p:nvSpPr>
          <p:spPr>
            <a:xfrm>
              <a:off x="213096" y="-2913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5" name="Google Shape;495;p9"/>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6" name="Google Shape;496;p9"/>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497" name="Google Shape;497;p9"/>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498" name="Google Shape;498;p9"/>
          <p:cNvGrpSpPr/>
          <p:nvPr/>
        </p:nvGrpSpPr>
        <p:grpSpPr>
          <a:xfrm>
            <a:off x="980254" y="19967"/>
            <a:ext cx="9961092" cy="6858000"/>
            <a:chOff x="491575" y="0"/>
            <a:chExt cx="9961092" cy="6858000"/>
          </a:xfrm>
        </p:grpSpPr>
        <p:sp>
          <p:nvSpPr>
            <p:cNvPr id="499" name="Google Shape;499;p9"/>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0" name="Google Shape;500;p9"/>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1" name="Google Shape;501;p9"/>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502" name="Google Shape;502;p9"/>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03" name="Google Shape;503;p9"/>
          <p:cNvGrpSpPr/>
          <p:nvPr/>
        </p:nvGrpSpPr>
        <p:grpSpPr>
          <a:xfrm>
            <a:off x="929141" y="19967"/>
            <a:ext cx="9574094" cy="6858000"/>
            <a:chOff x="408922" y="0"/>
            <a:chExt cx="9574094" cy="6858000"/>
          </a:xfrm>
        </p:grpSpPr>
        <p:sp>
          <p:nvSpPr>
            <p:cNvPr id="504" name="Google Shape;504;p9"/>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5" name="Google Shape;505;p9"/>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6" name="Google Shape;506;p9"/>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507" name="Google Shape;507;p9"/>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508" name="Google Shape;508;p9"/>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09" name="Google Shape;509;p9"/>
          <p:cNvGrpSpPr/>
          <p:nvPr/>
        </p:nvGrpSpPr>
        <p:grpSpPr>
          <a:xfrm>
            <a:off x="1352087" y="19967"/>
            <a:ext cx="8766862" cy="6858000"/>
            <a:chOff x="718505" y="-1"/>
            <a:chExt cx="8766862" cy="6858000"/>
          </a:xfrm>
        </p:grpSpPr>
        <p:sp>
          <p:nvSpPr>
            <p:cNvPr id="510" name="Google Shape;510;p9"/>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1" name="Google Shape;511;p9"/>
            <p:cNvSpPr/>
            <p:nvPr/>
          </p:nvSpPr>
          <p:spPr>
            <a:xfrm>
              <a:off x="8340472" y="2377152"/>
              <a:ext cx="1070364" cy="2307404"/>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2" name="Google Shape;512;p9"/>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513" name="Google Shape;513;p9"/>
            <p:cNvPicPr preferRelativeResize="0"/>
            <p:nvPr/>
          </p:nvPicPr>
          <p:blipFill rotWithShape="1">
            <a:blip r:embed="rId3">
              <a:alphaModFix/>
            </a:blip>
            <a:srcRect/>
            <a:stretch/>
          </p:blipFill>
          <p:spPr>
            <a:xfrm rot="-5400000">
              <a:off x="8493101" y="3292311"/>
              <a:ext cx="530600" cy="530600"/>
            </a:xfrm>
            <a:prstGeom prst="rect">
              <a:avLst/>
            </a:prstGeom>
            <a:noFill/>
            <a:ln>
              <a:noFill/>
            </a:ln>
          </p:spPr>
        </p:pic>
      </p:grpSp>
      <p:grpSp>
        <p:nvGrpSpPr>
          <p:cNvPr id="514" name="Google Shape;514;p9"/>
          <p:cNvGrpSpPr/>
          <p:nvPr/>
        </p:nvGrpSpPr>
        <p:grpSpPr>
          <a:xfrm>
            <a:off x="-290110" y="10581"/>
            <a:ext cx="9973209" cy="6858000"/>
            <a:chOff x="-9337032" y="-1"/>
            <a:chExt cx="9973209" cy="6858000"/>
          </a:xfrm>
        </p:grpSpPr>
        <p:sp>
          <p:nvSpPr>
            <p:cNvPr id="515" name="Google Shape;515;p9"/>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6" name="Google Shape;516;p9"/>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7" name="Google Shape;517;p9"/>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518" name="Google Shape;518;p9"/>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519" name="Google Shape;519;p9"/>
          <p:cNvGrpSpPr/>
          <p:nvPr/>
        </p:nvGrpSpPr>
        <p:grpSpPr>
          <a:xfrm>
            <a:off x="-706071" y="19967"/>
            <a:ext cx="9927504" cy="6858000"/>
            <a:chOff x="-9337032" y="-1"/>
            <a:chExt cx="9927504" cy="6858000"/>
          </a:xfrm>
        </p:grpSpPr>
        <p:sp>
          <p:nvSpPr>
            <p:cNvPr id="520" name="Google Shape;520;p9"/>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1" name="Google Shape;521;p9"/>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2" name="Google Shape;522;p9"/>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523" name="Google Shape;523;p9"/>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524" name="Google Shape;524;p9"/>
          <p:cNvGrpSpPr/>
          <p:nvPr/>
        </p:nvGrpSpPr>
        <p:grpSpPr>
          <a:xfrm>
            <a:off x="-8209358" y="10581"/>
            <a:ext cx="9930734" cy="6858000"/>
            <a:chOff x="-9337032" y="-1"/>
            <a:chExt cx="9930734" cy="6858000"/>
          </a:xfrm>
        </p:grpSpPr>
        <p:sp>
          <p:nvSpPr>
            <p:cNvPr id="525" name="Google Shape;525;p9"/>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6" name="Google Shape;526;p9"/>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7" name="Google Shape;527;p9"/>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528" name="Google Shape;528;p9"/>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529" name="Google Shape;529;p9"/>
          <p:cNvGrpSpPr/>
          <p:nvPr/>
        </p:nvGrpSpPr>
        <p:grpSpPr>
          <a:xfrm>
            <a:off x="-8624409" y="10581"/>
            <a:ext cx="9927504" cy="6858000"/>
            <a:chOff x="-9337032" y="-1"/>
            <a:chExt cx="9927504" cy="6858000"/>
          </a:xfrm>
        </p:grpSpPr>
        <p:sp>
          <p:nvSpPr>
            <p:cNvPr id="530" name="Google Shape;530;p9"/>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1" name="Google Shape;531;p9"/>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2" name="Google Shape;532;p9"/>
            <p:cNvSpPr txBox="1"/>
            <p:nvPr/>
          </p:nvSpPr>
          <p:spPr>
            <a:xfrm rot="-5400000">
              <a:off x="-644553" y="327326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Future works </a:t>
              </a:r>
              <a:endParaRPr sz="2400" b="1">
                <a:solidFill>
                  <a:srgbClr val="F0EEF0"/>
                </a:solidFill>
                <a:latin typeface="Twentieth Century"/>
                <a:ea typeface="Twentieth Century"/>
                <a:cs typeface="Twentieth Century"/>
                <a:sym typeface="Twentieth Century"/>
              </a:endParaRPr>
            </a:p>
          </p:txBody>
        </p:sp>
        <p:pic>
          <p:nvPicPr>
            <p:cNvPr id="533" name="Google Shape;533;p9"/>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534" name="Google Shape;534;p9"/>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5" name="Google Shape;535;p9"/>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6" name="Google Shape;536;p9"/>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37" name="Google Shape;537;p9"/>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538" name="Google Shape;538;p9"/>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
        <p:nvSpPr>
          <p:cNvPr id="539" name="Google Shape;539;p9"/>
          <p:cNvSpPr txBox="1"/>
          <p:nvPr/>
        </p:nvSpPr>
        <p:spPr>
          <a:xfrm>
            <a:off x="2387500" y="1372538"/>
            <a:ext cx="5455200" cy="15237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Effectiveness of transfer learning </a:t>
            </a:r>
            <a:endParaRPr sz="230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Other useful metrics </a:t>
            </a:r>
            <a:endParaRPr sz="23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540" name="Google Shape;540;p9"/>
          <p:cNvSpPr txBox="1"/>
          <p:nvPr/>
        </p:nvSpPr>
        <p:spPr>
          <a:xfrm>
            <a:off x="2387500" y="591250"/>
            <a:ext cx="39534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i="1">
                <a:latin typeface="Times New Roman"/>
                <a:ea typeface="Times New Roman"/>
                <a:cs typeface="Times New Roman"/>
                <a:sym typeface="Times New Roman"/>
              </a:rPr>
              <a:t> Results and Discussion</a:t>
            </a:r>
            <a:endParaRPr sz="2600" b="1" i="1">
              <a:latin typeface="Times New Roman"/>
              <a:ea typeface="Times New Roman"/>
              <a:cs typeface="Times New Roman"/>
              <a:sym typeface="Times New Roman"/>
            </a:endParaRPr>
          </a:p>
        </p:txBody>
      </p:sp>
      <p:pic>
        <p:nvPicPr>
          <p:cNvPr id="541" name="Google Shape;541;p9"/>
          <p:cNvPicPr preferRelativeResize="0"/>
          <p:nvPr/>
        </p:nvPicPr>
        <p:blipFill>
          <a:blip r:embed="rId4">
            <a:alphaModFix/>
          </a:blip>
          <a:stretch>
            <a:fillRect/>
          </a:stretch>
        </p:blipFill>
        <p:spPr>
          <a:xfrm>
            <a:off x="2689550" y="2896250"/>
            <a:ext cx="5206973" cy="2789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10"/>
          <p:cNvGrpSpPr/>
          <p:nvPr/>
        </p:nvGrpSpPr>
        <p:grpSpPr>
          <a:xfrm>
            <a:off x="-668104" y="10580"/>
            <a:ext cx="12482921" cy="6858000"/>
            <a:chOff x="-290920" y="0"/>
            <a:chExt cx="12482921" cy="6858000"/>
          </a:xfrm>
        </p:grpSpPr>
        <p:sp>
          <p:nvSpPr>
            <p:cNvPr id="547" name="Google Shape;547;p10"/>
            <p:cNvSpPr/>
            <p:nvPr/>
          </p:nvSpPr>
          <p:spPr>
            <a:xfrm>
              <a:off x="-290920" y="0"/>
              <a:ext cx="1248292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8" name="Google Shape;548;p10"/>
            <p:cNvSpPr/>
            <p:nvPr/>
          </p:nvSpPr>
          <p:spPr>
            <a:xfrm>
              <a:off x="11023600"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9" name="Google Shape;549;p10"/>
            <p:cNvSpPr txBox="1"/>
            <p:nvPr/>
          </p:nvSpPr>
          <p:spPr>
            <a:xfrm rot="-5400000">
              <a:off x="10965125"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Team mats </a:t>
              </a:r>
              <a:endParaRPr sz="2400" b="1">
                <a:solidFill>
                  <a:srgbClr val="F0EEF0"/>
                </a:solidFill>
                <a:latin typeface="Times New Roman"/>
                <a:ea typeface="Times New Roman"/>
                <a:cs typeface="Times New Roman"/>
                <a:sym typeface="Times New Roman"/>
              </a:endParaRPr>
            </a:p>
          </p:txBody>
        </p:sp>
        <p:pic>
          <p:nvPicPr>
            <p:cNvPr id="550" name="Google Shape;550;p10"/>
            <p:cNvPicPr preferRelativeResize="0"/>
            <p:nvPr/>
          </p:nvPicPr>
          <p:blipFill rotWithShape="1">
            <a:blip r:embed="rId3">
              <a:alphaModFix/>
            </a:blip>
            <a:srcRect/>
            <a:stretch/>
          </p:blipFill>
          <p:spPr>
            <a:xfrm rot="-5400000">
              <a:off x="11129999" y="3247473"/>
              <a:ext cx="530600" cy="530600"/>
            </a:xfrm>
            <a:prstGeom prst="rect">
              <a:avLst/>
            </a:prstGeom>
            <a:noFill/>
            <a:ln>
              <a:noFill/>
            </a:ln>
          </p:spPr>
        </p:pic>
      </p:grpSp>
      <p:grpSp>
        <p:nvGrpSpPr>
          <p:cNvPr id="551" name="Google Shape;551;p10"/>
          <p:cNvGrpSpPr/>
          <p:nvPr/>
        </p:nvGrpSpPr>
        <p:grpSpPr>
          <a:xfrm>
            <a:off x="-94350" y="10581"/>
            <a:ext cx="11447502" cy="6858000"/>
            <a:chOff x="213096" y="-29130"/>
            <a:chExt cx="11447502" cy="6858000"/>
          </a:xfrm>
        </p:grpSpPr>
        <p:sp>
          <p:nvSpPr>
            <p:cNvPr id="552" name="Google Shape;552;p10"/>
            <p:cNvSpPr/>
            <p:nvPr/>
          </p:nvSpPr>
          <p:spPr>
            <a:xfrm>
              <a:off x="213096" y="-2913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3" name="Google Shape;553;p10"/>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4" name="Google Shape;554;p10"/>
            <p:cNvSpPr txBox="1"/>
            <p:nvPr/>
          </p:nvSpPr>
          <p:spPr>
            <a:xfrm rot="-5400000">
              <a:off x="10433722" y="3281939"/>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imes New Roman"/>
                  <a:ea typeface="Times New Roman"/>
                  <a:cs typeface="Times New Roman"/>
                  <a:sym typeface="Times New Roman"/>
                </a:rPr>
                <a:t>Introduction </a:t>
              </a:r>
              <a:endParaRPr sz="2400" b="1">
                <a:solidFill>
                  <a:srgbClr val="F0EEF0"/>
                </a:solidFill>
                <a:latin typeface="Times New Roman"/>
                <a:ea typeface="Times New Roman"/>
                <a:cs typeface="Times New Roman"/>
                <a:sym typeface="Times New Roman"/>
              </a:endParaRPr>
            </a:p>
          </p:txBody>
        </p:sp>
        <p:pic>
          <p:nvPicPr>
            <p:cNvPr id="555" name="Google Shape;555;p10"/>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556" name="Google Shape;556;p10"/>
          <p:cNvGrpSpPr/>
          <p:nvPr/>
        </p:nvGrpSpPr>
        <p:grpSpPr>
          <a:xfrm>
            <a:off x="980254" y="19967"/>
            <a:ext cx="9961092" cy="6858000"/>
            <a:chOff x="491575" y="0"/>
            <a:chExt cx="9961092" cy="6858000"/>
          </a:xfrm>
        </p:grpSpPr>
        <p:sp>
          <p:nvSpPr>
            <p:cNvPr id="557" name="Google Shape;557;p10"/>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8" name="Google Shape;558;p10"/>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9" name="Google Shape;559;p10"/>
            <p:cNvSpPr txBox="1"/>
            <p:nvPr/>
          </p:nvSpPr>
          <p:spPr>
            <a:xfrm rot="-5400000">
              <a:off x="9063149" y="3312552"/>
              <a:ext cx="235033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Background study </a:t>
              </a:r>
              <a:endParaRPr sz="2000" b="1">
                <a:solidFill>
                  <a:srgbClr val="F0EEF0"/>
                </a:solidFill>
                <a:latin typeface="Times New Roman"/>
                <a:ea typeface="Times New Roman"/>
                <a:cs typeface="Times New Roman"/>
                <a:sym typeface="Times New Roman"/>
              </a:endParaRPr>
            </a:p>
          </p:txBody>
        </p:sp>
        <p:pic>
          <p:nvPicPr>
            <p:cNvPr id="560" name="Google Shape;560;p10"/>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61" name="Google Shape;561;p10"/>
          <p:cNvGrpSpPr/>
          <p:nvPr/>
        </p:nvGrpSpPr>
        <p:grpSpPr>
          <a:xfrm>
            <a:off x="929141" y="19967"/>
            <a:ext cx="9574094" cy="6858000"/>
            <a:chOff x="408922" y="0"/>
            <a:chExt cx="9574094" cy="6858000"/>
          </a:xfrm>
        </p:grpSpPr>
        <p:sp>
          <p:nvSpPr>
            <p:cNvPr id="562" name="Google Shape;562;p10"/>
            <p:cNvSpPr/>
            <p:nvPr/>
          </p:nvSpPr>
          <p:spPr>
            <a:xfrm>
              <a:off x="408922"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3" name="Google Shape;563;p10"/>
            <p:cNvSpPr/>
            <p:nvPr/>
          </p:nvSpPr>
          <p:spPr>
            <a:xfrm>
              <a:off x="8804789"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4" name="Google Shape;564;p10"/>
            <p:cNvSpPr txBox="1"/>
            <p:nvPr/>
          </p:nvSpPr>
          <p:spPr>
            <a:xfrm rot="-5400000">
              <a:off x="8746453" y="3281943"/>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Materials </a:t>
              </a:r>
              <a:endParaRPr sz="2400" b="1">
                <a:solidFill>
                  <a:srgbClr val="F0EEF0"/>
                </a:solidFill>
                <a:latin typeface="Twentieth Century"/>
                <a:ea typeface="Twentieth Century"/>
                <a:cs typeface="Twentieth Century"/>
                <a:sym typeface="Twentieth Century"/>
              </a:endParaRPr>
            </a:p>
          </p:txBody>
        </p:sp>
        <p:pic>
          <p:nvPicPr>
            <p:cNvPr id="565" name="Google Shape;565;p10"/>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566" name="Google Shape;566;p10"/>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7" name="Google Shape;567;p10"/>
          <p:cNvGrpSpPr/>
          <p:nvPr/>
        </p:nvGrpSpPr>
        <p:grpSpPr>
          <a:xfrm>
            <a:off x="1352087" y="19967"/>
            <a:ext cx="8766862" cy="6858000"/>
            <a:chOff x="718505" y="-1"/>
            <a:chExt cx="8766862" cy="6858000"/>
          </a:xfrm>
        </p:grpSpPr>
        <p:sp>
          <p:nvSpPr>
            <p:cNvPr id="568" name="Google Shape;568;p10"/>
            <p:cNvSpPr/>
            <p:nvPr/>
          </p:nvSpPr>
          <p:spPr>
            <a:xfrm>
              <a:off x="718505" y="-1"/>
              <a:ext cx="869233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9" name="Google Shape;569;p10"/>
            <p:cNvSpPr/>
            <p:nvPr/>
          </p:nvSpPr>
          <p:spPr>
            <a:xfrm>
              <a:off x="8340472" y="2377152"/>
              <a:ext cx="1070364" cy="2307404"/>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0" name="Google Shape;570;p10"/>
            <p:cNvSpPr txBox="1"/>
            <p:nvPr/>
          </p:nvSpPr>
          <p:spPr>
            <a:xfrm rot="-5400000">
              <a:off x="8258491" y="3281772"/>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Method </a:t>
              </a:r>
              <a:endParaRPr sz="2400" b="1">
                <a:solidFill>
                  <a:srgbClr val="F0EEF0"/>
                </a:solidFill>
                <a:latin typeface="Twentieth Century"/>
                <a:ea typeface="Twentieth Century"/>
                <a:cs typeface="Twentieth Century"/>
                <a:sym typeface="Twentieth Century"/>
              </a:endParaRPr>
            </a:p>
          </p:txBody>
        </p:sp>
        <p:pic>
          <p:nvPicPr>
            <p:cNvPr id="571" name="Google Shape;571;p10"/>
            <p:cNvPicPr preferRelativeResize="0"/>
            <p:nvPr/>
          </p:nvPicPr>
          <p:blipFill rotWithShape="1">
            <a:blip r:embed="rId3">
              <a:alphaModFix/>
            </a:blip>
            <a:srcRect/>
            <a:stretch/>
          </p:blipFill>
          <p:spPr>
            <a:xfrm rot="-5400000">
              <a:off x="8493101" y="3292311"/>
              <a:ext cx="530600" cy="530600"/>
            </a:xfrm>
            <a:prstGeom prst="rect">
              <a:avLst/>
            </a:prstGeom>
            <a:noFill/>
            <a:ln>
              <a:noFill/>
            </a:ln>
          </p:spPr>
        </p:pic>
      </p:grpSp>
      <p:grpSp>
        <p:nvGrpSpPr>
          <p:cNvPr id="572" name="Google Shape;572;p10"/>
          <p:cNvGrpSpPr/>
          <p:nvPr/>
        </p:nvGrpSpPr>
        <p:grpSpPr>
          <a:xfrm>
            <a:off x="-290110" y="10581"/>
            <a:ext cx="9973209" cy="6858000"/>
            <a:chOff x="-9337032" y="-1"/>
            <a:chExt cx="9973209" cy="6858000"/>
          </a:xfrm>
        </p:grpSpPr>
        <p:sp>
          <p:nvSpPr>
            <p:cNvPr id="573" name="Google Shape;573;p10"/>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4" name="Google Shape;574;p10"/>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5" name="Google Shape;575;p10"/>
            <p:cNvSpPr txBox="1"/>
            <p:nvPr/>
          </p:nvSpPr>
          <p:spPr>
            <a:xfrm rot="-5400000">
              <a:off x="-590699" y="3287065"/>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Result </a:t>
              </a:r>
              <a:endParaRPr sz="2400" b="1">
                <a:solidFill>
                  <a:srgbClr val="F0EEF0"/>
                </a:solidFill>
                <a:latin typeface="Twentieth Century"/>
                <a:ea typeface="Twentieth Century"/>
                <a:cs typeface="Twentieth Century"/>
                <a:sym typeface="Twentieth Century"/>
              </a:endParaRPr>
            </a:p>
          </p:txBody>
        </p:sp>
        <p:pic>
          <p:nvPicPr>
            <p:cNvPr id="576" name="Google Shape;576;p10"/>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577" name="Google Shape;577;p10"/>
          <p:cNvGrpSpPr/>
          <p:nvPr/>
        </p:nvGrpSpPr>
        <p:grpSpPr>
          <a:xfrm>
            <a:off x="-706071" y="19967"/>
            <a:ext cx="9927504" cy="6858000"/>
            <a:chOff x="-9337032" y="-1"/>
            <a:chExt cx="9927504" cy="6858000"/>
          </a:xfrm>
        </p:grpSpPr>
        <p:sp>
          <p:nvSpPr>
            <p:cNvPr id="578" name="Google Shape;578;p10"/>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9" name="Google Shape;579;p10"/>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B7B7B"/>
            </a:solidFill>
            <a:ln w="127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0" name="Google Shape;580;p10"/>
            <p:cNvSpPr txBox="1"/>
            <p:nvPr/>
          </p:nvSpPr>
          <p:spPr>
            <a:xfrm rot="-5400000">
              <a:off x="-640403" y="328194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Discussion </a:t>
              </a:r>
              <a:endParaRPr sz="2400" b="1">
                <a:solidFill>
                  <a:srgbClr val="F0EEF0"/>
                </a:solidFill>
                <a:latin typeface="Twentieth Century"/>
                <a:ea typeface="Twentieth Century"/>
                <a:cs typeface="Twentieth Century"/>
                <a:sym typeface="Twentieth Century"/>
              </a:endParaRPr>
            </a:p>
          </p:txBody>
        </p:sp>
        <p:pic>
          <p:nvPicPr>
            <p:cNvPr id="581" name="Google Shape;581;p10"/>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582" name="Google Shape;582;p10"/>
          <p:cNvGrpSpPr/>
          <p:nvPr/>
        </p:nvGrpSpPr>
        <p:grpSpPr>
          <a:xfrm>
            <a:off x="-1110423" y="10581"/>
            <a:ext cx="9930734" cy="6858000"/>
            <a:chOff x="-9337032" y="-1"/>
            <a:chExt cx="9930734" cy="6858000"/>
          </a:xfrm>
        </p:grpSpPr>
        <p:sp>
          <p:nvSpPr>
            <p:cNvPr id="583" name="Google Shape;583;p10"/>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4" name="Google Shape;584;p10"/>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4B081"/>
            </a:solidFill>
            <a:ln w="12700" cap="flat" cmpd="sng">
              <a:solidFill>
                <a:srgbClr val="F4B08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5" name="Google Shape;585;p10"/>
            <p:cNvSpPr txBox="1"/>
            <p:nvPr/>
          </p:nvSpPr>
          <p:spPr>
            <a:xfrm rot="-5400000">
              <a:off x="-633174" y="3271361"/>
              <a:ext cx="19920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0EEF0"/>
                  </a:solidFill>
                  <a:latin typeface="Twentieth Century"/>
                  <a:ea typeface="Twentieth Century"/>
                  <a:cs typeface="Twentieth Century"/>
                  <a:sym typeface="Twentieth Century"/>
                </a:rPr>
                <a:t>Conclusion </a:t>
              </a:r>
              <a:endParaRPr sz="2400" b="1">
                <a:solidFill>
                  <a:srgbClr val="F0EEF0"/>
                </a:solidFill>
                <a:latin typeface="Twentieth Century"/>
                <a:ea typeface="Twentieth Century"/>
                <a:cs typeface="Twentieth Century"/>
                <a:sym typeface="Twentieth Century"/>
              </a:endParaRPr>
            </a:p>
          </p:txBody>
        </p:sp>
        <p:pic>
          <p:nvPicPr>
            <p:cNvPr id="586" name="Google Shape;586;p10"/>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grpSp>
        <p:nvGrpSpPr>
          <p:cNvPr id="587" name="Google Shape;587;p10"/>
          <p:cNvGrpSpPr/>
          <p:nvPr/>
        </p:nvGrpSpPr>
        <p:grpSpPr>
          <a:xfrm>
            <a:off x="-8624409" y="10581"/>
            <a:ext cx="9927504" cy="6858000"/>
            <a:chOff x="-9337032" y="-1"/>
            <a:chExt cx="9927504" cy="6858000"/>
          </a:xfrm>
        </p:grpSpPr>
        <p:sp>
          <p:nvSpPr>
            <p:cNvPr id="588" name="Google Shape;588;p10"/>
            <p:cNvSpPr/>
            <p:nvPr/>
          </p:nvSpPr>
          <p:spPr>
            <a:xfrm>
              <a:off x="-9337032" y="-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9" name="Google Shape;589;p10"/>
            <p:cNvSpPr/>
            <p:nvPr/>
          </p:nvSpPr>
          <p:spPr>
            <a:xfrm>
              <a:off x="-577928" y="233743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8DA9DB"/>
            </a:solid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0" name="Google Shape;590;p10"/>
            <p:cNvSpPr txBox="1"/>
            <p:nvPr/>
          </p:nvSpPr>
          <p:spPr>
            <a:xfrm rot="16200000">
              <a:off x="-644553" y="3304061"/>
              <a:ext cx="199208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F0EEF0"/>
                  </a:solidFill>
                  <a:latin typeface="Twentieth Century"/>
                  <a:ea typeface="Twentieth Century"/>
                  <a:cs typeface="Twentieth Century"/>
                  <a:sym typeface="Twentieth Century"/>
                </a:rPr>
                <a:t>Future works </a:t>
              </a:r>
              <a:endParaRPr sz="2000" b="1" dirty="0">
                <a:solidFill>
                  <a:srgbClr val="F0EEF0"/>
                </a:solidFill>
                <a:latin typeface="Twentieth Century"/>
                <a:ea typeface="Twentieth Century"/>
                <a:cs typeface="Twentieth Century"/>
                <a:sym typeface="Twentieth Century"/>
              </a:endParaRPr>
            </a:p>
          </p:txBody>
        </p:sp>
        <p:pic>
          <p:nvPicPr>
            <p:cNvPr id="591" name="Google Shape;591;p10"/>
            <p:cNvPicPr preferRelativeResize="0"/>
            <p:nvPr/>
          </p:nvPicPr>
          <p:blipFill rotWithShape="1">
            <a:blip r:embed="rId3">
              <a:alphaModFix/>
            </a:blip>
            <a:srcRect/>
            <a:stretch/>
          </p:blipFill>
          <p:spPr>
            <a:xfrm rot="-5400000">
              <a:off x="-491912" y="3247473"/>
              <a:ext cx="530600" cy="530600"/>
            </a:xfrm>
            <a:prstGeom prst="rect">
              <a:avLst/>
            </a:prstGeom>
            <a:noFill/>
            <a:ln>
              <a:noFill/>
            </a:ln>
          </p:spPr>
        </p:pic>
      </p:grpSp>
      <p:sp>
        <p:nvSpPr>
          <p:cNvPr id="592" name="Google Shape;592;p10"/>
          <p:cNvSpPr/>
          <p:nvPr/>
        </p:nvSpPr>
        <p:spPr>
          <a:xfrm>
            <a:off x="5480991" y="324433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3" name="Google Shape;593;p10"/>
          <p:cNvSpPr/>
          <p:nvPr/>
        </p:nvSpPr>
        <p:spPr>
          <a:xfrm>
            <a:off x="-9050914" y="10581"/>
            <a:ext cx="992350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4" name="Google Shape;594;p10"/>
          <p:cNvSpPr/>
          <p:nvPr/>
        </p:nvSpPr>
        <p:spPr>
          <a:xfrm>
            <a:off x="-1" y="2323637"/>
            <a:ext cx="864773"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95" name="Google Shape;595;p10"/>
          <p:cNvPicPr preferRelativeResize="0"/>
          <p:nvPr/>
        </p:nvPicPr>
        <p:blipFill rotWithShape="1">
          <a:blip r:embed="rId3">
            <a:alphaModFix/>
          </a:blip>
          <a:srcRect/>
          <a:stretch/>
        </p:blipFill>
        <p:spPr>
          <a:xfrm rot="-5400000">
            <a:off x="188295" y="3203411"/>
            <a:ext cx="530600" cy="530600"/>
          </a:xfrm>
          <a:prstGeom prst="rect">
            <a:avLst/>
          </a:prstGeom>
          <a:noFill/>
          <a:ln>
            <a:noFill/>
          </a:ln>
        </p:spPr>
      </p:pic>
      <p:sp>
        <p:nvSpPr>
          <p:cNvPr id="596" name="Google Shape;596;p10"/>
          <p:cNvSpPr txBox="1"/>
          <p:nvPr/>
        </p:nvSpPr>
        <p:spPr>
          <a:xfrm rot="-5400000">
            <a:off x="10839703" y="3333715"/>
            <a:ext cx="2350338" cy="40011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0EEF0"/>
                </a:solidFill>
                <a:latin typeface="Times New Roman"/>
                <a:ea typeface="Times New Roman"/>
                <a:cs typeface="Times New Roman"/>
                <a:sym typeface="Times New Roman"/>
              </a:rPr>
              <a:t>About </a:t>
            </a:r>
            <a:endParaRPr sz="2000" b="1">
              <a:solidFill>
                <a:srgbClr val="F0EEF0"/>
              </a:solidFill>
              <a:latin typeface="Times New Roman"/>
              <a:ea typeface="Times New Roman"/>
              <a:cs typeface="Times New Roman"/>
              <a:sym typeface="Times New Roman"/>
            </a:endParaRPr>
          </a:p>
        </p:txBody>
      </p:sp>
      <p:sp>
        <p:nvSpPr>
          <p:cNvPr id="597" name="Google Shape;597;p10"/>
          <p:cNvSpPr txBox="1"/>
          <p:nvPr/>
        </p:nvSpPr>
        <p:spPr>
          <a:xfrm>
            <a:off x="1568800" y="987025"/>
            <a:ext cx="6804300" cy="5614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SzPts val="1500"/>
              <a:buFont typeface="Times New Roman"/>
              <a:buChar char="➢"/>
            </a:pPr>
            <a:r>
              <a:rPr lang="en-US" sz="1500">
                <a:latin typeface="Times New Roman"/>
                <a:ea typeface="Times New Roman"/>
                <a:cs typeface="Times New Roman"/>
                <a:sym typeface="Times New Roman"/>
              </a:rPr>
              <a:t>The most accurate detection models were obtained using high-resolution images and do not reach real-time speed. Therefore, in this context, it is necessary to sacrifice some accuracy by using smaller input images to improve the inference rate.</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Faster R-CNN using Res2Net-101 obtains the best speed/accuracy trade-off but needs lower resolution images to achieve real-time inference speed.</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 Two-stage Faster R-CNN models can achieve speeds comparable to one-stage detec- tors with higher detection accuracy.</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 The anchor-free FCOS detector is a slightly faster one-stage alternative to RetinaNet, with similar precision and lower memory usage.</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RetinaNet MobileNet is the only model reaching 30 FPS, but with low precision. YOLOv3 or FCOS ResNet-50 at 25 FPS are more convenient options for on-board applications, although not as accurate as Faster R-CNN.</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Increasing the image resolution significantly degrades the computational efficiency of RetinaNet models with ResNet backbones, hence becoming impractical for this application.</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One-stage models fail to achieve good results over the minority class in this problem. Faster R-CNN models proved to be more robust to the presence of imbalanced data.</a:t>
            </a:r>
            <a:endParaRPr sz="1500">
              <a:latin typeface="Times New Roman"/>
              <a:ea typeface="Times New Roman"/>
              <a:cs typeface="Times New Roman"/>
              <a:sym typeface="Times New Roman"/>
            </a:endParaRPr>
          </a:p>
          <a:p>
            <a:pPr marL="457200" lvl="0" indent="0" algn="l" rtl="0">
              <a:spcBef>
                <a:spcPts val="1200"/>
              </a:spcBef>
              <a:spcAft>
                <a:spcPts val="0"/>
              </a:spcAft>
              <a:buNone/>
            </a:pPr>
            <a:endParaRPr sz="1500">
              <a:latin typeface="Times New Roman"/>
              <a:ea typeface="Times New Roman"/>
              <a:cs typeface="Times New Roman"/>
              <a:sym typeface="Times New Roman"/>
            </a:endParaRPr>
          </a:p>
        </p:txBody>
      </p:sp>
      <p:sp>
        <p:nvSpPr>
          <p:cNvPr id="598" name="Google Shape;598;p10"/>
          <p:cNvSpPr txBox="1"/>
          <p:nvPr/>
        </p:nvSpPr>
        <p:spPr>
          <a:xfrm>
            <a:off x="1855700" y="448225"/>
            <a:ext cx="27792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US" sz="2300" b="1" i="1">
                <a:solidFill>
                  <a:schemeClr val="dk1"/>
                </a:solidFill>
                <a:latin typeface="Times New Roman"/>
                <a:ea typeface="Times New Roman"/>
                <a:cs typeface="Times New Roman"/>
                <a:sym typeface="Times New Roman"/>
              </a:rPr>
              <a:t>Conclusions</a:t>
            </a:r>
            <a:endParaRPr sz="2300" b="1" i="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965</Words>
  <Application>Microsoft Office PowerPoint</Application>
  <PresentationFormat>Custom</PresentationFormat>
  <Paragraphs>168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Zähringer</dc:creator>
  <cp:lastModifiedBy>ismail - [2010]</cp:lastModifiedBy>
  <cp:revision>2</cp:revision>
  <dcterms:created xsi:type="dcterms:W3CDTF">2017-01-05T13:17:27Z</dcterms:created>
  <dcterms:modified xsi:type="dcterms:W3CDTF">2021-07-27T06:45:56Z</dcterms:modified>
</cp:coreProperties>
</file>