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01"/>
  </p:notesMasterIdLst>
  <p:sldIdLst>
    <p:sldId id="256" r:id="rId2"/>
    <p:sldId id="293" r:id="rId3"/>
    <p:sldId id="258" r:id="rId4"/>
    <p:sldId id="277" r:id="rId5"/>
    <p:sldId id="338" r:id="rId6"/>
    <p:sldId id="340" r:id="rId7"/>
    <p:sldId id="278" r:id="rId8"/>
    <p:sldId id="369" r:id="rId9"/>
    <p:sldId id="370" r:id="rId10"/>
    <p:sldId id="360" r:id="rId11"/>
    <p:sldId id="339" r:id="rId12"/>
    <p:sldId id="279" r:id="rId13"/>
    <p:sldId id="280" r:id="rId14"/>
    <p:sldId id="315" r:id="rId15"/>
    <p:sldId id="316" r:id="rId16"/>
    <p:sldId id="317" r:id="rId17"/>
    <p:sldId id="318" r:id="rId18"/>
    <p:sldId id="341" r:id="rId19"/>
    <p:sldId id="368" r:id="rId20"/>
    <p:sldId id="348" r:id="rId21"/>
    <p:sldId id="342" r:id="rId22"/>
    <p:sldId id="346" r:id="rId23"/>
    <p:sldId id="347" r:id="rId24"/>
    <p:sldId id="343" r:id="rId25"/>
    <p:sldId id="344" r:id="rId26"/>
    <p:sldId id="345" r:id="rId27"/>
    <p:sldId id="363" r:id="rId28"/>
    <p:sldId id="364" r:id="rId29"/>
    <p:sldId id="365" r:id="rId30"/>
    <p:sldId id="373" r:id="rId31"/>
    <p:sldId id="375" r:id="rId32"/>
    <p:sldId id="259" r:id="rId33"/>
    <p:sldId id="266" r:id="rId34"/>
    <p:sldId id="314" r:id="rId35"/>
    <p:sldId id="267" r:id="rId36"/>
    <p:sldId id="264" r:id="rId37"/>
    <p:sldId id="361" r:id="rId38"/>
    <p:sldId id="351" r:id="rId39"/>
    <p:sldId id="275" r:id="rId40"/>
    <p:sldId id="294" r:id="rId41"/>
    <p:sldId id="289" r:id="rId42"/>
    <p:sldId id="312" r:id="rId43"/>
    <p:sldId id="313" r:id="rId44"/>
    <p:sldId id="326" r:id="rId45"/>
    <p:sldId id="330" r:id="rId46"/>
    <p:sldId id="331" r:id="rId47"/>
    <p:sldId id="272" r:id="rId48"/>
    <p:sldId id="337" r:id="rId49"/>
    <p:sldId id="290" r:id="rId50"/>
    <p:sldId id="291" r:id="rId51"/>
    <p:sldId id="320" r:id="rId52"/>
    <p:sldId id="329" r:id="rId53"/>
    <p:sldId id="321" r:id="rId54"/>
    <p:sldId id="332" r:id="rId55"/>
    <p:sldId id="333" r:id="rId56"/>
    <p:sldId id="309" r:id="rId57"/>
    <p:sldId id="319" r:id="rId58"/>
    <p:sldId id="366" r:id="rId59"/>
    <p:sldId id="367" r:id="rId60"/>
    <p:sldId id="354" r:id="rId61"/>
    <p:sldId id="257" r:id="rId62"/>
    <p:sldId id="276" r:id="rId63"/>
    <p:sldId id="281" r:id="rId64"/>
    <p:sldId id="311" r:id="rId65"/>
    <p:sldId id="284" r:id="rId66"/>
    <p:sldId id="287" r:id="rId67"/>
    <p:sldId id="288" r:id="rId68"/>
    <p:sldId id="310" r:id="rId69"/>
    <p:sldId id="268" r:id="rId70"/>
    <p:sldId id="334" r:id="rId71"/>
    <p:sldId id="271" r:id="rId72"/>
    <p:sldId id="335" r:id="rId73"/>
    <p:sldId id="355" r:id="rId74"/>
    <p:sldId id="362" r:id="rId75"/>
    <p:sldId id="352" r:id="rId76"/>
    <p:sldId id="262" r:id="rId77"/>
    <p:sldId id="350" r:id="rId78"/>
    <p:sldId id="376" r:id="rId79"/>
    <p:sldId id="303" r:id="rId80"/>
    <p:sldId id="304" r:id="rId81"/>
    <p:sldId id="299" r:id="rId82"/>
    <p:sldId id="261" r:id="rId83"/>
    <p:sldId id="371" r:id="rId84"/>
    <p:sldId id="372" r:id="rId85"/>
    <p:sldId id="356" r:id="rId86"/>
    <p:sldId id="357" r:id="rId87"/>
    <p:sldId id="358" r:id="rId88"/>
    <p:sldId id="359" r:id="rId89"/>
    <p:sldId id="374" r:id="rId90"/>
    <p:sldId id="377" r:id="rId91"/>
    <p:sldId id="378" r:id="rId92"/>
    <p:sldId id="381" r:id="rId93"/>
    <p:sldId id="300" r:id="rId94"/>
    <p:sldId id="302" r:id="rId95"/>
    <p:sldId id="380" r:id="rId96"/>
    <p:sldId id="383" r:id="rId97"/>
    <p:sldId id="382" r:id="rId98"/>
    <p:sldId id="379" r:id="rId99"/>
    <p:sldId id="292"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端" id="{C32BC25D-3404-4398-9B31-4ED31C9586BD}">
          <p14:sldIdLst>
            <p14:sldId id="256"/>
            <p14:sldId id="293"/>
          </p14:sldIdLst>
        </p14:section>
        <p14:section name="基本知识" id="{914FBB0C-AB7E-45D3-872A-D90BAFBDF689}">
          <p14:sldIdLst>
            <p14:sldId id="258"/>
            <p14:sldId id="277"/>
            <p14:sldId id="338"/>
            <p14:sldId id="340"/>
          </p14:sldIdLst>
        </p14:section>
        <p14:section name="最大流" id="{2993C90C-DC85-4FC1-B049-3994F98F0A0A}">
          <p14:sldIdLst>
            <p14:sldId id="278"/>
            <p14:sldId id="369"/>
            <p14:sldId id="370"/>
          </p14:sldIdLst>
        </p14:section>
        <p14:section name="最大流-混合图欧拉回路" id="{F70C7EA0-4644-41E6-BF12-52ADFFA4F28E}">
          <p14:sldIdLst>
            <p14:sldId id="360"/>
          </p14:sldIdLst>
        </p14:section>
        <p14:section name="最小割" id="{7CE0EC62-5A34-4F1A-9D29-C375A11A656F}">
          <p14:sldIdLst>
            <p14:sldId id="339"/>
            <p14:sldId id="279"/>
            <p14:sldId id="280"/>
          </p14:sldIdLst>
        </p14:section>
        <p14:section name="最小割-最大权闭合子图" id="{6A32BE87-DA39-40EC-A946-85C6D0EA62B5}">
          <p14:sldIdLst>
            <p14:sldId id="315"/>
            <p14:sldId id="316"/>
            <p14:sldId id="317"/>
            <p14:sldId id="318"/>
          </p14:sldIdLst>
        </p14:section>
        <p14:section name="最小割-&quot;线性代数&quot;" id="{F87ECD8F-97F7-49CD-988F-F404BD399E48}">
          <p14:sldIdLst>
            <p14:sldId id="341"/>
            <p14:sldId id="368"/>
          </p14:sldIdLst>
        </p14:section>
        <p14:section name="最小割-&quot;Happiness&quot;" id="{E241AA5D-15D2-4FDF-890A-F824FC1EF292}">
          <p14:sldIdLst>
            <p14:sldId id="348"/>
          </p14:sldIdLst>
        </p14:section>
        <p14:section name="最小割-&quot;MUL&quot;" id="{42F6B147-69E3-4AE9-B144-634BA206C182}">
          <p14:sldIdLst>
            <p14:sldId id="342"/>
          </p14:sldIdLst>
        </p14:section>
        <p14:section name="最小割-&quot;切糕&quot;" id="{233A5070-15D0-4304-9ACB-BE2DE0FECB63}">
          <p14:sldIdLst>
            <p14:sldId id="346"/>
            <p14:sldId id="347"/>
          </p14:sldIdLst>
        </p14:section>
        <p14:section name="最小割-&quot;Pairing Wizards&quot;" id="{BE42757D-E122-42B7-BFD9-58A94960B54F}">
          <p14:sldIdLst>
            <p14:sldId id="343"/>
            <p14:sldId id="344"/>
            <p14:sldId id="345"/>
          </p14:sldIdLst>
        </p14:section>
        <p14:section name="最小割-&quot;Setting Maps&quot;" id="{286D31F5-7AE3-4BF0-A078-4762FA84DC6E}">
          <p14:sldIdLst>
            <p14:sldId id="363"/>
            <p14:sldId id="364"/>
            <p14:sldId id="365"/>
          </p14:sldIdLst>
        </p14:section>
        <p14:section name="最小割-&quot;Yet Another Maxflow Problem&quot;" id="{DF3A23B9-3E0B-442F-8D38-CEED12225482}">
          <p14:sldIdLst>
            <p14:sldId id="373"/>
            <p14:sldId id="375"/>
          </p14:sldIdLst>
        </p14:section>
        <p14:section name="二分图" id="{64DDC193-0478-4CCA-89D8-392EE986C083}">
          <p14:sldIdLst>
            <p14:sldId id="259"/>
            <p14:sldId id="266"/>
            <p14:sldId id="314"/>
            <p14:sldId id="267"/>
            <p14:sldId id="264"/>
          </p14:sldIdLst>
        </p14:section>
        <p14:section name="二分图-奇怪的题" id="{80CBEC77-54F9-4FDA-A2EB-5F1AE6ED84BC}">
          <p14:sldIdLst>
            <p14:sldId id="361"/>
          </p14:sldIdLst>
        </p14:section>
        <p14:section name="二分图-&quot;小凸玩矩阵&quot;" id="{EA693884-0CFB-44EE-BED9-69E48FE2298B}">
          <p14:sldIdLst>
            <p14:sldId id="351"/>
          </p14:sldIdLst>
        </p14:section>
        <p14:section name="二分图-&quot;Double color chessboard&quot;" id="{EF7A30BC-3272-4F02-9545-DECD913A2AAE}">
          <p14:sldIdLst>
            <p14:sldId id="275"/>
          </p14:sldIdLst>
        </p14:section>
        <p14:section name="二分图-&quot;Misaka Network 与测试&quot;" id="{D648265C-1B4E-4574-8686-4EA0937CB28E}">
          <p14:sldIdLst>
            <p14:sldId id="294"/>
          </p14:sldIdLst>
        </p14:section>
        <p14:section name="二分图-&quot;Privatization of Roads in Berland&quot;" id="{B2D1D6CF-4F53-483C-BB73-047E16BFD1C3}">
          <p14:sldIdLst>
            <p14:sldId id="289"/>
            <p14:sldId id="312"/>
            <p14:sldId id="313"/>
          </p14:sldIdLst>
        </p14:section>
        <p14:section name="二分图-&quot;Code-Cola Plants&quot;" id="{B17E92BA-B93F-4047-8FA1-DE8232C9B4F0}">
          <p14:sldIdLst>
            <p14:sldId id="326"/>
            <p14:sldId id="330"/>
            <p14:sldId id="331"/>
          </p14:sldIdLst>
        </p14:section>
        <p14:section name="二分图-最小路径覆盖" id="{9EB67BAF-A488-4BB0-931D-F3AE0AA783D3}">
          <p14:sldIdLst>
            <p14:sldId id="272"/>
            <p14:sldId id="337"/>
          </p14:sldIdLst>
        </p14:section>
        <p14:section name="费用流" id="{D3DE58F7-2A92-4F91-AD78-AC36BF96FC51}">
          <p14:sldIdLst>
            <p14:sldId id="290"/>
            <p14:sldId id="291"/>
            <p14:sldId id="320"/>
            <p14:sldId id="329"/>
            <p14:sldId id="321"/>
            <p14:sldId id="332"/>
            <p14:sldId id="333"/>
          </p14:sldIdLst>
        </p14:section>
        <p14:section name="费用流-&quot;Heidi and Library (hard)&quot;" id="{67A31F43-8CB2-459A-B1CA-325F564A81E0}">
          <p14:sldIdLst>
            <p14:sldId id="309"/>
            <p14:sldId id="319"/>
          </p14:sldIdLst>
        </p14:section>
        <p14:section name="费用流-&quot;机场&quot;" id="{72AD835F-E545-4AD6-B2D3-CF1123534EEB}">
          <p14:sldIdLst>
            <p14:sldId id="366"/>
            <p14:sldId id="367"/>
          </p14:sldIdLst>
        </p14:section>
        <p14:section name="费用流-&quot;剪刀石头布&quot;" id="{55D291E5-59FF-4DE4-9941-246C9AF34375}">
          <p14:sldIdLst>
            <p14:sldId id="354"/>
          </p14:sldIdLst>
        </p14:section>
        <p14:section name="费用流-&quot;白鸽&quot;" id="{1A30DE6A-E8FC-4314-BD48-165B4EEDE4C2}">
          <p14:sldIdLst>
            <p14:sldId id="257"/>
          </p14:sldIdLst>
        </p14:section>
        <p14:section name="上下界" id="{58C45F55-098F-4B31-B19E-9D1F1CE6D30A}">
          <p14:sldIdLst>
            <p14:sldId id="276"/>
            <p14:sldId id="281"/>
            <p14:sldId id="311"/>
            <p14:sldId id="284"/>
          </p14:sldIdLst>
        </p14:section>
        <p14:section name="上下界-&quot;小园丁与老司机&quot;" id="{E1D37ADF-65DA-435B-97A9-5C1FF2F2088E}">
          <p14:sldIdLst>
            <p14:sldId id="287"/>
          </p14:sldIdLst>
        </p14:section>
        <p14:section name="最小割树" id="{BE1428BD-257D-411A-B10B-3B72E9219E07}">
          <p14:sldIdLst>
            <p14:sldId id="288"/>
          </p14:sldIdLst>
        </p14:section>
        <p14:section name="最小割树-&quot;不同的最小割&quot;" id="{D29A0694-D73E-4DF7-BB95-13B70EF409F4}">
          <p14:sldIdLst>
            <p14:sldId id="310"/>
          </p14:sldIdLst>
        </p14:section>
        <p14:section name="最大权匹配" id="{20C4FE5B-50D9-4554-8A15-072889297C64}">
          <p14:sldIdLst>
            <p14:sldId id="268"/>
            <p14:sldId id="334"/>
          </p14:sldIdLst>
        </p14:section>
        <p14:section name="顶标和-&quot;整数规划&quot;" id="{AB7D74CD-4952-4E2F-9050-2B5B2919CAB7}">
          <p14:sldIdLst>
            <p14:sldId id="271"/>
            <p14:sldId id="335"/>
          </p14:sldIdLst>
        </p14:section>
        <p14:section name="Hall定理" id="{448BB639-A7B7-4BD1-868D-86ADF1B1C3BD}">
          <p14:sldIdLst>
            <p14:sldId id="355"/>
          </p14:sldIdLst>
        </p14:section>
        <p14:section name="最小割-&quot;价&quot;" id="{EF6F8013-C65E-4566-978E-AB4E269EE26D}">
          <p14:sldIdLst>
            <p14:sldId id="362"/>
          </p14:sldIdLst>
        </p14:section>
        <p14:section name="Dilworth定理" id="{A6891E9C-F905-48D2-BC03-FCB7144CE684}">
          <p14:sldIdLst>
            <p14:sldId id="352"/>
          </p14:sldIdLst>
        </p14:section>
        <p14:section name="反链-&quot;Birthday&quot;" id="{AAFB6AC8-0109-4E38-9B41-870D90A17672}">
          <p14:sldIdLst>
            <p14:sldId id="262"/>
          </p14:sldIdLst>
        </p14:section>
        <p14:section name="重要性" id="{D695F9F3-0B81-481C-A6D8-A7DA9FB28B73}">
          <p14:sldIdLst>
            <p14:sldId id="350"/>
            <p14:sldId id="376"/>
          </p14:sldIdLst>
        </p14:section>
        <p14:section name="二分图博弈" id="{A181F55A-8706-4749-A0D9-9F68757DB7EF}">
          <p14:sldIdLst>
            <p14:sldId id="303"/>
            <p14:sldId id="304"/>
          </p14:sldIdLst>
        </p14:section>
        <p14:section name="二分图博弈-&quot;花札&quot;" id="{FF4859A3-C42E-41C7-839D-933071652B4C}">
          <p14:sldIdLst>
            <p14:sldId id="299"/>
          </p14:sldIdLst>
        </p14:section>
        <p14:section name="二分图-&quot;无限之环&quot;" id="{AD68DA7A-211B-4262-A3E4-83853216B920}">
          <p14:sldIdLst>
            <p14:sldId id="261"/>
          </p14:sldIdLst>
        </p14:section>
        <p14:section name="二分图-&quot;Fishermen&quot;" id="{7265041B-0446-41FD-BCFE-6F14671A7900}">
          <p14:sldIdLst>
            <p14:sldId id="371"/>
            <p14:sldId id="372"/>
          </p14:sldIdLst>
        </p14:section>
        <p14:section name="最小割-&quot;老C的方块&quot;" id="{AF5DEAFD-29FC-4C99-AD72-73F20A2BEEEB}">
          <p14:sldIdLst>
            <p14:sldId id="356"/>
          </p14:sldIdLst>
        </p14:section>
        <p14:section name="最小割-&quot;Check Pattern is Bad&quot;" id="{350F1777-80AD-4237-8EF9-11BAF43158EA}">
          <p14:sldIdLst>
            <p14:sldId id="357"/>
          </p14:sldIdLst>
        </p14:section>
        <p14:section name="模拟费用流-&quot;蔬菜&quot;" id="{8FE953D7-3B3A-4CE5-9167-528A2B79E858}">
          <p14:sldIdLst>
            <p14:sldId id="358"/>
            <p14:sldId id="359"/>
          </p14:sldIdLst>
        </p14:section>
        <p14:section name="最小割-&quot;Always Online&quot;" id="{04455B2C-0A81-4565-B636-4EA89D7A9B6B}">
          <p14:sldIdLst>
            <p14:sldId id="374"/>
            <p14:sldId id="377"/>
            <p14:sldId id="378"/>
          </p14:sldIdLst>
        </p14:section>
        <p14:section name="匹配与秩" id="{E860A93B-D885-414A-ACB4-14EF58F9F0BA}">
          <p14:sldIdLst>
            <p14:sldId id="381"/>
          </p14:sldIdLst>
        </p14:section>
        <p14:section name="退流-&quot;LIS&quot;" id="{F2284BCE-C196-4B2E-9044-165B42367231}">
          <p14:sldIdLst>
            <p14:sldId id="300"/>
            <p14:sldId id="302"/>
            <p14:sldId id="380"/>
          </p14:sldIdLst>
        </p14:section>
        <p14:section name="二分图-奇怪的题" id="{59DDC5EF-F4C3-4A9D-BADA-7AB33EF216B4}">
          <p14:sldIdLst>
            <p14:sldId id="383"/>
          </p14:sldIdLst>
        </p14:section>
        <p14:section name="平面图最小割-&quot;狼抓兔子&quot;" id="{6023AB9B-712B-4DD6-9F94-40E812EA23AB}">
          <p14:sldIdLst>
            <p14:sldId id="382"/>
          </p14:sldIdLst>
        </p14:section>
        <p14:section name="完结" id="{3C7EEE29-0E18-45F3-9CDD-0F33655AA5C4}">
          <p14:sldIdLst>
            <p14:sldId id="379"/>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57" autoAdjust="0"/>
    <p:restoredTop sz="86407" autoAdjust="0"/>
  </p:normalViewPr>
  <p:slideViewPr>
    <p:cSldViewPr snapToGrid="0">
      <p:cViewPr varScale="1">
        <p:scale>
          <a:sx n="69" d="100"/>
          <a:sy n="69" d="100"/>
        </p:scale>
        <p:origin x="60" y="546"/>
      </p:cViewPr>
      <p:guideLst/>
    </p:cSldViewPr>
  </p:slideViewPr>
  <p:outlineViewPr>
    <p:cViewPr>
      <p:scale>
        <a:sx n="33" d="100"/>
        <a:sy n="33" d="100"/>
      </p:scale>
      <p:origin x="0" y="-49878"/>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9T01:10:41.677"/>
    </inkml:context>
    <inkml:brush xml:id="br0">
      <inkml:brushProperty name="width" value="0.05" units="cm"/>
      <inkml:brushProperty name="height" value="0.05" units="cm"/>
      <inkml:brushProperty name="ignorePressure" value="1"/>
    </inkml:brush>
    <inkml:brush xml:id="br1">
      <inkml:brushProperty name="width" value="0.05" units="cm"/>
      <inkml:brushProperty name="height" value="0.05" units="cm"/>
      <inkml:brushProperty name="color" value="#FF8000"/>
      <inkml:brushProperty name="ignorePressure" value="1"/>
    </inkml:brush>
    <inkml:brush xml:id="br2">
      <inkml:brushProperty name="width" value="0.05" units="cm"/>
      <inkml:brushProperty name="height" value="0.05" units="cm"/>
      <inkml:brushProperty name="color" value="#4FDF7C"/>
      <inkml:brushProperty name="ignorePressure" value="1"/>
    </inkml:brush>
    <inkml:brush xml:id="br3">
      <inkml:brushProperty name="width" value="0.05" units="cm"/>
      <inkml:brushProperty name="height" value="0.05" units="cm"/>
      <inkml:brushProperty name="color" value="#ED1C24"/>
      <inkml:brushProperty name="ignorePressure" value="1"/>
    </inkml:brush>
  </inkml:definitions>
  <inkml:trace contextRef="#ctx0" brushRef="#br0">10137 690,'-3'37,"-2"-2,-7 0,-3-3,-5-2,-4-2,-1-2,-5-4,-2-5,-2-3,-1-5,-2-5,2-4,-2-4,2-5,1-5,2-3,2-5,4-4,3-2,3-2,5-2,4-3,4 0,5-2,4-1,5 3,4-1,4 4,5 2,3 2,3 3,4 2,2 6,2 3,1 6,2 4,-2 4,2 4,-2 4,-1 6,-2 3,-2 6,-5 2,-1 3,-4 2,-5 2,-3 4,-7-1,-2 3</inkml:trace>
  <inkml:trace contextRef="#ctx0" brushRef="#br0" timeOffset="1">4492 718,'-3'37,"-3"-2,-5 0,-5-2,-3-4,-5-1,-2-2,-3-4,-4-5,0-3,-3-5,0-5,0-4,0-4,1-5,1-5,1-3,4-5,2-4,5-2,2-1,4-4,5-2,4 0,6-2,2-1,6 3,4 0,5 2,4 4,2 0,5 4,2 3,4 5,1 3,1 5,1 5,0 4,0 4,0 5,-3 5,0 3,-4 5,-3 3,-2 4,-5 0,-3 4,-5 2,-5 0,-3 3</inkml:trace>
  <inkml:trace contextRef="#ctx0" brushRef="#br0" timeOffset="2">14345 782,'-3'36,"-3"-1,-5 1,-5-4,-3-2,-5-2,-2-3,-3-2,-4-6,0-3,-3-6,0-4,1-4,-2-4,2-4,1-6,1-3,4-6,2-2,5-3,2-2,4-2,5-4,4 1,6-1,2-2,6 2,4 1,5 3,4 2,2 2,5 3,2 2,4 6,1 3,1 6,2 3,-2 5,1 5,0 3,-3 6,0 3,-4 6,-3 2,-2 3,-5 2,-3 2,-5 3,-5 1,-3 2</inkml:trace>
  <inkml:trace contextRef="#ctx0" brushRef="#br0" timeOffset="3">9267 790,'-4518'0</inkml:trace>
  <inkml:trace contextRef="#ctx0" brushRef="#br0" timeOffset="4">5234 1022,'-485'-232,"963"-16</inkml:trace>
  <inkml:trace contextRef="#ctx0" brushRef="#br0" timeOffset="5">919 790,'2685'0</inkml:trace>
  <inkml:trace contextRef="#ctx0" brushRef="#br0" timeOffset="6">3127 543,'477'247,"-960"-13</inkml:trace>
  <inkml:trace contextRef="#ctx0" brushRef="#br0" timeOffset="7">10436 770,'3006'20</inkml:trace>
  <inkml:trace contextRef="#ctx0" brushRef="#br0" timeOffset="8">12960 549,'482'241,"-964"0</inkml:trace>
  <inkml:trace contextRef="#ctx0" brushRef="#br0" timeOffset="9">580 803,'-3'36,"-3"0,-5-1,-4-3,-5-2,-4-2,-1-3,-5-2,-2-6,-2-3,-1-6,-2-3,2-5,-2-5,2-3,1-6,2-3,2-6,3-2,5-3,2-2,5-2,3-3,5-1,6 0,2-2,6 2,5 1,3 3,5 2,2 2,5 3,3 2,2 6,2 3,1 6,2 3,-2 5,2 5,-2 3,-1 6,-2 3,-2 6,-5 2,-1 3,-4 2,-5 2,-4 3,-5 1,-3 2</inkml:trace>
  <inkml:trace contextRef="#ctx0" brushRef="#br0" timeOffset="10">7478 3770,'2013'-2392</inkml:trace>
  <inkml:trace contextRef="#ctx0" brushRef="#br0" timeOffset="11">8998 1590,'493'-212,"-619"734</inkml:trace>
  <inkml:trace contextRef="#ctx0" brushRef="#br0" timeOffset="12">4497 1386,'1789'2385</inkml:trace>
  <inkml:trace contextRef="#ctx0" brushRef="#br0" timeOffset="13">6189 3243,'97'528,"-579"-767</inkml:trace>
  <inkml:trace contextRef="#ctx0" brushRef="#br0" timeOffset="14">7133 4126,'-3'37,"-3"-2,-5 0,-5-2,-3-4,-5 0,-2-4,-3-2,-4-7,0-1,-3-7,0-4,1-4,-2-4,2-4,1-7,2-1,2-7,3-2,5-4,2 0,4-4,5-2,4 0,6-2,2-1,6 3,4 0,5 2,4 4,2 1,5 2,3 4,2 5,2 3,1 5,2 5,-2 4,1 4,0 5,-3 5,0 3,-4 5,-3 4,-2 2,-5 1,-3 4,-5 2,-5 0,-3 3</inkml:trace>
  <inkml:trace contextRef="#ctx0" brushRef="#br0" timeOffset="15">10656 157,'-9'7,"2"2,7-9,0 7,0 1,0-8,0 16,0-8,0-8,0 16,0-9,0 1,0 8,0-16,0 15,0-6,0-2,0 8,0-6,0 6,0-15,0 16,0-9,0-7,0 8,0 1,7 6,9-8,-16 2,8-2,-8-7,7 8,2-1,-9-7,7 0,-7 9,8-9,-8 0,15 0,-15 0,16-9,-8-6,-1 15,2-7,-2-9,8 8,-15 1,16-2,-16-6,17-9,-10 24,-7-23,0 8,8-9,-8 15,16-6,-16-1,0 9,0-10,0 10,0-1,0 1,0-9,0 16,0-8,0 1,0-2,0 9,0-7,0-1,0 8,0-16,0 16,0-8,-9 1,9 7,0-9,0 9,-7-15,-1 15,1-7,-2 7,1 0,1-9,-2 9,2 0,7 0,-15-7,15 7,-9 0,9 0,-7 0,-1 0,1 0,7 0,-9 0,9 7,-15 2,15-2,-8 1,8-8,-7 16,7-16,0 7,-9 8,9-6,-7-1,7 8,0-9,0 1,0-1,-8 2,8 6,-7-8</inkml:trace>
  <inkml:trace contextRef="#ctx0" brushRef="#br1" timeOffset="16">11406 118,'0'0,"0"-9,0 2,0-1,0 1,9-2,-9 9,7 0,-7-7,8 7,1-8,-9 1,7 7,-7 0,8-9,-8 9,16 0,-16 0,7 0,1 0,-1 0,-7 0,9 0,-9 0,15 0,-15 0,9 0,-9 0,15 0,-15 0,7 0,-7 0,0 0,9 9,-2-2,-7 8,8-6,-8-2,0 1,0-8,0 7,0 10,0-10,0 2,0-9,0 15,-8-15,1 16,-2-1,-6 9,15-17,-16 9,16-8,0-1,-7 2,7-2,-8 1,-1-8,9 9,0-9,-7 7,7 1,-8 8,1-16,7 7,-16 1,1-1,15-7,-17 9,1 6,1-15,8 9,7-9,-16 7,1 1,6-1,1-7,8 0,-7 9,-2-9,2 0,7 7,0-7,7 0,9 0,8 0,-16 0,30 0,2 0,-9 0,-7 0,7 0,15 8,-29-8,-10 0,9 0,-8 0,-1 0,2 0</inkml:trace>
  <inkml:trace contextRef="#ctx0" brushRef="#br2" timeOffset="17">12220 24,'7'0,"-7"0,0 8,0 0,0 8,0-16,0 7,0 8,0 1,0-8,0-1,0 10,0-10,0 9,0-1,0 1,0-16,0 15,0-6,0-1,0-8,0 7,0 2,0-2,0-7,0 8,0 8,0-16,0 15,0-6,0-9,0 15,0-15,0 7,0-7,0 16,-7-8,7-1,0 2,0-9,0 7,-8 1,8 1,0-9,0 7,0 1,0-1</inkml:trace>
  <inkml:trace contextRef="#ctx0" brushRef="#br3" timeOffset="18">13950 649,'0'0,"9"0,6 0,-15 0,7 0,-7 0,9 0,-2 0,-7 0,8 0,-8 0,16 0,-16 0,7 0,-7 0,17 0,-17 0,7 0,-7 0,15 0,-15 0,9 0,-9 0,15 0,-15 0,7 0,-7 0,17 0,-17 0,7 0,-7 0,16 0</inkml:trace>
  <inkml:trace contextRef="#ctx0" brushRef="#br3" timeOffset="19">14043 673,'-8'0,"8"7,0 2,0-1,0-8,0 7,0 2,0-2,0-7,0 8,0-1,0 2,0-9,0 8,0-1,0-7,0 7,0 2,0-1,0-8,0 7,0 1,0 0,0-8,0 8,0-1,0 1,0-8,0 9,0-2,0 0,0-7,0 8,0 1,0-2,0-7,0 8,0-1,8-7,-8 9,0-9</inkml:trace>
  <inkml:trace contextRef="#ctx0" brushRef="#br2" timeOffset="20">2458 56,'-9'0,"9"15,0-15,0 7,0 17,0-17,0 2,0-1,0 15,0-23,0 24,0-9,0 1,0-1,0 1,0-8,0 8,0-9,0 17,-7-16,0-1,7 2,0-9,0 15,0-8,0 2,0 6,0-15,0 9,0-9,0 15,-8-15,8 7,0 2,0-2,-9 8,2-6,7-2,0-7,0 8,0 1,0-2,-8-7,8 8,0-8</inkml:trace>
  <inkml:trace contextRef="#ctx0" brushRef="#br1" timeOffset="21">1748 73,'0'-9,"0"9,0-15,0 15,8-7,-8 7,7 0,-7-9,9 9,13-8,-22 8,9 0,-1 0,-1 0,-7 0,9 0,-2 0,1 0,-1 8,2-8,-2 16,-7-16,0 8,8-8,-8 7,0 2,0-2,7 1,-7-1,0 2,0-9,0 7,0 1,0 1,0-9,0 7,0 1,0-1,-7 2,-8-2,-1 8,8 1,-8-8,1 8,6-16,-6 15,15-15,-7 9,-9-2,8 1,8-8,-9 7,9-7,-7 0,0 17,-10-17,17 7,-7 2,-1-9,1 0,-2 15,1-15,1 7,-2 2,9-9,0 7,0-7,9 0,22 0,-16 0,-6 0,13 0,-13 0,15 0,-24 0,15 0,-8 0,-7 0,17 0,-1 0,-16 0,7 0,1 0,-1 0,2 0,-9 0,15 0,-15 0,15 0,1 0</inkml:trace>
  <inkml:trace contextRef="#ctx0" brushRef="#br0" timeOffset="22">1062 73,'0'7,"-7"-7,7 8,-9-8,9 7,-7 2,7-9,-8 7,8 1,-7 1,-2 6,9-15,-8 7,8 9,0-16,-7 15,-2-6,9-2,0-7,-7 17,7-10,0 8,0-6,0-2,0 8,0-6,-15 15,15-24,0 15,0 1,-9 6,9-22,0 9,0-1,0-1,0 2,0-2,0 1,0-8,0 16,0-1,9-15,-9 7,7 2,-7-9,8 8,-1-8,9 0,-8 7,16 2,-17-9,-7 7,9-7,-2 0,1 0,-8 0,7 0,2 0,-2 0,-7 0,8 0,1 0,-2 0,8 0,-6-7,-2-2,8 2,-6-1,22-16,-31 17,8 7,-1-24,9 8,-16 9,15-10,-7 2,-8 8,9-9,-9 8,7-8,-7 9,8-1,-8-8,0-8,0 17,7-17,-7 9,0-1,0 8,0-15,0 8,0 6,0 1,0-8,0 9,0-1,0 1,-7-2,7 2,-8 7,8-8,-7 1,-2 7,9-9,-8 9,1 0,7 0,-8 0,8 0,-8 0,0 0,-7-15,15 15,-8 0,-8 0,16 0,-16 0,16 0,-7 0,-8 0,6 0,-6 0,8 0,7 0,-9 0,-6 0,15 0,-9 0,2 0,7 0,-8 0,8 0,-7 15,7-15,0 9,0-9,0 15,-9-15,9 7</inkml:trace>
  <inkml:trace contextRef="#ctx0" brushRef="#br3" timeOffset="23">369 690,'0'0,"0"0,0-8,0 8,0-8,-7 8,-2 0,2-15,7 15,-8 0,1 0,-2-8,1 8,1 0,7 0,-9 0,2 0,-1 0,8 0,-7 0,-2 0,2 0,7 0,-8 8,-1-1,9 1,-7 0,7 0,0 0,0-1,0-7,0 9,0-2,0 1,0-8,0 7,0 2,0-9,0 15,0-15,0 7,7 2,2-1,-1-8,-8 7,0 2,7-9,2 0,-9 7,7-7,-7 0,8 8,-1-1,9 2,-16-1,8-8,-8 0,9 0,-2 7,-7-7,8 0,-8 0,7 7,-7-7,9 9,-2-1,-7-8,8 7,-8-7,0 9,0-9,9 7,-9 1,0 1,0-9,0 7,0 1,0 8,0-16,0 7,0-7,-9 8,9-1,-8-7,1 0,-2 0,9 0,-7 0,-1 0,1 0,7 0,-9 0,1 0,1 0,7 0,-9 0,2 0,-1 0,8 0,-7 0,7 0,-9 0,2 0,7-7,-8 7,-8 0,16 0,-8-8,1 8,7 0,-9-7,2-2,-1 9,-8 0,16-7,0-1,-7 8</inkml:trace>
  <inkml:trace contextRef="#ctx0" brushRef="#br0" timeOffset="24">4045 2090,'0'0,"16"0,-16 0,7 0,-7 0,8 0,-1 0,2 0,-9 0,15 0,-7 7,8 9,-16-1,7 1,-7-8,0-8,0 7,0 2,0-1,0 8,-7-9,-1 1,0-8,-7 16,7-9,-23 8,15-6,1-1,-9-1,8-7,8 9,1-2,7-7,-9 8,9-1,0-7,-7 9,-8-9,15 0,-24 7,24-7,-16 8,16-8,0 0,16 7,8-7,-9 0,8 0,9 0,15 0,-16 0,23 0,-38 0,8 0,-9 0,1 0,-9 0,1 0,-1 0,10 0,-10 0,9 0,-16 0,8 0,-1 0,2 0,-2 0,1 0,8 0,-8 0,8 0</inkml:trace>
  <inkml:trace contextRef="#ctx0" brushRef="#br1" timeOffset="25">3992 2730,'7'9,"1"-9,-8 0,8-9,-8-6,15 8,-15 7,8-9,0 9,-1 0,-7 0,9 0,-2 0,1 0,-8 0,7 0,2 0,-1 0,-8 0,0 9,0 13,0-5,0-1,0 6,0-13,0 21,0-21,-8-2,-1 17,-6-9,8-15,7 7,-9-7,9 9,-15-9,0 0,15 8,-8-1,0-7,0 9,1-9,-2 7,9-7,-7 8,-1-1,1 2,-10 6,17-8,-7 2,0-1,-2-8,9 7,0 2,0-9,16 0,-9 0,25 0,-1 0,0 0,-23 0,30-9,-14 9,0 0,-17-7,9 7,8-8,-24 8,8 0,15 0,-23 0,8 0,-8 0</inkml:trace>
  <inkml:trace contextRef="#ctx0" brushRef="#br2" timeOffset="26">3982 3349,'0'0,"8"-9,-1 9,-7-7,9 7,-9-8,15-8,-6 9,-2 7,1 0,-1-15,2 15,6 0,-8 0,9 0,-16 0,8 0,-8 0,16 0,-1 0,-7 0,-1 0,2 7,-2-7,1 8,-8-8,0 7,9 2,-2-2,-7 1,0-8,0 7,0 9,0-8,0 8,0-8,0 15,0-15,0 8,-7-1,-10 1,10-8,-2-1,-6 2,15-2,-7 1,-9 8,0-8,0-1,9 1,-8 8,-1-9,8 1,-8 15,16-15,-8 1,1-2,7-7,-9 8,9-1,-15-7,-1 9,16-9,-7 0,-1 0,1 0,7 0,-9 0,9 0,16 7,-1-7,-15 0,16 0,-16 0,8 0,-8 0,16 0,-9 0,10 0,-2 0,-8 0,9 0,-1 0,-15 0,16 0,-8 0,0 0,-8 0,16 0,-9 0,17 0,-9 0,1 0,15 0,-23 0,-8 0,16 0,-16 0,7 0,17 0,-16 0,8 0,-9 0,-7 0,15 0,-15 0</inkml:trace>
  <inkml:trace contextRef="#ctx0" brushRef="#br0" timeOffset="27">9272 2128,'0'0,"17"0,-17 0,7 0,2 0,-2 0,-7 0,8 0,-8 9,7-2,2 1,-2-1,1 10,-8-17,0 16,0-9,0 1,0-1,0 9,0-16,0 15,0-6,0-1,0 8,-8-1,1-8,-2 9,-6-1,8 2,-9-1,8-9,-1-7,2 8,-1-1,1 2,-2-9,-6 15,15-6,-9-2,9-7,-7 0,7 0,-7 0,-1 0,-8 15,16-15,0 0,0 0,7 0,10 0,14 0,-8 0,-8 0,9 0,-15 0,6 0,-8 0,2-7,6 7,-15 0,7 0,2 0,-1 0,-1 0,2 0,-2 0,1-8,8 1,-9 7,-7 0,8 0</inkml:trace>
  <inkml:trace contextRef="#ctx0" brushRef="#br1" timeOffset="28">9195 2778,'0'-15,"0"6,7 2,-7 7,8 0,-1-8,2 8,-1-9,-8 9,16 0,-9 0,1 0,-1 0,2 0,-2 0,1 0,-8 0,9 0,-2 0,1 0,-8 0,7 0,2 0,-9 0,7 0,1 9,-8-1,7-1,2 17,-9-24,0 7,0-7,0 16,0-8,0-1,0 1,0-8,0 9,0-2,0 1,0-8,-9 16,2-16,-1 8,8-1,-7 0,7-7,-9 9,2-9,7 8,-8-1,1-7,-2 0,9 16,-8-16,1 8,-9 8,1-8,15-8,-16 0,16 7,-8-7,-1 7,-6 2,8-1,-2-8,9 0,-7 0,-1 7,1 2,-2-9,9 7,-15-7,15 0,-16 15,1-15,6 9,2-1,-1-8,8 0,8 0,-1 0,9 0,-1 0,-15 0,9 0,15 7,-9-7,8 0,9 0,-16 0,6 0,2 0,-15 0,-2 0,1 0,-8 0,7 0,9 0,-8 0,15 0,-6 0,-10 0,-7 0,8 0,8 0,-9 0,-7 0,8 0,-8 0,9 0,-2 0,-7 0</inkml:trace>
  <inkml:trace contextRef="#ctx0" brushRef="#br2" timeOffset="29">9188 3333,'0'-8,"0"1,0 7,8-9,-1 9,-7-7,9 7,-1 0,-1-8,-7 8,9 0,-2 0,1 0,8 0,-9 0,1 0,-1 0,-7 0,17 8,-10-8,2 0,-9 0,7 7,8 2,-15-9,0 7,0 1,0-8,0 7,0 2,0 15,0-24,0 7,0-7,0 15,0-15,0 9,0-2,0 1,0-8,-7 7,-1-7,1 9,-2-1,-6-1,15 2,-9-9,2 15,-1-8,1 2,-2-9,-6 0,15 7,-7 1,7-8,-16 0,8 7,-1-7,2 9,-1-1,-8-8,16 7,-7 1,-17 0,9 0,6-8,-6 15,15-15,-7 8,-2-8,9 0,9 0,13 0,2 0,-24 0,24 8,-24-8,7 0,2 0,6 0,-8 0,2 0,6 0,-15 0,16 0,-8 0,8 0,-9 0,1 0,8 0,-16 0,15 0,-6 0,-2 0,1 0,-1 0,-7 0,16 0,-8 0,-1 0,-7 0,9 0,-1 0,-1 0,-7 0,9 0,-2 0,1 0</inkml:trace>
  <inkml:trace contextRef="#ctx0" brushRef="#br0" timeOffset="30">5742 32,'0'0,"0"8,0 15,-24 1,24-24,0 15,-7 25,7-25,0 8,0-15,-8 8,8-16,0 8,0-1,0 9,0-8,0 15,8-15,-8 8,7-8,-7-8,9 23,-9-15,7-8,-7 0,8 0,-8 0,16 0,-8 0,-1 0,2 0,-9 0,15 0,1 0,-9 0,10 0,5 0,-6-15,8-1,-17 8,1 1,-8-10,16 10,-16-2,0 2,8-1,-8 1,7-9,-7 8,0-8,0 8,0-8,0 16,0-15,0-1,0-8,0 17,0-1,0-8,0 9,-7-8,7 15,-8-9,1 9,7-15,0 15,-9 0,9-8,-8 8,1 0,7 0,-9-8,2 8,-1-8,1 8,7 0,-9 0,2 0,-1 0,8 0,-7 0,-2 0,1 0,8 0,-7 0,-2 0,2 0,-1 0,1 0,-2 0,2 0,7 0,-8 8,-1 0</inkml:trace>
  <inkml:trace contextRef="#ctx0" brushRef="#br0" timeOffset="31">5742 32</inkml:trace>
  <inkml:trace contextRef="#ctx0" brushRef="#br1" timeOffset="32">6865 118,'-7'0,"7"0,0 15,-8-6,8 13,-9-6,9-1,0-6,0 15,0-24,0 7,0 1,0-1,0-7,0 9,9-9,-1 7,-8-7,7 17,1-17,0 0,0 15,15-8,-23-7,8 0,-1 0,1 0,1 0,-2 0,1 0,-8 0,7 0,2 0,6-7,-15-1,16 1,-16-2,7 1,-7 1,0 7,8-16,-8 1,0 6,0-6,0 6,0-6,0 8,0-2,0 2,0-1,0 1,0-9,0 8,0 8,0-9,0 2,0-1,0 8,0-7,-8 7,1 0,-2-9,9 9,-7 0,-1-7,1 7,-2 0,2 0,7 0,-8 0,1 0,-2 0,9 0,-8 0,1 0,-1 0,0 0,0 0,1 0,7 0,-8 0,8 0,-8 7,0-7,8 9,-7-9</inkml:trace>
  <inkml:trace contextRef="#ctx0" brushRef="#br2" timeOffset="33">7968 1,'0'7,"0"9,0-16,0 16,0-9,0 2,-9-2,1 8,1 1,7-8,0 8,0-8,-8-1,8 9,-8-1,8 9,-8-17,1 10,7-10,-8 2,8 6,0 1,0-16,0 15,-16 9,16-24,0 7,0 2,0-2,0-7,0 15,0-15,0 9,0 15,-7-24,7 7,0 1,0-1,0-7,0 9,-8-9,8 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6T04:55:08.049"/>
    </inkml:context>
    <inkml:brush xml:id="br0">
      <inkml:brushProperty name="width" value="0.05" units="cm"/>
      <inkml:brushProperty name="height" value="0.05" units="cm"/>
    </inkml:brush>
  </inkml:definitions>
  <inkml:trace contextRef="#ctx0" brushRef="#br0">31 254 8751 0 0,'-6'-31'384'0'0,"0"-3"88"0"0,0-7-376 0 0,4 1-96 0 0,2-1 0 0 0,0 9 0 0 0,0 10 216 0 0,-2 10 272 0 0,-6 32-6568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25456-576C-43DA-BBF8-F91DE50E584B}" type="datetimeFigureOut">
              <a:rPr lang="zh-CN" altLang="en-US" smtClean="0"/>
              <a:t>2023/8/17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4092B-7143-4AE6-8B91-2E4EBFA8E904}" type="slidenum">
              <a:rPr lang="zh-CN" altLang="en-US" smtClean="0"/>
              <a:t>‹#›</a:t>
            </a:fld>
            <a:endParaRPr lang="zh-CN" altLang="en-US"/>
          </a:p>
        </p:txBody>
      </p:sp>
    </p:spTree>
    <p:extLst>
      <p:ext uri="{BB962C8B-B14F-4D97-AF65-F5344CB8AC3E}">
        <p14:creationId xmlns:p14="http://schemas.microsoft.com/office/powerpoint/2010/main" val="67071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32</a:t>
            </a:fld>
            <a:endParaRPr lang="zh-CN" altLang="en-US"/>
          </a:p>
        </p:txBody>
      </p:sp>
    </p:spTree>
    <p:extLst>
      <p:ext uri="{BB962C8B-B14F-4D97-AF65-F5344CB8AC3E}">
        <p14:creationId xmlns:p14="http://schemas.microsoft.com/office/powerpoint/2010/main" val="426409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4092B-7143-4AE6-8B91-2E4EBFA8E904}" type="slidenum">
              <a:rPr lang="zh-CN" altLang="en-US" smtClean="0"/>
              <a:t>49</a:t>
            </a:fld>
            <a:endParaRPr lang="zh-CN" altLang="en-US"/>
          </a:p>
        </p:txBody>
      </p:sp>
    </p:spTree>
    <p:extLst>
      <p:ext uri="{BB962C8B-B14F-4D97-AF65-F5344CB8AC3E}">
        <p14:creationId xmlns:p14="http://schemas.microsoft.com/office/powerpoint/2010/main" val="229459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4092B-7143-4AE6-8B91-2E4EBFA8E904}" type="slidenum">
              <a:rPr lang="zh-CN" altLang="en-US" smtClean="0"/>
              <a:t>58</a:t>
            </a:fld>
            <a:endParaRPr lang="zh-CN" altLang="en-US"/>
          </a:p>
        </p:txBody>
      </p:sp>
    </p:spTree>
    <p:extLst>
      <p:ext uri="{BB962C8B-B14F-4D97-AF65-F5344CB8AC3E}">
        <p14:creationId xmlns:p14="http://schemas.microsoft.com/office/powerpoint/2010/main" val="302886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61</a:t>
            </a:fld>
            <a:endParaRPr lang="zh-CN" altLang="en-US"/>
          </a:p>
        </p:txBody>
      </p:sp>
    </p:spTree>
    <p:extLst>
      <p:ext uri="{BB962C8B-B14F-4D97-AF65-F5344CB8AC3E}">
        <p14:creationId xmlns:p14="http://schemas.microsoft.com/office/powerpoint/2010/main" val="184546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63</a:t>
            </a:fld>
            <a:endParaRPr lang="zh-CN" altLang="en-US"/>
          </a:p>
        </p:txBody>
      </p:sp>
    </p:spTree>
    <p:extLst>
      <p:ext uri="{BB962C8B-B14F-4D97-AF65-F5344CB8AC3E}">
        <p14:creationId xmlns:p14="http://schemas.microsoft.com/office/powerpoint/2010/main" val="102874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65</a:t>
            </a:fld>
            <a:endParaRPr lang="zh-CN" altLang="en-US"/>
          </a:p>
        </p:txBody>
      </p:sp>
    </p:spTree>
    <p:extLst>
      <p:ext uri="{BB962C8B-B14F-4D97-AF65-F5344CB8AC3E}">
        <p14:creationId xmlns:p14="http://schemas.microsoft.com/office/powerpoint/2010/main" val="262742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80</a:t>
            </a:fld>
            <a:endParaRPr lang="zh-CN" altLang="en-US"/>
          </a:p>
        </p:txBody>
      </p:sp>
    </p:spTree>
    <p:extLst>
      <p:ext uri="{BB962C8B-B14F-4D97-AF65-F5344CB8AC3E}">
        <p14:creationId xmlns:p14="http://schemas.microsoft.com/office/powerpoint/2010/main" val="3144734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257833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18110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30088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020612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90009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755126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782855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38596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69579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615315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9502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6564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0282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无动画）">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31601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0912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55929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无动画）">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27251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5731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无动画）">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87338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83B3AF-544C-429D-84EA-D8B1631309C7}" type="datetimeFigureOut">
              <a:rPr lang="zh-CN" altLang="en-US" smtClean="0"/>
              <a:t>2023/8/17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8094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3B3AF-544C-429D-84EA-D8B1631309C7}" type="datetimeFigureOut">
              <a:rPr lang="zh-CN" altLang="en-US" smtClean="0"/>
              <a:t>2023/8/17</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51343951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68" r:id="rId3"/>
    <p:sldLayoutId id="2147483753" r:id="rId4"/>
    <p:sldLayoutId id="2147483754" r:id="rId5"/>
    <p:sldLayoutId id="2147483769" r:id="rId6"/>
    <p:sldLayoutId id="2147483755" r:id="rId7"/>
    <p:sldLayoutId id="2147483770"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Calibri" panose="020F0502020204030204" pitchFamily="34" charset="0"/>
                <a:cs typeface="Calibri" panose="020F0502020204030204" pitchFamily="34" charset="0"/>
              </a:rPr>
              <a:t>网络流</a:t>
            </a:r>
          </a:p>
        </p:txBody>
      </p:sp>
      <p:sp>
        <p:nvSpPr>
          <p:cNvPr id="3" name="副标题 2"/>
          <p:cNvSpPr>
            <a:spLocks noGrp="1"/>
          </p:cNvSpPr>
          <p:nvPr>
            <p:ph type="subTitle" idx="1"/>
          </p:nvPr>
        </p:nvSpPr>
        <p:spPr/>
        <p:txBody>
          <a:bodyPr/>
          <a:lstStyle/>
          <a:p>
            <a:r>
              <a:rPr lang="zh-CN" altLang="en-US" dirty="0"/>
              <a:t>胡家齐</a:t>
            </a:r>
          </a:p>
        </p:txBody>
      </p:sp>
    </p:spTree>
    <p:extLst>
      <p:ext uri="{BB962C8B-B14F-4D97-AF65-F5344CB8AC3E}">
        <p14:creationId xmlns:p14="http://schemas.microsoft.com/office/powerpoint/2010/main" val="297495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19D0E-7253-4BEC-77B5-E3AB5640BE4F}"/>
              </a:ext>
            </a:extLst>
          </p:cNvPr>
          <p:cNvSpPr>
            <a:spLocks noGrp="1"/>
          </p:cNvSpPr>
          <p:nvPr>
            <p:ph type="title"/>
          </p:nvPr>
        </p:nvSpPr>
        <p:spPr/>
        <p:txBody>
          <a:bodyPr/>
          <a:lstStyle/>
          <a:p>
            <a:r>
              <a:rPr lang="zh-CN" altLang="en-US" dirty="0"/>
              <a:t>混合图欧拉回路</a:t>
            </a:r>
          </a:p>
        </p:txBody>
      </p:sp>
      <p:sp>
        <p:nvSpPr>
          <p:cNvPr id="3" name="内容占位符 2">
            <a:extLst>
              <a:ext uri="{FF2B5EF4-FFF2-40B4-BE49-F238E27FC236}">
                <a16:creationId xmlns:a16="http://schemas.microsoft.com/office/drawing/2014/main" id="{AC970BA1-2104-6BA7-F0D4-E9D35608FC15}"/>
              </a:ext>
            </a:extLst>
          </p:cNvPr>
          <p:cNvSpPr>
            <a:spLocks noGrp="1"/>
          </p:cNvSpPr>
          <p:nvPr>
            <p:ph idx="1"/>
          </p:nvPr>
        </p:nvSpPr>
        <p:spPr/>
        <p:txBody>
          <a:bodyPr/>
          <a:lstStyle/>
          <a:p>
            <a:r>
              <a:rPr lang="zh-CN" altLang="en-US" dirty="0"/>
              <a:t>给一张同时包含有向边和无向边的图</a:t>
            </a:r>
            <a:endParaRPr lang="en-US" altLang="zh-CN" dirty="0"/>
          </a:p>
          <a:p>
            <a:r>
              <a:rPr lang="zh-CN" altLang="en-US" dirty="0"/>
              <a:t>要求给无向边定向使得最终得到一个欧拉回路</a:t>
            </a:r>
          </a:p>
        </p:txBody>
      </p:sp>
    </p:spTree>
    <p:extLst>
      <p:ext uri="{BB962C8B-B14F-4D97-AF65-F5344CB8AC3E}">
        <p14:creationId xmlns:p14="http://schemas.microsoft.com/office/powerpoint/2010/main" val="383791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5387D-2AFC-92A0-A891-6CE4E3FA8188}"/>
              </a:ext>
            </a:extLst>
          </p:cNvPr>
          <p:cNvSpPr>
            <a:spLocks noGrp="1"/>
          </p:cNvSpPr>
          <p:nvPr>
            <p:ph type="title"/>
          </p:nvPr>
        </p:nvSpPr>
        <p:spPr/>
        <p:txBody>
          <a:bodyPr/>
          <a:lstStyle/>
          <a:p>
            <a:r>
              <a:rPr lang="zh-CN" altLang="en-US" dirty="0"/>
              <a:t>最小割</a:t>
            </a:r>
          </a:p>
        </p:txBody>
      </p:sp>
      <p:sp>
        <p:nvSpPr>
          <p:cNvPr id="3" name="文本占位符 2">
            <a:extLst>
              <a:ext uri="{FF2B5EF4-FFF2-40B4-BE49-F238E27FC236}">
                <a16:creationId xmlns:a16="http://schemas.microsoft.com/office/drawing/2014/main" id="{4C6FDC13-E4FC-C1B9-1CEA-106363DA025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286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最小割</a:t>
            </a:r>
          </a:p>
        </p:txBody>
      </p:sp>
      <p:sp>
        <p:nvSpPr>
          <p:cNvPr id="3" name="内容占位符 2"/>
          <p:cNvSpPr>
            <a:spLocks noGrp="1"/>
          </p:cNvSpPr>
          <p:nvPr>
            <p:ph idx="1"/>
          </p:nvPr>
        </p:nvSpPr>
        <p:spPr/>
        <p:txBody>
          <a:bodyPr/>
          <a:lstStyle/>
          <a:p>
            <a:r>
              <a:rPr lang="zh-CN" altLang="en-US" dirty="0"/>
              <a:t>常见的是有源汇点的最小割，且边是有向的</a:t>
            </a:r>
            <a:endParaRPr lang="en-US" altLang="zh-CN" dirty="0"/>
          </a:p>
          <a:p>
            <a:r>
              <a:rPr lang="zh-CN" altLang="en-US" dirty="0"/>
              <a:t>割指的是一个边的集合，使得删去这个集合中的边后，源点和汇点不连通</a:t>
            </a:r>
            <a:endParaRPr lang="en-US" altLang="zh-CN" dirty="0"/>
          </a:p>
          <a:p>
            <a:r>
              <a:rPr lang="zh-CN" altLang="en-US" dirty="0"/>
              <a:t>割的代价是被割掉边的容量之和</a:t>
            </a:r>
          </a:p>
        </p:txBody>
      </p:sp>
    </p:spTree>
    <p:extLst>
      <p:ext uri="{BB962C8B-B14F-4D97-AF65-F5344CB8AC3E}">
        <p14:creationId xmlns:p14="http://schemas.microsoft.com/office/powerpoint/2010/main" val="18920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最大流最小割定理</a:t>
            </a:r>
          </a:p>
        </p:txBody>
      </p:sp>
      <p:sp>
        <p:nvSpPr>
          <p:cNvPr id="3" name="内容占位符 2"/>
          <p:cNvSpPr>
            <a:spLocks noGrp="1"/>
          </p:cNvSpPr>
          <p:nvPr>
            <p:ph idx="1"/>
          </p:nvPr>
        </p:nvSpPr>
        <p:spPr/>
        <p:txBody>
          <a:bodyPr/>
          <a:lstStyle/>
          <a:p>
            <a:r>
              <a:rPr lang="zh-CN" altLang="en-US" dirty="0"/>
              <a:t>在一个网络中，最大流和最小割的数值相等。</a:t>
            </a:r>
          </a:p>
        </p:txBody>
      </p:sp>
    </p:spTree>
    <p:extLst>
      <p:ext uri="{BB962C8B-B14F-4D97-AF65-F5344CB8AC3E}">
        <p14:creationId xmlns:p14="http://schemas.microsoft.com/office/powerpoint/2010/main" val="392756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p:sp>
        <p:nvSpPr>
          <p:cNvPr id="3" name="内容占位符 2"/>
          <p:cNvSpPr>
            <a:spLocks noGrp="1"/>
          </p:cNvSpPr>
          <p:nvPr>
            <p:ph idx="1"/>
          </p:nvPr>
        </p:nvSpPr>
        <p:spPr/>
        <p:txBody>
          <a:bodyPr/>
          <a:lstStyle/>
          <a:p>
            <a:r>
              <a:rPr lang="zh-CN" altLang="en-US" b="1" dirty="0"/>
              <a:t>题目描述：</a:t>
            </a:r>
            <a:endParaRPr lang="en-US" altLang="zh-CN" b="1" dirty="0"/>
          </a:p>
          <a:p>
            <a:r>
              <a:rPr lang="zh-CN" altLang="en-US" dirty="0"/>
              <a:t>给你一张有向图，每个点都有一个权值（可正可负），要求它的一个闭合子图，使得里面点的权值之和最大；</a:t>
            </a:r>
            <a:endParaRPr lang="en-US" altLang="zh-CN" dirty="0"/>
          </a:p>
          <a:p>
            <a:r>
              <a:rPr lang="zh-CN" altLang="en-US" dirty="0"/>
              <a:t>闭合子图，是原图的一个子图，且所有点没有连向外面的边。</a:t>
            </a:r>
            <a:endParaRPr lang="en-US" altLang="zh-CN" dirty="0"/>
          </a:p>
        </p:txBody>
      </p:sp>
    </p:spTree>
    <p:extLst>
      <p:ext uri="{BB962C8B-B14F-4D97-AF65-F5344CB8AC3E}">
        <p14:creationId xmlns:p14="http://schemas.microsoft.com/office/powerpoint/2010/main" val="227191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显然如果没有闭合的限制，最优一定是选走所有权值为正的点，收益为</a:t>
                </a:r>
                <a14:m>
                  <m:oMath xmlns:m="http://schemas.openxmlformats.org/officeDocument/2006/math">
                    <m:r>
                      <a:rPr lang="en-US" altLang="zh-CN" b="0" i="1" smtClean="0">
                        <a:latin typeface="Cambria Math" panose="02040503050406030204" pitchFamily="18" charset="0"/>
                      </a:rPr>
                      <m:t>𝑠𝑢𝑚</m:t>
                    </m:r>
                  </m:oMath>
                </a14:m>
                <a:r>
                  <a:rPr lang="zh-CN" altLang="en-US" dirty="0"/>
                  <a:t>；</a:t>
                </a:r>
                <a:endParaRPr lang="en-US" altLang="zh-CN" dirty="0"/>
              </a:p>
              <a:p>
                <a:r>
                  <a:rPr lang="zh-CN" altLang="en-US" dirty="0"/>
                  <a:t>如果一个正权点没选，代价为</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如果一个负权点选了，代价为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要使权值和最大， 就要使代价最小，设最小代价为</a:t>
                </a:r>
                <a14:m>
                  <m:oMath xmlns:m="http://schemas.openxmlformats.org/officeDocument/2006/math">
                    <m:r>
                      <a:rPr lang="en-US" altLang="zh-CN" b="0" i="1" smtClean="0">
                        <a:latin typeface="Cambria Math" panose="02040503050406030204" pitchFamily="18" charset="0"/>
                      </a:rPr>
                      <m:t>𝑆</m:t>
                    </m:r>
                  </m:oMath>
                </a14:m>
                <a:r>
                  <a:rPr lang="zh-CN" altLang="en-US" dirty="0"/>
                  <a:t>，则答案即为</a:t>
                </a:r>
                <a14:m>
                  <m:oMath xmlns:m="http://schemas.openxmlformats.org/officeDocument/2006/math">
                    <m:r>
                      <a:rPr lang="en-US" altLang="zh-CN" b="0" i="1" smtClean="0">
                        <a:latin typeface="Cambria Math" panose="02040503050406030204" pitchFamily="18" charset="0"/>
                      </a:rPr>
                      <m:t>𝑠𝑢𝑚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1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考虑使用</a:t>
                </a:r>
                <a:r>
                  <a:rPr lang="zh-CN" altLang="en-US" b="1" dirty="0">
                    <a:solidFill>
                      <a:srgbClr val="FFC000"/>
                    </a:solidFill>
                  </a:rPr>
                  <a:t>最小割</a:t>
                </a:r>
                <a:r>
                  <a:rPr lang="zh-CN" altLang="en-US" dirty="0"/>
                  <a:t>来解决；</a:t>
                </a:r>
                <a:endParaRPr lang="en-US" altLang="zh-CN" dirty="0"/>
              </a:p>
              <a:p>
                <a:r>
                  <a:rPr lang="zh-CN" altLang="en-US" dirty="0"/>
                  <a:t>首先每个点最终只可能有两种状态：选或不选。</a:t>
                </a:r>
                <a:endParaRPr lang="en-US" altLang="zh-CN" dirty="0"/>
              </a:p>
              <a:p>
                <a:r>
                  <a:rPr lang="zh-CN" altLang="en-US" dirty="0"/>
                  <a:t>建立源点</a:t>
                </a:r>
                <a14:m>
                  <m:oMath xmlns:m="http://schemas.openxmlformats.org/officeDocument/2006/math">
                    <m:r>
                      <a:rPr lang="en-US" altLang="zh-CN" i="1" dirty="0" smtClean="0">
                        <a:latin typeface="Cambria Math" panose="02040503050406030204" pitchFamily="18" charset="0"/>
                      </a:rPr>
                      <m:t>𝑆</m:t>
                    </m:r>
                  </m:oMath>
                </a14:m>
                <a:r>
                  <a:rPr lang="zh-CN" altLang="en-US" dirty="0"/>
                  <a:t>和汇点</a:t>
                </a:r>
                <a14:m>
                  <m:oMath xmlns:m="http://schemas.openxmlformats.org/officeDocument/2006/math">
                    <m:r>
                      <a:rPr lang="en-US" altLang="zh-CN" b="0" i="1" smtClean="0">
                        <a:latin typeface="Cambria Math" panose="02040503050406030204" pitchFamily="18" charset="0"/>
                      </a:rPr>
                      <m:t>𝑇</m:t>
                    </m:r>
                  </m:oMath>
                </a14:m>
                <a:r>
                  <a:rPr lang="zh-CN" altLang="en-US" dirty="0"/>
                  <a:t>；</a:t>
                </a:r>
                <a:endParaRPr lang="en-US" altLang="zh-CN" dirty="0"/>
              </a:p>
              <a:p>
                <a:r>
                  <a:rPr lang="zh-CN" altLang="en-US" dirty="0"/>
                  <a:t>如果一个点在最小割中与</a:t>
                </a:r>
                <a14:m>
                  <m:oMath xmlns:m="http://schemas.openxmlformats.org/officeDocument/2006/math">
                    <m:r>
                      <a:rPr lang="en-US" altLang="zh-CN" b="0" i="1" smtClean="0">
                        <a:latin typeface="Cambria Math" panose="02040503050406030204" pitchFamily="18" charset="0"/>
                      </a:rPr>
                      <m:t>𝑆</m:t>
                    </m:r>
                  </m:oMath>
                </a14:m>
                <a:r>
                  <a:rPr lang="zh-CN" altLang="en-US" dirty="0"/>
                  <a:t>相连，则表示选；与</a:t>
                </a:r>
                <a14:m>
                  <m:oMath xmlns:m="http://schemas.openxmlformats.org/officeDocument/2006/math">
                    <m:r>
                      <a:rPr lang="en-US" altLang="zh-CN" b="0" i="1" smtClean="0">
                        <a:latin typeface="Cambria Math" panose="02040503050406030204" pitchFamily="18" charset="0"/>
                      </a:rPr>
                      <m:t>𝑇</m:t>
                    </m:r>
                  </m:oMath>
                </a14:m>
                <a:r>
                  <a:rPr lang="zh-CN" altLang="en-US" dirty="0"/>
                  <a:t>相连，则表示不选。</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092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r>
                  <a:rPr lang="zh-CN" altLang="en-US" dirty="0"/>
                  <a:t>对于一个权值为正的点</a:t>
                </a:r>
                <a14:m>
                  <m:oMath xmlns:m="http://schemas.openxmlformats.org/officeDocument/2006/math">
                    <m:r>
                      <a:rPr lang="en-US" altLang="zh-CN" i="1">
                        <a:latin typeface="Cambria Math" panose="02040503050406030204" pitchFamily="18" charset="0"/>
                      </a:rPr>
                      <m:t>𝑣</m:t>
                    </m:r>
                  </m:oMath>
                </a14:m>
                <a:r>
                  <a:rPr lang="zh-CN" altLang="en-US" dirty="0"/>
                  <a:t>，连边</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𝑣</m:t>
                    </m:r>
                  </m:oMath>
                </a14:m>
                <a:r>
                  <a:rPr lang="zh-CN" altLang="en-US" dirty="0"/>
                  <a:t>，容量为</a:t>
                </a:r>
                <a14:m>
                  <m:oMath xmlns:m="http://schemas.openxmlformats.org/officeDocument/2006/math">
                    <m:r>
                      <a:rPr lang="en-US" altLang="zh-CN" i="1">
                        <a:latin typeface="Cambria Math" panose="02040503050406030204" pitchFamily="18" charset="0"/>
                      </a:rPr>
                      <m:t>𝑥</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r>
                  <a:rPr lang="zh-CN" altLang="en-US" dirty="0"/>
                  <a:t>对于一个权值为负的点</a:t>
                </a:r>
                <a14:m>
                  <m:oMath xmlns:m="http://schemas.openxmlformats.org/officeDocument/2006/math">
                    <m:r>
                      <a:rPr lang="en-US" altLang="zh-CN" i="1" dirty="0">
                        <a:latin typeface="Cambria Math" panose="02040503050406030204" pitchFamily="18" charset="0"/>
                      </a:rPr>
                      <m:t>𝑣</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0</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把所有原图上的边容量都设为</a:t>
                </a:r>
                <a14:m>
                  <m:oMath xmlns:m="http://schemas.openxmlformats.org/officeDocument/2006/math">
                    <m:r>
                      <a:rPr lang="en-US" altLang="zh-CN" b="0" i="1" smtClean="0">
                        <a:latin typeface="Cambria Math" panose="02040503050406030204" pitchFamily="18" charset="0"/>
                      </a:rPr>
                      <m:t>+∞</m:t>
                    </m:r>
                  </m:oMath>
                </a14:m>
                <a:r>
                  <a:rPr lang="zh-CN" altLang="en-US" dirty="0"/>
                  <a:t>；</a:t>
                </a:r>
                <a:endParaRPr lang="en-US" altLang="zh-CN" dirty="0"/>
              </a:p>
              <a:p>
                <a:r>
                  <a:rPr lang="zh-CN" altLang="en-US" dirty="0"/>
                  <a:t>这样最小代价就等于这张图的最小割，即最大流。</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1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FEAA7-43E1-BFCB-7B4C-8DBAB5A63C12}"/>
              </a:ext>
            </a:extLst>
          </p:cNvPr>
          <p:cNvSpPr>
            <a:spLocks noGrp="1"/>
          </p:cNvSpPr>
          <p:nvPr>
            <p:ph type="title"/>
          </p:nvPr>
        </p:nvSpPr>
        <p:spPr/>
        <p:txBody>
          <a:bodyPr/>
          <a:lstStyle/>
          <a:p>
            <a:r>
              <a:rPr lang="zh-CN" altLang="en-US" i="0" dirty="0">
                <a:effectLst/>
                <a:latin typeface="Lato" panose="020F0502020204030204" pitchFamily="34" charset="0"/>
              </a:rPr>
              <a:t>「</a:t>
            </a:r>
            <a:r>
              <a:rPr lang="en-US" altLang="zh-CN" i="0" dirty="0">
                <a:effectLst/>
                <a:latin typeface="Lato" panose="020F0502020204030204" pitchFamily="34" charset="0"/>
              </a:rPr>
              <a:t>TJOI2015</a:t>
            </a:r>
            <a:r>
              <a:rPr lang="zh-CN" altLang="en-US" i="0" dirty="0">
                <a:effectLst/>
                <a:latin typeface="Lato" panose="020F0502020204030204" pitchFamily="34" charset="0"/>
              </a:rPr>
              <a:t>」线性代数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F0BF834-2C3D-7854-B57A-375836F9ACC4}"/>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 的矩阵 </a:t>
                </a:r>
                <a14:m>
                  <m:oMath xmlns:m="http://schemas.openxmlformats.org/officeDocument/2006/math">
                    <m:r>
                      <a:rPr lang="en-US" altLang="zh-CN" b="0" i="1" smtClean="0">
                        <a:latin typeface="Cambria Math" panose="02040503050406030204" pitchFamily="18" charset="0"/>
                      </a:rPr>
                      <m:t>𝐵</m:t>
                    </m:r>
                  </m:oMath>
                </a14:m>
                <a:r>
                  <a:rPr lang="zh-CN" altLang="en-US" dirty="0"/>
                  <a:t> 和一个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 的矩阵 </a:t>
                </a:r>
                <a14:m>
                  <m:oMath xmlns:m="http://schemas.openxmlformats.org/officeDocument/2006/math">
                    <m:r>
                      <a:rPr lang="en-US" altLang="zh-CN" b="0" i="1" smtClean="0">
                        <a:latin typeface="Cambria Math" panose="02040503050406030204" pitchFamily="18" charset="0"/>
                      </a:rPr>
                      <m:t>𝐶</m:t>
                    </m:r>
                  </m:oMath>
                </a14:m>
                <a:r>
                  <a:rPr lang="zh-CN" altLang="en-US" dirty="0"/>
                  <a:t> </a:t>
                </a:r>
                <a:endParaRPr lang="en-US" altLang="zh-CN" dirty="0"/>
              </a:p>
              <a:p>
                <a:r>
                  <a:rPr lang="zh-CN" altLang="en-US" dirty="0"/>
                  <a:t>求一个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 的 </a:t>
                </a:r>
                <a:r>
                  <a:rPr lang="en-US" altLang="zh-CN" dirty="0"/>
                  <a:t>01</a:t>
                </a:r>
                <a:r>
                  <a:rPr lang="zh-CN" altLang="en-US" dirty="0"/>
                  <a:t> 矩阵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，使得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oMath>
                </a14:m>
                <a:r>
                  <a:rPr lang="en-US" altLang="zh-CN" dirty="0"/>
                  <a:t> </a:t>
                </a:r>
                <a:r>
                  <a:rPr lang="zh-CN" altLang="en-US" dirty="0"/>
                  <a:t>最大</a:t>
                </a:r>
                <a:endParaRPr lang="en-US" altLang="zh-CN" dirty="0"/>
              </a:p>
            </p:txBody>
          </p:sp>
        </mc:Choice>
        <mc:Fallback xmlns="">
          <p:sp>
            <p:nvSpPr>
              <p:cNvPr id="3" name="内容占位符 2">
                <a:extLst>
                  <a:ext uri="{FF2B5EF4-FFF2-40B4-BE49-F238E27FC236}">
                    <a16:creationId xmlns:a16="http://schemas.microsoft.com/office/drawing/2014/main" id="{CF0BF834-2C3D-7854-B57A-375836F9ACC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580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C8280-0473-C548-3AAB-523EA36F1718}"/>
              </a:ext>
            </a:extLst>
          </p:cNvPr>
          <p:cNvSpPr>
            <a:spLocks noGrp="1"/>
          </p:cNvSpPr>
          <p:nvPr>
            <p:ph type="title"/>
          </p:nvPr>
        </p:nvSpPr>
        <p:spPr/>
        <p:txBody>
          <a:bodyPr/>
          <a:lstStyle/>
          <a:p>
            <a:r>
              <a:rPr lang="zh-CN" altLang="en-US" i="0" dirty="0">
                <a:effectLst/>
                <a:latin typeface="Lato" panose="020F0502020204030204" pitchFamily="34" charset="0"/>
              </a:rPr>
              <a:t>「</a:t>
            </a:r>
            <a:r>
              <a:rPr lang="en-US" altLang="zh-CN" i="0" dirty="0">
                <a:effectLst/>
                <a:latin typeface="Lato" panose="020F0502020204030204" pitchFamily="34" charset="0"/>
              </a:rPr>
              <a:t>TJOI2015</a:t>
            </a:r>
            <a:r>
              <a:rPr lang="zh-CN" altLang="en-US" i="0" dirty="0">
                <a:effectLst/>
                <a:latin typeface="Lato" panose="020F0502020204030204" pitchFamily="34" charset="0"/>
              </a:rPr>
              <a:t>」线性代数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079187-D7B4-AD4D-E4E7-DFBC5FA4EFF1}"/>
                  </a:ext>
                </a:extLst>
              </p:cNvPr>
              <p:cNvSpPr>
                <a:spLocks noGrp="1"/>
              </p:cNvSpPr>
              <p:nvPr>
                <p:ph idx="1"/>
              </p:nvPr>
            </p:nvSpPr>
            <p:spPr/>
            <p:txBody>
              <a:bodyPr/>
              <a:lstStyle/>
              <a:p>
                <a:r>
                  <a:rPr lang="zh-CN" altLang="en-US" dirty="0"/>
                  <a:t>转化：选一个点花费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en-US" altLang="zh-CN" dirty="0"/>
                  <a:t> </a:t>
                </a:r>
                <a:r>
                  <a:rPr lang="zh-CN" altLang="en-US" dirty="0"/>
                  <a:t>，同时选两个点获得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a:t>
                </a:r>
                <a:r>
                  <a:rPr lang="zh-CN" altLang="en-US" dirty="0"/>
                  <a:t>，最大化收益</a:t>
                </a:r>
                <a:endParaRPr lang="en-US" altLang="zh-CN" dirty="0"/>
              </a:p>
              <a:p>
                <a:r>
                  <a:rPr lang="zh-CN" altLang="en-US" dirty="0"/>
                  <a:t>建立点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，在一个割中，与源点相连表示选，与汇点相连表示不选</a:t>
                </a:r>
                <a:endParaRPr lang="en-US" altLang="zh-CN" dirty="0"/>
              </a:p>
              <a:p>
                <a:r>
                  <a:rPr lang="zh-CN" altLang="en-US" dirty="0"/>
                  <a:t>其实就是转化成最大权闭合子图</a:t>
                </a:r>
                <a:endParaRPr lang="en-US" altLang="zh-CN" dirty="0"/>
              </a:p>
            </p:txBody>
          </p:sp>
        </mc:Choice>
        <mc:Fallback xmlns="">
          <p:sp>
            <p:nvSpPr>
              <p:cNvPr id="3" name="内容占位符 2">
                <a:extLst>
                  <a:ext uri="{FF2B5EF4-FFF2-40B4-BE49-F238E27FC236}">
                    <a16:creationId xmlns:a16="http://schemas.microsoft.com/office/drawing/2014/main" id="{8C079187-D7B4-AD4D-E4E7-DFBC5FA4EFF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7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讲什么</a:t>
            </a:r>
          </a:p>
        </p:txBody>
      </p:sp>
      <p:sp>
        <p:nvSpPr>
          <p:cNvPr id="3" name="内容占位符 2"/>
          <p:cNvSpPr>
            <a:spLocks noGrp="1"/>
          </p:cNvSpPr>
          <p:nvPr>
            <p:ph idx="1"/>
          </p:nvPr>
        </p:nvSpPr>
        <p:spPr/>
        <p:txBody>
          <a:bodyPr/>
          <a:lstStyle/>
          <a:p>
            <a:r>
              <a:rPr lang="zh-CN" altLang="en-US" dirty="0"/>
              <a:t>经典建模</a:t>
            </a:r>
            <a:endParaRPr lang="en-US" altLang="zh-CN" dirty="0"/>
          </a:p>
          <a:p>
            <a:r>
              <a:rPr lang="zh-CN" altLang="en-US" dirty="0"/>
              <a:t>各种例题</a:t>
            </a:r>
            <a:endParaRPr lang="en-US" altLang="zh-CN" dirty="0"/>
          </a:p>
          <a:p>
            <a:r>
              <a:rPr lang="en-US" altLang="zh-CN" dirty="0"/>
              <a:t>……</a:t>
            </a:r>
          </a:p>
        </p:txBody>
      </p:sp>
    </p:spTree>
    <p:extLst>
      <p:ext uri="{BB962C8B-B14F-4D97-AF65-F5344CB8AC3E}">
        <p14:creationId xmlns:p14="http://schemas.microsoft.com/office/powerpoint/2010/main" val="172168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98E5D-426C-57BB-3B64-7C51CC3B1557}"/>
              </a:ext>
            </a:extLst>
          </p:cNvPr>
          <p:cNvSpPr>
            <a:spLocks noGrp="1"/>
          </p:cNvSpPr>
          <p:nvPr>
            <p:ph type="title"/>
          </p:nvPr>
        </p:nvSpPr>
        <p:spPr/>
        <p:txBody>
          <a:bodyPr/>
          <a:lstStyle/>
          <a:p>
            <a:r>
              <a:rPr lang="en-US" altLang="zh-CN" dirty="0" err="1"/>
              <a:t>Bzoj</a:t>
            </a:r>
            <a:r>
              <a:rPr lang="en-US" altLang="zh-CN" dirty="0"/>
              <a:t> 2127 happiness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6C3392-85B7-0D9F-2577-6962BFBDD223}"/>
                  </a:ext>
                </a:extLst>
              </p:cNvPr>
              <p:cNvSpPr>
                <a:spLocks noGrp="1"/>
              </p:cNvSpPr>
              <p:nvPr>
                <p:ph idx="1"/>
              </p:nvPr>
            </p:nvSpPr>
            <p:spPr>
              <a:xfrm>
                <a:off x="685801" y="2142067"/>
                <a:ext cx="10131425" cy="3649133"/>
              </a:xfrm>
            </p:spPr>
            <p:txBody>
              <a:bodyPr>
                <a:normAutofit/>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个同学坐成 </a:t>
                </a:r>
                <a14:m>
                  <m:oMath xmlns:m="http://schemas.openxmlformats.org/officeDocument/2006/math">
                    <m:r>
                      <a:rPr lang="en-US" altLang="zh-CN" b="0" i="1" smtClean="0">
                        <a:latin typeface="Cambria Math" panose="02040503050406030204" pitchFamily="18" charset="0"/>
                      </a:rPr>
                      <m:t>𝑛</m:t>
                    </m:r>
                  </m:oMath>
                </a14:m>
                <a:r>
                  <a:rPr lang="zh-CN" altLang="en-US" dirty="0"/>
                  <a:t> 行 </a:t>
                </a:r>
                <a14:m>
                  <m:oMath xmlns:m="http://schemas.openxmlformats.org/officeDocument/2006/math">
                    <m:r>
                      <a:rPr lang="en-US" altLang="zh-CN" b="0" i="1" smtClean="0">
                        <a:latin typeface="Cambria Math" panose="02040503050406030204" pitchFamily="18" charset="0"/>
                      </a:rPr>
                      <m:t>𝑚</m:t>
                    </m:r>
                  </m:oMath>
                </a14:m>
                <a:r>
                  <a:rPr lang="zh-CN" altLang="en-US" dirty="0"/>
                  <a:t> 列</a:t>
                </a:r>
                <a:endParaRPr lang="en-US" altLang="zh-CN" dirty="0"/>
              </a:p>
              <a:p>
                <a:r>
                  <a:rPr lang="zh-CN" altLang="en-US" dirty="0"/>
                  <a:t>每个同学可以选择文科或理科之一，可以获得一定喜悦值</a:t>
                </a:r>
                <a:endParaRPr lang="en-US" altLang="zh-CN" dirty="0"/>
              </a:p>
              <a:p>
                <a:r>
                  <a:rPr lang="zh-CN" altLang="en-US" dirty="0"/>
                  <a:t>（四连通）相邻的两个同学都选文科或都选理科可以获得一定喜悦值</a:t>
                </a:r>
                <a:endParaRPr lang="en-US" altLang="zh-CN" dirty="0"/>
              </a:p>
              <a:p>
                <a:r>
                  <a:rPr lang="zh-CN" altLang="en-US" dirty="0"/>
                  <a:t>帮助每个同学选学科，使得总的喜悦值最大</a:t>
                </a:r>
                <a:endParaRPr lang="en-US" altLang="zh-CN" dirty="0"/>
              </a:p>
            </p:txBody>
          </p:sp>
        </mc:Choice>
        <mc:Fallback xmlns="">
          <p:sp>
            <p:nvSpPr>
              <p:cNvPr id="3" name="内容占位符 2">
                <a:extLst>
                  <a:ext uri="{FF2B5EF4-FFF2-40B4-BE49-F238E27FC236}">
                    <a16:creationId xmlns:a16="http://schemas.microsoft.com/office/drawing/2014/main" id="{336C3392-85B7-0D9F-2577-6962BFBDD223}"/>
                  </a:ext>
                </a:extLst>
              </p:cNvPr>
              <p:cNvSpPr>
                <a:spLocks noGrp="1" noRot="1" noChangeAspect="1" noMove="1" noResize="1" noEditPoints="1" noAdjustHandles="1" noChangeArrowheads="1" noChangeShapeType="1" noTextEdit="1"/>
              </p:cNvSpPr>
              <p:nvPr>
                <p:ph idx="1"/>
              </p:nvPr>
            </p:nvSpPr>
            <p:spPr>
              <a:xfrm>
                <a:off x="685801" y="2142067"/>
                <a:ext cx="10131425" cy="3649133"/>
              </a:xfrm>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823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FD81A-30DE-90B2-0D02-ADD1D24FF9F8}"/>
              </a:ext>
            </a:extLst>
          </p:cNvPr>
          <p:cNvSpPr>
            <a:spLocks noGrp="1"/>
          </p:cNvSpPr>
          <p:nvPr>
            <p:ph type="title"/>
          </p:nvPr>
        </p:nvSpPr>
        <p:spPr/>
        <p:txBody>
          <a:bodyPr/>
          <a:lstStyle/>
          <a:p>
            <a:r>
              <a:rPr lang="en-US" altLang="zh-CN" dirty="0"/>
              <a:t>ARC085 E - MUL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FF9FBC-D55A-7CCE-3E8F-0C810F0B4DEB}"/>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个数，编号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a:t>
                </a:r>
                <a:endParaRPr lang="en-US" altLang="zh-CN" dirty="0"/>
              </a:p>
              <a:p>
                <a:r>
                  <a:rPr lang="zh-CN" altLang="en-US" dirty="0"/>
                  <a:t>可以进行任意多次操作，每次选择一个数 </a:t>
                </a:r>
                <a14:m>
                  <m:oMath xmlns:m="http://schemas.openxmlformats.org/officeDocument/2006/math">
                    <m:r>
                      <a:rPr lang="en-US" altLang="zh-CN" b="0" i="1" smtClean="0">
                        <a:latin typeface="Cambria Math" panose="02040503050406030204" pitchFamily="18" charset="0"/>
                      </a:rPr>
                      <m:t>𝑥</m:t>
                    </m:r>
                  </m:oMath>
                </a14:m>
                <a:r>
                  <a:rPr lang="zh-CN" altLang="en-US" dirty="0"/>
                  <a:t> ，删掉 </a:t>
                </a:r>
                <a14:m>
                  <m:oMath xmlns:m="http://schemas.openxmlformats.org/officeDocument/2006/math">
                    <m:r>
                      <a:rPr lang="en-US" altLang="zh-CN" b="0" i="1" smtClean="0">
                        <a:latin typeface="Cambria Math" panose="02040503050406030204" pitchFamily="18" charset="0"/>
                      </a:rPr>
                      <m:t>𝑥</m:t>
                    </m:r>
                  </m:oMath>
                </a14:m>
                <a:r>
                  <a:rPr lang="zh-CN" altLang="en-US" dirty="0"/>
                  <a:t> 的倍数</a:t>
                </a:r>
                <a:endParaRPr lang="en-US" altLang="zh-CN" dirty="0"/>
              </a:p>
              <a:p>
                <a:r>
                  <a:rPr lang="zh-CN" altLang="en-US" dirty="0"/>
                  <a:t>如果数 </a:t>
                </a:r>
                <a14:m>
                  <m:oMath xmlns:m="http://schemas.openxmlformats.org/officeDocument/2006/math">
                    <m:r>
                      <a:rPr lang="en-US" altLang="zh-CN" b="0" i="1" smtClean="0">
                        <a:latin typeface="Cambria Math" panose="02040503050406030204" pitchFamily="18" charset="0"/>
                      </a:rPr>
                      <m:t>𝑖</m:t>
                    </m:r>
                  </m:oMath>
                </a14:m>
                <a:r>
                  <a:rPr lang="zh-CN" altLang="en-US" dirty="0"/>
                  <a:t> 被删掉，则可以获得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可能为负）</a:t>
                </a:r>
                <a:endParaRPr lang="en-US" altLang="zh-CN" dirty="0"/>
              </a:p>
              <a:p>
                <a:r>
                  <a:rPr lang="zh-CN" altLang="en-US" dirty="0"/>
                  <a:t>问最多能获得多少元</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zh-CN" altLang="en-US" dirty="0"/>
              </a:p>
            </p:txBody>
          </p:sp>
        </mc:Choice>
        <mc:Fallback xmlns="">
          <p:sp>
            <p:nvSpPr>
              <p:cNvPr id="3" name="内容占位符 2">
                <a:extLst>
                  <a:ext uri="{FF2B5EF4-FFF2-40B4-BE49-F238E27FC236}">
                    <a16:creationId xmlns:a16="http://schemas.microsoft.com/office/drawing/2014/main" id="{54FF9FBC-D55A-7CCE-3E8F-0C810F0B4DEB}"/>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841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4E704-852F-0394-0B85-8A428F6D8D64}"/>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HNOI2013</a:t>
            </a:r>
            <a:r>
              <a:rPr lang="zh-CN" altLang="en-US" i="0" dirty="0">
                <a:effectLst/>
                <a:latin typeface="Lato" panose="020F0502020204030203" pitchFamily="34" charset="0"/>
              </a:rPr>
              <a:t>」切糕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C79342-11A1-782C-7087-BDF433D3FD61}"/>
                  </a:ext>
                </a:extLst>
              </p:cNvPr>
              <p:cNvSpPr>
                <a:spLocks noGrp="1"/>
              </p:cNvSpPr>
              <p:nvPr>
                <p:ph idx="1"/>
              </p:nvPr>
            </p:nvSpPr>
            <p:spPr/>
            <p:txBody>
              <a:bodyPr/>
              <a:lstStyle/>
              <a:p>
                <a:r>
                  <a:rPr lang="zh-CN" altLang="en-US" dirty="0"/>
                  <a:t>这里直接提供一个转化后的题意</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个整数变量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b="0" dirty="0"/>
                  <a:t> </a:t>
                </a:r>
                <a:r>
                  <a:rPr lang="zh-CN" altLang="en-US" b="0" dirty="0"/>
                  <a:t>可以取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𝑚</m:t>
                        </m:r>
                      </m:e>
                    </m:d>
                  </m:oMath>
                </a14:m>
                <a:r>
                  <a:rPr lang="en-US" altLang="zh-CN" b="0" dirty="0"/>
                  <a:t> </a:t>
                </a:r>
                <a:r>
                  <a:rPr lang="zh-CN" altLang="en-US" b="0" dirty="0"/>
                  <a:t>，取 </a:t>
                </a:r>
                <a14:m>
                  <m:oMath xmlns:m="http://schemas.openxmlformats.org/officeDocument/2006/math">
                    <m:r>
                      <a:rPr lang="en-US" altLang="zh-CN" b="0" i="1" smtClean="0">
                        <a:latin typeface="Cambria Math" panose="02040503050406030204" pitchFamily="18" charset="0"/>
                      </a:rPr>
                      <m:t>𝑗</m:t>
                    </m:r>
                  </m:oMath>
                </a14:m>
                <a:r>
                  <a:rPr lang="en-US" altLang="zh-CN" b="0" dirty="0"/>
                  <a:t> </a:t>
                </a:r>
                <a:r>
                  <a:rPr lang="zh-CN" altLang="en-US" b="0" dirty="0"/>
                  <a:t>需要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b="0" dirty="0"/>
                  <a:t> </a:t>
                </a:r>
                <a:r>
                  <a:rPr lang="zh-CN" altLang="en-US" b="0" dirty="0"/>
                  <a:t>代价</a:t>
                </a:r>
                <a:endParaRPr lang="en-US" altLang="zh-CN" b="0" dirty="0"/>
              </a:p>
              <a:p>
                <a:r>
                  <a:rPr lang="zh-CN" altLang="en-US" dirty="0"/>
                  <a:t>有若干个约束，形如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b="0" dirty="0"/>
              </a:p>
              <a:p>
                <a:r>
                  <a:rPr lang="zh-CN" altLang="en-US" dirty="0"/>
                  <a:t>给变量取值，满足所有约束，最小化总代价</a:t>
                </a:r>
                <a:endParaRPr lang="en-US" altLang="zh-CN" b="0" dirty="0"/>
              </a:p>
            </p:txBody>
          </p:sp>
        </mc:Choice>
        <mc:Fallback xmlns="">
          <p:sp>
            <p:nvSpPr>
              <p:cNvPr id="3" name="内容占位符 2">
                <a:extLst>
                  <a:ext uri="{FF2B5EF4-FFF2-40B4-BE49-F238E27FC236}">
                    <a16:creationId xmlns:a16="http://schemas.microsoft.com/office/drawing/2014/main" id="{19C79342-11A1-782C-7087-BDF433D3FD6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818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4E704-852F-0394-0B85-8A428F6D8D64}"/>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HNOI2013</a:t>
            </a:r>
            <a:r>
              <a:rPr lang="zh-CN" altLang="en-US" i="0" dirty="0">
                <a:effectLst/>
                <a:latin typeface="Lato" panose="020F0502020204030203" pitchFamily="34" charset="0"/>
              </a:rPr>
              <a:t>」切糕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C79342-11A1-782C-7087-BDF433D3FD61}"/>
                  </a:ext>
                </a:extLst>
              </p:cNvPr>
              <p:cNvSpPr>
                <a:spLocks noGrp="1"/>
              </p:cNvSpPr>
              <p:nvPr>
                <p:ph idx="1"/>
              </p:nvPr>
            </p:nvSpPr>
            <p:spPr/>
            <p:txBody>
              <a:bodyPr>
                <a:normAutofit/>
              </a:bodyPr>
              <a:lstStyle/>
              <a:p>
                <a:r>
                  <a:rPr lang="zh-CN" altLang="en-US" dirty="0"/>
                  <a:t>先给出建模</a:t>
                </a:r>
                <a:endParaRPr lang="en-US" altLang="zh-CN" dirty="0"/>
              </a:p>
              <a:p>
                <a:pPr lvl="1"/>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条链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en-US" altLang="zh-CN" dirty="0"/>
                  <a:t> </a:t>
                </a:r>
                <a:r>
                  <a:rPr lang="zh-CN" altLang="en-US" dirty="0"/>
                  <a:t>代价为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𝜔</m:t>
                    </m:r>
                  </m:oMath>
                </a14:m>
                <a:r>
                  <a:rPr lang="en-US" altLang="zh-CN" dirty="0"/>
                  <a:t> </a:t>
                </a:r>
                <a:r>
                  <a:rPr lang="zh-CN" altLang="en-US" dirty="0"/>
                  <a:t>，表示令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取 </a:t>
                </a:r>
                <a14:m>
                  <m:oMath xmlns:m="http://schemas.openxmlformats.org/officeDocument/2006/math">
                    <m:r>
                      <a:rPr lang="en-US" altLang="zh-CN" b="0" i="1" smtClean="0">
                        <a:latin typeface="Cambria Math" panose="02040503050406030204" pitchFamily="18" charset="0"/>
                      </a:rPr>
                      <m:t>𝑗</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a:t>
                </a:r>
                <a:r>
                  <a:rPr lang="zh-CN" altLang="en-US" dirty="0"/>
                  <a:t>代价为 </a:t>
                </a:r>
                <a14:m>
                  <m:oMath xmlns:m="http://schemas.openxmlformats.org/officeDocument/2006/math">
                    <m:r>
                      <a:rPr lang="en-US" altLang="zh-CN" b="0" i="1" smtClean="0">
                        <a:latin typeface="Cambria Math" panose="02040503050406030204" pitchFamily="18" charset="0"/>
                      </a:rPr>
                      <m:t>𝜔</m:t>
                    </m:r>
                  </m:oMath>
                </a14:m>
                <a:r>
                  <a:rPr lang="zh-CN" altLang="en-US" dirty="0"/>
                  <a:t>，表示约束</a:t>
                </a:r>
                <a:endParaRPr lang="en-US" altLang="zh-CN" dirty="0"/>
              </a:p>
              <a:p>
                <a:r>
                  <a:rPr lang="zh-CN" altLang="en-US" b="0" dirty="0"/>
                  <a:t>转化的方式，对于每一个限制等价于</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endParaRPr lang="en-US" altLang="zh-CN" b="0"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oMath>
                </a14:m>
                <a:r>
                  <a:rPr lang="en-US" altLang="zh-CN" b="0" dirty="0"/>
                  <a:t> </a:t>
                </a:r>
                <a:r>
                  <a:rPr lang="zh-CN" altLang="en-US" b="0"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r>
                  <a:rPr lang="en-US" altLang="zh-CN" b="0" dirty="0"/>
                  <a:t> </a:t>
                </a:r>
                <a:r>
                  <a:rPr lang="zh-CN" altLang="en-US" b="0" dirty="0"/>
                  <a:t>矛盾</a:t>
                </a:r>
                <a:endParaRPr lang="en-US" altLang="zh-CN" b="0" dirty="0"/>
              </a:p>
            </p:txBody>
          </p:sp>
        </mc:Choice>
        <mc:Fallback xmlns="">
          <p:sp>
            <p:nvSpPr>
              <p:cNvPr id="3" name="内容占位符 2">
                <a:extLst>
                  <a:ext uri="{FF2B5EF4-FFF2-40B4-BE49-F238E27FC236}">
                    <a16:creationId xmlns:a16="http://schemas.microsoft.com/office/drawing/2014/main" id="{19C79342-11A1-782C-7087-BDF433D3FD6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575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lstStyle/>
              <a:p>
                <a:r>
                  <a:rPr lang="zh-CN" altLang="en-US" dirty="0"/>
                  <a:t>给定长度为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的数组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 </a:t>
                </a:r>
                <a:endParaRPr lang="en-US" altLang="zh-CN" dirty="0"/>
              </a:p>
              <a:p>
                <a:r>
                  <a:rPr lang="zh-CN" altLang="en-US" dirty="0"/>
                  <a:t>每次操作可以把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变为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endParaRPr lang="en-US" altLang="zh-CN" dirty="0"/>
              </a:p>
              <a:p>
                <a:r>
                  <a:rPr lang="zh-CN" altLang="en-US" dirty="0"/>
                  <a:t>对最终的 </a:t>
                </a:r>
                <a14:m>
                  <m:oMath xmlns:m="http://schemas.openxmlformats.org/officeDocument/2006/math">
                    <m:r>
                      <a:rPr lang="en-US" altLang="zh-CN" b="0" i="1" smtClean="0">
                        <a:latin typeface="Cambria Math" panose="02040503050406030204" pitchFamily="18" charset="0"/>
                      </a:rPr>
                      <m:t>𝑎</m:t>
                    </m:r>
                  </m:oMath>
                </a14:m>
                <a:r>
                  <a:rPr lang="zh-CN" altLang="en-US" dirty="0"/>
                  <a:t> 给出 </a:t>
                </a:r>
                <a14:m>
                  <m:oMath xmlns:m="http://schemas.openxmlformats.org/officeDocument/2006/math">
                    <m:r>
                      <a:rPr lang="en-US" altLang="zh-CN" b="0" i="1" smtClean="0">
                        <a:latin typeface="Cambria Math" panose="02040503050406030204" pitchFamily="18" charset="0"/>
                      </a:rPr>
                      <m:t>𝑚</m:t>
                    </m:r>
                  </m:oMath>
                </a14:m>
                <a:r>
                  <a:rPr lang="zh-CN" altLang="en-US" dirty="0"/>
                  <a:t> 对限制，每对限制形如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 ，要求至少满足以下条件之一：</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 ,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r>
                      <a:rPr lang="en-US" altLang="zh-CN" i="1">
                        <a:latin typeface="Cambria Math" panose="02040503050406030204" pitchFamily="18" charset="0"/>
                      </a:rPr>
                      <m:t> ,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endParaRPr lang="en-US" altLang="zh-CN" dirty="0"/>
              </a:p>
              <a:p>
                <a:r>
                  <a:rPr lang="zh-CN" altLang="en-US" dirty="0"/>
                  <a:t>问最少操作次数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55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normAutofit/>
              </a:bodyPr>
              <a:lstStyle/>
              <a:p>
                <a:r>
                  <a:rPr lang="zh-CN" altLang="en-US" dirty="0"/>
                  <a:t>看起来就像是网络流建图</a:t>
                </a:r>
                <a:endParaRPr lang="en-US" altLang="zh-CN" dirty="0"/>
              </a:p>
              <a:p>
                <a:r>
                  <a:rPr lang="zh-CN" altLang="en-US" dirty="0"/>
                  <a:t>但是直接建图并不行，需要先观察一些性质</a:t>
                </a:r>
                <a:endParaRPr lang="en-US" altLang="zh-CN" dirty="0"/>
              </a:p>
              <a:p>
                <a:r>
                  <a:rPr lang="zh-CN" altLang="en-US" dirty="0"/>
                  <a:t>考虑三个点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oMath>
                </a14:m>
                <a:r>
                  <a:rPr lang="en-US" altLang="zh-CN" dirty="0"/>
                  <a:t> </a:t>
                </a:r>
                <a:r>
                  <a:rPr lang="zh-CN" altLang="en-US" dirty="0"/>
                  <a:t>，且存在边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en-US" altLang="zh-CN" dirty="0"/>
                  <a:t> </a:t>
                </a:r>
              </a:p>
              <a:p>
                <a:r>
                  <a:rPr lang="zh-CN" altLang="en-US" dirty="0"/>
                  <a:t>那么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en-US" altLang="zh-CN" dirty="0"/>
                  <a:t> </a:t>
                </a:r>
                <a:r>
                  <a:rPr lang="zh-CN" altLang="en-US" dirty="0"/>
                  <a:t>间的限制是一定满足的</a:t>
                </a:r>
                <a:endParaRPr lang="en-US" altLang="zh-CN" dirty="0"/>
              </a:p>
              <a:p>
                <a:r>
                  <a:rPr lang="zh-CN" altLang="en-US" dirty="0"/>
                  <a:t>也就是说如果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不比邻域中的点都大，那么只有和比他大的点之间的限制才是有用的</a:t>
                </a:r>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3127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lstStyle/>
              <a:p>
                <a:r>
                  <a:rPr lang="zh-CN" altLang="en-US" dirty="0"/>
                  <a:t>回过头来看的话，为什么直接地建图并不行</a:t>
                </a:r>
                <a:endParaRPr lang="en-US" altLang="zh-CN" dirty="0"/>
              </a:p>
              <a:p>
                <a:r>
                  <a:rPr lang="zh-CN" altLang="en-US" dirty="0"/>
                  <a:t>其实这个题的一个点就是每个限制的数值并不是任意的，并不是重新给一个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endParaRPr lang="en-US" altLang="zh-CN" dirty="0"/>
              </a:p>
              <a:p>
                <a:r>
                  <a:rPr lang="zh-CN" altLang="en-US" dirty="0"/>
                  <a:t>而是基于给定的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492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oMath>
                </a14:m>
                <a:r>
                  <a:rPr lang="zh-CN" altLang="en-US" dirty="0"/>
                  <a:t> 个点 </a:t>
                </a:r>
                <a14:m>
                  <m:oMath xmlns:m="http://schemas.openxmlformats.org/officeDocument/2006/math">
                    <m:r>
                      <a:rPr lang="en-US" altLang="zh-CN" b="0" i="1" smtClean="0">
                        <a:latin typeface="Cambria Math" panose="02040503050406030204" pitchFamily="18" charset="0"/>
                      </a:rPr>
                      <m:t>𝑀</m:t>
                    </m:r>
                  </m:oMath>
                </a14:m>
                <a:r>
                  <a:rPr lang="zh-CN" altLang="en-US" dirty="0"/>
                  <a:t> 条边的</a:t>
                </a:r>
                <a:r>
                  <a:rPr lang="en-US" altLang="zh-CN" dirty="0"/>
                  <a:t>DAG</a:t>
                </a:r>
              </a:p>
              <a:p>
                <a:r>
                  <a:rPr lang="zh-CN" altLang="en-US" dirty="0"/>
                  <a:t>将点 </a:t>
                </a:r>
                <a14:m>
                  <m:oMath xmlns:m="http://schemas.openxmlformats.org/officeDocument/2006/math">
                    <m:r>
                      <a:rPr lang="en-US" altLang="zh-CN" b="0" i="1" smtClean="0">
                        <a:latin typeface="Cambria Math" panose="02040503050406030204" pitchFamily="18" charset="0"/>
                      </a:rPr>
                      <m:t>𝑣</m:t>
                    </m:r>
                  </m:oMath>
                </a14:m>
                <a:r>
                  <a:rPr lang="zh-CN" altLang="en-US" dirty="0"/>
                  <a:t> 设置为关键的费用为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𝑣</m:t>
                        </m:r>
                      </m:sub>
                    </m:sSub>
                  </m:oMath>
                </a14:m>
                <a:endParaRPr lang="en-US" altLang="zh-CN" dirty="0"/>
              </a:p>
              <a:p>
                <a:r>
                  <a:rPr lang="zh-CN" altLang="en-US" dirty="0"/>
                  <a:t>现在给定起点和终点，要求设置若干个点为关键点，使得任意起点到终点的路径至少经过 </a:t>
                </a:r>
                <a14:m>
                  <m:oMath xmlns:m="http://schemas.openxmlformats.org/officeDocument/2006/math">
                    <m:r>
                      <a:rPr lang="en-US" altLang="zh-CN" b="0" i="1" smtClean="0">
                        <a:latin typeface="Cambria Math" panose="02040503050406030204" pitchFamily="18" charset="0"/>
                      </a:rPr>
                      <m:t>𝐾</m:t>
                    </m:r>
                  </m:oMath>
                </a14:m>
                <a:r>
                  <a:rPr lang="zh-CN" altLang="en-US" dirty="0"/>
                  <a:t> 个关键点</a:t>
                </a:r>
                <a:endParaRPr lang="en-US" altLang="zh-CN" dirty="0"/>
              </a:p>
              <a:p>
                <a:r>
                  <a:rPr lang="zh-CN" altLang="en-US" dirty="0"/>
                  <a:t>求最小费用</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≤200 ,  </m:t>
                    </m:r>
                    <m:r>
                      <a:rPr lang="en-US" altLang="zh-CN" b="0" i="1" smtClean="0">
                        <a:latin typeface="Cambria Math" panose="02040503050406030204" pitchFamily="18" charset="0"/>
                      </a:rPr>
                      <m:t>𝑀</m:t>
                    </m:r>
                    <m:r>
                      <a:rPr lang="en-US" altLang="zh-CN" b="0" i="1" smtClean="0">
                        <a:latin typeface="Cambria Math" panose="02040503050406030204" pitchFamily="18" charset="0"/>
                      </a:rPr>
                      <m:t>≤500 , </m:t>
                    </m:r>
                    <m:r>
                      <a:rPr lang="en-US" altLang="zh-CN" b="0" i="1" smtClean="0">
                        <a:latin typeface="Cambria Math" panose="02040503050406030204" pitchFamily="18" charset="0"/>
                      </a:rPr>
                      <m:t>𝐾</m:t>
                    </m:r>
                    <m:r>
                      <a:rPr lang="en-US" altLang="zh-CN" b="0" i="1" smtClean="0">
                        <a:latin typeface="Cambria Math" panose="02040503050406030204" pitchFamily="18" charset="0"/>
                      </a:rPr>
                      <m:t>≤5 ,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oMath>
                </a14:m>
                <a:endParaRPr lang="zh-CN" altLang="en-US" dirty="0"/>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174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r>
                  <a:rPr lang="zh-CN" altLang="en-US" dirty="0"/>
                  <a:t>提示：</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=1</m:t>
                    </m:r>
                  </m:oMath>
                </a14:m>
                <a:endParaRPr lang="en-US" altLang="zh-CN" dirty="0"/>
              </a:p>
              <a:p>
                <a:r>
                  <a:rPr lang="zh-CN" altLang="en-US" dirty="0"/>
                  <a:t>把一个点拆成两个点，中间连边，容量为费用</a:t>
                </a:r>
                <a:endParaRPr lang="en-US" altLang="zh-CN" dirty="0"/>
              </a:p>
              <a:p>
                <a:r>
                  <a:rPr lang="zh-CN" altLang="en-US" dirty="0"/>
                  <a:t>原图的边都设为 </a:t>
                </a:r>
                <a14:m>
                  <m:oMath xmlns:m="http://schemas.openxmlformats.org/officeDocument/2006/math">
                    <m:r>
                      <a:rPr lang="en-US" altLang="zh-CN" b="0" i="1" smtClean="0">
                        <a:latin typeface="Cambria Math" panose="02040503050406030204" pitchFamily="18" charset="0"/>
                      </a:rPr>
                      <m:t>+∞</m:t>
                    </m:r>
                  </m:oMath>
                </a14:m>
                <a:endParaRPr lang="en-US" altLang="zh-CN" dirty="0"/>
              </a:p>
              <a:p>
                <a:r>
                  <a:rPr lang="zh-CN" altLang="en-US" dirty="0"/>
                  <a:t>最小割</a:t>
                </a:r>
                <a:endParaRPr lang="en-US" altLang="zh-CN" dirty="0"/>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686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&gt;1</m:t>
                    </m:r>
                  </m:oMath>
                </a14:m>
                <a:endParaRPr lang="en-US" altLang="zh-CN" dirty="0"/>
              </a:p>
              <a:p>
                <a:r>
                  <a:rPr lang="zh-CN" altLang="en-US" dirty="0"/>
                  <a:t>分层图</a:t>
                </a:r>
                <a:endParaRPr lang="en-US" altLang="zh-CN" dirty="0"/>
              </a:p>
              <a:p>
                <a:r>
                  <a:rPr lang="zh-CN" altLang="en-US" dirty="0"/>
                  <a:t>相邻层间如何连边？</a:t>
                </a:r>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250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网络流</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340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C494-2A86-C85D-0386-5B7EF77E40FD}"/>
              </a:ext>
            </a:extLst>
          </p:cNvPr>
          <p:cNvSpPr>
            <a:spLocks noGrp="1"/>
          </p:cNvSpPr>
          <p:nvPr>
            <p:ph type="title"/>
          </p:nvPr>
        </p:nvSpPr>
        <p:spPr/>
        <p:txBody>
          <a:bodyPr/>
          <a:lstStyle/>
          <a:p>
            <a:r>
              <a:rPr lang="en-US" altLang="zh-CN" dirty="0"/>
              <a:t>CF903 G. Yet Another Maxflow Problem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57513-AE00-5685-C7C5-F2D42D6AC9D4}"/>
                  </a:ext>
                </a:extLst>
              </p:cNvPr>
              <p:cNvSpPr>
                <a:spLocks noGrp="1"/>
              </p:cNvSpPr>
              <p:nvPr>
                <p:ph idx="1"/>
              </p:nvPr>
            </p:nvSpPr>
            <p:spPr/>
            <p:txBody>
              <a:bodyPr/>
              <a:lstStyle/>
              <a:p>
                <a:r>
                  <a:rPr lang="zh-CN" altLang="en-US" dirty="0"/>
                  <a:t>给一个特殊的图，左边一列，右边一列</a:t>
                </a:r>
                <a:endParaRPr lang="en-US" altLang="zh-CN" dirty="0"/>
              </a:p>
              <a:p>
                <a:r>
                  <a:rPr lang="zh-CN" altLang="en-US" dirty="0"/>
                  <a:t>左边向右边连有单向边</a:t>
                </a:r>
                <a:endParaRPr lang="en-US" altLang="zh-CN" dirty="0"/>
              </a:p>
              <a:p>
                <a:r>
                  <a:rPr lang="zh-CN" altLang="en-US" dirty="0"/>
                  <a:t>求最大流</a:t>
                </a:r>
                <a:endParaRPr lang="en-US" altLang="zh-CN" dirty="0"/>
              </a:p>
              <a:p>
                <a:r>
                  <a:rPr lang="zh-CN" altLang="en-US" dirty="0"/>
                  <a:t>左边一列的边会有修改</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B5C57513-AE00-5685-C7C5-F2D42D6AC9D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2A1F26D6-3952-1B2D-5EBF-093621BC1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14575"/>
            <a:ext cx="16668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1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277AE-2684-3FC4-C95F-08CD828BF982}"/>
              </a:ext>
            </a:extLst>
          </p:cNvPr>
          <p:cNvSpPr>
            <a:spLocks noGrp="1"/>
          </p:cNvSpPr>
          <p:nvPr>
            <p:ph type="title"/>
          </p:nvPr>
        </p:nvSpPr>
        <p:spPr/>
        <p:txBody>
          <a:bodyPr/>
          <a:lstStyle/>
          <a:p>
            <a:r>
              <a:rPr lang="en-US" altLang="zh-CN" dirty="0"/>
              <a:t>CF903 G. Yet Another Maxflow Problem</a:t>
            </a:r>
            <a:endParaRPr lang="zh-CN" altLang="en-US" dirty="0"/>
          </a:p>
        </p:txBody>
      </p:sp>
      <p:sp>
        <p:nvSpPr>
          <p:cNvPr id="3" name="内容占位符 2">
            <a:extLst>
              <a:ext uri="{FF2B5EF4-FFF2-40B4-BE49-F238E27FC236}">
                <a16:creationId xmlns:a16="http://schemas.microsoft.com/office/drawing/2014/main" id="{C2CBECC8-5086-EEDA-244C-EBB86FE4D9C6}"/>
              </a:ext>
            </a:extLst>
          </p:cNvPr>
          <p:cNvSpPr>
            <a:spLocks noGrp="1"/>
          </p:cNvSpPr>
          <p:nvPr>
            <p:ph idx="1"/>
          </p:nvPr>
        </p:nvSpPr>
        <p:spPr/>
        <p:txBody>
          <a:bodyPr/>
          <a:lstStyle/>
          <a:p>
            <a:r>
              <a:rPr lang="zh-CN" altLang="en-US" dirty="0"/>
              <a:t>直接算最大流很难算</a:t>
            </a:r>
            <a:endParaRPr lang="en-US" altLang="zh-CN" dirty="0"/>
          </a:p>
          <a:p>
            <a:r>
              <a:rPr lang="zh-CN" altLang="en-US" dirty="0"/>
              <a:t>算最小割</a:t>
            </a:r>
            <a:endParaRPr lang="en-US" altLang="zh-CN" dirty="0"/>
          </a:p>
          <a:p>
            <a:r>
              <a:rPr lang="zh-CN" altLang="en-US" dirty="0"/>
              <a:t>用数据结构维护</a:t>
            </a:r>
          </a:p>
        </p:txBody>
      </p:sp>
    </p:spTree>
    <p:extLst>
      <p:ext uri="{BB962C8B-B14F-4D97-AF65-F5344CB8AC3E}">
        <p14:creationId xmlns:p14="http://schemas.microsoft.com/office/powerpoint/2010/main" val="1366301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二分图</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6851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最大匹配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定义</a:t>
                </a:r>
                <a14:m>
                  <m:oMath xmlns:m="http://schemas.openxmlformats.org/officeDocument/2006/math">
                    <m:r>
                      <a:rPr lang="en-US" altLang="zh-CN" b="0" i="1" smtClean="0">
                        <a:latin typeface="Cambria Math" panose="02040503050406030204" pitchFamily="18" charset="0"/>
                      </a:rPr>
                      <m:t>𝑀</m:t>
                    </m:r>
                  </m:oMath>
                </a14:m>
                <a:r>
                  <a:rPr lang="zh-CN" altLang="en-US" dirty="0"/>
                  <a:t>为图</a:t>
                </a:r>
                <a14:m>
                  <m:oMath xmlns:m="http://schemas.openxmlformats.org/officeDocument/2006/math">
                    <m:r>
                      <a:rPr lang="en-US" altLang="zh-CN" b="0" i="1" smtClean="0">
                        <a:latin typeface="Cambria Math" panose="02040503050406030204" pitchFamily="18" charset="0"/>
                      </a:rPr>
                      <m:t>𝐺</m:t>
                    </m:r>
                  </m:oMath>
                </a14:m>
                <a:r>
                  <a:rPr lang="zh-CN" altLang="en-US" dirty="0"/>
                  <a:t>的一个匹配，则：</a:t>
                </a:r>
                <a14:m>
                  <m:oMath xmlns:m="http://schemas.openxmlformats.org/officeDocument/2006/math">
                    <m:r>
                      <a:rPr lang="en-US" altLang="zh-CN" b="0" i="1" smtClean="0">
                        <a:latin typeface="Cambria Math" panose="02040503050406030204" pitchFamily="18" charset="0"/>
                      </a:rPr>
                      <m:t>𝑀</m:t>
                    </m:r>
                  </m:oMath>
                </a14:m>
                <a:r>
                  <a:rPr lang="zh-CN" altLang="en-US" dirty="0"/>
                  <a:t>是</a:t>
                </a:r>
                <a14:m>
                  <m:oMath xmlns:m="http://schemas.openxmlformats.org/officeDocument/2006/math">
                    <m:r>
                      <a:rPr lang="en-US" altLang="zh-CN" b="0" i="1" dirty="0" smtClean="0">
                        <a:latin typeface="Cambria Math" panose="02040503050406030204" pitchFamily="18" charset="0"/>
                      </a:rPr>
                      <m:t>𝐺</m:t>
                    </m:r>
                  </m:oMath>
                </a14:m>
                <a:r>
                  <a:rPr lang="zh-CN" altLang="en-US" dirty="0"/>
                  <a:t>的子图且</a:t>
                </a:r>
                <a14:m>
                  <m:oMath xmlns:m="http://schemas.openxmlformats.org/officeDocument/2006/math">
                    <m:r>
                      <a:rPr lang="en-US" altLang="zh-CN" b="0" i="1" smtClean="0">
                        <a:latin typeface="Cambria Math" panose="02040503050406030204" pitchFamily="18" charset="0"/>
                      </a:rPr>
                      <m:t>𝑀</m:t>
                    </m:r>
                  </m:oMath>
                </a14:m>
                <a:r>
                  <a:rPr lang="zh-CN" altLang="en-US" dirty="0"/>
                  <a:t>中任意两条边没有公共点</a:t>
                </a:r>
                <a:endParaRPr lang="en-US" altLang="zh-CN" dirty="0"/>
              </a:p>
              <a:p>
                <a:r>
                  <a:rPr lang="zh-CN" altLang="en-US" dirty="0"/>
                  <a:t>求二分图最大匹配通常可以通过匈牙利算法</a:t>
                </a:r>
                <a:endParaRPr lang="en-US" altLang="zh-CN" dirty="0"/>
              </a:p>
              <a:p>
                <a:r>
                  <a:rPr lang="zh-CN" altLang="en-US" dirty="0"/>
                  <a:t>要跑得更快的话，可以用</a:t>
                </a:r>
                <a:r>
                  <a:rPr lang="en-US" altLang="zh-CN" dirty="0"/>
                  <a:t>Dinic</a:t>
                </a:r>
                <a:r>
                  <a:rPr lang="zh-CN" altLang="en-US" dirty="0"/>
                  <a:t>算法求二分图匹配，复杂度为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e>
                    </m:d>
                  </m:oMath>
                </a14:m>
                <a:r>
                  <a:rPr lang="en-US" altLang="zh-CN" dirty="0"/>
                  <a:t> </a:t>
                </a:r>
              </a:p>
              <a:p>
                <a:r>
                  <a:rPr lang="zh-CN" altLang="en-US" dirty="0"/>
                  <a:t>也可以写常数更小的</a:t>
                </a:r>
                <a:r>
                  <a:rPr lang="en-US" altLang="zh-CN" dirty="0"/>
                  <a:t>Hopcroft-Karp</a:t>
                </a:r>
                <a:r>
                  <a:rPr lang="zh-CN" altLang="en-US" dirty="0"/>
                  <a:t>算法</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52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增广路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匈牙利算法的核心就是寻找増广路（是不是和最大流有点像）；</a:t>
                </a:r>
                <a:endParaRPr lang="en-US" altLang="zh-CN" dirty="0"/>
              </a:p>
              <a:p>
                <a:r>
                  <a:rPr lang="zh-CN" altLang="en-US" dirty="0"/>
                  <a:t>每次从左侧的一个未匹配点出发，沿着</a:t>
                </a:r>
                <a:r>
                  <a:rPr lang="zh-CN" altLang="en-US" b="1" dirty="0">
                    <a:solidFill>
                      <a:schemeClr val="accent1"/>
                    </a:solidFill>
                  </a:rPr>
                  <a:t>非匹配边</a:t>
                </a:r>
                <a:r>
                  <a:rPr lang="en-US" altLang="zh-CN" b="1" dirty="0">
                    <a:solidFill>
                      <a:schemeClr val="accent1"/>
                    </a:solidFill>
                  </a:rPr>
                  <a:t>-</a:t>
                </a:r>
                <a:r>
                  <a:rPr lang="zh-CN" altLang="en-US" b="1" dirty="0">
                    <a:solidFill>
                      <a:schemeClr val="accent1"/>
                    </a:solidFill>
                  </a:rPr>
                  <a:t>匹配边</a:t>
                </a:r>
                <a:r>
                  <a:rPr lang="en-US" altLang="zh-CN" b="1" dirty="0">
                    <a:solidFill>
                      <a:schemeClr val="accent1"/>
                    </a:solidFill>
                  </a:rPr>
                  <a:t>-</a:t>
                </a:r>
                <a:r>
                  <a:rPr lang="zh-CN" altLang="en-US" b="1" dirty="0">
                    <a:solidFill>
                      <a:schemeClr val="accent1"/>
                    </a:solidFill>
                  </a:rPr>
                  <a:t>非匹配边</a:t>
                </a:r>
                <a:r>
                  <a:rPr lang="en-US" altLang="zh-CN" b="1" dirty="0">
                    <a:solidFill>
                      <a:schemeClr val="accent1"/>
                    </a:solidFill>
                  </a:rPr>
                  <a:t>-</a:t>
                </a:r>
                <a:r>
                  <a:rPr lang="zh-CN" altLang="en-US" b="1" dirty="0">
                    <a:solidFill>
                      <a:schemeClr val="accent1"/>
                    </a:solidFill>
                  </a:rPr>
                  <a:t>匹配边</a:t>
                </a:r>
                <a:r>
                  <a:rPr lang="en-US" altLang="zh-CN" b="1" dirty="0">
                    <a:solidFill>
                      <a:schemeClr val="accent1"/>
                    </a:solidFill>
                  </a:rPr>
                  <a:t>……</a:t>
                </a:r>
                <a:r>
                  <a:rPr lang="zh-CN" altLang="en-US" dirty="0"/>
                  <a:t>的交替路径；</a:t>
                </a:r>
                <a:endParaRPr lang="en-US" altLang="zh-CN" dirty="0"/>
              </a:p>
              <a:p>
                <a:r>
                  <a:rPr lang="zh-CN" altLang="en-US" dirty="0"/>
                  <a:t>翻转经过的路径；</a:t>
                </a:r>
                <a:endParaRPr lang="en-US" altLang="zh-CN" dirty="0"/>
              </a:p>
              <a:p>
                <a:r>
                  <a:rPr lang="zh-CN" altLang="en-US" dirty="0"/>
                  <a:t>如果在沿着交替路径在右侧找到了一个非匹配点，就找到了一组更优的匹配。</a:t>
                </a:r>
                <a:endParaRPr lang="en-US" altLang="zh-CN" dirty="0"/>
              </a:p>
              <a:p>
                <a:endParaRPr lang="en-US" altLang="zh-CN" dirty="0"/>
              </a:p>
              <a:p>
                <a:endParaRPr lang="en-US" altLang="zh-CN" dirty="0"/>
              </a:p>
              <a:p>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grpSp>
        <p:nvGrpSpPr>
          <p:cNvPr id="36" name="组合 35"/>
          <p:cNvGrpSpPr/>
          <p:nvPr/>
        </p:nvGrpSpPr>
        <p:grpSpPr>
          <a:xfrm>
            <a:off x="1182585" y="4061715"/>
            <a:ext cx="3745015" cy="1043685"/>
            <a:chOff x="1309585" y="3972815"/>
            <a:chExt cx="4119736" cy="1232286"/>
          </a:xfrm>
        </p:grpSpPr>
        <p:grpSp>
          <p:nvGrpSpPr>
            <p:cNvPr id="37" name="组合 36"/>
            <p:cNvGrpSpPr/>
            <p:nvPr/>
          </p:nvGrpSpPr>
          <p:grpSpPr>
            <a:xfrm>
              <a:off x="1309585" y="3972815"/>
              <a:ext cx="855833" cy="1232286"/>
              <a:chOff x="5320145" y="4103198"/>
              <a:chExt cx="1089560" cy="1568821"/>
            </a:xfrm>
          </p:grpSpPr>
          <p:sp>
            <p:nvSpPr>
              <p:cNvPr id="62" name="椭圆 61"/>
              <p:cNvSpPr/>
              <p:nvPr/>
            </p:nvSpPr>
            <p:spPr>
              <a:xfrm>
                <a:off x="5320145"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320145"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320145"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089071"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089071"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089071"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2" idx="5"/>
                <a:endCxn id="66" idx="1"/>
              </p:cNvCxnSpPr>
              <p:nvPr/>
            </p:nvCxnSpPr>
            <p:spPr>
              <a:xfrm>
                <a:off x="5593823" y="4376876"/>
                <a:ext cx="542204" cy="39737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9" name="直接连接符 68"/>
              <p:cNvCxnSpPr>
                <a:stCxn id="63" idx="6"/>
                <a:endCxn id="66" idx="2"/>
              </p:cNvCxnSpPr>
              <p:nvPr/>
            </p:nvCxnSpPr>
            <p:spPr>
              <a:xfrm>
                <a:off x="5640779" y="4887608"/>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2" idx="6"/>
                <a:endCxn id="67" idx="2"/>
              </p:cNvCxnSpPr>
              <p:nvPr/>
            </p:nvCxnSpPr>
            <p:spPr>
              <a:xfrm>
                <a:off x="5640779" y="4263515"/>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4" idx="6"/>
                <a:endCxn id="65" idx="2"/>
              </p:cNvCxnSpPr>
              <p:nvPr/>
            </p:nvCxnSpPr>
            <p:spPr>
              <a:xfrm>
                <a:off x="5640779" y="5511702"/>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3" idx="5"/>
                <a:endCxn id="65" idx="1"/>
              </p:cNvCxnSpPr>
              <p:nvPr/>
            </p:nvCxnSpPr>
            <p:spPr>
              <a:xfrm>
                <a:off x="5593823" y="5000969"/>
                <a:ext cx="542204" cy="397372"/>
              </a:xfrm>
              <a:prstGeom prst="line">
                <a:avLst/>
              </a:prstGeom>
              <a:ln w="38100"/>
            </p:spPr>
            <p:style>
              <a:lnRef idx="1">
                <a:schemeClr val="accent2"/>
              </a:lnRef>
              <a:fillRef idx="0">
                <a:schemeClr val="accent2"/>
              </a:fillRef>
              <a:effectRef idx="0">
                <a:schemeClr val="accent2"/>
              </a:effectRef>
              <a:fontRef idx="minor">
                <a:schemeClr val="tx1"/>
              </a:fontRef>
            </p:style>
          </p:cxnSp>
        </p:grpSp>
        <p:grpSp>
          <p:nvGrpSpPr>
            <p:cNvPr id="38" name="组合 37"/>
            <p:cNvGrpSpPr/>
            <p:nvPr/>
          </p:nvGrpSpPr>
          <p:grpSpPr>
            <a:xfrm>
              <a:off x="4573488" y="3972815"/>
              <a:ext cx="855833" cy="1232286"/>
              <a:chOff x="5320145" y="4103198"/>
              <a:chExt cx="1089560" cy="1568821"/>
            </a:xfrm>
          </p:grpSpPr>
          <p:sp>
            <p:nvSpPr>
              <p:cNvPr id="51" name="椭圆 50"/>
              <p:cNvSpPr/>
              <p:nvPr/>
            </p:nvSpPr>
            <p:spPr>
              <a:xfrm>
                <a:off x="5320145"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20145"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320145"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089071"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089071"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089071"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a:stCxn id="51" idx="5"/>
                <a:endCxn id="55" idx="1"/>
              </p:cNvCxnSpPr>
              <p:nvPr/>
            </p:nvCxnSpPr>
            <p:spPr>
              <a:xfrm>
                <a:off x="5593823" y="4376876"/>
                <a:ext cx="542204" cy="39737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2" idx="6"/>
                <a:endCxn id="55" idx="2"/>
              </p:cNvCxnSpPr>
              <p:nvPr/>
            </p:nvCxnSpPr>
            <p:spPr>
              <a:xfrm>
                <a:off x="5640779" y="4887608"/>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9" name="直接连接符 58"/>
              <p:cNvCxnSpPr>
                <a:stCxn id="51" idx="6"/>
                <a:endCxn id="56" idx="2"/>
              </p:cNvCxnSpPr>
              <p:nvPr/>
            </p:nvCxnSpPr>
            <p:spPr>
              <a:xfrm>
                <a:off x="5640779" y="4263515"/>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0" name="直接连接符 59"/>
              <p:cNvCxnSpPr>
                <a:stCxn id="53" idx="6"/>
                <a:endCxn id="54" idx="2"/>
              </p:cNvCxnSpPr>
              <p:nvPr/>
            </p:nvCxnSpPr>
            <p:spPr>
              <a:xfrm>
                <a:off x="5640779" y="5511702"/>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1" name="直接连接符 60"/>
              <p:cNvCxnSpPr>
                <a:stCxn id="52" idx="5"/>
                <a:endCxn id="54" idx="1"/>
              </p:cNvCxnSpPr>
              <p:nvPr/>
            </p:nvCxnSpPr>
            <p:spPr>
              <a:xfrm>
                <a:off x="5593823" y="5000969"/>
                <a:ext cx="542204" cy="397372"/>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941536" y="3972815"/>
              <a:ext cx="855833" cy="1232286"/>
              <a:chOff x="2941536" y="3972815"/>
              <a:chExt cx="855833" cy="1232286"/>
            </a:xfrm>
          </p:grpSpPr>
          <p:sp>
            <p:nvSpPr>
              <p:cNvPr id="40" name="椭圆 39"/>
              <p:cNvSpPr/>
              <p:nvPr/>
            </p:nvSpPr>
            <p:spPr>
              <a:xfrm>
                <a:off x="2941536" y="3972815"/>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941536" y="4463031"/>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41536" y="4953248"/>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545516" y="4953248"/>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545516" y="4463031"/>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545516" y="3972815"/>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a:stCxn id="42" idx="6"/>
                <a:endCxn id="43" idx="2"/>
              </p:cNvCxnSpPr>
              <p:nvPr/>
            </p:nvCxnSpPr>
            <p:spPr>
              <a:xfrm>
                <a:off x="3193389" y="5079175"/>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直接箭头连接符 46"/>
              <p:cNvCxnSpPr>
                <a:stCxn id="43" idx="1"/>
                <a:endCxn id="41" idx="5"/>
              </p:cNvCxnSpPr>
              <p:nvPr/>
            </p:nvCxnSpPr>
            <p:spPr>
              <a:xfrm flipH="1" flipV="1">
                <a:off x="3156506" y="4678001"/>
                <a:ext cx="425893" cy="31213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p:cNvCxnSpPr>
                <a:stCxn id="41" idx="6"/>
                <a:endCxn id="44" idx="2"/>
              </p:cNvCxnSpPr>
              <p:nvPr/>
            </p:nvCxnSpPr>
            <p:spPr>
              <a:xfrm>
                <a:off x="3193389" y="4588958"/>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接箭头连接符 48"/>
              <p:cNvCxnSpPr>
                <a:stCxn id="44" idx="1"/>
                <a:endCxn id="40" idx="5"/>
              </p:cNvCxnSpPr>
              <p:nvPr/>
            </p:nvCxnSpPr>
            <p:spPr>
              <a:xfrm flipH="1" flipV="1">
                <a:off x="3156506" y="4187785"/>
                <a:ext cx="425893" cy="31212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a:stCxn id="40" idx="6"/>
                <a:endCxn id="45" idx="2"/>
              </p:cNvCxnSpPr>
              <p:nvPr/>
            </p:nvCxnSpPr>
            <p:spPr>
              <a:xfrm>
                <a:off x="3193389" y="4098742"/>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spTree>
    <p:extLst>
      <p:ext uri="{BB962C8B-B14F-4D97-AF65-F5344CB8AC3E}">
        <p14:creationId xmlns:p14="http://schemas.microsoft.com/office/powerpoint/2010/main" val="1874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olidFill>
                      <a:schemeClr val="tx1"/>
                    </a:solidFill>
                  </a:rPr>
                  <a:t>二分图中：最小顶点覆盖</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每对匹配中至少有一个点出现在顶点覆盖中，否则这条匹配边不会被覆盖，因此最小顶点覆盖</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通过匈牙利算法构造证明可以取等</a:t>
                </a:r>
                <a:endParaRPr lang="en-US" altLang="zh-CN"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24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最大独立集</a:t>
            </a:r>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rmAutofit/>
              </a:bodyPr>
              <a:lstStyle/>
              <a:p>
                <a:endParaRPr lang="en-US" altLang="zh-CN" dirty="0">
                  <a:solidFill>
                    <a:schemeClr val="tx1"/>
                  </a:solidFill>
                </a:endParaRPr>
              </a:p>
              <a:p>
                <a:r>
                  <a:rPr lang="zh-CN" altLang="en-US" b="1" dirty="0">
                    <a:solidFill>
                      <a:schemeClr val="tx1"/>
                    </a:solidFill>
                  </a:rPr>
                  <a:t>一般图</a:t>
                </a:r>
                <a:r>
                  <a:rPr lang="zh-CN" altLang="en-US" dirty="0">
                    <a:solidFill>
                      <a:schemeClr val="tx1"/>
                    </a:solidFill>
                  </a:rPr>
                  <a:t>中：最大独立集</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点数</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最小顶点覆盖</a:t>
                </a:r>
                <a:endParaRPr lang="en-US" altLang="zh-CN" b="1" dirty="0">
                  <a:solidFill>
                    <a:schemeClr val="tx1"/>
                  </a:solidFill>
                </a:endParaRPr>
              </a:p>
              <a:p>
                <a:r>
                  <a:rPr lang="zh-CN" altLang="en-US" b="1" dirty="0">
                    <a:solidFill>
                      <a:schemeClr val="tx1"/>
                    </a:solidFill>
                  </a:rPr>
                  <a:t>二分图</a:t>
                </a:r>
                <a:r>
                  <a:rPr lang="zh-CN" altLang="en-US" dirty="0">
                    <a:solidFill>
                      <a:schemeClr val="tx1"/>
                    </a:solidFill>
                  </a:rPr>
                  <a:t>中：最大独立集</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点数</a:t>
                </a:r>
                <a14:m>
                  <m:oMath xmlns:m="http://schemas.openxmlformats.org/officeDocument/2006/math">
                    <m:r>
                      <a:rPr lang="en-US" altLang="zh-CN" b="0" i="1" dirty="0"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证明：</a:t>
                </a:r>
                <a:endParaRPr lang="en-US" altLang="zh-CN" dirty="0">
                  <a:solidFill>
                    <a:schemeClr val="tx1"/>
                  </a:solidFill>
                </a:endParaRPr>
              </a:p>
              <a:p>
                <a:r>
                  <a:rPr lang="zh-CN" altLang="en-US" dirty="0">
                    <a:solidFill>
                      <a:schemeClr val="tx1"/>
                    </a:solidFill>
                  </a:rPr>
                  <a:t>一对匹配中至多有一个点出现在最大独立集中，因此 </a:t>
                </a:r>
                <a:r>
                  <a:rPr lang="zh-CN" altLang="en-US" b="1" dirty="0">
                    <a:solidFill>
                      <a:schemeClr val="tx1"/>
                    </a:solidFill>
                  </a:rPr>
                  <a:t>最大独立集</a:t>
                </a:r>
                <a14:m>
                  <m:oMath xmlns:m="http://schemas.openxmlformats.org/officeDocument/2006/math">
                    <m:r>
                      <a:rPr lang="en-US" altLang="zh-CN" b="1" i="1" smtClean="0">
                        <a:solidFill>
                          <a:schemeClr val="tx1"/>
                        </a:solidFill>
                        <a:latin typeface="Cambria Math" panose="02040503050406030204" pitchFamily="18" charset="0"/>
                      </a:rPr>
                      <m:t>≤</m:t>
                    </m:r>
                  </m:oMath>
                </a14:m>
                <a:r>
                  <a:rPr lang="zh-CN" altLang="en-US" b="1" dirty="0">
                    <a:solidFill>
                      <a:schemeClr val="tx1"/>
                    </a:solidFill>
                  </a:rPr>
                  <a:t>点数</a:t>
                </a:r>
                <a14:m>
                  <m:oMath xmlns:m="http://schemas.openxmlformats.org/officeDocument/2006/math">
                    <m:r>
                      <a:rPr lang="en-US" altLang="zh-CN" b="1" i="1" dirty="0" smtClean="0">
                        <a:solidFill>
                          <a:schemeClr val="tx1"/>
                        </a:solidFill>
                        <a:latin typeface="Cambria Math" panose="02040503050406030204" pitchFamily="18" charset="0"/>
                      </a:rPr>
                      <m:t>−</m:t>
                    </m:r>
                  </m:oMath>
                </a14:m>
                <a:r>
                  <a:rPr lang="zh-CN" altLang="en-US" b="1" dirty="0">
                    <a:solidFill>
                      <a:schemeClr val="tx1"/>
                    </a:solidFill>
                  </a:rPr>
                  <a:t>最大匹配</a:t>
                </a:r>
                <a:endParaRPr lang="en-US" altLang="zh-CN" dirty="0">
                  <a:solidFill>
                    <a:schemeClr val="tx1"/>
                  </a:solidFill>
                </a:endParaRPr>
              </a:p>
              <a:p>
                <a:r>
                  <a:rPr lang="zh-CN" altLang="en-US" dirty="0">
                    <a:solidFill>
                      <a:schemeClr val="tx1"/>
                    </a:solidFill>
                  </a:rPr>
                  <a:t>由于最大匹配等于最小顶点覆盖，而一张图删去某个顶点覆盖后剩下的一定是一个独立集，因此 </a:t>
                </a:r>
                <a:r>
                  <a:rPr lang="zh-CN" altLang="en-US" b="1" dirty="0">
                    <a:solidFill>
                      <a:schemeClr val="tx1"/>
                    </a:solidFill>
                  </a:rPr>
                  <a:t>最大独立集</a:t>
                </a:r>
                <a14:m>
                  <m:oMath xmlns:m="http://schemas.openxmlformats.org/officeDocument/2006/math">
                    <m:r>
                      <a:rPr lang="en-US" altLang="zh-CN" b="1" i="1" smtClean="0">
                        <a:solidFill>
                          <a:schemeClr val="tx1"/>
                        </a:solidFill>
                        <a:latin typeface="Cambria Math" panose="02040503050406030204" pitchFamily="18" charset="0"/>
                      </a:rPr>
                      <m:t>≥</m:t>
                    </m:r>
                  </m:oMath>
                </a14:m>
                <a:r>
                  <a:rPr lang="zh-CN" altLang="en-US" b="1" dirty="0">
                    <a:solidFill>
                      <a:schemeClr val="tx1"/>
                    </a:solidFill>
                  </a:rPr>
                  <a:t>点数</a:t>
                </a:r>
                <a14:m>
                  <m:oMath xmlns:m="http://schemas.openxmlformats.org/officeDocument/2006/math">
                    <m:r>
                      <a:rPr lang="en-US" altLang="zh-CN" b="1" i="1" dirty="0" smtClean="0">
                        <a:solidFill>
                          <a:schemeClr val="tx1"/>
                        </a:solidFill>
                        <a:latin typeface="Cambria Math" panose="02040503050406030204" pitchFamily="18" charset="0"/>
                      </a:rPr>
                      <m:t>−</m:t>
                    </m:r>
                  </m:oMath>
                </a14:m>
                <a:r>
                  <a:rPr lang="zh-CN" altLang="en-US" b="1" dirty="0">
                    <a:solidFill>
                      <a:schemeClr val="tx1"/>
                    </a:solidFill>
                  </a:rPr>
                  <a:t>最大匹配</a:t>
                </a:r>
                <a:endParaRPr lang="en-US" altLang="zh-CN"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2"/>
                <a:stretch>
                  <a:fillRect l="-855" r="-122"/>
                </a:stretch>
              </a:blipFill>
            </p:spPr>
            <p:txBody>
              <a:bodyPr/>
              <a:lstStyle/>
              <a:p>
                <a:r>
                  <a:rPr lang="zh-CN" altLang="en-US">
                    <a:noFill/>
                  </a:rPr>
                  <a:t> </a:t>
                </a:r>
              </a:p>
            </p:txBody>
          </p:sp>
        </mc:Fallback>
      </mc:AlternateContent>
      <p:sp>
        <p:nvSpPr>
          <p:cNvPr id="4" name="内容占位符 3"/>
          <p:cNvSpPr>
            <a:spLocks noGrp="1"/>
          </p:cNvSpPr>
          <p:nvPr>
            <p:ph sz="half" idx="2"/>
          </p:nvPr>
        </p:nvSpPr>
        <p:spPr/>
        <p:txBody>
          <a:bodyPr>
            <a:normAutofit/>
          </a:bodyPr>
          <a:lstStyle/>
          <a:p>
            <a:r>
              <a:rPr lang="zh-CN" altLang="en-US" dirty="0"/>
              <a:t>一般图最大独立集本身是</a:t>
            </a:r>
            <a:r>
              <a:rPr lang="en-US" altLang="zh-CN" dirty="0"/>
              <a:t>NPC</a:t>
            </a:r>
            <a:r>
              <a:rPr lang="zh-CN" altLang="en-US" dirty="0"/>
              <a:t>问题</a:t>
            </a:r>
            <a:endParaRPr lang="en-US" altLang="zh-CN" dirty="0"/>
          </a:p>
          <a:p>
            <a:r>
              <a:rPr lang="zh-CN" altLang="en-US" dirty="0"/>
              <a:t>在二分图中，最大独立集往往可以通过最大匹配来得到多项式算法。</a:t>
            </a:r>
          </a:p>
        </p:txBody>
      </p:sp>
    </p:spTree>
    <p:extLst>
      <p:ext uri="{BB962C8B-B14F-4D97-AF65-F5344CB8AC3E}">
        <p14:creationId xmlns:p14="http://schemas.microsoft.com/office/powerpoint/2010/main" val="70723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DA767-8C24-8987-27F2-A09BEFE423C5}"/>
              </a:ext>
            </a:extLst>
          </p:cNvPr>
          <p:cNvSpPr>
            <a:spLocks noGrp="1"/>
          </p:cNvSpPr>
          <p:nvPr>
            <p:ph type="title"/>
          </p:nvPr>
        </p:nvSpPr>
        <p:spPr/>
        <p:txBody>
          <a:bodyPr/>
          <a:lstStyle/>
          <a:p>
            <a:r>
              <a:rPr lang="zh-CN" altLang="en-US" dirty="0"/>
              <a:t>不知道来源的题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274207-34E4-151E-9620-E900CD48DB0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的</a:t>
                </a:r>
                <a:r>
                  <a:rPr lang="en-US" altLang="zh-CN" dirty="0"/>
                  <a:t> 01 </a:t>
                </a:r>
                <a:r>
                  <a:rPr lang="zh-CN" altLang="en-US" dirty="0"/>
                  <a:t>矩阵</a:t>
                </a:r>
                <a:endParaRPr lang="en-US" altLang="zh-CN" dirty="0"/>
              </a:p>
              <a:p>
                <a:r>
                  <a:rPr lang="zh-CN" altLang="en-US" dirty="0"/>
                  <a:t>要求只能把</a:t>
                </a:r>
                <a:r>
                  <a:rPr lang="en-US" altLang="zh-CN" dirty="0"/>
                  <a:t> 1 </a:t>
                </a:r>
                <a:r>
                  <a:rPr lang="zh-CN" altLang="en-US" dirty="0"/>
                  <a:t>改成 </a:t>
                </a:r>
                <a:r>
                  <a:rPr lang="en-US" altLang="zh-CN" dirty="0"/>
                  <a:t>0</a:t>
                </a:r>
                <a:r>
                  <a:rPr lang="zh-CN" altLang="en-US" dirty="0"/>
                  <a:t> ，使得矩阵的行列式非 </a:t>
                </a:r>
                <a:r>
                  <a:rPr lang="en-US" altLang="zh-CN" dirty="0"/>
                  <a:t>0</a:t>
                </a:r>
              </a:p>
              <a:p>
                <a:r>
                  <a:rPr lang="zh-CN" altLang="en-US" dirty="0"/>
                  <a:t>输出任意方案</a:t>
                </a:r>
              </a:p>
            </p:txBody>
          </p:sp>
        </mc:Choice>
        <mc:Fallback xmlns="">
          <p:sp>
            <p:nvSpPr>
              <p:cNvPr id="3" name="内容占位符 2">
                <a:extLst>
                  <a:ext uri="{FF2B5EF4-FFF2-40B4-BE49-F238E27FC236}">
                    <a16:creationId xmlns:a16="http://schemas.microsoft.com/office/drawing/2014/main" id="{E5274207-34E4-151E-9620-E900CD48DB0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156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86918-D71F-1F6B-05FB-ECA1BDDF4833}"/>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SCOI2015</a:t>
            </a:r>
            <a:r>
              <a:rPr lang="zh-CN" altLang="en-US" i="0" dirty="0">
                <a:effectLst/>
                <a:latin typeface="Lato" panose="020F0502020204030203" pitchFamily="34" charset="0"/>
              </a:rPr>
              <a:t>」小凸玩矩阵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196E71-131D-9F01-D5C8-3DBDF927571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 的矩阵 </a:t>
                </a:r>
                <a14:m>
                  <m:oMath xmlns:m="http://schemas.openxmlformats.org/officeDocument/2006/math">
                    <m:r>
                      <a:rPr lang="en-US" altLang="zh-CN" b="0" i="1" smtClean="0">
                        <a:latin typeface="Cambria Math" panose="02040503050406030204" pitchFamily="18" charset="0"/>
                      </a:rPr>
                      <m:t>𝐴</m:t>
                    </m:r>
                  </m:oMath>
                </a14:m>
                <a:endParaRPr lang="en-US" altLang="zh-CN" dirty="0"/>
              </a:p>
              <a:p>
                <a:r>
                  <a:rPr lang="zh-CN" altLang="en-US" dirty="0"/>
                  <a:t>要求从中选出 </a:t>
                </a:r>
                <a14:m>
                  <m:oMath xmlns:m="http://schemas.openxmlformats.org/officeDocument/2006/math">
                    <m:r>
                      <a:rPr lang="en-US" altLang="zh-CN" b="0" i="1" smtClean="0">
                        <a:latin typeface="Cambria Math" panose="02040503050406030204" pitchFamily="18" charset="0"/>
                      </a:rPr>
                      <m:t>𝑁</m:t>
                    </m:r>
                  </m:oMath>
                </a14:m>
                <a:r>
                  <a:rPr lang="zh-CN" altLang="en-US" dirty="0"/>
                  <a:t> 个数，其中任意两个数不同行同列</a:t>
                </a:r>
                <a:endParaRPr lang="en-US" altLang="zh-CN" dirty="0"/>
              </a:p>
              <a:p>
                <a:r>
                  <a:rPr lang="zh-CN" altLang="en-US" dirty="0"/>
                  <a:t>要求选出来的 </a:t>
                </a:r>
                <a14:m>
                  <m:oMath xmlns:m="http://schemas.openxmlformats.org/officeDocument/2006/math">
                    <m:r>
                      <a:rPr lang="en-US" altLang="zh-CN" b="0" i="1" smtClean="0">
                        <a:latin typeface="Cambria Math" panose="02040503050406030204" pitchFamily="18" charset="0"/>
                      </a:rPr>
                      <m:t>𝑁</m:t>
                    </m:r>
                  </m:oMath>
                </a14:m>
                <a:r>
                  <a:rPr lang="zh-CN" altLang="en-US" dirty="0"/>
                  <a:t> 个数中第 </a:t>
                </a:r>
                <a14:m>
                  <m:oMath xmlns:m="http://schemas.openxmlformats.org/officeDocument/2006/math">
                    <m:r>
                      <a:rPr lang="en-US" altLang="zh-CN" b="0" i="1" smtClean="0">
                        <a:latin typeface="Cambria Math" panose="02040503050406030204" pitchFamily="18" charset="0"/>
                      </a:rPr>
                      <m:t>𝐾</m:t>
                    </m:r>
                  </m:oMath>
                </a14:m>
                <a:r>
                  <a:rPr lang="zh-CN" altLang="en-US" dirty="0"/>
                  <a:t> 大的数字最小，求最小值</a:t>
                </a:r>
                <a:endParaRPr lang="en-US" altLang="zh-CN" dirty="0"/>
              </a:p>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≤250</m:t>
                    </m:r>
                  </m:oMath>
                </a14:m>
                <a:endParaRPr lang="en-US" altLang="zh-CN" dirty="0"/>
              </a:p>
              <a:p>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2E196E71-131D-9F01-D5C8-3DBDF927571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546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LOJ#6359. Double color chessboard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的棋盘，每个方格都有颜色（</a:t>
                </a:r>
                <a14:m>
                  <m:oMath xmlns:m="http://schemas.openxmlformats.org/officeDocument/2006/math">
                    <m:r>
                      <a:rPr lang="en-US" altLang="zh-CN" b="0" i="1" smtClean="0">
                        <a:latin typeface="Cambria Math" panose="02040503050406030204" pitchFamily="18" charset="0"/>
                      </a:rPr>
                      <m:t>0</m:t>
                    </m:r>
                  </m:oMath>
                </a14:m>
                <a:r>
                  <a:rPr lang="zh-CN" altLang="en-US" dirty="0"/>
                  <a:t>或</a:t>
                </a:r>
                <a14:m>
                  <m:oMath xmlns:m="http://schemas.openxmlformats.org/officeDocument/2006/math">
                    <m:r>
                      <a:rPr lang="en-US" altLang="zh-CN" b="0" i="1" smtClean="0">
                        <a:latin typeface="Cambria Math" panose="02040503050406030204" pitchFamily="18" charset="0"/>
                      </a:rPr>
                      <m:t>1</m:t>
                    </m:r>
                  </m:oMath>
                </a14:m>
                <a:r>
                  <a:rPr lang="zh-CN" altLang="en-US" dirty="0"/>
                  <a:t>）</a:t>
                </a:r>
                <a:endParaRPr lang="en-US" altLang="zh-CN" dirty="0"/>
              </a:p>
              <a:p>
                <a:r>
                  <a:rPr lang="zh-CN" altLang="en-US" dirty="0"/>
                  <a:t>用一些</a:t>
                </a:r>
                <a14:m>
                  <m:oMath xmlns:m="http://schemas.openxmlformats.org/officeDocument/2006/math">
                    <m:r>
                      <a:rPr lang="en-US" altLang="zh-CN" b="0" i="1" smtClean="0">
                        <a:latin typeface="Cambria Math" panose="02040503050406030204" pitchFamily="18" charset="0"/>
                      </a:rPr>
                      <m:t>1×2</m:t>
                    </m:r>
                  </m:oMath>
                </a14:m>
                <a:r>
                  <a:rPr lang="zh-CN" altLang="en-US" dirty="0"/>
                  <a:t>的卡片覆盖棋盘，要求一张卡片正好覆盖相邻且同色的方格，卡片不能重叠</a:t>
                </a:r>
                <a:endParaRPr lang="en-US" altLang="zh-CN" dirty="0"/>
              </a:p>
              <a:p>
                <a:r>
                  <a:rPr lang="zh-CN" altLang="en-US" dirty="0"/>
                  <a:t>求最多能覆盖多少方格</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66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基础知识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网络流：给定有向图，每条边有流量</a:t>
                </a:r>
                <a:endParaRPr lang="en-US" altLang="zh-CN" dirty="0"/>
              </a:p>
              <a:p>
                <a:r>
                  <a:rPr lang="zh-CN" altLang="en-US" dirty="0"/>
                  <a:t>流量限制：每条边流量有上下界，其中下界多为 </a:t>
                </a:r>
                <a14:m>
                  <m:oMath xmlns:m="http://schemas.openxmlformats.org/officeDocument/2006/math">
                    <m:r>
                      <a:rPr lang="en-US" altLang="zh-CN" b="0" i="1" smtClean="0">
                        <a:latin typeface="Cambria Math" panose="02040503050406030204" pitchFamily="18" charset="0"/>
                      </a:rPr>
                      <m:t>0</m:t>
                    </m:r>
                  </m:oMath>
                </a14:m>
                <a:endParaRPr lang="en-US" altLang="zh-CN" b="0" dirty="0"/>
              </a:p>
              <a:p>
                <a:r>
                  <a:rPr lang="zh-CN" altLang="en-US" dirty="0"/>
                  <a:t>循环流：没有源点汇点，每个点满足流量守恒</a:t>
                </a:r>
                <a:endParaRPr lang="en-US" altLang="zh-CN" dirty="0"/>
              </a:p>
              <a:p>
                <a:r>
                  <a:rPr lang="zh-CN" altLang="en-US" dirty="0"/>
                  <a:t>有源汇网络流：起点只有流出，终点只有流入，其余点流量守恒</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29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#569. </a:t>
            </a:r>
            <a:r>
              <a:rPr lang="zh-CN" altLang="en-US" sz="3200" b="1" dirty="0"/>
              <a:t>「</a:t>
            </a:r>
            <a:r>
              <a:rPr lang="en-US" altLang="zh-CN" sz="3200" b="1" dirty="0" err="1"/>
              <a:t>LibreOJ</a:t>
            </a:r>
            <a:r>
              <a:rPr lang="en-US" altLang="zh-CN" sz="3200" b="1" dirty="0"/>
              <a:t> Round #11</a:t>
            </a:r>
            <a:r>
              <a:rPr lang="zh-CN" altLang="en-US" sz="3200" b="1" dirty="0"/>
              <a:t>」</a:t>
            </a:r>
            <a:r>
              <a:rPr lang="en-US" altLang="zh-CN" sz="3200" b="1" dirty="0" err="1"/>
              <a:t>Misaka</a:t>
            </a:r>
            <a:r>
              <a:rPr lang="en-US" altLang="zh-CN" sz="3200" b="1" dirty="0"/>
              <a:t> Network </a:t>
            </a:r>
            <a:r>
              <a:rPr lang="zh-CN" altLang="en-US" sz="3200" b="1" dirty="0"/>
              <a:t>与测试</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给定一张</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的网格图，每个格子有一个人或者没有人</a:t>
                </a:r>
                <a:endParaRPr lang="en-US" altLang="zh-CN" dirty="0"/>
              </a:p>
              <a:p>
                <a:r>
                  <a:rPr lang="zh-CN" altLang="en-US" dirty="0"/>
                  <a:t>每个人有一个</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smtClean="0">
                        <a:latin typeface="Cambria Math" panose="02040503050406030204" pitchFamily="18" charset="0"/>
                      </a:rPr>
                      <m:t>3</m:t>
                    </m:r>
                  </m:oMath>
                </a14:m>
                <a:r>
                  <a:rPr lang="zh-CN" altLang="en-US" dirty="0"/>
                  <a:t>的权值</a:t>
                </a:r>
                <a:endParaRPr lang="en-US" altLang="zh-CN" dirty="0"/>
              </a:p>
              <a:p>
                <a:r>
                  <a:rPr lang="zh-CN" altLang="en-US" dirty="0"/>
                  <a:t>要求每次选择一个矩形，使得其中人的平均权值为</a:t>
                </a:r>
                <a14:m>
                  <m:oMath xmlns:m="http://schemas.openxmlformats.org/officeDocument/2006/math">
                    <m:r>
                      <a:rPr lang="en-US" altLang="zh-CN" b="0" i="1" smtClean="0">
                        <a:latin typeface="Cambria Math" panose="02040503050406030204" pitchFamily="18" charset="0"/>
                      </a:rPr>
                      <m:t>2</m:t>
                    </m:r>
                  </m:oMath>
                </a14:m>
                <a:endParaRPr lang="en-US" altLang="zh-CN" dirty="0"/>
              </a:p>
              <a:p>
                <a:r>
                  <a:rPr lang="zh-CN" altLang="en-US" dirty="0"/>
                  <a:t>选择的矩形不能相交</a:t>
                </a:r>
                <a:endParaRPr lang="en-US" altLang="zh-CN" dirty="0"/>
              </a:p>
              <a:p>
                <a:r>
                  <a:rPr lang="zh-CN" altLang="en-US" dirty="0"/>
                  <a:t>问最多能选择多少次</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0455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CF1070I. Privatization of Roads in </a:t>
            </a:r>
            <a:r>
              <a:rPr lang="en-US" altLang="zh-CN" dirty="0" err="1"/>
              <a:t>Berland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dirty="0" smtClean="0">
                        <a:latin typeface="Cambria Math" panose="02040503050406030204" pitchFamily="18" charset="0"/>
                      </a:rPr>
                      <m:t>𝑚</m:t>
                    </m:r>
                  </m:oMath>
                </a14:m>
                <a:r>
                  <a:rPr lang="zh-CN" altLang="en-US" dirty="0"/>
                  <a:t>条边的无重边无自环的无向图，要个每条边分配一个颜色，使得：</a:t>
                </a:r>
                <a:endParaRPr lang="en-US" altLang="zh-CN" dirty="0"/>
              </a:p>
              <a:p>
                <a:r>
                  <a:rPr lang="zh-CN" altLang="en-US" dirty="0"/>
                  <a:t>每个颜色至多使用</a:t>
                </a:r>
                <a14:m>
                  <m:oMath xmlns:m="http://schemas.openxmlformats.org/officeDocument/2006/math">
                    <m:r>
                      <a:rPr lang="en-US" altLang="zh-CN" b="0" i="1" smtClean="0">
                        <a:latin typeface="Cambria Math" panose="02040503050406030204" pitchFamily="18" charset="0"/>
                      </a:rPr>
                      <m:t>2</m:t>
                    </m:r>
                  </m:oMath>
                </a14:m>
                <a:r>
                  <a:rPr lang="zh-CN" altLang="en-US" dirty="0"/>
                  <a:t>次；</a:t>
                </a:r>
                <a:endParaRPr lang="en-US" altLang="zh-CN" dirty="0"/>
              </a:p>
              <a:p>
                <a:r>
                  <a:rPr lang="zh-CN" altLang="en-US" dirty="0"/>
                  <a:t>每个点相连的边至多有</a:t>
                </a:r>
                <a14:m>
                  <m:oMath xmlns:m="http://schemas.openxmlformats.org/officeDocument/2006/math">
                    <m:r>
                      <a:rPr lang="en-US" altLang="zh-CN" b="0" i="1" smtClean="0">
                        <a:latin typeface="Cambria Math" panose="02040503050406030204" pitchFamily="18" charset="0"/>
                      </a:rPr>
                      <m:t>𝑘</m:t>
                    </m:r>
                  </m:oMath>
                </a14:m>
                <a:r>
                  <a:rPr lang="zh-CN" altLang="en-US" dirty="0"/>
                  <a:t>种不同的颜色。</a:t>
                </a:r>
                <a:endParaRPr lang="en-US" altLang="zh-CN" dirty="0"/>
              </a:p>
              <a:p>
                <a:r>
                  <a:rPr lang="zh-CN" altLang="en-US" dirty="0"/>
                  <a:t>输出方案。</a:t>
                </a:r>
                <a:endParaRPr lang="en-US" altLang="zh-CN" dirty="0"/>
              </a:p>
              <a:p>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≤600,1≤</m:t>
                    </m:r>
                    <m:r>
                      <a:rPr lang="en-US" altLang="zh-CN" b="0" i="1" smtClean="0">
                        <a:latin typeface="Cambria Math" panose="02040503050406030204" pitchFamily="18" charset="0"/>
                      </a:rPr>
                      <m:t>𝑚</m:t>
                    </m:r>
                    <m:r>
                      <a:rPr lang="en-US" altLang="zh-CN" b="0" i="1" smtClean="0">
                        <a:latin typeface="Cambria Math" panose="02040503050406030204" pitchFamily="18" charset="0"/>
                      </a:rPr>
                      <m:t>≤600,1≤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56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CF1070I. Privatization of Roads in </a:t>
            </a:r>
            <a:r>
              <a:rPr lang="en-US" altLang="zh-CN" dirty="0" err="1"/>
              <a:t>Berland</a:t>
            </a:r>
            <a:endParaRPr lang="zh-CN" altLang="en-US" dirty="0"/>
          </a:p>
        </p:txBody>
      </p:sp>
      <p:sp>
        <p:nvSpPr>
          <p:cNvPr id="5" name="内容占位符 4"/>
          <p:cNvSpPr>
            <a:spLocks noGrp="1"/>
          </p:cNvSpPr>
          <p:nvPr>
            <p:ph idx="1"/>
          </p:nvPr>
        </p:nvSpPr>
        <p:spPr/>
        <p:txBody>
          <a:bodyPr/>
          <a:lstStyle/>
          <a:p>
            <a:r>
              <a:rPr lang="zh-CN" altLang="en-US" dirty="0"/>
              <a:t>先分析一波性质：</a:t>
            </a:r>
            <a:endParaRPr lang="en-US" altLang="zh-CN" dirty="0"/>
          </a:p>
          <a:p>
            <a:r>
              <a:rPr lang="zh-CN" altLang="en-US" dirty="0"/>
              <a:t>两条同色边如果没有公共顶点显然是毫无用处的；</a:t>
            </a:r>
            <a:endParaRPr lang="en-US" altLang="zh-CN" dirty="0"/>
          </a:p>
          <a:p>
            <a:r>
              <a:rPr lang="zh-CN" altLang="en-US" dirty="0"/>
              <a:t>由于没有重边：</a:t>
            </a:r>
            <a:endParaRPr lang="en-US" altLang="zh-CN" dirty="0"/>
          </a:p>
          <a:p>
            <a:r>
              <a:rPr lang="zh-CN" altLang="en-US" dirty="0"/>
              <a:t>两条同色边至多只有一个公共点。</a:t>
            </a:r>
          </a:p>
        </p:txBody>
      </p:sp>
    </p:spTree>
    <p:extLst>
      <p:ext uri="{BB962C8B-B14F-4D97-AF65-F5344CB8AC3E}">
        <p14:creationId xmlns:p14="http://schemas.microsoft.com/office/powerpoint/2010/main" val="2218638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CF1070I. Privatization of Roads in </a:t>
            </a:r>
            <a:r>
              <a:rPr lang="en-US" altLang="zh-CN" dirty="0" err="1"/>
              <a:t>Berland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r>
                  <a:rPr lang="zh-CN" altLang="en-US" dirty="0"/>
                  <a:t>所以原题相当于把每条边分配给一个端点，使得每个点对应的边数不少于</a:t>
                </a:r>
                <a14:m>
                  <m:oMath xmlns:m="http://schemas.openxmlformats.org/officeDocument/2006/math">
                    <m:r>
                      <a:rPr lang="en-US" altLang="zh-CN" i="1">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a:p>
              <a:p>
                <a:r>
                  <a:rPr lang="zh-CN" altLang="en-US" dirty="0"/>
                  <a:t>匹配或最大流</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3058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给定一张</a:t>
                </a:r>
                <a14:m>
                  <m:oMath xmlns:m="http://schemas.openxmlformats.org/officeDocument/2006/math">
                    <m:r>
                      <a:rPr lang="en-US" altLang="zh-CN" i="1">
                        <a:latin typeface="Cambria Math" panose="02040503050406030204" pitchFamily="18" charset="0"/>
                      </a:rPr>
                      <m:t>𝑛</m:t>
                    </m:r>
                  </m:oMath>
                </a14:m>
                <a:r>
                  <a:rPr lang="zh-CN" altLang="en-US" dirty="0"/>
                  <a:t>个点</a:t>
                </a:r>
                <a14:m>
                  <m:oMath xmlns:m="http://schemas.openxmlformats.org/officeDocument/2006/math">
                    <m:r>
                      <a:rPr lang="en-US" altLang="zh-CN" i="1">
                        <a:latin typeface="Cambria Math" panose="02040503050406030204" pitchFamily="18" charset="0"/>
                      </a:rPr>
                      <m:t>𝑚</m:t>
                    </m:r>
                  </m:oMath>
                </a14:m>
                <a:r>
                  <a:rPr lang="zh-CN" altLang="en-US" dirty="0"/>
                  <a:t>条边的</a:t>
                </a:r>
                <a:r>
                  <a:rPr lang="en-US" altLang="zh-CN" dirty="0"/>
                  <a:t>DAG</a:t>
                </a:r>
                <a:r>
                  <a:rPr lang="zh-CN" altLang="en-US" dirty="0"/>
                  <a:t>，以及两个节点</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𝑇</m:t>
                    </m:r>
                  </m:oMath>
                </a14:m>
                <a:endParaRPr lang="en-US" altLang="zh-CN" dirty="0"/>
              </a:p>
              <a:p>
                <a:r>
                  <a:rPr lang="zh-CN" altLang="en-US" dirty="0"/>
                  <a:t>要求求出一棵以</a:t>
                </a:r>
                <a14:m>
                  <m:oMath xmlns:m="http://schemas.openxmlformats.org/officeDocument/2006/math">
                    <m:r>
                      <a:rPr lang="en-US" altLang="zh-CN" i="1">
                        <a:latin typeface="Cambria Math" panose="02040503050406030204" pitchFamily="18" charset="0"/>
                      </a:rPr>
                      <m:t>𝑆</m:t>
                    </m:r>
                  </m:oMath>
                </a14:m>
                <a:r>
                  <a:rPr lang="zh-CN" altLang="en-US" dirty="0"/>
                  <a:t>为根的生成外向树和一棵以</a:t>
                </a:r>
                <a14:m>
                  <m:oMath xmlns:m="http://schemas.openxmlformats.org/officeDocument/2006/math">
                    <m:r>
                      <a:rPr lang="en-US" altLang="zh-CN" i="1">
                        <a:latin typeface="Cambria Math" panose="02040503050406030204" pitchFamily="18" charset="0"/>
                      </a:rPr>
                      <m:t>𝑇</m:t>
                    </m:r>
                  </m:oMath>
                </a14:m>
                <a:r>
                  <a:rPr lang="zh-CN" altLang="en-US" dirty="0"/>
                  <a:t>为根的生成内向树，使得两棵树没有公共边</a:t>
                </a:r>
                <a:endParaRPr lang="en-US" altLang="zh-CN" dirty="0"/>
              </a:p>
              <a:p>
                <a:r>
                  <a:rPr lang="zh-CN" altLang="en-US" dirty="0"/>
                  <a:t>输出方案</a:t>
                </a:r>
                <a:endParaRPr lang="en-US" altLang="zh-CN" dirty="0"/>
              </a:p>
              <a:p>
                <a14:m>
                  <m:oMath xmlns:m="http://schemas.openxmlformats.org/officeDocument/2006/math">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≤5×1</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5</m:t>
                        </m:r>
                      </m:sup>
                    </m:sSup>
                    <m:r>
                      <a:rPr lang="en-US" altLang="zh-CN" i="1">
                        <a:latin typeface="Cambria Math" panose="02040503050406030204" pitchFamily="18" charset="0"/>
                      </a:rPr>
                      <m:t>,1≤</m:t>
                    </m:r>
                    <m:r>
                      <a:rPr lang="en-US" altLang="zh-CN" i="1">
                        <a:latin typeface="Cambria Math" panose="02040503050406030204" pitchFamily="18" charset="0"/>
                      </a:rPr>
                      <m:t>𝑚</m:t>
                    </m:r>
                    <m:r>
                      <a:rPr lang="en-US" altLang="zh-CN" i="1">
                        <a:latin typeface="Cambria Math" panose="02040503050406030204" pitchFamily="18" charset="0"/>
                      </a:rPr>
                      <m:t>≤10^6</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6249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容易建模成二分图匹配。</a:t>
                </a:r>
                <a:endParaRPr lang="en-US" altLang="zh-CN" dirty="0"/>
              </a:p>
              <a:p>
                <a:r>
                  <a:rPr lang="zh-CN" altLang="en-US" dirty="0"/>
                  <a:t>然后发现</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𝑛𝑚</m:t>
                    </m:r>
                    <m:r>
                      <a:rPr lang="en-US" altLang="zh-CN" i="1">
                        <a:latin typeface="Cambria Math" panose="02040503050406030204" pitchFamily="18" charset="0"/>
                      </a:rPr>
                      <m:t>)</m:t>
                    </m:r>
                  </m:oMath>
                </a14:m>
                <a:r>
                  <a:rPr lang="zh-CN" altLang="en-US" dirty="0"/>
                  <a:t>根本跑不过。</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33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用</a:t>
                </a:r>
                <a:r>
                  <a:rPr lang="en-US" altLang="zh-CN" dirty="0"/>
                  <a:t>Dinic</a:t>
                </a:r>
                <a:r>
                  <a:rPr lang="zh-CN" altLang="en-US" dirty="0"/>
                  <a:t>算法来跑二分图最大匹配；</a:t>
                </a:r>
                <a:endParaRPr lang="en-US" altLang="zh-CN" dirty="0"/>
              </a:p>
              <a:p>
                <a:r>
                  <a:rPr lang="zh-CN" altLang="en-US" dirty="0"/>
                  <a:t>对于二分图最大匹配这样的特殊图，复杂度为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据说这个东西又被称为</a:t>
                </a:r>
                <a:r>
                  <a:rPr lang="en-US" altLang="zh-CN" dirty="0"/>
                  <a:t>Hopcroft-Karp</a:t>
                </a:r>
                <a:r>
                  <a:rPr lang="zh-CN" altLang="en-US" dirty="0"/>
                  <a:t>。</a:t>
                </a:r>
                <a:endParaRPr lang="en-US" altLang="zh-CN" dirty="0"/>
              </a:p>
              <a:p>
                <a:r>
                  <a:rPr lang="zh-CN" altLang="en-US" dirty="0"/>
                  <a:t>用</a:t>
                </a:r>
                <a:r>
                  <a:rPr lang="en-US" altLang="zh-CN" dirty="0"/>
                  <a:t>Hopcroft-Karp</a:t>
                </a:r>
                <a:r>
                  <a:rPr lang="zh-CN" altLang="en-US" dirty="0"/>
                  <a:t>就可以过了。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3552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p:sp>
        <p:nvSpPr>
          <p:cNvPr id="3" name="内容占位符 2"/>
          <p:cNvSpPr>
            <a:spLocks noGrp="1"/>
          </p:cNvSpPr>
          <p:nvPr>
            <p:ph idx="1"/>
          </p:nvPr>
        </p:nvSpPr>
        <p:spPr/>
        <p:txBody>
          <a:bodyPr/>
          <a:lstStyle/>
          <a:p>
            <a:r>
              <a:rPr lang="zh-CN" altLang="en-US" dirty="0"/>
              <a:t>给定一张</a:t>
            </a:r>
            <a:r>
              <a:rPr lang="en-US" altLang="zh-CN" dirty="0"/>
              <a:t>DAG</a:t>
            </a:r>
          </a:p>
          <a:p>
            <a:r>
              <a:rPr lang="zh-CN" altLang="en-US" dirty="0"/>
              <a:t>要求选择若干条的路径，使得每个点被经过恰好一次</a:t>
            </a:r>
            <a:endParaRPr lang="en-US" altLang="zh-CN" dirty="0"/>
          </a:p>
          <a:p>
            <a:r>
              <a:rPr lang="zh-CN" altLang="en-US" dirty="0"/>
              <a:t>求最小的路径数量</a:t>
            </a:r>
          </a:p>
        </p:txBody>
      </p:sp>
    </p:spTree>
    <p:extLst>
      <p:ext uri="{BB962C8B-B14F-4D97-AF65-F5344CB8AC3E}">
        <p14:creationId xmlns:p14="http://schemas.microsoft.com/office/powerpoint/2010/main" val="669215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将原图中每个点</a:t>
                </a:r>
                <a14:m>
                  <m:oMath xmlns:m="http://schemas.openxmlformats.org/officeDocument/2006/math">
                    <m:r>
                      <a:rPr lang="en-US" altLang="zh-CN" b="0" i="1" smtClean="0">
                        <a:latin typeface="Cambria Math" panose="02040503050406030204" pitchFamily="18" charset="0"/>
                      </a:rPr>
                      <m:t>𝑥</m:t>
                    </m:r>
                  </m:oMath>
                </a14:m>
                <a:r>
                  <a:rPr lang="zh-CN" altLang="en-US" dirty="0"/>
                  <a:t>拆成两个点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zh-CN" altLang="en-US" dirty="0"/>
                  <a:t>；</a:t>
                </a:r>
                <a:endParaRPr lang="en-US" altLang="zh-CN" dirty="0"/>
              </a:p>
              <a:p>
                <a:r>
                  <a:rPr lang="zh-CN" altLang="en-US" dirty="0"/>
                  <a:t>对原图中每一条边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，在新图中连接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oMath>
                </a14:m>
                <a:r>
                  <a:rPr lang="zh-CN" altLang="en-US" dirty="0"/>
                  <a:t>；</a:t>
                </a:r>
                <a:endParaRPr lang="en-US" altLang="zh-CN" dirty="0"/>
              </a:p>
              <a:p>
                <a:r>
                  <a:rPr lang="zh-CN" altLang="en-US" dirty="0"/>
                  <a:t>容易发现新图是一张二分图</a:t>
                </a:r>
                <a:endParaRPr lang="en-US" altLang="zh-CN" dirty="0"/>
              </a:p>
              <a:p>
                <a:r>
                  <a:rPr lang="zh-CN" altLang="en-US" dirty="0"/>
                  <a:t>原图的最小路径覆盖数</a:t>
                </a:r>
                <a14:m>
                  <m:oMath xmlns:m="http://schemas.openxmlformats.org/officeDocument/2006/math">
                    <m:r>
                      <a:rPr lang="en-US" altLang="zh-CN" b="0" i="1" smtClean="0">
                        <a:latin typeface="Cambria Math" panose="02040503050406030204" pitchFamily="18" charset="0"/>
                      </a:rPr>
                      <m:t>=</m:t>
                    </m:r>
                  </m:oMath>
                </a14:m>
                <a:r>
                  <a:rPr lang="zh-CN" altLang="en-US" dirty="0"/>
                  <a:t>边数</a:t>
                </a:r>
                <a14:m>
                  <m:oMath xmlns:m="http://schemas.openxmlformats.org/officeDocument/2006/math">
                    <m:r>
                      <a:rPr lang="en-US" altLang="zh-CN" b="0" i="1" smtClean="0">
                        <a:latin typeface="Cambria Math" panose="02040503050406030204" pitchFamily="18" charset="0"/>
                      </a:rPr>
                      <m:t>−</m:t>
                    </m:r>
                  </m:oMath>
                </a14:m>
                <a:r>
                  <a:rPr lang="zh-CN" altLang="en-US" dirty="0"/>
                  <a:t>新图的最大匹配</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1201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a:t>
            </a:r>
          </a:p>
        </p:txBody>
      </p:sp>
      <p:sp>
        <p:nvSpPr>
          <p:cNvPr id="3" name="内容占位符 2"/>
          <p:cNvSpPr>
            <a:spLocks noGrp="1"/>
          </p:cNvSpPr>
          <p:nvPr>
            <p:ph idx="1"/>
          </p:nvPr>
        </p:nvSpPr>
        <p:spPr/>
        <p:txBody>
          <a:bodyPr/>
          <a:lstStyle/>
          <a:p>
            <a:r>
              <a:rPr lang="zh-CN" altLang="en-US" dirty="0"/>
              <a:t>在普通的网络流的基础上，加上了费用这一权值；</a:t>
            </a:r>
            <a:endParaRPr lang="en-US" altLang="zh-CN" dirty="0"/>
          </a:p>
          <a:p>
            <a:r>
              <a:rPr lang="zh-CN" altLang="en-US" dirty="0"/>
              <a:t>一条边的费用指的是这一条边每一单位的流量带了的花费。</a:t>
            </a:r>
            <a:endParaRPr lang="en-US" altLang="zh-CN" dirty="0"/>
          </a:p>
          <a:p>
            <a:r>
              <a:rPr lang="zh-CN" altLang="en-US" dirty="0"/>
              <a:t>注意：</a:t>
            </a:r>
            <a:endParaRPr lang="en-US" altLang="zh-CN" dirty="0"/>
          </a:p>
          <a:p>
            <a:r>
              <a:rPr lang="zh-CN" altLang="en-US" dirty="0"/>
              <a:t>费用可以为负；</a:t>
            </a:r>
            <a:endParaRPr lang="en-US" altLang="zh-CN" dirty="0"/>
          </a:p>
          <a:p>
            <a:r>
              <a:rPr lang="zh-CN" altLang="en-US" dirty="0"/>
              <a:t>费用流的反向弧费用是原来的相反数。</a:t>
            </a:r>
            <a:endParaRPr lang="en-US" altLang="zh-CN" dirty="0"/>
          </a:p>
        </p:txBody>
      </p:sp>
    </p:spTree>
    <p:extLst>
      <p:ext uri="{BB962C8B-B14F-4D97-AF65-F5344CB8AC3E}">
        <p14:creationId xmlns:p14="http://schemas.microsoft.com/office/powerpoint/2010/main" val="309511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基础知识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最大流：给定源点汇点，每条边有流量限制求流量最大的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r>
                  <a:rPr lang="zh-CN" altLang="en-US" dirty="0"/>
                  <a:t>流</a:t>
                </a:r>
                <a:endParaRPr lang="en-US" altLang="zh-CN" dirty="0"/>
              </a:p>
              <a:p>
                <a:r>
                  <a:rPr lang="zh-CN" altLang="en-US" dirty="0"/>
                  <a:t>最小费用最大流：给定源点汇点，每条边有流量限制和费用，求流量最大的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流中费用最小的，一般要求费用无负环</a:t>
                </a:r>
                <a:endParaRPr lang="en-US" altLang="zh-CN" dirty="0"/>
              </a:p>
              <a:p>
                <a:r>
                  <a:rPr lang="zh-CN" altLang="en-US" dirty="0"/>
                  <a:t>增广路：对于流量网络，记一条从 </a:t>
                </a:r>
                <a14:m>
                  <m:oMath xmlns:m="http://schemas.openxmlformats.org/officeDocument/2006/math">
                    <m:r>
                      <a:rPr lang="en-US" altLang="zh-CN" b="0" i="1" smtClean="0">
                        <a:latin typeface="Cambria Math" panose="02040503050406030204" pitchFamily="18" charset="0"/>
                      </a:rPr>
                      <m:t>𝑠</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的只经过流量为正的边的路径为一条增广路，若网络带费用，则增广路的费用为所有经过边的费用之和</a:t>
                </a:r>
                <a:endParaRPr lang="en-US" altLang="zh-CN" dirty="0"/>
              </a:p>
              <a:p>
                <a:r>
                  <a:rPr lang="zh-CN" altLang="en-US" dirty="0"/>
                  <a:t>残量网络：找到一条增广路后，将途径边的流量限制减去已经增广路的流量，同时反向边的流量加上增广路的流量，反向边的费用是正向边的相反数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3910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最小费用最大流</a:t>
            </a:r>
          </a:p>
        </p:txBody>
      </p:sp>
      <p:sp>
        <p:nvSpPr>
          <p:cNvPr id="3" name="内容占位符 2"/>
          <p:cNvSpPr>
            <a:spLocks noGrp="1"/>
          </p:cNvSpPr>
          <p:nvPr>
            <p:ph idx="1"/>
          </p:nvPr>
        </p:nvSpPr>
        <p:spPr/>
        <p:txBody>
          <a:bodyPr/>
          <a:lstStyle/>
          <a:p>
            <a:r>
              <a:rPr lang="zh-CN" altLang="en-US" dirty="0"/>
              <a:t>在流量最大的情况下，使得费用尽可能小。</a:t>
            </a:r>
            <a:endParaRPr lang="en-US" altLang="zh-CN" dirty="0"/>
          </a:p>
          <a:p>
            <a:r>
              <a:rPr lang="zh-CN" altLang="en-US" dirty="0"/>
              <a:t>实现：每次沿着最短路増广即可。</a:t>
            </a:r>
            <a:endParaRPr lang="en-US" altLang="zh-CN" dirty="0"/>
          </a:p>
        </p:txBody>
      </p:sp>
    </p:spTree>
    <p:extLst>
      <p:ext uri="{BB962C8B-B14F-4D97-AF65-F5344CB8AC3E}">
        <p14:creationId xmlns:p14="http://schemas.microsoft.com/office/powerpoint/2010/main" val="3634099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基础做法：</a:t>
                </a:r>
                <a:r>
                  <a:rPr lang="en-US" altLang="zh-CN" dirty="0"/>
                  <a:t>EK</a:t>
                </a:r>
              </a:p>
              <a:p>
                <a:r>
                  <a:rPr lang="zh-CN" altLang="en-US" dirty="0"/>
                  <a:t>每次用</a:t>
                </a:r>
                <a:r>
                  <a:rPr lang="en-US" altLang="zh-CN" dirty="0"/>
                  <a:t>SPFA</a:t>
                </a:r>
                <a:r>
                  <a:rPr lang="zh-CN" altLang="en-US" dirty="0"/>
                  <a:t>找一条</a:t>
                </a:r>
                <a14:m>
                  <m:oMath xmlns:m="http://schemas.openxmlformats.org/officeDocument/2006/math">
                    <m:r>
                      <m:rPr>
                        <m:sty m:val="p"/>
                      </m:rPr>
                      <a:rPr lang="en-US" altLang="zh-CN" dirty="0">
                        <a:latin typeface="Cambria Math" panose="02040503050406030204" pitchFamily="18" charset="0"/>
                      </a:rPr>
                      <m:t>S</m:t>
                    </m:r>
                  </m:oMath>
                </a14:m>
                <a:r>
                  <a:rPr lang="zh-CN" altLang="en-US" dirty="0"/>
                  <a:t>到</a:t>
                </a:r>
                <a14:m>
                  <m:oMath xmlns:m="http://schemas.openxmlformats.org/officeDocument/2006/math">
                    <m:r>
                      <a:rPr lang="en-US" altLang="zh-CN" i="1" dirty="0">
                        <a:latin typeface="Cambria Math" panose="02040503050406030204" pitchFamily="18" charset="0"/>
                      </a:rPr>
                      <m:t>𝑇</m:t>
                    </m:r>
                  </m:oMath>
                </a14:m>
                <a:r>
                  <a:rPr lang="zh-CN" altLang="en-US" dirty="0"/>
                  <a:t>最短路</a:t>
                </a:r>
                <a:endParaRPr lang="zh-CN" altLang="en-US" strike="sngStrike"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9837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费用流</a:t>
            </a:r>
            <a:endParaRPr lang="zh-CN" altLang="en-US" dirty="0"/>
          </a:p>
        </p:txBody>
      </p:sp>
      <p:sp>
        <p:nvSpPr>
          <p:cNvPr id="3" name="文本占位符 2"/>
          <p:cNvSpPr>
            <a:spLocks noGrp="1"/>
          </p:cNvSpPr>
          <p:nvPr>
            <p:ph type="body" idx="1"/>
          </p:nvPr>
        </p:nvSpPr>
        <p:spPr/>
        <p:txBody>
          <a:bodyPr/>
          <a:lstStyle/>
          <a:p>
            <a:r>
              <a:rPr lang="en-US" altLang="zh-CN" dirty="0"/>
              <a:t>LLL</a:t>
            </a:r>
            <a:r>
              <a:rPr lang="zh-CN" altLang="en-US" dirty="0"/>
              <a:t>优化</a:t>
            </a:r>
            <a:endParaRPr lang="en-US" altLang="zh-CN" dirty="0"/>
          </a:p>
        </p:txBody>
      </p:sp>
      <p:sp>
        <p:nvSpPr>
          <p:cNvPr id="4" name="内容占位符 3"/>
          <p:cNvSpPr>
            <a:spLocks noGrp="1"/>
          </p:cNvSpPr>
          <p:nvPr>
            <p:ph sz="half" idx="2"/>
          </p:nvPr>
        </p:nvSpPr>
        <p:spPr/>
        <p:txBody>
          <a:bodyPr anchor="ctr"/>
          <a:lstStyle/>
          <a:p>
            <a:r>
              <a:rPr lang="zh-CN" altLang="en-US" dirty="0"/>
              <a:t>每次将入队结点距离和队内距离平均值比较，如果更大则插入至队尾。</a:t>
            </a:r>
            <a:endParaRPr lang="en-US" altLang="zh-CN" dirty="0"/>
          </a:p>
          <a:p>
            <a:r>
              <a:rPr lang="zh-CN" altLang="en-US" strike="sngStrike" dirty="0"/>
              <a:t>没用的。</a:t>
            </a:r>
            <a:endParaRPr lang="en-US" altLang="zh-CN" strike="sngStrike" dirty="0"/>
          </a:p>
        </p:txBody>
      </p:sp>
      <p:sp>
        <p:nvSpPr>
          <p:cNvPr id="5" name="文本占位符 4"/>
          <p:cNvSpPr>
            <a:spLocks noGrp="1"/>
          </p:cNvSpPr>
          <p:nvPr>
            <p:ph type="body" sz="quarter" idx="3"/>
          </p:nvPr>
        </p:nvSpPr>
        <p:spPr/>
        <p:txBody>
          <a:bodyPr/>
          <a:lstStyle/>
          <a:p>
            <a:r>
              <a:rPr lang="en-US" altLang="zh-CN" dirty="0"/>
              <a:t>SLF</a:t>
            </a:r>
            <a:r>
              <a:rPr lang="zh-CN" altLang="en-US" dirty="0"/>
              <a:t>优化</a:t>
            </a:r>
            <a:endParaRPr lang="en-US" altLang="zh-CN" dirty="0"/>
          </a:p>
        </p:txBody>
      </p:sp>
      <p:sp>
        <p:nvSpPr>
          <p:cNvPr id="6" name="内容占位符 5"/>
          <p:cNvSpPr>
            <a:spLocks noGrp="1"/>
          </p:cNvSpPr>
          <p:nvPr>
            <p:ph sz="quarter" idx="4"/>
          </p:nvPr>
        </p:nvSpPr>
        <p:spPr/>
        <p:txBody>
          <a:bodyPr anchor="ctr"/>
          <a:lstStyle/>
          <a:p>
            <a:r>
              <a:rPr lang="zh-CN" altLang="en-US" dirty="0"/>
              <a:t>每次将入队结点距离和队首结点距离比较，如果更小则插入队首，否则插入队尾。</a:t>
            </a:r>
            <a:endParaRPr lang="en-US" altLang="zh-CN" dirty="0"/>
          </a:p>
          <a:p>
            <a:r>
              <a:rPr lang="zh-CN" altLang="en-US" strike="sngStrike" dirty="0"/>
              <a:t>没用的。</a:t>
            </a:r>
          </a:p>
        </p:txBody>
      </p:sp>
    </p:spTree>
    <p:extLst>
      <p:ext uri="{BB962C8B-B14F-4D97-AF65-F5344CB8AC3E}">
        <p14:creationId xmlns:p14="http://schemas.microsoft.com/office/powerpoint/2010/main" val="2311178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Johnson</a:t>
            </a:r>
            <a:r>
              <a:rPr lang="zh-CN" altLang="en-US" b="1"/>
              <a:t>费用流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先使用</a:t>
                </a:r>
                <a:r>
                  <a:rPr lang="en-US" altLang="zh-CN"/>
                  <a:t>Johnson</a:t>
                </a:r>
                <a:r>
                  <a:rPr lang="zh-CN" altLang="en-US"/>
                  <a:t>算法通过一次</a:t>
                </a:r>
                <a:r>
                  <a:rPr lang="en-US" altLang="zh-CN"/>
                  <a:t>SPFA</a:t>
                </a:r>
                <a:r>
                  <a:rPr lang="zh-CN" altLang="en-US"/>
                  <a:t>的代价把一张带负权的图转化为不带负权的图。</a:t>
                </a:r>
                <a:endParaRPr lang="en-US" altLang="zh-CN"/>
              </a:p>
              <a:p>
                <a:r>
                  <a:rPr lang="zh-CN" altLang="en-US"/>
                  <a:t>步骤如下：</a:t>
                </a:r>
                <a:endParaRPr lang="en-US" altLang="zh-CN"/>
              </a:p>
              <a:p>
                <a:r>
                  <a:rPr lang="zh-CN" altLang="en-US"/>
                  <a:t>增加一个超级源点</a:t>
                </a:r>
                <a14:m>
                  <m:oMath xmlns:m="http://schemas.openxmlformats.org/officeDocument/2006/math">
                    <m:r>
                      <a:rPr lang="en-US" altLang="zh-CN" b="0" i="1" smtClean="0">
                        <a:latin typeface="Cambria Math" panose="02040503050406030204" pitchFamily="18" charset="0"/>
                      </a:rPr>
                      <m:t>𝑆𝑆</m:t>
                    </m:r>
                  </m:oMath>
                </a14:m>
                <a:r>
                  <a:rPr lang="zh-CN" altLang="en-US"/>
                  <a:t>；</a:t>
                </a:r>
                <a:endParaRPr lang="en-US" altLang="zh-CN"/>
              </a:p>
              <a:p>
                <a:r>
                  <a:rPr lang="zh-CN" altLang="en-US"/>
                  <a:t>用</a:t>
                </a:r>
                <a:r>
                  <a:rPr lang="en-US" altLang="zh-CN"/>
                  <a:t>SPFA</a:t>
                </a:r>
                <a:r>
                  <a:rPr lang="zh-CN" altLang="en-US"/>
                  <a:t>求出</a:t>
                </a:r>
                <a14:m>
                  <m:oMath xmlns:m="http://schemas.openxmlformats.org/officeDocument/2006/math">
                    <m:r>
                      <a:rPr lang="en-US" altLang="zh-CN" b="0" i="1" smtClean="0">
                        <a:latin typeface="Cambria Math" panose="02040503050406030204" pitchFamily="18" charset="0"/>
                      </a:rPr>
                      <m:t>𝑆𝑆</m:t>
                    </m:r>
                  </m:oMath>
                </a14:m>
                <a:r>
                  <a:rPr lang="zh-CN" altLang="en-US"/>
                  <a:t>到所有点的距离数组</a:t>
                </a:r>
                <a14:m>
                  <m:oMath xmlns:m="http://schemas.openxmlformats.org/officeDocument/2006/math">
                    <m:r>
                      <a:rPr lang="en-US" altLang="zh-CN" b="0" i="1" smtClean="0">
                        <a:latin typeface="Cambria Math" panose="02040503050406030204" pitchFamily="18" charset="0"/>
                      </a:rPr>
                      <m:t>h</m:t>
                    </m:r>
                  </m:oMath>
                </a14:m>
                <a:r>
                  <a:rPr lang="zh-CN" altLang="en-US"/>
                  <a:t>；</a:t>
                </a:r>
                <a:endParaRPr lang="en-US" altLang="zh-CN"/>
              </a:p>
              <a:p>
                <a:r>
                  <a:rPr lang="zh-CN" altLang="en-US"/>
                  <a:t>对于原图的一条边</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a:t>，赋值为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𝑣</m:t>
                        </m:r>
                      </m:sub>
                    </m:sSub>
                  </m:oMath>
                </a14:m>
                <a:r>
                  <a:rPr lang="zh-CN" altLang="en-US"/>
                  <a:t>；</a:t>
                </a:r>
                <a:endParaRPr lang="en-US" altLang="zh-CN"/>
              </a:p>
              <a:p>
                <a:r>
                  <a:rPr lang="zh-CN" altLang="en-US"/>
                  <a:t>这样原图中的</a:t>
                </a:r>
                <a14:m>
                  <m:oMath xmlns:m="http://schemas.openxmlformats.org/officeDocument/2006/math">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𝑣</m:t>
                        </m:r>
                      </m:sub>
                    </m:sSub>
                  </m:oMath>
                </a14:m>
                <a:r>
                  <a:rPr lang="zh-CN" altLang="en-US"/>
                  <a:t>。</a:t>
                </a:r>
                <a:endParaRPr lang="en-US" altLang="zh-CN"/>
              </a:p>
              <a:p>
                <a:r>
                  <a:rPr lang="zh-CN" altLang="en-US"/>
                  <a:t>容易发现这样构建的新图中边权均为正。</a:t>
                </a:r>
                <a:endParaRPr lang="en-US" altLang="zh-CN"/>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4317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Johnson</a:t>
            </a:r>
            <a:r>
              <a:rPr lang="zh-CN" altLang="en-US" b="1"/>
              <a:t>费用流</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在这个图的基础上，每次可以通过</a:t>
                </a:r>
                <a:r>
                  <a:rPr lang="en-US" altLang="zh-CN"/>
                  <a:t>Dijkstra</a:t>
                </a:r>
                <a:r>
                  <a:rPr lang="zh-CN" altLang="en-US"/>
                  <a:t>算法来寻找最短増广路；</a:t>
                </a:r>
                <a:endParaRPr lang="en-US" altLang="zh-CN"/>
              </a:p>
              <a:p>
                <a:r>
                  <a:rPr lang="zh-CN" altLang="en-US"/>
                  <a:t>在处理完一条増广路后，如何快速调整</a:t>
                </a:r>
                <a14:m>
                  <m:oMath xmlns:m="http://schemas.openxmlformats.org/officeDocument/2006/math">
                    <m:r>
                      <a:rPr lang="en-US" altLang="zh-CN" b="0" i="1" smtClean="0">
                        <a:latin typeface="Cambria Math" panose="02040503050406030204" pitchFamily="18" charset="0"/>
                      </a:rPr>
                      <m:t>h</m:t>
                    </m:r>
                  </m:oMath>
                </a14:m>
                <a:r>
                  <a:rPr lang="zh-CN" altLang="en-US"/>
                  <a:t>数组？</a:t>
                </a:r>
                <a:endParaRPr lang="en-US" altLang="zh-CN"/>
              </a:p>
              <a:p>
                <a:r>
                  <a:rPr lang="zh-CN" altLang="en-US"/>
                  <a:t>直接令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a:t>，这里</a:t>
                </a:r>
                <a14:m>
                  <m:oMath xmlns:m="http://schemas.openxmlformats.org/officeDocument/2006/math">
                    <m:r>
                      <a:rPr lang="en-US" altLang="zh-CN" b="0" i="1" smtClean="0">
                        <a:latin typeface="Cambria Math" panose="02040503050406030204" pitchFamily="18" charset="0"/>
                      </a:rPr>
                      <m:t>𝑆</m:t>
                    </m:r>
                  </m:oMath>
                </a14:m>
                <a:r>
                  <a:rPr lang="zh-CN" altLang="en-US"/>
                  <a:t>是流网络中的源点。</a:t>
                </a:r>
                <a:endParaRPr lang="en-US" altLang="zh-CN"/>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599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ZKW</a:t>
            </a:r>
            <a:r>
              <a:rPr lang="zh-CN" altLang="en-US" b="1"/>
              <a:t>费用流</a:t>
            </a:r>
          </a:p>
        </p:txBody>
      </p:sp>
      <p:sp>
        <p:nvSpPr>
          <p:cNvPr id="3" name="内容占位符 2"/>
          <p:cNvSpPr>
            <a:spLocks noGrp="1"/>
          </p:cNvSpPr>
          <p:nvPr>
            <p:ph idx="1"/>
          </p:nvPr>
        </p:nvSpPr>
        <p:spPr/>
        <p:txBody>
          <a:bodyPr/>
          <a:lstStyle/>
          <a:p>
            <a:r>
              <a:rPr lang="zh-CN" altLang="en-US"/>
              <a:t>维护最短路图，每次在最短路图上运行多路増广最大流算法；</a:t>
            </a:r>
            <a:endParaRPr lang="en-US" altLang="zh-CN"/>
          </a:p>
          <a:p>
            <a:r>
              <a:rPr lang="zh-CN" altLang="en-US"/>
              <a:t>用类似</a:t>
            </a:r>
            <a:r>
              <a:rPr lang="en-US" altLang="zh-CN"/>
              <a:t>KM</a:t>
            </a:r>
            <a:r>
              <a:rPr lang="zh-CN" altLang="en-US"/>
              <a:t>的思想维护最短路图。</a:t>
            </a:r>
            <a:endParaRPr lang="en-US" altLang="zh-CN"/>
          </a:p>
          <a:p>
            <a:r>
              <a:rPr lang="zh-CN" altLang="en-US"/>
              <a:t>具体自行百度。</a:t>
            </a:r>
          </a:p>
        </p:txBody>
      </p:sp>
    </p:spTree>
    <p:extLst>
      <p:ext uri="{BB962C8B-B14F-4D97-AF65-F5344CB8AC3E}">
        <p14:creationId xmlns:p14="http://schemas.microsoft.com/office/powerpoint/2010/main" val="46269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CF802C. Heidi and Library (hard)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你有一个书架，可以放至多</a:t>
                </a:r>
                <a14:m>
                  <m:oMath xmlns:m="http://schemas.openxmlformats.org/officeDocument/2006/math">
                    <m:r>
                      <a:rPr lang="en-US" altLang="zh-CN" b="0" i="1" smtClean="0">
                        <a:latin typeface="Cambria Math" panose="02040503050406030204" pitchFamily="18" charset="0"/>
                      </a:rPr>
                      <m:t>𝑘</m:t>
                    </m:r>
                  </m:oMath>
                </a14:m>
                <a:r>
                  <a:rPr lang="zh-CN" altLang="en-US" dirty="0"/>
                  <a:t>本书；</a:t>
                </a:r>
                <a:endParaRPr lang="en-US" altLang="zh-CN" dirty="0"/>
              </a:p>
              <a:p>
                <a:r>
                  <a:rPr lang="zh-CN" altLang="en-US" dirty="0"/>
                  <a:t>接下来有</a:t>
                </a:r>
                <a14:m>
                  <m:oMath xmlns:m="http://schemas.openxmlformats.org/officeDocument/2006/math">
                    <m:r>
                      <a:rPr lang="en-US" altLang="zh-CN" b="0" i="1" smtClean="0">
                        <a:latin typeface="Cambria Math" panose="02040503050406030204" pitchFamily="18" charset="0"/>
                      </a:rPr>
                      <m:t>𝑛</m:t>
                    </m:r>
                  </m:oMath>
                </a14:m>
                <a:r>
                  <a:rPr lang="zh-CN" altLang="en-US" dirty="0"/>
                  <a:t>天，每天会给定一本书（可能有若干天是相同的）；</a:t>
                </a:r>
                <a:endParaRPr lang="en-US" altLang="zh-CN" dirty="0"/>
              </a:p>
              <a:p>
                <a:r>
                  <a:rPr lang="zh-CN" altLang="en-US" dirty="0"/>
                  <a:t>如果你没有这本书，则需要购买这本书；</a:t>
                </a:r>
                <a:endParaRPr lang="en-US" altLang="zh-CN" dirty="0"/>
              </a:p>
              <a:p>
                <a:r>
                  <a:rPr lang="zh-CN" altLang="en-US" dirty="0"/>
                  <a:t>你可以在任何时候扔掉任意的书。</a:t>
                </a:r>
                <a:endParaRPr lang="en-US" altLang="zh-CN" dirty="0"/>
              </a:p>
              <a:p>
                <a:r>
                  <a:rPr lang="zh-CN" altLang="en-US" dirty="0"/>
                  <a:t>买书需要一定的钱，求花费最小值。</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≤80</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260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CF802C. Heidi and Library (hard)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先假设每天都买入新的书，然后卖掉；</a:t>
                </a:r>
                <a:endParaRPr lang="en-US" altLang="zh-CN" dirty="0"/>
              </a:p>
              <a:p>
                <a:r>
                  <a:rPr lang="zh-CN" altLang="en-US" dirty="0"/>
                  <a:t>可以发现如果一本书在第</a:t>
                </a:r>
                <a14:m>
                  <m:oMath xmlns:m="http://schemas.openxmlformats.org/officeDocument/2006/math">
                    <m:r>
                      <a:rPr lang="en-US" altLang="zh-CN" b="0" i="1" smtClean="0">
                        <a:latin typeface="Cambria Math" panose="02040503050406030204" pitchFamily="18" charset="0"/>
                      </a:rPr>
                      <m:t>𝑖</m:t>
                    </m:r>
                  </m:oMath>
                </a14:m>
                <a:r>
                  <a:rPr lang="zh-CN" altLang="en-US" dirty="0"/>
                  <a:t>天和第</a:t>
                </a:r>
                <a14:m>
                  <m:oMath xmlns:m="http://schemas.openxmlformats.org/officeDocument/2006/math">
                    <m:r>
                      <a:rPr lang="en-US" altLang="zh-CN" b="0" i="1" smtClean="0">
                        <a:latin typeface="Cambria Math" panose="02040503050406030204" pitchFamily="18" charset="0"/>
                      </a:rPr>
                      <m:t>𝑗</m:t>
                    </m:r>
                  </m:oMath>
                </a14:m>
                <a:r>
                  <a:rPr lang="zh-CN" altLang="en-US" dirty="0"/>
                  <a:t>天使用，可以认为是在第</a:t>
                </a:r>
                <a14:m>
                  <m:oMath xmlns:m="http://schemas.openxmlformats.org/officeDocument/2006/math">
                    <m:r>
                      <a:rPr lang="en-US" altLang="zh-CN" b="0" i="1" smtClean="0">
                        <a:latin typeface="Cambria Math" panose="02040503050406030204" pitchFamily="18" charset="0"/>
                      </a:rPr>
                      <m:t>𝑖</m:t>
                    </m:r>
                  </m:oMath>
                </a14:m>
                <a:r>
                  <a:rPr lang="zh-CN" altLang="en-US" dirty="0"/>
                  <a:t>天买入，花费</a:t>
                </a:r>
                <a14:m>
                  <m:oMath xmlns:m="http://schemas.openxmlformats.org/officeDocument/2006/math">
                    <m:r>
                      <a:rPr lang="en-US" altLang="zh-CN" b="0" i="1" smtClean="0">
                        <a:latin typeface="Cambria Math" panose="02040503050406030204" pitchFamily="18" charset="0"/>
                      </a:rPr>
                      <m:t>𝑥</m:t>
                    </m:r>
                  </m:oMath>
                </a14:m>
                <a:r>
                  <a:rPr lang="zh-CN" altLang="en-US" dirty="0"/>
                  <a:t>，然后在第</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−1</m:t>
                    </m:r>
                  </m:oMath>
                </a14:m>
                <a:r>
                  <a:rPr lang="zh-CN" altLang="en-US" dirty="0"/>
                  <a:t>天卖出，花费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，然后在第</a:t>
                </a:r>
                <a14:m>
                  <m:oMath xmlns:m="http://schemas.openxmlformats.org/officeDocument/2006/math">
                    <m:r>
                      <a:rPr lang="en-US" altLang="zh-CN" b="0" i="1" smtClean="0">
                        <a:latin typeface="Cambria Math" panose="02040503050406030204" pitchFamily="18" charset="0"/>
                      </a:rPr>
                      <m:t>𝑗</m:t>
                    </m:r>
                  </m:oMath>
                </a14:m>
                <a:r>
                  <a:rPr lang="zh-CN" altLang="en-US" dirty="0"/>
                  <a:t>天买入，花费</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容易得出建图。</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3983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FEBFF-DA8E-17CC-EE4C-92D01FFBBDD5}"/>
              </a:ext>
            </a:extLst>
          </p:cNvPr>
          <p:cNvSpPr>
            <a:spLocks noGrp="1"/>
          </p:cNvSpPr>
          <p:nvPr>
            <p:ph type="title"/>
          </p:nvPr>
        </p:nvSpPr>
        <p:spPr/>
        <p:txBody>
          <a:bodyPr>
            <a:normAutofit/>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THUPC 2017</a:t>
            </a:r>
            <a:r>
              <a:rPr lang="zh-CN" altLang="en-US" i="0" dirty="0">
                <a:effectLst/>
                <a:latin typeface="Lato" panose="020F0502020204030203" pitchFamily="34" charset="0"/>
              </a:rPr>
              <a:t>」机场 </a:t>
            </a:r>
            <a:r>
              <a:rPr lang="en-US" altLang="zh-CN" i="0" dirty="0">
                <a:effectLst/>
                <a:latin typeface="Lato" panose="020F0502020204030203" pitchFamily="34" charset="0"/>
              </a:rPr>
              <a:t>/ Airport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29AE6F-CDC5-3739-B05F-DE36CC3BE561}"/>
                  </a:ext>
                </a:extLst>
              </p:cNvPr>
              <p:cNvSpPr>
                <a:spLocks noGrp="1"/>
              </p:cNvSpPr>
              <p:nvPr>
                <p:ph idx="1"/>
              </p:nvPr>
            </p:nvSpPr>
            <p:spPr/>
            <p:txBody>
              <a:bodyPr/>
              <a:lstStyle/>
              <a:p>
                <a:r>
                  <a:rPr lang="zh-CN" altLang="en-US" dirty="0"/>
                  <a:t>飞机场有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个停机位，</a:t>
                </a:r>
                <a14:m>
                  <m:oMath xmlns:m="http://schemas.openxmlformats.org/officeDocument/2006/math">
                    <m:r>
                      <a:rPr lang="en-US" altLang="zh-CN" b="0" i="1" smtClean="0">
                        <a:latin typeface="Cambria Math" panose="02040503050406030204" pitchFamily="18" charset="0"/>
                      </a:rPr>
                      <m:t>𝑎</m:t>
                    </m:r>
                  </m:oMath>
                </a14:m>
                <a:r>
                  <a:rPr lang="zh-CN" altLang="en-US" dirty="0"/>
                  <a:t> 个是好的，</a:t>
                </a:r>
                <a14:m>
                  <m:oMath xmlns:m="http://schemas.openxmlformats.org/officeDocument/2006/math">
                    <m:r>
                      <a:rPr lang="en-US" altLang="zh-CN" b="0" i="1" smtClean="0">
                        <a:latin typeface="Cambria Math" panose="02040503050406030204" pitchFamily="18" charset="0"/>
                      </a:rPr>
                      <m:t>𝑏</m:t>
                    </m:r>
                  </m:oMath>
                </a14:m>
                <a:r>
                  <a:rPr lang="zh-CN" altLang="en-US" dirty="0"/>
                  <a:t> 个是坏的</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驾飞机准备起飞，给定每个飞机的乘客数量、登机时间和起飞时间</a:t>
                </a:r>
                <a:endParaRPr lang="en-US" altLang="zh-CN" dirty="0"/>
              </a:p>
              <a:p>
                <a:r>
                  <a:rPr lang="zh-CN" altLang="en-US" dirty="0"/>
                  <a:t>飞机需要在登机时间选择一个空闲的停机位，停在该位置，直到起飞时间</a:t>
                </a:r>
                <a:endParaRPr lang="en-US" altLang="zh-CN" dirty="0"/>
              </a:p>
              <a:p>
                <a:r>
                  <a:rPr lang="zh-CN" altLang="en-US" dirty="0"/>
                  <a:t>如果登机时间飞机的停机位是不好的，则会产生一定的不愉悦度</a:t>
                </a:r>
                <a:endParaRPr lang="en-US" altLang="zh-CN" dirty="0"/>
              </a:p>
              <a:p>
                <a:r>
                  <a:rPr lang="zh-CN" altLang="en-US" dirty="0"/>
                  <a:t>飞机可以切换停机位，切换也会产生一定的不愉悦度</a:t>
                </a:r>
                <a:endParaRPr lang="en-US" altLang="zh-CN" dirty="0"/>
              </a:p>
              <a:p>
                <a:r>
                  <a:rPr lang="zh-CN" altLang="en-US" dirty="0"/>
                  <a:t>求最小不愉悦度</a:t>
                </a:r>
              </a:p>
            </p:txBody>
          </p:sp>
        </mc:Choice>
        <mc:Fallback xmlns="">
          <p:sp>
            <p:nvSpPr>
              <p:cNvPr id="3" name="内容占位符 2">
                <a:extLst>
                  <a:ext uri="{FF2B5EF4-FFF2-40B4-BE49-F238E27FC236}">
                    <a16:creationId xmlns:a16="http://schemas.microsoft.com/office/drawing/2014/main" id="{8F29AE6F-CDC5-3739-B05F-DE36CC3BE561}"/>
                  </a:ext>
                </a:extLst>
              </p:cNvPr>
              <p:cNvSpPr>
                <a:spLocks noGrp="1" noRot="1" noChangeAspect="1" noMove="1" noResize="1" noEditPoints="1" noAdjustHandles="1" noChangeArrowheads="1" noChangeShapeType="1" noTextEdit="1"/>
              </p:cNvSpPr>
              <p:nvPr>
                <p:ph idx="1"/>
              </p:nvPr>
            </p:nvSpPr>
            <p:spPr>
              <a:blipFill>
                <a:blip r:embed="rId3"/>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9809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4970F-53E9-BCF8-47A6-520098F03DAF}"/>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THUPC 2017</a:t>
            </a:r>
            <a:r>
              <a:rPr lang="zh-CN" altLang="en-US" i="0" dirty="0">
                <a:effectLst/>
                <a:latin typeface="Lato" panose="020F0502020204030203" pitchFamily="34" charset="0"/>
              </a:rPr>
              <a:t>」机场 </a:t>
            </a:r>
            <a:r>
              <a:rPr lang="en-US" altLang="zh-CN" i="0" dirty="0">
                <a:effectLst/>
                <a:latin typeface="Lato" panose="020F0502020204030203" pitchFamily="34" charset="0"/>
              </a:rPr>
              <a:t>/ Airport</a:t>
            </a:r>
            <a:endParaRPr lang="zh-CN" altLang="en-US" dirty="0"/>
          </a:p>
        </p:txBody>
      </p:sp>
      <p:sp>
        <p:nvSpPr>
          <p:cNvPr id="3" name="内容占位符 2">
            <a:extLst>
              <a:ext uri="{FF2B5EF4-FFF2-40B4-BE49-F238E27FC236}">
                <a16:creationId xmlns:a16="http://schemas.microsoft.com/office/drawing/2014/main" id="{FF3BADC2-03C8-B8DC-315A-1A83E35D393D}"/>
              </a:ext>
            </a:extLst>
          </p:cNvPr>
          <p:cNvSpPr>
            <a:spLocks noGrp="1"/>
          </p:cNvSpPr>
          <p:nvPr>
            <p:ph idx="1"/>
          </p:nvPr>
        </p:nvSpPr>
        <p:spPr/>
        <p:txBody>
          <a:bodyPr/>
          <a:lstStyle/>
          <a:p>
            <a:r>
              <a:rPr lang="zh-CN" altLang="en-US" dirty="0"/>
              <a:t>先判断是否有解</a:t>
            </a:r>
            <a:endParaRPr lang="en-US" altLang="zh-CN" dirty="0"/>
          </a:p>
          <a:p>
            <a:r>
              <a:rPr lang="zh-CN" altLang="en-US" dirty="0"/>
              <a:t>有解的情况下，一个飞机要么全程占用好的停机位，要么只占用第一个时刻（登机时间）</a:t>
            </a:r>
            <a:endParaRPr lang="en-US" altLang="zh-CN" dirty="0"/>
          </a:p>
          <a:p>
            <a:r>
              <a:rPr lang="zh-CN" altLang="en-US" dirty="0"/>
              <a:t>将好的停机位的分配情况按时间建成图</a:t>
            </a:r>
          </a:p>
        </p:txBody>
      </p:sp>
    </p:spTree>
    <p:extLst>
      <p:ext uri="{BB962C8B-B14F-4D97-AF65-F5344CB8AC3E}">
        <p14:creationId xmlns:p14="http://schemas.microsoft.com/office/powerpoint/2010/main" val="103281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699B7-0E14-5065-3A77-8E97B06D1B42}"/>
              </a:ext>
            </a:extLst>
          </p:cNvPr>
          <p:cNvSpPr>
            <a:spLocks noGrp="1"/>
          </p:cNvSpPr>
          <p:nvPr>
            <p:ph type="title"/>
          </p:nvPr>
        </p:nvSpPr>
        <p:spPr/>
        <p:txBody>
          <a:bodyPr/>
          <a:lstStyle/>
          <a:p>
            <a:r>
              <a:rPr lang="zh-CN" altLang="en-US" dirty="0"/>
              <a:t>建模方法</a:t>
            </a:r>
          </a:p>
        </p:txBody>
      </p:sp>
      <p:sp>
        <p:nvSpPr>
          <p:cNvPr id="3" name="内容占位符 2">
            <a:extLst>
              <a:ext uri="{FF2B5EF4-FFF2-40B4-BE49-F238E27FC236}">
                <a16:creationId xmlns:a16="http://schemas.microsoft.com/office/drawing/2014/main" id="{2D37BD2B-1C53-4CE1-6B9C-A2B4BAC7985F}"/>
              </a:ext>
            </a:extLst>
          </p:cNvPr>
          <p:cNvSpPr>
            <a:spLocks noGrp="1"/>
          </p:cNvSpPr>
          <p:nvPr>
            <p:ph idx="1"/>
          </p:nvPr>
        </p:nvSpPr>
        <p:spPr/>
        <p:txBody>
          <a:bodyPr/>
          <a:lstStyle/>
          <a:p>
            <a:r>
              <a:rPr lang="zh-CN" altLang="en-US" dirty="0"/>
              <a:t>最大流</a:t>
            </a:r>
            <a:endParaRPr lang="en-US" altLang="zh-CN" dirty="0"/>
          </a:p>
          <a:p>
            <a:r>
              <a:rPr lang="zh-CN" altLang="en-US" dirty="0"/>
              <a:t>费用流</a:t>
            </a:r>
            <a:endParaRPr lang="en-US" altLang="zh-CN" dirty="0"/>
          </a:p>
          <a:p>
            <a:r>
              <a:rPr lang="zh-CN" altLang="en-US" dirty="0"/>
              <a:t>二分图</a:t>
            </a:r>
            <a:endParaRPr lang="en-US" altLang="zh-CN" dirty="0"/>
          </a:p>
          <a:p>
            <a:r>
              <a:rPr lang="zh-CN" altLang="en-US" dirty="0"/>
              <a:t>最小割</a:t>
            </a:r>
            <a:endParaRPr lang="en-US" altLang="zh-CN" dirty="0"/>
          </a:p>
          <a:p>
            <a:endParaRPr lang="zh-CN" altLang="en-US" dirty="0"/>
          </a:p>
        </p:txBody>
      </p:sp>
    </p:spTree>
    <p:extLst>
      <p:ext uri="{BB962C8B-B14F-4D97-AF65-F5344CB8AC3E}">
        <p14:creationId xmlns:p14="http://schemas.microsoft.com/office/powerpoint/2010/main" val="18265418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C158C-6087-1A75-E8FE-397ED3F96708}"/>
              </a:ext>
            </a:extLst>
          </p:cNvPr>
          <p:cNvSpPr>
            <a:spLocks noGrp="1"/>
          </p:cNvSpPr>
          <p:nvPr>
            <p:ph type="title"/>
          </p:nvPr>
        </p:nvSpPr>
        <p:spPr/>
        <p:txBody>
          <a:bodyPr/>
          <a:lstStyle/>
          <a:p>
            <a:r>
              <a:rPr lang="zh-CN" altLang="en-US" b="1" dirty="0"/>
              <a:t>「</a:t>
            </a:r>
            <a:r>
              <a:rPr lang="en-US" altLang="zh-CN" b="1" dirty="0"/>
              <a:t>WC2007</a:t>
            </a:r>
            <a:r>
              <a:rPr lang="zh-CN" altLang="en-US" b="1" dirty="0"/>
              <a:t>」剪刀石头布</a:t>
            </a:r>
            <a:endParaRPr lang="zh-CN" altLang="en-US" dirty="0"/>
          </a:p>
        </p:txBody>
      </p:sp>
      <p:sp>
        <p:nvSpPr>
          <p:cNvPr id="3" name="内容占位符 2">
            <a:extLst>
              <a:ext uri="{FF2B5EF4-FFF2-40B4-BE49-F238E27FC236}">
                <a16:creationId xmlns:a16="http://schemas.microsoft.com/office/drawing/2014/main" id="{51255A76-96E9-1B85-DA03-2A9E4C4041F3}"/>
              </a:ext>
            </a:extLst>
          </p:cNvPr>
          <p:cNvSpPr>
            <a:spLocks noGrp="1"/>
          </p:cNvSpPr>
          <p:nvPr>
            <p:ph idx="1"/>
          </p:nvPr>
        </p:nvSpPr>
        <p:spPr/>
        <p:txBody>
          <a:bodyPr/>
          <a:lstStyle/>
          <a:p>
            <a:r>
              <a:rPr lang="zh-CN" altLang="en-US" dirty="0"/>
              <a:t>给一张完全图定向，部分边方向以定</a:t>
            </a:r>
            <a:endParaRPr lang="en-US" altLang="zh-CN" dirty="0"/>
          </a:p>
          <a:p>
            <a:r>
              <a:rPr lang="zh-CN" altLang="en-US" dirty="0"/>
              <a:t>给剩下的边定向，使得三元环数量最大</a:t>
            </a:r>
            <a:endParaRPr lang="en-US" altLang="zh-CN" dirty="0"/>
          </a:p>
        </p:txBody>
      </p:sp>
    </p:spTree>
    <p:extLst>
      <p:ext uri="{BB962C8B-B14F-4D97-AF65-F5344CB8AC3E}">
        <p14:creationId xmlns:p14="http://schemas.microsoft.com/office/powerpoint/2010/main" val="961838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UOJ#</a:t>
            </a:r>
            <a:r>
              <a:rPr lang="en-US" altLang="zh-CN" dirty="0"/>
              <a:t>389. 【UNR #3】</a:t>
            </a:r>
            <a:r>
              <a:rPr lang="zh-CN" altLang="en-US" dirty="0"/>
              <a:t>白鸽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二维平面上给定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条无向边</a:t>
                </a:r>
                <a:endParaRPr lang="en-US" altLang="zh-CN" dirty="0"/>
              </a:p>
              <a:p>
                <a:r>
                  <a:rPr lang="zh-CN" altLang="en-US" dirty="0"/>
                  <a:t>要求从一号点出发，经过所有边恰好一次后回到一号点</a:t>
                </a:r>
                <a:endParaRPr lang="en-US" altLang="zh-CN" dirty="0"/>
              </a:p>
              <a:p>
                <a:r>
                  <a:rPr lang="zh-CN" altLang="en-US" dirty="0"/>
                  <a:t>最大化绕原点走的圈数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0128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上下界无源汇可行流（循环流）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fontAlgn="ctr"/>
                <a:r>
                  <a:rPr lang="zh-CN" altLang="zh-CN" dirty="0"/>
                  <a:t>先把下界流满，修改一下上界，发现可能会出现流量不守恒；</a:t>
                </a:r>
              </a:p>
              <a:p>
                <a:pPr fontAlgn="ctr"/>
                <a:r>
                  <a:rPr lang="zh-CN" altLang="zh-CN" dirty="0"/>
                  <a:t>对于一个点</a:t>
                </a:r>
                <a14:m>
                  <m:oMath xmlns:m="http://schemas.openxmlformats.org/officeDocument/2006/math">
                    <m:r>
                      <a:rPr lang="zh-CN" altLang="zh-CN">
                        <a:latin typeface="Cambria Math" panose="02040503050406030204" pitchFamily="18" charset="0"/>
                      </a:rPr>
                      <m:t>𝑥</m:t>
                    </m:r>
                  </m:oMath>
                </a14:m>
                <a:r>
                  <a:rPr lang="zh-CN" altLang="zh-CN" dirty="0"/>
                  <a:t>，令</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zh-CN" dirty="0"/>
                  <a:t>表示下界流满情况下流入的流量减流出的流量；</a:t>
                </a:r>
              </a:p>
              <a:p>
                <a:pPr fontAlgn="ctr"/>
                <a:r>
                  <a:rPr lang="zh-CN" altLang="zh-CN" dirty="0"/>
                  <a:t>建立源汇点，连辅助边，对于点</a:t>
                </a:r>
                <a14:m>
                  <m:oMath xmlns:m="http://schemas.openxmlformats.org/officeDocument/2006/math">
                    <m:r>
                      <a:rPr lang="zh-CN" altLang="zh-CN">
                        <a:latin typeface="Cambria Math" panose="02040503050406030204" pitchFamily="18" charset="0"/>
                      </a:rPr>
                      <m:t>𝑥</m:t>
                    </m:r>
                  </m:oMath>
                </a14:m>
                <a:r>
                  <a:rPr lang="zh-CN" altLang="zh-CN" dirty="0"/>
                  <a:t>：</a:t>
                </a:r>
                <a:endParaRPr lang="en-US" altLang="zh-CN" dirty="0"/>
              </a:p>
              <a:p>
                <a:pPr fontAlgn="ctr"/>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r>
                      <a:rPr lang="zh-CN" altLang="zh-CN">
                        <a:latin typeface="Cambria Math" panose="02040503050406030204" pitchFamily="18" charset="0"/>
                      </a:rPr>
                      <m:t>&gt;0</m:t>
                    </m:r>
                  </m:oMath>
                </a14:m>
                <a:r>
                  <a:rPr lang="zh-CN" altLang="zh-CN" dirty="0"/>
                  <a:t>，连边</a:t>
                </a:r>
                <a14:m>
                  <m:oMath xmlns:m="http://schemas.openxmlformats.org/officeDocument/2006/math">
                    <m:r>
                      <a:rPr lang="zh-CN" altLang="zh-CN">
                        <a:latin typeface="Cambria Math" panose="02040503050406030204" pitchFamily="18" charset="0"/>
                      </a:rPr>
                      <m:t>𝑆</m:t>
                    </m:r>
                    <m:r>
                      <a:rPr lang="zh-CN" altLang="zh-CN">
                        <a:latin typeface="Cambria Math" panose="02040503050406030204" pitchFamily="18" charset="0"/>
                      </a:rPr>
                      <m:t>→</m:t>
                    </m:r>
                    <m:r>
                      <a:rPr lang="zh-CN" altLang="zh-CN">
                        <a:latin typeface="Cambria Math" panose="02040503050406030204" pitchFamily="18" charset="0"/>
                      </a:rPr>
                      <m:t>𝑥</m:t>
                    </m:r>
                  </m:oMath>
                </a14:m>
                <a:r>
                  <a:rPr lang="zh-CN" altLang="zh-CN" dirty="0"/>
                  <a:t>，容量为</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zh-CN" dirty="0"/>
                  <a:t>；</a:t>
                </a:r>
                <a:endParaRPr lang="en-US" altLang="zh-CN" dirty="0"/>
              </a:p>
              <a:p>
                <a:pPr fontAlgn="ctr"/>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r>
                      <a:rPr lang="zh-CN" altLang="zh-CN">
                        <a:latin typeface="Cambria Math" panose="02040503050406030204" pitchFamily="18" charset="0"/>
                      </a:rPr>
                      <m:t>&lt;0</m:t>
                    </m:r>
                  </m:oMath>
                </a14:m>
                <a:r>
                  <a:rPr lang="zh-CN" altLang="zh-CN" dirty="0"/>
                  <a:t>，连边</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zh-CN" dirty="0"/>
                  <a:t>，容量为</a:t>
                </a:r>
                <a14:m>
                  <m:oMath xmlns:m="http://schemas.openxmlformats.org/officeDocument/2006/math">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en-US" dirty="0"/>
                  <a:t>；</a:t>
                </a:r>
                <a:endParaRPr lang="zh-CN" altLang="zh-CN" dirty="0"/>
              </a:p>
              <a:p>
                <a:pPr fontAlgn="ctr"/>
                <a:r>
                  <a:rPr lang="zh-CN" altLang="zh-CN" dirty="0"/>
                  <a:t>然后跑从</a:t>
                </a:r>
                <a14:m>
                  <m:oMath xmlns:m="http://schemas.openxmlformats.org/officeDocument/2006/math">
                    <m:r>
                      <a:rPr lang="zh-CN" altLang="zh-CN">
                        <a:latin typeface="Cambria Math" panose="02040503050406030204" pitchFamily="18" charset="0"/>
                      </a:rPr>
                      <m:t>𝑆</m:t>
                    </m:r>
                    <m:r>
                      <a:rPr lang="zh-CN" altLang="zh-CN">
                        <a:latin typeface="Cambria Math" panose="02040503050406030204" pitchFamily="18" charset="0"/>
                      </a:rPr>
                      <m:t>→</m:t>
                    </m:r>
                    <m:r>
                      <a:rPr lang="zh-CN" altLang="zh-CN">
                        <a:latin typeface="Cambria Math" panose="02040503050406030204" pitchFamily="18" charset="0"/>
                      </a:rPr>
                      <m:t>𝑇</m:t>
                    </m:r>
                  </m:oMath>
                </a14:m>
                <a:r>
                  <a:rPr lang="zh-CN" altLang="zh-CN" dirty="0"/>
                  <a:t>的最大流，当且仅当辅助边满流时存在可行解</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814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有上下界的最大流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由于是最大流，显然是有源点</a:t>
                </a:r>
                <a14:m>
                  <m:oMath xmlns:m="http://schemas.openxmlformats.org/officeDocument/2006/math">
                    <m:r>
                      <a:rPr lang="en-US" altLang="zh-CN" i="1" dirty="0" smtClean="0">
                        <a:latin typeface="Cambria Math" panose="02040503050406030204" pitchFamily="18" charset="0"/>
                      </a:rPr>
                      <m:t>𝑆</m:t>
                    </m:r>
                  </m:oMath>
                </a14:m>
                <a:r>
                  <a:rPr lang="zh-CN" altLang="en-US" dirty="0"/>
                  <a:t>、汇点</a:t>
                </a:r>
                <a14:m>
                  <m:oMath xmlns:m="http://schemas.openxmlformats.org/officeDocument/2006/math">
                    <m:r>
                      <a:rPr lang="en-US" altLang="zh-CN" i="1" dirty="0" smtClean="0">
                        <a:latin typeface="Cambria Math" panose="02040503050406030204" pitchFamily="18" charset="0"/>
                      </a:rPr>
                      <m:t>𝑇</m:t>
                    </m:r>
                  </m:oMath>
                </a14:m>
                <a:r>
                  <a:rPr lang="zh-CN" altLang="en-US" dirty="0"/>
                  <a:t>的；</a:t>
                </a:r>
                <a:endParaRPr lang="en-US" altLang="zh-CN" dirty="0"/>
              </a:p>
              <a:p>
                <a:r>
                  <a:rPr lang="zh-CN" altLang="en-US" dirty="0"/>
                  <a:t>考虑先转化成无源汇的可行流，只要连边</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𝑆</m:t>
                    </m:r>
                  </m:oMath>
                </a14:m>
                <a:r>
                  <a:rPr lang="zh-CN" altLang="en-US" dirty="0"/>
                  <a:t>，容量</a:t>
                </a:r>
                <a14:m>
                  <m:oMath xmlns:m="http://schemas.openxmlformats.org/officeDocument/2006/math">
                    <m:r>
                      <a:rPr lang="en-US" altLang="zh-CN" b="0" i="1" smtClean="0">
                        <a:latin typeface="Cambria Math" panose="02040503050406030204" pitchFamily="18" charset="0"/>
                      </a:rPr>
                      <m:t>+∞</m:t>
                    </m:r>
                  </m:oMath>
                </a14:m>
                <a:r>
                  <a:rPr lang="zh-CN" altLang="en-US" dirty="0"/>
                  <a:t>，然后跑出可行流；</a:t>
                </a:r>
                <a:endParaRPr lang="en-US" altLang="zh-CN" dirty="0"/>
              </a:p>
              <a:p>
                <a:r>
                  <a:rPr lang="zh-CN" altLang="en-US" dirty="0"/>
                  <a:t>然后去掉所有的辅助边和超级源点、超级汇点，以及边</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𝑆</m:t>
                    </m:r>
                  </m:oMath>
                </a14:m>
                <a:r>
                  <a:rPr lang="zh-CN" altLang="en-US" dirty="0"/>
                  <a:t>，在残余网络上跑</a:t>
                </a:r>
                <a14:m>
                  <m:oMath xmlns:m="http://schemas.openxmlformats.org/officeDocument/2006/math">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𝑇</m:t>
                    </m:r>
                  </m:oMath>
                </a14:m>
                <a:r>
                  <a:rPr lang="zh-CN" altLang="en-US" dirty="0"/>
                  <a:t>的最大流即可；</a:t>
                </a:r>
                <a:endParaRPr lang="en-US" altLang="zh-CN" dirty="0"/>
              </a:p>
              <a:p>
                <a:r>
                  <a:rPr lang="zh-CN" altLang="en-US" dirty="0"/>
                  <a:t>注意到由于去掉了辅助边，残余网络可能不满足流量平衡，但不影响最后的结果。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21"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6444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有上下界的最小流</a:t>
            </a:r>
          </a:p>
        </p:txBody>
      </p:sp>
      <p:sp>
        <p:nvSpPr>
          <p:cNvPr id="3" name="内容占位符 2"/>
          <p:cNvSpPr>
            <a:spLocks noGrp="1"/>
          </p:cNvSpPr>
          <p:nvPr>
            <p:ph idx="1"/>
          </p:nvPr>
        </p:nvSpPr>
        <p:spPr/>
        <p:txBody>
          <a:bodyPr>
            <a:normAutofit/>
          </a:bodyPr>
          <a:lstStyle/>
          <a:p>
            <a:r>
              <a:rPr lang="zh-CN" altLang="en-US" dirty="0"/>
              <a:t>一种显然的想法是直接跑出可行流就是最小流；</a:t>
            </a:r>
            <a:endParaRPr lang="en-US" altLang="zh-CN" dirty="0"/>
          </a:p>
          <a:p>
            <a:r>
              <a:rPr lang="zh-CN" altLang="en-US" dirty="0"/>
              <a:t>没了</a:t>
            </a:r>
            <a:endParaRPr lang="en-US" altLang="zh-CN" dirty="0"/>
          </a:p>
          <a:p>
            <a:r>
              <a:rPr lang="zh-CN" altLang="en-US" dirty="0"/>
              <a:t>吗？</a:t>
            </a:r>
            <a:endParaRPr lang="en-US" altLang="zh-CN" dirty="0"/>
          </a:p>
          <a:p>
            <a:r>
              <a:rPr lang="zh-CN" altLang="en-US" dirty="0"/>
              <a:t>反例：</a:t>
            </a:r>
            <a:endParaRPr lang="en-US" altLang="zh-CN" dirty="0"/>
          </a:p>
          <a:p>
            <a:endParaRPr lang="en-US" altLang="zh-CN" dirty="0"/>
          </a:p>
          <a:p>
            <a:endParaRPr lang="en-US" altLang="zh-CN" dirty="0"/>
          </a:p>
          <a:p>
            <a:endParaRPr lang="en-US" altLang="zh-CN" dirty="0"/>
          </a:p>
          <a:p>
            <a:endParaRPr lang="en-US" altLang="zh-CN" dirty="0"/>
          </a:p>
          <a:p>
            <a:r>
              <a:rPr lang="en-US" altLang="zh-CN" dirty="0"/>
              <a:t>GG</a:t>
            </a:r>
            <a:r>
              <a:rPr lang="zh-CN" altLang="en-US" dirty="0"/>
              <a:t>。</a:t>
            </a:r>
          </a:p>
        </p:txBody>
      </p:sp>
      <p:grpSp>
        <p:nvGrpSpPr>
          <p:cNvPr id="4" name="组合 3"/>
          <p:cNvGrpSpPr/>
          <p:nvPr/>
        </p:nvGrpSpPr>
        <p:grpSpPr>
          <a:xfrm>
            <a:off x="1155390" y="3847878"/>
            <a:ext cx="6968737" cy="1589504"/>
            <a:chOff x="1036637" y="3966633"/>
            <a:chExt cx="4948527" cy="1128713"/>
          </a:xfrm>
        </p:grpSpPr>
        <p:sp>
          <p:nvSpPr>
            <p:cNvPr id="5" name="矩形 4"/>
            <p:cNvSpPr/>
            <p:nvPr/>
          </p:nvSpPr>
          <p:spPr>
            <a:xfrm>
              <a:off x="3575050" y="4338935"/>
              <a:ext cx="2410114" cy="655660"/>
            </a:xfrm>
            <a:prstGeom prst="rect">
              <a:avLst/>
            </a:prstGeom>
          </p:spPr>
          <p:txBody>
            <a:bodyPr wrap="square">
              <a:spAutoFit/>
            </a:bodyPr>
            <a:lstStyle/>
            <a:p>
              <a:r>
                <a:rPr lang="zh-CN" altLang="zh-CN" dirty="0">
                  <a:solidFill>
                    <a:schemeClr val="bg1"/>
                  </a:solidFill>
                  <a:ea typeface="Microsoft YaHei" panose="020B0503020204020204" pitchFamily="34" charset="-122"/>
                </a:rPr>
                <a:t>黑色：下界</a:t>
              </a:r>
            </a:p>
            <a:p>
              <a:r>
                <a:rPr lang="zh-CN" altLang="zh-CN" dirty="0">
                  <a:solidFill>
                    <a:srgbClr val="ED7D31"/>
                  </a:solidFill>
                  <a:ea typeface="Microsoft YaHei" panose="020B0503020204020204" pitchFamily="34" charset="-122"/>
                </a:rPr>
                <a:t>橙色：直接跑可行流</a:t>
              </a:r>
            </a:p>
            <a:p>
              <a:r>
                <a:rPr lang="zh-CN" altLang="zh-CN" dirty="0">
                  <a:solidFill>
                    <a:srgbClr val="00B050"/>
                  </a:solidFill>
                  <a:ea typeface="Microsoft YaHei" panose="020B0503020204020204" pitchFamily="34" charset="-122"/>
                </a:rPr>
                <a:t>绿色：最小流</a:t>
              </a:r>
            </a:p>
          </p:txBody>
        </p:sp>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1036637" y="3966633"/>
                <a:ext cx="3667125" cy="1128713"/>
              </p14:xfrm>
            </p:contentPart>
          </mc:Choice>
          <mc:Fallback xmlns="">
            <p:pic>
              <p:nvPicPr>
                <p:cNvPr id="45" name="墨迹 44"/>
                <p:cNvPicPr/>
                <p:nvPr/>
              </p:nvPicPr>
              <p:blipFill>
                <a:blip r:embed="rId4"/>
                <a:stretch>
                  <a:fillRect/>
                </a:stretch>
              </p:blipFill>
              <p:spPr>
                <a:xfrm>
                  <a:off x="1030246" y="3960242"/>
                  <a:ext cx="3679907" cy="1141496"/>
                </a:xfrm>
                <a:prstGeom prst="rect">
                  <a:avLst/>
                </a:prstGeom>
              </p:spPr>
            </p:pic>
          </mc:Fallback>
        </mc:AlternateContent>
      </p:grpSp>
    </p:spTree>
    <p:extLst>
      <p:ext uri="{BB962C8B-B14F-4D97-AF65-F5344CB8AC3E}">
        <p14:creationId xmlns:p14="http://schemas.microsoft.com/office/powerpoint/2010/main" val="159109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有上下界的最小流</a:t>
            </a:r>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rmAutofit/>
              </a:bodyPr>
              <a:lstStyle/>
              <a:p>
                <a:r>
                  <a:rPr lang="zh-CN" altLang="zh-CN" dirty="0"/>
                  <a:t>做法一：</a:t>
                </a:r>
              </a:p>
              <a:p>
                <a:pPr fontAlgn="ctr"/>
                <a:r>
                  <a:rPr lang="zh-CN" altLang="zh-CN" dirty="0"/>
                  <a:t>连边</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，边权</a:t>
                </a:r>
                <a14:m>
                  <m:oMath xmlns:m="http://schemas.openxmlformats.org/officeDocument/2006/math">
                    <m:r>
                      <a:rPr lang="zh-CN" altLang="zh-CN">
                        <a:latin typeface="Cambria Math" panose="02040503050406030204" pitchFamily="18" charset="0"/>
                      </a:rPr>
                      <m:t>+∞</m:t>
                    </m:r>
                  </m:oMath>
                </a14:m>
                <a:r>
                  <a:rPr lang="zh-CN" altLang="zh-CN" dirty="0"/>
                  <a:t>，求一遍无源汇可行流；</a:t>
                </a:r>
              </a:p>
              <a:p>
                <a:pPr fontAlgn="ctr"/>
                <a:r>
                  <a:rPr lang="zh-CN" altLang="zh-CN" dirty="0"/>
                  <a:t>去掉</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的辅助边，在残量网络上跑</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的最大流；</a:t>
                </a:r>
              </a:p>
              <a:p>
                <a:pPr fontAlgn="ctr"/>
                <a:r>
                  <a:rPr lang="zh-CN" altLang="zh-CN" dirty="0"/>
                  <a:t>可行流减去最大流即可。</a:t>
                </a:r>
                <a:endParaRPr lang="en-US" altLang="zh-CN" dirty="0"/>
              </a:p>
              <a:p>
                <a:pPr fontAlgn="ctr"/>
                <a:endParaRPr lang="en-US" altLang="zh-CN" dirty="0"/>
              </a:p>
              <a:p>
                <a:pPr fontAlgn="ctr"/>
                <a:endParaRPr lang="en-US" altLang="zh-CN" dirty="0"/>
              </a:p>
              <a:p>
                <a:pPr fontAlgn="ctr"/>
                <a:r>
                  <a:rPr lang="zh-CN" altLang="en-US" dirty="0"/>
                  <a:t>然而并不常用。</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3"/>
                <a:stretch>
                  <a:fillRect l="-855" r="-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r>
                  <a:rPr lang="zh-CN" altLang="zh-CN" dirty="0"/>
                  <a:t>做法二</a:t>
                </a:r>
                <a:r>
                  <a:rPr lang="zh-CN" altLang="en-US" dirty="0"/>
                  <a:t>（经典做法）</a:t>
                </a:r>
                <a:r>
                  <a:rPr lang="zh-CN" altLang="zh-CN" dirty="0"/>
                  <a:t>：</a:t>
                </a:r>
              </a:p>
              <a:p>
                <a:pPr fontAlgn="ctr"/>
                <a:r>
                  <a:rPr lang="zh-CN" altLang="zh-CN" dirty="0"/>
                  <a:t>先不连</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的辅助边；</a:t>
                </a:r>
              </a:p>
              <a:p>
                <a:pPr fontAlgn="ctr"/>
                <a:r>
                  <a:rPr lang="zh-CN" altLang="zh-CN" dirty="0"/>
                  <a:t>直接跑出无源汇的可行流；</a:t>
                </a:r>
              </a:p>
              <a:p>
                <a:pPr fontAlgn="ctr"/>
                <a:r>
                  <a:rPr lang="zh-CN" altLang="zh-CN" dirty="0"/>
                  <a:t>连边</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，边权</a:t>
                </a:r>
                <a14:m>
                  <m:oMath xmlns:m="http://schemas.openxmlformats.org/officeDocument/2006/math">
                    <m:r>
                      <a:rPr lang="zh-CN" altLang="zh-CN">
                        <a:latin typeface="Cambria Math" panose="02040503050406030204" pitchFamily="18" charset="0"/>
                      </a:rPr>
                      <m:t>+∞</m:t>
                    </m:r>
                  </m:oMath>
                </a14:m>
                <a:r>
                  <a:rPr lang="zh-CN" altLang="zh-CN" dirty="0"/>
                  <a:t>；</a:t>
                </a:r>
              </a:p>
              <a:p>
                <a:pPr fontAlgn="ctr"/>
                <a:r>
                  <a:rPr lang="zh-CN" altLang="zh-CN" dirty="0"/>
                  <a:t>在残量网络上重跑超级源点到超级汇点的最大流；</a:t>
                </a:r>
              </a:p>
              <a:p>
                <a:pPr fontAlgn="ct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的流量（新增的流量）即为最小流。</a:t>
                </a:r>
              </a:p>
              <a:p>
                <a:pPr fontAlgn="ctr"/>
                <a:r>
                  <a:rPr lang="zh-CN" altLang="zh-CN" dirty="0"/>
                  <a:t>实际上在保证有解的情况下只跑第一次即可。</a:t>
                </a:r>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4"/>
                <a:stretch>
                  <a:fillRect l="-733" r="-20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7024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【NOI2015】</a:t>
            </a:r>
            <a:r>
              <a:rPr lang="zh-CN" altLang="en-US" dirty="0"/>
              <a:t>小园丁与老司机</a:t>
            </a:r>
          </a:p>
        </p:txBody>
      </p:sp>
      <p:sp>
        <p:nvSpPr>
          <p:cNvPr id="3" name="内容占位符 2"/>
          <p:cNvSpPr>
            <a:spLocks noGrp="1"/>
          </p:cNvSpPr>
          <p:nvPr>
            <p:ph idx="1"/>
          </p:nvPr>
        </p:nvSpPr>
        <p:spPr/>
        <p:txBody>
          <a:bodyPr/>
          <a:lstStyle/>
          <a:p>
            <a:r>
              <a:rPr lang="zh-CN" altLang="en-US" dirty="0"/>
              <a:t>转化后，给一张</a:t>
            </a:r>
            <a:r>
              <a:rPr lang="en-US" altLang="zh-CN" dirty="0"/>
              <a:t>DAG</a:t>
            </a:r>
            <a:r>
              <a:rPr lang="zh-CN" altLang="en-US" dirty="0"/>
              <a:t>，部分边是关键边，要求用尽量少的路径覆盖所有的边</a:t>
            </a:r>
          </a:p>
        </p:txBody>
      </p:sp>
    </p:spTree>
    <p:extLst>
      <p:ext uri="{BB962C8B-B14F-4D97-AF65-F5344CB8AC3E}">
        <p14:creationId xmlns:p14="http://schemas.microsoft.com/office/powerpoint/2010/main" val="3602154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Gomory-hu</a:t>
            </a:r>
            <a:r>
              <a:rPr lang="en-US" altLang="zh-CN" b="1" dirty="0"/>
              <a:t> tree</a:t>
            </a:r>
            <a:endParaRPr lang="zh-CN" altLang="en-US" dirty="0"/>
          </a:p>
        </p:txBody>
      </p:sp>
      <p:sp>
        <p:nvSpPr>
          <p:cNvPr id="3" name="内容占位符 2"/>
          <p:cNvSpPr>
            <a:spLocks noGrp="1"/>
          </p:cNvSpPr>
          <p:nvPr>
            <p:ph idx="1"/>
          </p:nvPr>
        </p:nvSpPr>
        <p:spPr/>
        <p:txBody>
          <a:bodyPr/>
          <a:lstStyle/>
          <a:p>
            <a:r>
              <a:rPr lang="zh-CN" altLang="en-US" dirty="0"/>
              <a:t>最小割树</a:t>
            </a:r>
            <a:endParaRPr lang="en-US" altLang="zh-CN" dirty="0"/>
          </a:p>
          <a:p>
            <a:r>
              <a:rPr lang="zh-CN" altLang="en-US" dirty="0"/>
              <a:t>不仅能反映两点最小割的值，还能反映两点最小割对应的点集</a:t>
            </a:r>
            <a:endParaRPr lang="en-US" altLang="zh-CN" dirty="0"/>
          </a:p>
          <a:p>
            <a:r>
              <a:rPr lang="zh-CN" altLang="en-US" dirty="0"/>
              <a:t>每次找两个点，在</a:t>
            </a:r>
            <a:r>
              <a:rPr lang="zh-CN" altLang="en-US" b="1" dirty="0"/>
              <a:t>原图</a:t>
            </a:r>
            <a:r>
              <a:rPr lang="zh-CN" altLang="en-US" dirty="0"/>
              <a:t>上跑最小割，将所有点分成两个集合，中间连一条边</a:t>
            </a:r>
            <a:endParaRPr lang="en-US" altLang="zh-CN" dirty="0"/>
          </a:p>
          <a:p>
            <a:r>
              <a:rPr lang="zh-CN" altLang="en-US" dirty="0"/>
              <a:t>递归处理</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67ADF43E-3735-5878-6908-2CCA1431742C}"/>
                  </a:ext>
                </a:extLst>
              </p14:cNvPr>
              <p14:cNvContentPartPr/>
              <p14:nvPr/>
            </p14:nvContentPartPr>
            <p14:xfrm>
              <a:off x="7302295" y="4101076"/>
              <a:ext cx="11160" cy="91440"/>
            </p14:xfrm>
          </p:contentPart>
        </mc:Choice>
        <mc:Fallback xmlns="">
          <p:pic>
            <p:nvPicPr>
              <p:cNvPr id="4" name="墨迹 3">
                <a:extLst>
                  <a:ext uri="{FF2B5EF4-FFF2-40B4-BE49-F238E27FC236}">
                    <a16:creationId xmlns:a16="http://schemas.microsoft.com/office/drawing/2014/main" id="{67ADF43E-3735-5878-6908-2CCA1431742C}"/>
                  </a:ext>
                </a:extLst>
              </p:cNvPr>
              <p:cNvPicPr/>
              <p:nvPr/>
            </p:nvPicPr>
            <p:blipFill>
              <a:blip r:embed="rId3"/>
              <a:stretch>
                <a:fillRect/>
              </a:stretch>
            </p:blipFill>
            <p:spPr>
              <a:xfrm>
                <a:off x="7293655" y="4092436"/>
                <a:ext cx="28800" cy="109080"/>
              </a:xfrm>
              <a:prstGeom prst="rect">
                <a:avLst/>
              </a:prstGeom>
            </p:spPr>
          </p:pic>
        </mc:Fallback>
      </mc:AlternateContent>
    </p:spTree>
    <p:extLst>
      <p:ext uri="{BB962C8B-B14F-4D97-AF65-F5344CB8AC3E}">
        <p14:creationId xmlns:p14="http://schemas.microsoft.com/office/powerpoint/2010/main" val="3754745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#2042. </a:t>
            </a:r>
            <a:r>
              <a:rPr lang="zh-CN" altLang="en-US" b="1" dirty="0"/>
              <a:t>「</a:t>
            </a:r>
            <a:r>
              <a:rPr lang="en-US" altLang="zh-CN" b="1" dirty="0"/>
              <a:t>CQOI2016</a:t>
            </a:r>
            <a:r>
              <a:rPr lang="zh-CN" altLang="en-US" b="1" dirty="0"/>
              <a:t>」不同的最小割</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给无向图，求任意两点间最小割不同数值的数量</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≤850 ,  </m:t>
                    </m:r>
                    <m:r>
                      <a:rPr lang="en-US" altLang="zh-CN" b="0" i="1" smtClean="0">
                        <a:latin typeface="Cambria Math" panose="02040503050406030204" pitchFamily="18" charset="0"/>
                      </a:rPr>
                      <m:t>𝑀</m:t>
                    </m:r>
                    <m:r>
                      <a:rPr lang="en-US" altLang="zh-CN" b="0" i="1" smtClean="0">
                        <a:latin typeface="Cambria Math" panose="02040503050406030204" pitchFamily="18" charset="0"/>
                      </a:rPr>
                      <m:t>≤8500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991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最大权匹配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olidFill>
                      <a:schemeClr val="tx1"/>
                    </a:solidFill>
                  </a:rPr>
                  <a:t>边权和最大的匹配</a:t>
                </a:r>
                <a:endParaRPr lang="en-US" altLang="zh-CN" dirty="0">
                  <a:solidFill>
                    <a:schemeClr val="tx1"/>
                  </a:solidFill>
                </a:endParaRPr>
              </a:p>
              <a:p>
                <a:r>
                  <a:rPr lang="zh-CN" altLang="en-US" dirty="0">
                    <a:solidFill>
                      <a:schemeClr val="tx1"/>
                    </a:solidFill>
                  </a:rPr>
                  <a:t>可以直接跑费用流</a:t>
                </a:r>
                <a:endParaRPr lang="en-US" altLang="zh-CN" dirty="0">
                  <a:solidFill>
                    <a:schemeClr val="tx1"/>
                  </a:solidFill>
                </a:endParaRPr>
              </a:p>
              <a:p>
                <a:r>
                  <a:rPr lang="zh-CN" altLang="en-US" dirty="0">
                    <a:solidFill>
                      <a:schemeClr val="tx1"/>
                    </a:solidFill>
                  </a:rPr>
                  <a:t>如果我们在二分图左右两边点数较少的一边补点，使得左右两边点数一样，将不存在的边看成权值为</a:t>
                </a:r>
                <a14:m>
                  <m:oMath xmlns:m="http://schemas.openxmlformats.org/officeDocument/2006/math">
                    <m:r>
                      <a:rPr lang="en-US" altLang="zh-CN" b="0" i="1" smtClean="0">
                        <a:solidFill>
                          <a:schemeClr val="tx1"/>
                        </a:solidFill>
                        <a:latin typeface="Cambria Math" panose="02040503050406030204" pitchFamily="18" charset="0"/>
                      </a:rPr>
                      <m:t>0</m:t>
                    </m:r>
                  </m:oMath>
                </a14:m>
                <a:r>
                  <a:rPr lang="zh-CN" altLang="en-US" dirty="0">
                    <a:solidFill>
                      <a:schemeClr val="tx1"/>
                    </a:solidFill>
                  </a:rPr>
                  <a:t>的边，即可转化为二分图最大权完备匹配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09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最大流</a:t>
            </a:r>
          </a:p>
        </p:txBody>
      </p:sp>
      <p:sp>
        <p:nvSpPr>
          <p:cNvPr id="3" name="内容占位符 2"/>
          <p:cNvSpPr>
            <a:spLocks noGrp="1"/>
          </p:cNvSpPr>
          <p:nvPr>
            <p:ph idx="1"/>
          </p:nvPr>
        </p:nvSpPr>
        <p:spPr/>
        <p:txBody>
          <a:bodyPr/>
          <a:lstStyle/>
          <a:p>
            <a:r>
              <a:rPr lang="en-US" altLang="zh-CN" dirty="0"/>
              <a:t>EK</a:t>
            </a:r>
            <a:r>
              <a:rPr lang="zh-CN" altLang="en-US" dirty="0"/>
              <a:t>：每次找最短增广路</a:t>
            </a:r>
            <a:endParaRPr lang="en-US" altLang="zh-CN" dirty="0"/>
          </a:p>
          <a:p>
            <a:r>
              <a:rPr lang="en-US" altLang="zh-CN" dirty="0"/>
              <a:t>DINIC</a:t>
            </a:r>
            <a:r>
              <a:rPr lang="zh-CN" altLang="en-US" dirty="0"/>
              <a:t>：先</a:t>
            </a:r>
            <a:r>
              <a:rPr lang="en-US" altLang="zh-CN" dirty="0" err="1"/>
              <a:t>bfs</a:t>
            </a:r>
            <a:r>
              <a:rPr lang="zh-CN" altLang="en-US" dirty="0"/>
              <a:t>，再在分层图上找增广路</a:t>
            </a:r>
            <a:endParaRPr lang="en-US" altLang="zh-CN" dirty="0"/>
          </a:p>
          <a:p>
            <a:r>
              <a:rPr lang="en-US" altLang="zh-CN" strike="sngStrike" dirty="0"/>
              <a:t>ISAP</a:t>
            </a:r>
          </a:p>
        </p:txBody>
      </p:sp>
    </p:spTree>
    <p:extLst>
      <p:ext uri="{BB962C8B-B14F-4D97-AF65-F5344CB8AC3E}">
        <p14:creationId xmlns:p14="http://schemas.microsoft.com/office/powerpoint/2010/main" val="1324831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最大权完备匹配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定义一：</a:t>
                </a:r>
                <a:r>
                  <a:rPr lang="zh-CN" altLang="en-US" b="1" dirty="0">
                    <a:solidFill>
                      <a:srgbClr val="FFC000"/>
                    </a:solidFill>
                  </a:rPr>
                  <a:t>可行顶标</a:t>
                </a:r>
                <a:r>
                  <a:rPr lang="zh-CN" altLang="en-US" dirty="0"/>
                  <a:t>是指给每个节点</a:t>
                </a:r>
                <a14:m>
                  <m:oMath xmlns:m="http://schemas.openxmlformats.org/officeDocument/2006/math">
                    <m:r>
                      <a:rPr lang="en-US" altLang="zh-CN" b="0" i="1" smtClean="0">
                        <a:latin typeface="Cambria Math" panose="02040503050406030204" pitchFamily="18" charset="0"/>
                      </a:rPr>
                      <m:t>𝑖</m:t>
                    </m:r>
                  </m:oMath>
                </a14:m>
                <a:r>
                  <a:rPr lang="zh-CN" altLang="en-US" dirty="0"/>
                  <a:t>分配一个权值</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，对所有边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满足</a:t>
                </a:r>
                <a14:m>
                  <m:oMath xmlns:m="http://schemas.openxmlformats.org/officeDocument/2006/math">
                    <m:r>
                      <a:rPr lang="en-US" altLang="zh-CN" b="0" i="1" dirty="0" smtClean="0">
                        <a:latin typeface="Cambria Math" panose="02040503050406030204" pitchFamily="18" charset="0"/>
                      </a:rPr>
                      <m:t>𝑤</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oMath>
                </a14:m>
                <a:endParaRPr lang="en-US" altLang="zh-CN" dirty="0"/>
              </a:p>
              <a:p>
                <a:r>
                  <a:rPr lang="zh-CN" altLang="en-US" dirty="0"/>
                  <a:t>定义二：</a:t>
                </a:r>
                <a:r>
                  <a:rPr lang="zh-CN" altLang="en-US" b="1" dirty="0">
                    <a:solidFill>
                      <a:srgbClr val="FFC000"/>
                    </a:solidFill>
                  </a:rPr>
                  <a:t>相等子图</a:t>
                </a:r>
                <a:r>
                  <a:rPr lang="zh-CN" altLang="en-US" dirty="0"/>
                  <a:t>是指在一组可行顶标下原图的生成子图，包含所有点，同时只保留满足</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的边</a:t>
                </a:r>
                <a:endParaRPr lang="en-US" altLang="zh-CN" dirty="0"/>
              </a:p>
              <a:p>
                <a:r>
                  <a:rPr lang="zh-CN" altLang="en-US" dirty="0"/>
                  <a:t>定理：对于某一组可行顶标，如果其相等子图存在完备匹配，那么该匹配一定是原二分图的最大权完备匹配</a:t>
                </a:r>
                <a:endParaRPr lang="en-US" altLang="zh-CN" dirty="0"/>
              </a:p>
              <a:p>
                <a:r>
                  <a:rPr lang="zh-CN" altLang="en-US" dirty="0"/>
                  <a:t>有如上定理，可以得到一个思路：不断调整顶标，使得相等子图存在完备匹配（</a:t>
                </a:r>
                <a:r>
                  <a:rPr lang="en-US" altLang="zh-CN" dirty="0"/>
                  <a:t>KM</a:t>
                </a:r>
                <a:r>
                  <a:rPr lang="zh-CN" altLang="en-US"/>
                  <a:t>算法）</a:t>
                </a:r>
                <a:endParaRPr lang="en-US" altLang="zh-CN" dirty="0"/>
              </a:p>
              <a:p>
                <a:endParaRPr lang="en-US" altLang="zh-CN" dirty="0"/>
              </a:p>
              <a:p>
                <a:r>
                  <a:rPr lang="zh-CN" altLang="en-US" dirty="0"/>
                  <a:t>这个定理本身的重要性甚至超过了算法！</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4974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HDU6346 </a:t>
            </a:r>
            <a:r>
              <a:rPr lang="zh-CN" altLang="en-US" dirty="0"/>
              <a:t>整数规划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a:t>题目描述：</a:t>
                </a:r>
                <a:endParaRPr lang="en-US" altLang="zh-CN" b="1" dirty="0"/>
              </a:p>
              <a:p>
                <a:r>
                  <a:rPr lang="zh-CN" altLang="en-US" dirty="0"/>
                  <a:t>给定</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个整数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，要找出</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t>个整数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_</m:t>
                    </m:r>
                    <m:r>
                      <a:rPr lang="en-US" altLang="zh-CN" b="0" i="1" smtClean="0">
                        <a:latin typeface="Cambria Math" panose="02040503050406030204" pitchFamily="18" charset="0"/>
                      </a:rPr>
                      <m:t>𝑛</m:t>
                    </m:r>
                  </m:oMath>
                </a14:m>
                <a:r>
                  <a:rPr lang="zh-CN" altLang="en-US" dirty="0"/>
                  <a:t>，在满足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的约束下最大化目标函数</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oMath>
                </a14:m>
                <a:r>
                  <a:rPr lang="en-US" altLang="zh-CN" dirty="0"/>
                  <a:t>.</a:t>
                </a:r>
              </a:p>
              <a:p>
                <a:r>
                  <a:rPr lang="zh-CN" altLang="en-US" b="1" dirty="0"/>
                  <a:t>数据范围：</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959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HDU6346 </a:t>
            </a:r>
            <a:r>
              <a:rPr lang="zh-CN" altLang="en-US" dirty="0"/>
              <a:t>整数规划</a:t>
            </a:r>
          </a:p>
        </p:txBody>
      </p:sp>
      <p:sp>
        <p:nvSpPr>
          <p:cNvPr id="3" name="内容占位符 2"/>
          <p:cNvSpPr>
            <a:spLocks noGrp="1"/>
          </p:cNvSpPr>
          <p:nvPr>
            <p:ph idx="1"/>
          </p:nvPr>
        </p:nvSpPr>
        <p:spPr/>
        <p:txBody>
          <a:bodyPr/>
          <a:lstStyle/>
          <a:p>
            <a:r>
              <a:rPr lang="zh-CN" altLang="en-US" dirty="0"/>
              <a:t>把所有变量取负，发现约束形如可行顶标的约束</a:t>
            </a:r>
            <a:endParaRPr lang="en-US" altLang="zh-CN" dirty="0"/>
          </a:p>
          <a:p>
            <a:r>
              <a:rPr lang="zh-CN" altLang="en-US" dirty="0"/>
              <a:t>而任意合法顶标的顶标和都会大于或等于最大权完备匹配的边权和；</a:t>
            </a:r>
            <a:endParaRPr lang="en-US" altLang="zh-CN" dirty="0"/>
          </a:p>
          <a:p>
            <a:r>
              <a:rPr lang="en-US" altLang="zh-CN" dirty="0"/>
              <a:t>KM</a:t>
            </a:r>
            <a:r>
              <a:rPr lang="zh-CN" altLang="en-US" dirty="0"/>
              <a:t>算法求出的顶标恰好是下限。</a:t>
            </a:r>
            <a:endParaRPr lang="en-US" altLang="zh-CN" dirty="0"/>
          </a:p>
        </p:txBody>
      </p:sp>
    </p:spTree>
    <p:extLst>
      <p:ext uri="{BB962C8B-B14F-4D97-AF65-F5344CB8AC3E}">
        <p14:creationId xmlns:p14="http://schemas.microsoft.com/office/powerpoint/2010/main" val="790665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Hall</a:t>
            </a:r>
            <a:r>
              <a:rPr lang="zh-CN" altLang="en-US" dirty="0"/>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二分图存在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oMath>
                </a14:m>
                <a:r>
                  <a:rPr lang="en-US" altLang="zh-CN" dirty="0"/>
                  <a:t> </a:t>
                </a:r>
                <a:r>
                  <a:rPr lang="zh-CN" altLang="en-US" dirty="0"/>
                  <a:t>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oMath>
                </a14:m>
                <a:r>
                  <a:rPr lang="en-US" altLang="zh-CN" dirty="0"/>
                  <a:t> </a:t>
                </a:r>
                <a:r>
                  <a:rPr lang="zh-CN" altLang="en-US" dirty="0"/>
                  <a:t>的完美匹配的充要条件：</a:t>
                </a:r>
                <a:endParaRPr lang="en-US" altLang="zh-CN" dirty="0"/>
              </a:p>
              <a:p>
                <a:r>
                  <a:rPr lang="zh-CN" altLang="en-US" dirty="0"/>
                  <a:t>对于任意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oMath>
                </a14:m>
                <a:r>
                  <a:rPr lang="en-US" altLang="zh-CN" dirty="0"/>
                  <a:t> </a:t>
                </a:r>
                <a:r>
                  <a:rPr lang="zh-CN" altLang="en-US" dirty="0"/>
                  <a:t>，均有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e>
                    </m:d>
                  </m:oMath>
                </a14:m>
                <a:r>
                  <a:rPr lang="en-US" altLang="zh-CN" dirty="0"/>
                  <a:t> </a:t>
                </a:r>
                <a:r>
                  <a:rPr lang="zh-CN" altLang="en-US" dirty="0"/>
                  <a:t>，其中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e>
                    </m:d>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的邻域</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707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A6A29-8AA8-72A4-F348-BBEFA0CB3B7D}"/>
              </a:ext>
            </a:extLst>
          </p:cNvPr>
          <p:cNvSpPr>
            <a:spLocks noGrp="1"/>
          </p:cNvSpPr>
          <p:nvPr>
            <p:ph type="title"/>
          </p:nvPr>
        </p:nvSpPr>
        <p:spPr/>
        <p:txBody>
          <a:bodyPr/>
          <a:lstStyle/>
          <a:p>
            <a:r>
              <a:rPr lang="en-US" altLang="zh-CN" i="0" dirty="0">
                <a:effectLst/>
                <a:latin typeface="Lato" panose="020F0502020204030203" pitchFamily="34" charset="0"/>
              </a:rPr>
              <a:t>LOJ#6045. </a:t>
            </a:r>
            <a:r>
              <a:rPr lang="zh-CN" altLang="en-US" i="0" dirty="0">
                <a:effectLst/>
                <a:latin typeface="Lato" panose="020F0502020204030203" pitchFamily="34" charset="0"/>
              </a:rPr>
              <a:t>「雅礼集训 </a:t>
            </a:r>
            <a:r>
              <a:rPr lang="en-US" altLang="zh-CN" i="0" dirty="0">
                <a:effectLst/>
                <a:latin typeface="Lato" panose="020F0502020204030203" pitchFamily="34" charset="0"/>
              </a:rPr>
              <a:t>2017 Day8</a:t>
            </a:r>
            <a:r>
              <a:rPr lang="zh-CN" altLang="en-US" i="0" dirty="0">
                <a:effectLst/>
                <a:latin typeface="Lato" panose="020F0502020204030203" pitchFamily="34" charset="0"/>
              </a:rPr>
              <a:t>」价</a:t>
            </a:r>
            <a:endParaRPr lang="zh-CN" altLang="en-US" dirty="0"/>
          </a:p>
        </p:txBody>
      </p:sp>
      <p:sp>
        <p:nvSpPr>
          <p:cNvPr id="3" name="内容占位符 2">
            <a:extLst>
              <a:ext uri="{FF2B5EF4-FFF2-40B4-BE49-F238E27FC236}">
                <a16:creationId xmlns:a16="http://schemas.microsoft.com/office/drawing/2014/main" id="{CD3D2BA5-D1B8-3CA0-6D75-F09669C08BC8}"/>
              </a:ext>
            </a:extLst>
          </p:cNvPr>
          <p:cNvSpPr>
            <a:spLocks noGrp="1"/>
          </p:cNvSpPr>
          <p:nvPr>
            <p:ph idx="1"/>
          </p:nvPr>
        </p:nvSpPr>
        <p:spPr/>
        <p:txBody>
          <a:bodyPr/>
          <a:lstStyle/>
          <a:p>
            <a:r>
              <a:rPr lang="zh-CN" altLang="en-US" dirty="0"/>
              <a:t>给一个有完美匹配的二分图</a:t>
            </a:r>
            <a:endParaRPr lang="en-US" altLang="zh-CN" dirty="0"/>
          </a:p>
          <a:p>
            <a:r>
              <a:rPr lang="zh-CN" altLang="en-US" dirty="0"/>
              <a:t>左部每个点有一个权值</a:t>
            </a:r>
            <a:endParaRPr lang="en-US" altLang="zh-CN" dirty="0"/>
          </a:p>
          <a:p>
            <a:r>
              <a:rPr lang="zh-CN" altLang="en-US" dirty="0"/>
              <a:t>从左部选一个子集，使得其邻域的点数与其相同</a:t>
            </a:r>
            <a:endParaRPr lang="en-US" altLang="zh-CN" dirty="0"/>
          </a:p>
          <a:p>
            <a:r>
              <a:rPr lang="zh-CN" altLang="en-US" dirty="0"/>
              <a:t>求最大权值和</a:t>
            </a:r>
          </a:p>
        </p:txBody>
      </p:sp>
    </p:spTree>
    <p:extLst>
      <p:ext uri="{BB962C8B-B14F-4D97-AF65-F5344CB8AC3E}">
        <p14:creationId xmlns:p14="http://schemas.microsoft.com/office/powerpoint/2010/main" val="2437814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DILWORTH</a:t>
            </a:r>
            <a:r>
              <a:rPr lang="zh-CN" altLang="en-US" dirty="0"/>
              <a:t>定理</a:t>
            </a:r>
          </a:p>
        </p:txBody>
      </p:sp>
      <p:sp>
        <p:nvSpPr>
          <p:cNvPr id="3" name="内容占位符 2"/>
          <p:cNvSpPr>
            <a:spLocks noGrp="1"/>
          </p:cNvSpPr>
          <p:nvPr>
            <p:ph sz="half" idx="1"/>
          </p:nvPr>
        </p:nvSpPr>
        <p:spPr/>
        <p:txBody>
          <a:bodyPr>
            <a:normAutofit/>
          </a:bodyPr>
          <a:lstStyle/>
          <a:p>
            <a:r>
              <a:rPr lang="zh-CN" altLang="en-US" dirty="0"/>
              <a:t>在</a:t>
            </a:r>
            <a:r>
              <a:rPr lang="en-US" altLang="zh-CN" dirty="0"/>
              <a:t>DAG</a:t>
            </a:r>
            <a:r>
              <a:rPr lang="zh-CN" altLang="en-US" dirty="0"/>
              <a:t>中</a:t>
            </a:r>
            <a:endParaRPr lang="en-US" altLang="zh-CN" dirty="0"/>
          </a:p>
          <a:p>
            <a:r>
              <a:rPr lang="zh-CN" altLang="en-US" dirty="0"/>
              <a:t>链：点的子集，任意两点间存在一条路径</a:t>
            </a:r>
            <a:endParaRPr lang="en-US" altLang="zh-CN" dirty="0">
              <a:solidFill>
                <a:schemeClr val="tx1"/>
              </a:solidFill>
            </a:endParaRPr>
          </a:p>
          <a:p>
            <a:r>
              <a:rPr lang="zh-CN" altLang="en-US" dirty="0"/>
              <a:t>反链：点的子集，任意两点互相不可到达</a:t>
            </a:r>
            <a:endParaRPr lang="en-US" altLang="zh-CN" dirty="0"/>
          </a:p>
          <a:p>
            <a:r>
              <a:rPr lang="zh-CN" altLang="en-US" dirty="0"/>
              <a:t>路径覆盖：选若干条不相交的路径，每个点恰好被经过一次</a:t>
            </a:r>
            <a:endParaRPr lang="en-US" altLang="zh-CN" dirty="0"/>
          </a:p>
          <a:p>
            <a:r>
              <a:rPr lang="zh-CN" altLang="en-US" dirty="0">
                <a:solidFill>
                  <a:schemeClr val="tx1"/>
                </a:solidFill>
              </a:rPr>
              <a:t>链覆盖：路径可以相交</a:t>
            </a:r>
            <a:r>
              <a:rPr lang="zh-CN" altLang="en-US" dirty="0"/>
              <a:t>，覆盖所有点</a:t>
            </a:r>
            <a:endParaRPr lang="en-US" altLang="zh-CN" dirty="0">
              <a:solidFill>
                <a:schemeClr val="tx1"/>
              </a:solidFill>
            </a:endParaRPr>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r>
                  <a:rPr lang="en-US" altLang="zh-CN" dirty="0"/>
                  <a:t>Dilworth</a:t>
                </a:r>
                <a:r>
                  <a:rPr lang="zh-CN" altLang="en-US" dirty="0"/>
                  <a:t>定理（偏序集分解定理）</a:t>
                </a:r>
                <a:endParaRPr lang="en-US" altLang="zh-CN" dirty="0"/>
              </a:p>
              <a:p>
                <a:r>
                  <a:rPr lang="zh-CN" altLang="en-US" dirty="0"/>
                  <a:t>最小链覆盖</a:t>
                </a:r>
                <a14:m>
                  <m:oMath xmlns:m="http://schemas.openxmlformats.org/officeDocument/2006/math">
                    <m:r>
                      <a:rPr lang="en-US" altLang="zh-CN" b="0" i="1" smtClean="0">
                        <a:latin typeface="Cambria Math" panose="02040503050406030204" pitchFamily="18" charset="0"/>
                      </a:rPr>
                      <m:t>=</m:t>
                    </m:r>
                  </m:oMath>
                </a14:m>
                <a:r>
                  <a:rPr lang="zh-CN" altLang="en-US" dirty="0"/>
                  <a:t>最大反链</a:t>
                </a:r>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2"/>
                <a:stretch>
                  <a:fillRect l="-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1533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CF590E. Birthday</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给 </a:t>
                </a:r>
                <a14:m>
                  <m:oMath xmlns:m="http://schemas.openxmlformats.org/officeDocument/2006/math">
                    <m:r>
                      <a:rPr lang="en-US" altLang="zh-CN" b="0" i="1" smtClean="0">
                        <a:latin typeface="Cambria Math" panose="02040503050406030204" pitchFamily="18" charset="0"/>
                      </a:rPr>
                      <m:t>𝑛</m:t>
                    </m:r>
                  </m:oMath>
                </a14:m>
                <a:r>
                  <a:rPr lang="zh-CN" altLang="en-US" dirty="0"/>
                  <a:t> 个只包含 </a:t>
                </a:r>
                <a:r>
                  <a:rPr lang="en-US" altLang="zh-CN" dirty="0"/>
                  <a:t>a/b </a:t>
                </a:r>
                <a:r>
                  <a:rPr lang="zh-CN" altLang="en-US" dirty="0"/>
                  <a:t>的字符串</a:t>
                </a:r>
                <a:endParaRPr lang="en-US" altLang="zh-CN" dirty="0"/>
              </a:p>
              <a:p>
                <a:r>
                  <a:rPr lang="zh-CN" altLang="en-US" dirty="0"/>
                  <a:t>从中选一个尽量大的子集，使得任意一个不是另一个的子串</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4995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4483-1BCB-F547-ABA8-8928AC4A8858}"/>
              </a:ext>
            </a:extLst>
          </p:cNvPr>
          <p:cNvSpPr>
            <a:spLocks noGrp="1"/>
          </p:cNvSpPr>
          <p:nvPr>
            <p:ph type="title"/>
          </p:nvPr>
        </p:nvSpPr>
        <p:spPr/>
        <p:txBody>
          <a:bodyPr/>
          <a:lstStyle/>
          <a:p>
            <a:r>
              <a:rPr lang="zh-CN" altLang="en-US" dirty="0"/>
              <a:t>最小割必需边和可能边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207C51-F509-6A23-9471-E7838D9F302A}"/>
                  </a:ext>
                </a:extLst>
              </p:cNvPr>
              <p:cNvSpPr>
                <a:spLocks noGrp="1"/>
              </p:cNvSpPr>
              <p:nvPr>
                <p:ph idx="1"/>
              </p:nvPr>
            </p:nvSpPr>
            <p:spPr/>
            <p:txBody>
              <a:bodyPr/>
              <a:lstStyle/>
              <a:p>
                <a:r>
                  <a:rPr lang="zh-CN" altLang="en-US" dirty="0"/>
                  <a:t>考虑跑完最大流的残量网络</a:t>
                </a:r>
                <a:endParaRPr lang="en-US" altLang="zh-CN" dirty="0"/>
              </a:p>
              <a:p>
                <a:r>
                  <a:rPr lang="zh-CN" altLang="en-US" dirty="0"/>
                  <a:t>原图中的边可能成为最小割中的边的一个基础条件：满流</a:t>
                </a:r>
                <a:endParaRPr lang="en-US" altLang="zh-CN" dirty="0"/>
              </a:p>
              <a:p>
                <a:r>
                  <a:rPr lang="zh-CN" altLang="en-US" dirty="0"/>
                  <a:t>考虑在参量网络上的强连通分量</a:t>
                </a:r>
                <a:endParaRPr lang="en-US" altLang="zh-CN" dirty="0"/>
              </a:p>
              <a:p>
                <a:r>
                  <a:rPr lang="zh-CN" altLang="en-US" dirty="0"/>
                  <a:t>在满足基础条件的前提下，原图中的边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是</a:t>
                </a:r>
                <a:endParaRPr lang="en-US" altLang="zh-CN" dirty="0"/>
              </a:p>
              <a:p>
                <a:r>
                  <a:rPr lang="zh-CN" altLang="en-US" dirty="0"/>
                  <a:t>可能边：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𝑦</m:t>
                        </m:r>
                      </m:sub>
                    </m:sSub>
                  </m:oMath>
                </a14:m>
                <a:endParaRPr lang="en-US" altLang="zh-CN" dirty="0"/>
              </a:p>
              <a:p>
                <a:r>
                  <a:rPr lang="zh-CN" altLang="en-US" dirty="0"/>
                  <a:t>必需边：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𝑠𝑐𝑐</m:t>
                        </m:r>
                      </m:e>
                      <m:sub>
                        <m:r>
                          <a:rPr lang="en-US" altLang="zh-CN" b="0" i="1" smtClean="0">
                            <a:latin typeface="Cambria Math" panose="02040503050406030204" pitchFamily="18" charset="0"/>
                          </a:rPr>
                          <m:t>𝑇</m:t>
                        </m:r>
                      </m:sub>
                    </m:sSub>
                  </m:oMath>
                </a14:m>
                <a:endParaRPr lang="en-US" altLang="zh-CN" dirty="0"/>
              </a:p>
            </p:txBody>
          </p:sp>
        </mc:Choice>
        <mc:Fallback xmlns="">
          <p:sp>
            <p:nvSpPr>
              <p:cNvPr id="3" name="内容占位符 2">
                <a:extLst>
                  <a:ext uri="{FF2B5EF4-FFF2-40B4-BE49-F238E27FC236}">
                    <a16:creationId xmlns:a16="http://schemas.microsoft.com/office/drawing/2014/main" id="{72207C51-F509-6A23-9471-E7838D9F302A}"/>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493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C5EF4-30A8-C355-58C5-36966C712F28}"/>
              </a:ext>
            </a:extLst>
          </p:cNvPr>
          <p:cNvSpPr>
            <a:spLocks noGrp="1"/>
          </p:cNvSpPr>
          <p:nvPr>
            <p:ph type="title"/>
          </p:nvPr>
        </p:nvSpPr>
        <p:spPr/>
        <p:txBody>
          <a:bodyPr/>
          <a:lstStyle/>
          <a:p>
            <a:r>
              <a:rPr lang="zh-CN" altLang="en-US" dirty="0"/>
              <a:t>最大匹配必需点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64541C-C429-6AA9-FAC6-97290E301C0C}"/>
                  </a:ext>
                </a:extLst>
              </p:cNvPr>
              <p:cNvSpPr>
                <a:spLocks noGrp="1"/>
              </p:cNvSpPr>
              <p:nvPr>
                <p:ph idx="1"/>
              </p:nvPr>
            </p:nvSpPr>
            <p:spPr/>
            <p:txBody>
              <a:bodyPr/>
              <a:lstStyle/>
              <a:p>
                <a:r>
                  <a:rPr lang="zh-CN" altLang="en-US" dirty="0"/>
                  <a:t>考虑用网络流解决</a:t>
                </a:r>
                <a:endParaRPr lang="en-US" altLang="zh-CN" dirty="0"/>
              </a:p>
              <a:p>
                <a:r>
                  <a:rPr lang="zh-CN" altLang="en-US" dirty="0"/>
                  <a:t>考虑残量网络，左侧的点 </a:t>
                </a:r>
                <a14:m>
                  <m:oMath xmlns:m="http://schemas.openxmlformats.org/officeDocument/2006/math">
                    <m:r>
                      <a:rPr lang="en-US" altLang="zh-CN" b="0" i="1" smtClean="0">
                        <a:latin typeface="Cambria Math" panose="02040503050406030204" pitchFamily="18" charset="0"/>
                      </a:rPr>
                      <m:t>𝑥</m:t>
                    </m:r>
                  </m:oMath>
                </a14:m>
                <a:r>
                  <a:rPr lang="zh-CN" altLang="en-US" dirty="0"/>
                  <a:t> 是匹配的必需点</a:t>
                </a:r>
                <a:endParaRPr lang="en-US" altLang="zh-CN" dirty="0"/>
              </a:p>
              <a:p>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的边满流（有流量）</a:t>
                </a:r>
                <a:endParaRPr lang="en-US" altLang="zh-CN" dirty="0"/>
              </a:p>
              <a:p>
                <a:r>
                  <a:rPr lang="zh-CN" altLang="en-US" dirty="0"/>
                  <a:t>残量网络中不存在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的边</a:t>
                </a:r>
              </a:p>
            </p:txBody>
          </p:sp>
        </mc:Choice>
        <mc:Fallback xmlns="">
          <p:sp>
            <p:nvSpPr>
              <p:cNvPr id="3" name="内容占位符 2">
                <a:extLst>
                  <a:ext uri="{FF2B5EF4-FFF2-40B4-BE49-F238E27FC236}">
                    <a16:creationId xmlns:a16="http://schemas.microsoft.com/office/drawing/2014/main" id="{5D64541C-C429-6AA9-FAC6-97290E301C0C}"/>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7027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二分图博弈</a:t>
            </a:r>
          </a:p>
        </p:txBody>
      </p:sp>
      <p:sp>
        <p:nvSpPr>
          <p:cNvPr id="3" name="内容占位符 2"/>
          <p:cNvSpPr>
            <a:spLocks noGrp="1"/>
          </p:cNvSpPr>
          <p:nvPr>
            <p:ph idx="1"/>
          </p:nvPr>
        </p:nvSpPr>
        <p:spPr/>
        <p:txBody>
          <a:bodyPr/>
          <a:lstStyle/>
          <a:p>
            <a:r>
              <a:rPr lang="zh-CN" altLang="en-US" dirty="0"/>
              <a:t>一种有点常见的博弈模型；</a:t>
            </a:r>
            <a:endParaRPr lang="en-US" altLang="zh-CN" dirty="0"/>
          </a:p>
          <a:p>
            <a:r>
              <a:rPr lang="zh-CN" altLang="en-US" dirty="0"/>
              <a:t>给定一张二分图，给定棋子的起点；</a:t>
            </a:r>
            <a:endParaRPr lang="en-US" altLang="zh-CN" dirty="0"/>
          </a:p>
          <a:p>
            <a:r>
              <a:rPr lang="zh-CN" altLang="en-US" dirty="0"/>
              <a:t>双方交替进行游戏，每次可以将棋子沿着边移动一步；</a:t>
            </a:r>
            <a:endParaRPr lang="en-US" altLang="zh-CN" dirty="0"/>
          </a:p>
          <a:p>
            <a:r>
              <a:rPr lang="zh-CN" altLang="en-US" dirty="0"/>
              <a:t>不能经过重复的点；</a:t>
            </a:r>
            <a:endParaRPr lang="en-US" altLang="zh-CN" dirty="0"/>
          </a:p>
          <a:p>
            <a:r>
              <a:rPr lang="zh-CN" altLang="en-US" dirty="0"/>
              <a:t>不能移动的输；</a:t>
            </a:r>
            <a:endParaRPr lang="en-US" altLang="zh-CN" dirty="0"/>
          </a:p>
          <a:p>
            <a:r>
              <a:rPr lang="zh-CN" altLang="en-US" dirty="0"/>
              <a:t>求先手是否有必胜策略。</a:t>
            </a:r>
          </a:p>
        </p:txBody>
      </p:sp>
    </p:spTree>
    <p:extLst>
      <p:ext uri="{BB962C8B-B14F-4D97-AF65-F5344CB8AC3E}">
        <p14:creationId xmlns:p14="http://schemas.microsoft.com/office/powerpoint/2010/main" val="373521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D44B-E15F-1238-3D77-8F80B4F3E359}"/>
              </a:ext>
            </a:extLst>
          </p:cNvPr>
          <p:cNvSpPr>
            <a:spLocks noGrp="1"/>
          </p:cNvSpPr>
          <p:nvPr>
            <p:ph type="title"/>
          </p:nvPr>
        </p:nvSpPr>
        <p:spPr/>
        <p:txBody>
          <a:bodyPr/>
          <a:lstStyle/>
          <a:p>
            <a:r>
              <a:rPr lang="zh-CN" altLang="en-US" dirty="0"/>
              <a:t>多个源点和汇点</a:t>
            </a:r>
          </a:p>
        </p:txBody>
      </p:sp>
      <p:sp>
        <p:nvSpPr>
          <p:cNvPr id="3" name="内容占位符 2">
            <a:extLst>
              <a:ext uri="{FF2B5EF4-FFF2-40B4-BE49-F238E27FC236}">
                <a16:creationId xmlns:a16="http://schemas.microsoft.com/office/drawing/2014/main" id="{2A402FF6-24D8-25B6-C814-B7F482D09E69}"/>
              </a:ext>
            </a:extLst>
          </p:cNvPr>
          <p:cNvSpPr>
            <a:spLocks noGrp="1"/>
          </p:cNvSpPr>
          <p:nvPr>
            <p:ph idx="1"/>
          </p:nvPr>
        </p:nvSpPr>
        <p:spPr/>
        <p:txBody>
          <a:bodyPr/>
          <a:lstStyle/>
          <a:p>
            <a:r>
              <a:rPr lang="zh-CN" altLang="en-US" dirty="0"/>
              <a:t>在常规的最大流算法中，只允许一个源点和一个汇点</a:t>
            </a:r>
            <a:endParaRPr lang="en-US" altLang="zh-CN" dirty="0"/>
          </a:p>
          <a:p>
            <a:r>
              <a:rPr lang="zh-CN" altLang="en-US" dirty="0"/>
              <a:t>因此建立超级源点，向所有源点连边，容量无穷</a:t>
            </a:r>
            <a:endParaRPr lang="en-US" altLang="zh-CN" dirty="0"/>
          </a:p>
          <a:p>
            <a:r>
              <a:rPr lang="zh-CN" altLang="en-US" dirty="0"/>
              <a:t>超级汇点同理</a:t>
            </a:r>
          </a:p>
        </p:txBody>
      </p:sp>
    </p:spTree>
    <p:extLst>
      <p:ext uri="{BB962C8B-B14F-4D97-AF65-F5344CB8AC3E}">
        <p14:creationId xmlns:p14="http://schemas.microsoft.com/office/powerpoint/2010/main" val="1149547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二分图博弈</a:t>
            </a:r>
          </a:p>
        </p:txBody>
      </p:sp>
      <p:sp>
        <p:nvSpPr>
          <p:cNvPr id="3" name="内容占位符 2"/>
          <p:cNvSpPr>
            <a:spLocks noGrp="1"/>
          </p:cNvSpPr>
          <p:nvPr>
            <p:ph sz="half" idx="1"/>
          </p:nvPr>
        </p:nvSpPr>
        <p:spPr/>
        <p:txBody>
          <a:bodyPr/>
          <a:lstStyle/>
          <a:p>
            <a:r>
              <a:rPr lang="zh-CN" altLang="en-US" dirty="0"/>
              <a:t>一个起点是先手必胜的当且仅当：</a:t>
            </a:r>
            <a:endParaRPr lang="en-US" altLang="zh-CN" dirty="0"/>
          </a:p>
          <a:p>
            <a:r>
              <a:rPr lang="zh-CN" altLang="en-US" dirty="0"/>
              <a:t>这个点出现在该二分图的所有最大匹配中。</a:t>
            </a:r>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zh-CN" altLang="en-US"/>
                  <a:t>必要性：若存在一个最大匹配</a:t>
                </a:r>
                <a14:m>
                  <m:oMath xmlns:m="http://schemas.openxmlformats.org/officeDocument/2006/math">
                    <m:r>
                      <a:rPr lang="en-US" altLang="zh-CN" b="0" i="1" smtClean="0">
                        <a:latin typeface="Cambria Math" panose="02040503050406030204" pitchFamily="18" charset="0"/>
                      </a:rPr>
                      <m:t>𝑀</m:t>
                    </m:r>
                  </m:oMath>
                </a14:m>
                <a:r>
                  <a:rPr lang="zh-CN" altLang="en-US"/>
                  <a:t>使得起点</a:t>
                </a:r>
                <a14:m>
                  <m:oMath xmlns:m="http://schemas.openxmlformats.org/officeDocument/2006/math">
                    <m:r>
                      <a:rPr lang="en-US" altLang="zh-CN" b="0" i="1" smtClean="0">
                        <a:latin typeface="Cambria Math" panose="02040503050406030204" pitchFamily="18" charset="0"/>
                      </a:rPr>
                      <m:t>𝑣</m:t>
                    </m:r>
                  </m:oMath>
                </a14:m>
                <a:r>
                  <a:rPr lang="zh-CN" altLang="en-US"/>
                  <a:t>不在其上，那么先手每次操作时，要么无路可走，要么走到了某个匹配点上（否则就找到了一条增广路）。于是，后手只要每次走到</a:t>
                </a:r>
                <a14:m>
                  <m:oMath xmlns:m="http://schemas.openxmlformats.org/officeDocument/2006/math">
                    <m:r>
                      <a:rPr lang="en-US" altLang="zh-CN" b="0" i="1" smtClean="0">
                        <a:latin typeface="Cambria Math" panose="02040503050406030204" pitchFamily="18" charset="0"/>
                      </a:rPr>
                      <m:t>𝑀</m:t>
                    </m:r>
                  </m:oMath>
                </a14:m>
                <a:r>
                  <a:rPr lang="zh-CN" altLang="en-US"/>
                  <a:t>中与该点匹配的点即可。</a:t>
                </a:r>
                <a:endParaRPr lang="en-US" altLang="zh-CN"/>
              </a:p>
              <a:p>
                <a:r>
                  <a:rPr lang="zh-CN" altLang="en-US"/>
                  <a:t>充分性：取任意最大匹配</a:t>
                </a:r>
                <a14:m>
                  <m:oMath xmlns:m="http://schemas.openxmlformats.org/officeDocument/2006/math">
                    <m:r>
                      <a:rPr lang="en-US" altLang="zh-CN" b="0" i="1" smtClean="0">
                        <a:latin typeface="Cambria Math" panose="02040503050406030204" pitchFamily="18" charset="0"/>
                      </a:rPr>
                      <m:t>𝑀</m:t>
                    </m:r>
                  </m:oMath>
                </a14:m>
                <a:r>
                  <a:rPr lang="zh-CN" altLang="en-US"/>
                  <a:t>，从起点</a:t>
                </a:r>
                <a14:m>
                  <m:oMath xmlns:m="http://schemas.openxmlformats.org/officeDocument/2006/math">
                    <m:r>
                      <a:rPr lang="en-US" altLang="zh-CN" b="0" i="1" smtClean="0">
                        <a:latin typeface="Cambria Math" panose="02040503050406030204" pitchFamily="18" charset="0"/>
                      </a:rPr>
                      <m:t>𝑣</m:t>
                    </m:r>
                  </m:oMath>
                </a14:m>
                <a:r>
                  <a:rPr lang="zh-CN" altLang="en-US"/>
                  <a:t>沿着匹配边移动，</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zh-CN" altLang="en-US"/>
                  <a:t>仍是剩下图的最大匹配且当前点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a:t>不是匹配点，由必要性可得</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a:t>后手必胜，因此</a:t>
                </a:r>
                <a14:m>
                  <m:oMath xmlns:m="http://schemas.openxmlformats.org/officeDocument/2006/math">
                    <m:r>
                      <a:rPr lang="en-US" altLang="zh-CN" b="0" i="1" smtClean="0">
                        <a:latin typeface="Cambria Math" panose="02040503050406030204" pitchFamily="18" charset="0"/>
                      </a:rPr>
                      <m:t>𝑣</m:t>
                    </m:r>
                  </m:oMath>
                </a14:m>
                <a:r>
                  <a:rPr lang="zh-CN" altLang="en-US" dirty="0"/>
                  <a:t>先手</a:t>
                </a:r>
                <a:r>
                  <a:rPr lang="zh-CN" altLang="en-US"/>
                  <a:t>必胜。</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733"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35697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LOJ#536. </a:t>
            </a:r>
            <a:r>
              <a:rPr lang="zh-CN" altLang="en-US" dirty="0"/>
              <a:t>「</a:t>
            </a:r>
            <a:r>
              <a:rPr lang="en-US" altLang="zh-CN" dirty="0" err="1"/>
              <a:t>LibreOJ</a:t>
            </a:r>
            <a:r>
              <a:rPr lang="en-US" altLang="zh-CN" dirty="0"/>
              <a:t> Round #6</a:t>
            </a:r>
            <a:r>
              <a:rPr lang="zh-CN" altLang="en-US" dirty="0"/>
              <a:t>」花札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一个扑克游戏，每张牌有一个颜色和一个点数，共有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种点数和 </a:t>
                </a:r>
                <a14:m>
                  <m:oMath xmlns:m="http://schemas.openxmlformats.org/officeDocument/2006/math">
                    <m:r>
                      <a:rPr lang="en-US" altLang="zh-CN" b="0" i="1" smtClean="0">
                        <a:latin typeface="Cambria Math" panose="02040503050406030204" pitchFamily="18" charset="0"/>
                      </a:rPr>
                      <m:t>𝑐</m:t>
                    </m:r>
                  </m:oMath>
                </a14:m>
                <a:r>
                  <a:rPr lang="en-US" altLang="zh-CN" dirty="0"/>
                  <a:t> </a:t>
                </a:r>
                <a:r>
                  <a:rPr lang="zh-CN" altLang="en-US" dirty="0"/>
                  <a:t>种颜色</a:t>
                </a:r>
                <a:endParaRPr lang="en-US" altLang="zh-CN" dirty="0"/>
              </a:p>
              <a:p>
                <a:r>
                  <a:rPr lang="zh-CN" altLang="en-US" dirty="0"/>
                  <a:t>已知两人的手牌，两人轮流出牌，最开始牌顶为空，第一个人可以任意出牌</a:t>
                </a:r>
                <a:endParaRPr lang="en-US" altLang="zh-CN" dirty="0"/>
              </a:p>
              <a:p>
                <a:r>
                  <a:rPr lang="zh-CN" altLang="en-US" dirty="0"/>
                  <a:t>之后出的牌必须和牌顶的牌的颜色或点数至少有一个相同</a:t>
                </a:r>
                <a:endParaRPr lang="en-US" altLang="zh-CN" dirty="0"/>
              </a:p>
              <a:p>
                <a:r>
                  <a:rPr lang="zh-CN" altLang="en-US" dirty="0"/>
                  <a:t>出不了牌的人输</a:t>
                </a:r>
                <a:endParaRPr lang="en-US" altLang="zh-CN" dirty="0"/>
              </a:p>
              <a:p>
                <a:r>
                  <a:rPr lang="zh-CN" altLang="en-US" dirty="0"/>
                  <a:t>求对于先手的每种出牌方式，后手是否有必胜策略</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≤40000 ,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5440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UOJ#336. 【</a:t>
            </a:r>
            <a:r>
              <a:rPr lang="zh-CN" altLang="en-US" dirty="0"/>
              <a:t>清华集训</a:t>
            </a:r>
            <a:r>
              <a:rPr lang="en-US" altLang="zh-CN" dirty="0"/>
              <a:t>2017】</a:t>
            </a:r>
            <a:r>
              <a:rPr lang="zh-CN" altLang="en-US" dirty="0"/>
              <a:t>无限之环</a:t>
            </a:r>
          </a:p>
        </p:txBody>
      </p:sp>
      <mc:AlternateContent xmlns:mc="http://schemas.openxmlformats.org/markup-compatibility/2006" xmlns:a14="http://schemas.microsoft.com/office/drawing/2010/main">
        <mc:Choice Requires="a14">
          <p:sp>
            <p:nvSpPr>
              <p:cNvPr id="10" name="内容占位符 9">
                <a:extLst>
                  <a:ext uri="{FF2B5EF4-FFF2-40B4-BE49-F238E27FC236}">
                    <a16:creationId xmlns:a16="http://schemas.microsoft.com/office/drawing/2014/main" id="{BC20B648-7650-35AC-BA36-0A3111C8CDAF}"/>
                  </a:ext>
                </a:extLst>
              </p:cNvPr>
              <p:cNvSpPr>
                <a:spLocks noGrp="1"/>
              </p:cNvSpPr>
              <p:nvPr>
                <p:ph idx="1"/>
              </p:nvPr>
            </p:nvSpPr>
            <p:spPr/>
            <p:txBody>
              <a:bodyPr/>
              <a:lstStyle/>
              <a:p>
                <a:r>
                  <a:rPr lang="zh-CN" altLang="en-US" dirty="0"/>
                  <a:t>有一个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的网格</a:t>
                </a:r>
                <a:endParaRPr lang="en-US" altLang="zh-CN" dirty="0"/>
              </a:p>
              <a:p>
                <a:r>
                  <a:rPr lang="zh-CN" altLang="en-US" dirty="0"/>
                  <a:t>每个格子有一个水管</a:t>
                </a:r>
                <a:endParaRPr lang="en-US" altLang="zh-CN" dirty="0"/>
              </a:p>
              <a:p>
                <a:r>
                  <a:rPr lang="zh-CN" altLang="en-US" dirty="0"/>
                  <a:t>每次操作可以将一个非直线状水管顺时针或逆时针旋转</a:t>
                </a:r>
                <a:r>
                  <a:rPr lang="en-US" altLang="zh-CN" dirty="0"/>
                  <a:t>90</a:t>
                </a:r>
                <a:r>
                  <a:rPr lang="zh-CN" altLang="en-US" dirty="0"/>
                  <a:t>度</a:t>
                </a:r>
                <a:endParaRPr lang="en-US" altLang="zh-CN" dirty="0"/>
              </a:p>
              <a:p>
                <a:r>
                  <a:rPr lang="zh-CN" altLang="en-US" dirty="0"/>
                  <a:t>最小操作次数，使得没有漏水的地方</a:t>
                </a:r>
              </a:p>
            </p:txBody>
          </p:sp>
        </mc:Choice>
        <mc:Fallback xmlns="">
          <p:sp>
            <p:nvSpPr>
              <p:cNvPr id="10" name="内容占位符 9">
                <a:extLst>
                  <a:ext uri="{FF2B5EF4-FFF2-40B4-BE49-F238E27FC236}">
                    <a16:creationId xmlns:a16="http://schemas.microsoft.com/office/drawing/2014/main" id="{BC20B648-7650-35AC-BA36-0A3111C8CDA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11" name="内容占位符 7">
            <a:extLst>
              <a:ext uri="{FF2B5EF4-FFF2-40B4-BE49-F238E27FC236}">
                <a16:creationId xmlns:a16="http://schemas.microsoft.com/office/drawing/2014/main" id="{7765CBB4-FA41-499A-F079-08EDFD4B560F}"/>
              </a:ext>
            </a:extLst>
          </p:cNvPr>
          <p:cNvPicPr>
            <a:picLocks noChangeAspect="1"/>
          </p:cNvPicPr>
          <p:nvPr/>
        </p:nvPicPr>
        <p:blipFill>
          <a:blip r:embed="rId3"/>
          <a:stretch>
            <a:fillRect/>
          </a:stretch>
        </p:blipFill>
        <p:spPr>
          <a:xfrm>
            <a:off x="9399531" y="1881416"/>
            <a:ext cx="1977144" cy="2039417"/>
          </a:xfrm>
          <a:prstGeom prst="rect">
            <a:avLst/>
          </a:prstGeom>
        </p:spPr>
      </p:pic>
      <p:pic>
        <p:nvPicPr>
          <p:cNvPr id="13" name="图片 12">
            <a:extLst>
              <a:ext uri="{FF2B5EF4-FFF2-40B4-BE49-F238E27FC236}">
                <a16:creationId xmlns:a16="http://schemas.microsoft.com/office/drawing/2014/main" id="{7D9BDF28-53A9-BB28-1AFE-687226FD3125}"/>
              </a:ext>
            </a:extLst>
          </p:cNvPr>
          <p:cNvPicPr>
            <a:picLocks noChangeAspect="1"/>
          </p:cNvPicPr>
          <p:nvPr/>
        </p:nvPicPr>
        <p:blipFill>
          <a:blip r:embed="rId4"/>
          <a:stretch>
            <a:fillRect/>
          </a:stretch>
        </p:blipFill>
        <p:spPr>
          <a:xfrm>
            <a:off x="7523268" y="1881416"/>
            <a:ext cx="1876263" cy="2039417"/>
          </a:xfrm>
          <a:prstGeom prst="rect">
            <a:avLst/>
          </a:prstGeom>
        </p:spPr>
      </p:pic>
      <p:pic>
        <p:nvPicPr>
          <p:cNvPr id="14" name="图片 13">
            <a:extLst>
              <a:ext uri="{FF2B5EF4-FFF2-40B4-BE49-F238E27FC236}">
                <a16:creationId xmlns:a16="http://schemas.microsoft.com/office/drawing/2014/main" id="{BD011853-5FC2-D50E-41FB-55DB6581F010}"/>
              </a:ext>
            </a:extLst>
          </p:cNvPr>
          <p:cNvPicPr>
            <a:picLocks noChangeAspect="1"/>
          </p:cNvPicPr>
          <p:nvPr/>
        </p:nvPicPr>
        <p:blipFill>
          <a:blip r:embed="rId5"/>
          <a:stretch>
            <a:fillRect/>
          </a:stretch>
        </p:blipFill>
        <p:spPr>
          <a:xfrm>
            <a:off x="7089116" y="4190395"/>
            <a:ext cx="2304370" cy="1600806"/>
          </a:xfrm>
          <a:prstGeom prst="rect">
            <a:avLst/>
          </a:prstGeom>
        </p:spPr>
      </p:pic>
      <p:pic>
        <p:nvPicPr>
          <p:cNvPr id="16" name="图片 15">
            <a:extLst>
              <a:ext uri="{FF2B5EF4-FFF2-40B4-BE49-F238E27FC236}">
                <a16:creationId xmlns:a16="http://schemas.microsoft.com/office/drawing/2014/main" id="{BFB16302-9208-0BE0-39A7-1E810FDC837F}"/>
              </a:ext>
            </a:extLst>
          </p:cNvPr>
          <p:cNvPicPr>
            <a:picLocks noChangeAspect="1"/>
          </p:cNvPicPr>
          <p:nvPr/>
        </p:nvPicPr>
        <p:blipFill>
          <a:blip r:embed="rId6"/>
          <a:stretch>
            <a:fillRect/>
          </a:stretch>
        </p:blipFill>
        <p:spPr>
          <a:xfrm>
            <a:off x="9399531" y="4190394"/>
            <a:ext cx="2369697" cy="1600806"/>
          </a:xfrm>
          <a:prstGeom prst="rect">
            <a:avLst/>
          </a:prstGeom>
        </p:spPr>
      </p:pic>
    </p:spTree>
    <p:extLst>
      <p:ext uri="{BB962C8B-B14F-4D97-AF65-F5344CB8AC3E}">
        <p14:creationId xmlns:p14="http://schemas.microsoft.com/office/powerpoint/2010/main" val="1704286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6F37D-36D9-6229-C745-1F724E5D8F4F}"/>
              </a:ext>
            </a:extLst>
          </p:cNvPr>
          <p:cNvSpPr>
            <a:spLocks noGrp="1"/>
          </p:cNvSpPr>
          <p:nvPr>
            <p:ph type="title"/>
          </p:nvPr>
        </p:nvSpPr>
        <p:spPr/>
        <p:txBody>
          <a:bodyPr/>
          <a:lstStyle/>
          <a:p>
            <a:r>
              <a:rPr lang="en-US" altLang="zh-CN" dirty="0"/>
              <a:t>CF1728 F. Fishermen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412C31-20FC-C7BC-AF01-B37B897EDAEC}"/>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个渔夫，第 </a:t>
                </a:r>
                <a14:m>
                  <m:oMath xmlns:m="http://schemas.openxmlformats.org/officeDocument/2006/math">
                    <m:r>
                      <a:rPr lang="en-US" altLang="zh-CN" b="0" i="1" smtClean="0">
                        <a:latin typeface="Cambria Math" panose="02040503050406030204" pitchFamily="18" charset="0"/>
                      </a:rPr>
                      <m:t>𝑖</m:t>
                    </m:r>
                  </m:oMath>
                </a14:m>
                <a:r>
                  <a:rPr lang="zh-CN" altLang="en-US" dirty="0"/>
                  <a:t> 个抓了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条鱼</a:t>
                </a:r>
                <a:endParaRPr lang="en-US" altLang="zh-CN" dirty="0"/>
              </a:p>
              <a:p>
                <a:r>
                  <a:rPr lang="zh-CN" altLang="en-US" dirty="0"/>
                  <a:t>你要给他们分配一个顺序，每个人按照这个顺序依次报出自己捕的鱼的数量</a:t>
                </a:r>
                <a:endParaRPr lang="en-US" altLang="zh-CN" dirty="0"/>
              </a:p>
              <a:p>
                <a:r>
                  <a:rPr lang="zh-CN" altLang="en-US" dirty="0"/>
                  <a:t>每个人并不诚实，报出的数量是严格大于上一个数且是自己捕鱼数整数倍的最小正整数</a:t>
                </a:r>
                <a:endParaRPr lang="en-US" altLang="zh-CN" dirty="0"/>
              </a:p>
              <a:p>
                <a:r>
                  <a:rPr lang="zh-CN" altLang="en-US" dirty="0"/>
                  <a:t>你要让报出的数的总和最小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 ,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endParaRPr lang="zh-CN" altLang="en-US" dirty="0"/>
              </a:p>
            </p:txBody>
          </p:sp>
        </mc:Choice>
        <mc:Fallback xmlns="">
          <p:sp>
            <p:nvSpPr>
              <p:cNvPr id="3" name="内容占位符 2">
                <a:extLst>
                  <a:ext uri="{FF2B5EF4-FFF2-40B4-BE49-F238E27FC236}">
                    <a16:creationId xmlns:a16="http://schemas.microsoft.com/office/drawing/2014/main" id="{62412C31-20FC-C7BC-AF01-B37B897EDAEC}"/>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2572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6F37D-36D9-6229-C745-1F724E5D8F4F}"/>
              </a:ext>
            </a:extLst>
          </p:cNvPr>
          <p:cNvSpPr>
            <a:spLocks noGrp="1"/>
          </p:cNvSpPr>
          <p:nvPr>
            <p:ph type="title"/>
          </p:nvPr>
        </p:nvSpPr>
        <p:spPr/>
        <p:txBody>
          <a:bodyPr/>
          <a:lstStyle/>
          <a:p>
            <a:r>
              <a:rPr lang="en-US" altLang="zh-CN" dirty="0"/>
              <a:t>CF1728 F. Fishermen</a:t>
            </a:r>
            <a:endParaRPr lang="zh-CN" altLang="en-US" dirty="0"/>
          </a:p>
        </p:txBody>
      </p:sp>
      <p:sp>
        <p:nvSpPr>
          <p:cNvPr id="3" name="内容占位符 2">
            <a:extLst>
              <a:ext uri="{FF2B5EF4-FFF2-40B4-BE49-F238E27FC236}">
                <a16:creationId xmlns:a16="http://schemas.microsoft.com/office/drawing/2014/main" id="{62412C31-20FC-C7BC-AF01-B37B897EDAEC}"/>
              </a:ext>
            </a:extLst>
          </p:cNvPr>
          <p:cNvSpPr>
            <a:spLocks noGrp="1"/>
          </p:cNvSpPr>
          <p:nvPr>
            <p:ph idx="1"/>
          </p:nvPr>
        </p:nvSpPr>
        <p:spPr/>
        <p:txBody>
          <a:bodyPr/>
          <a:lstStyle/>
          <a:p>
            <a:r>
              <a:rPr lang="zh-CN" altLang="en-US" dirty="0"/>
              <a:t>不要被分配顺序迷惑了</a:t>
            </a:r>
            <a:endParaRPr lang="en-US" altLang="zh-CN" dirty="0"/>
          </a:p>
          <a:p>
            <a:r>
              <a:rPr lang="zh-CN" altLang="en-US" dirty="0"/>
              <a:t>其实就是所有人报互不相同的数，且是自己的倍数</a:t>
            </a:r>
            <a:endParaRPr lang="en-US" altLang="zh-CN" dirty="0"/>
          </a:p>
          <a:p>
            <a:r>
              <a:rPr lang="zh-CN" altLang="en-US" dirty="0"/>
              <a:t>顺序一定是报的数从小到大</a:t>
            </a:r>
            <a:endParaRPr lang="en-US" altLang="zh-CN" dirty="0"/>
          </a:p>
          <a:p>
            <a:r>
              <a:rPr lang="zh-CN" altLang="en-US" dirty="0"/>
              <a:t>因此容易建出最小费用最大流的模型</a:t>
            </a:r>
            <a:endParaRPr lang="en-US" altLang="zh-CN" dirty="0"/>
          </a:p>
          <a:p>
            <a:r>
              <a:rPr lang="zh-CN" altLang="en-US" dirty="0"/>
              <a:t>注意到图的性质：二分图，且只有源点到左部的边有权值</a:t>
            </a:r>
            <a:endParaRPr lang="en-US" altLang="zh-CN" dirty="0"/>
          </a:p>
          <a:p>
            <a:r>
              <a:rPr lang="zh-CN" altLang="en-US" dirty="0"/>
              <a:t>可以用类似匈牙利的方式实现</a:t>
            </a:r>
          </a:p>
        </p:txBody>
      </p:sp>
    </p:spTree>
    <p:extLst>
      <p:ext uri="{BB962C8B-B14F-4D97-AF65-F5344CB8AC3E}">
        <p14:creationId xmlns:p14="http://schemas.microsoft.com/office/powerpoint/2010/main" val="1249501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EBF31-E0BF-1052-F71F-6129C7F10D45}"/>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CQOI2017</a:t>
            </a:r>
            <a:r>
              <a:rPr lang="zh-CN" altLang="en-US" i="0" dirty="0">
                <a:effectLst/>
                <a:latin typeface="Lato" panose="020F0502020204030203" pitchFamily="34" charset="0"/>
              </a:rPr>
              <a:t>」老 </a:t>
            </a:r>
            <a:r>
              <a:rPr lang="en-US" altLang="zh-CN" i="0" dirty="0">
                <a:effectLst/>
                <a:latin typeface="Lato" panose="020F0502020204030203" pitchFamily="34" charset="0"/>
              </a:rPr>
              <a:t>C </a:t>
            </a:r>
            <a:r>
              <a:rPr lang="zh-CN" altLang="en-US" i="0" dirty="0">
                <a:effectLst/>
                <a:latin typeface="Lato" panose="020F0502020204030203" pitchFamily="34" charset="0"/>
              </a:rPr>
              <a:t>的方块</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6896189-2C69-6EA9-C075-D0F7E9D99D6D}"/>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zh-CN" altLang="en-US" dirty="0"/>
                  <a:t> 的周期网格图，蓝色标注的为特殊边</a:t>
                </a:r>
                <a:endParaRPr lang="en-US" altLang="zh-CN" dirty="0"/>
              </a:p>
              <a:p>
                <a:r>
                  <a:rPr lang="zh-CN" altLang="en-US" dirty="0"/>
                  <a:t>有一些形状是不好的</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个格子是黑色的，第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个格子染成白色的花费是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dirty="0"/>
              </a:p>
              <a:p>
                <a:r>
                  <a:rPr lang="zh-CN" altLang="en-US" dirty="0"/>
                  <a:t>要求最后的黑色格子没有构成不好的形状</a:t>
                </a:r>
                <a:endParaRPr lang="en-US" altLang="zh-CN" dirty="0"/>
              </a:p>
              <a:p>
                <a:r>
                  <a:rPr lang="zh-CN" altLang="en-US" dirty="0"/>
                  <a:t>问最小花费</a:t>
                </a:r>
                <a:endParaRPr lang="en-US" altLang="zh-CN" dirty="0"/>
              </a:p>
            </p:txBody>
          </p:sp>
        </mc:Choice>
        <mc:Fallback xmlns="">
          <p:sp>
            <p:nvSpPr>
              <p:cNvPr id="4" name="内容占位符 3">
                <a:extLst>
                  <a:ext uri="{FF2B5EF4-FFF2-40B4-BE49-F238E27FC236}">
                    <a16:creationId xmlns:a16="http://schemas.microsoft.com/office/drawing/2014/main" id="{66896189-2C69-6EA9-C075-D0F7E9D99D6D}"/>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5" name="Picture 2">
            <a:extLst>
              <a:ext uri="{FF2B5EF4-FFF2-40B4-BE49-F238E27FC236}">
                <a16:creationId xmlns:a16="http://schemas.microsoft.com/office/drawing/2014/main" id="{B87C15C5-36A2-3451-9F76-23BAE58A2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962" y="1765229"/>
            <a:ext cx="25527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42F8F12-4752-82C0-B5B1-9D73607F1B46}"/>
              </a:ext>
            </a:extLst>
          </p:cNvPr>
          <p:cNvPicPr>
            <a:picLocks noChangeAspect="1"/>
          </p:cNvPicPr>
          <p:nvPr/>
        </p:nvPicPr>
        <p:blipFill>
          <a:blip r:embed="rId4"/>
          <a:stretch>
            <a:fillRect/>
          </a:stretch>
        </p:blipFill>
        <p:spPr>
          <a:xfrm>
            <a:off x="7394574" y="4676342"/>
            <a:ext cx="3419475" cy="885825"/>
          </a:xfrm>
          <a:prstGeom prst="rect">
            <a:avLst/>
          </a:prstGeom>
        </p:spPr>
      </p:pic>
    </p:spTree>
    <p:extLst>
      <p:ext uri="{BB962C8B-B14F-4D97-AF65-F5344CB8AC3E}">
        <p14:creationId xmlns:p14="http://schemas.microsoft.com/office/powerpoint/2010/main" val="19471175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67665-1B2A-5792-6AF7-37ADC077BA9B}"/>
              </a:ext>
            </a:extLst>
          </p:cNvPr>
          <p:cNvSpPr>
            <a:spLocks noGrp="1"/>
          </p:cNvSpPr>
          <p:nvPr>
            <p:ph type="title"/>
          </p:nvPr>
        </p:nvSpPr>
        <p:spPr/>
        <p:txBody>
          <a:bodyPr/>
          <a:lstStyle/>
          <a:p>
            <a:r>
              <a:rPr lang="en-US" altLang="zh-CN" dirty="0"/>
              <a:t>CF103861 H. Check Pattern is Good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E255E9-91E9-405C-20DD-CDB17C13AED0}"/>
                  </a:ext>
                </a:extLst>
              </p:cNvPr>
              <p:cNvSpPr>
                <a:spLocks noGrp="1"/>
              </p:cNvSpPr>
              <p:nvPr>
                <p:ph idx="1"/>
              </p:nvPr>
            </p:nvSpPr>
            <p:spPr/>
            <p:txBody>
              <a:bodyPr/>
              <a:lstStyle/>
              <a:p>
                <a:r>
                  <a:rPr lang="en-US" altLang="zh-CN" dirty="0"/>
                  <a:t>ICPC EC-Final 2021</a:t>
                </a:r>
              </a:p>
              <a:p>
                <a:r>
                  <a:rPr lang="zh-CN" altLang="en-US" dirty="0"/>
                  <a:t>给一个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 </a:t>
                </a:r>
                <a:r>
                  <a:rPr lang="zh-CN" altLang="en-US" dirty="0"/>
                  <a:t>的网格，每个格子里填了 </a:t>
                </a:r>
                <a:r>
                  <a:rPr lang="en-US" altLang="zh-CN" dirty="0"/>
                  <a:t>?/W/B</a:t>
                </a:r>
              </a:p>
              <a:p>
                <a:r>
                  <a:rPr lang="zh-CN" altLang="en-US" dirty="0"/>
                  <a:t>要求把所有 </a:t>
                </a:r>
                <a:r>
                  <a:rPr lang="en-US" altLang="zh-CN" dirty="0"/>
                  <a:t>? </a:t>
                </a:r>
                <a:r>
                  <a:rPr lang="zh-CN" altLang="en-US" dirty="0"/>
                  <a:t>变成 </a:t>
                </a:r>
                <a:r>
                  <a:rPr lang="en-US" altLang="zh-CN" dirty="0"/>
                  <a:t>W/B </a:t>
                </a:r>
                <a:r>
                  <a:rPr lang="zh-CN" altLang="en-US" dirty="0"/>
                  <a:t>之一，使得最终的网格里如下的 </a:t>
                </a:r>
                <a14:m>
                  <m:oMath xmlns:m="http://schemas.openxmlformats.org/officeDocument/2006/math">
                    <m:r>
                      <a:rPr lang="en-US" altLang="zh-CN" b="0" i="1" smtClean="0">
                        <a:latin typeface="Cambria Math" panose="02040503050406030204" pitchFamily="18" charset="0"/>
                      </a:rPr>
                      <m:t>2×2</m:t>
                    </m:r>
                  </m:oMath>
                </a14:m>
                <a:r>
                  <a:rPr lang="en-US" altLang="zh-CN" dirty="0"/>
                  <a:t> </a:t>
                </a:r>
                <a:r>
                  <a:rPr lang="zh-CN" altLang="en-US" dirty="0"/>
                  <a:t>子矩阵数量最大</a:t>
                </a:r>
                <a:endParaRPr lang="en-US" altLang="zh-CN" dirty="0"/>
              </a:p>
              <a:p>
                <a:endParaRPr lang="en-US" altLang="zh-CN" dirty="0"/>
              </a:p>
              <a:p>
                <a:endParaRPr lang="en-US" altLang="zh-CN" dirty="0"/>
              </a:p>
              <a:p>
                <a:endParaRPr lang="en-US" altLang="zh-CN" dirty="0"/>
              </a:p>
              <a:p>
                <a:r>
                  <a:rPr lang="zh-CN" altLang="en-US" dirty="0"/>
                  <a:t>输出方案</a:t>
                </a:r>
                <a:endParaRPr lang="en-US" altLang="zh-CN" dirty="0"/>
              </a:p>
            </p:txBody>
          </p:sp>
        </mc:Choice>
        <mc:Fallback xmlns="">
          <p:sp>
            <p:nvSpPr>
              <p:cNvPr id="3" name="内容占位符 2">
                <a:extLst>
                  <a:ext uri="{FF2B5EF4-FFF2-40B4-BE49-F238E27FC236}">
                    <a16:creationId xmlns:a16="http://schemas.microsoft.com/office/drawing/2014/main" id="{7DE255E9-91E9-405C-20DD-CDB17C13AED0}"/>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04EE6A4-6E33-EDA1-27EB-F9BFC1CF3A2A}"/>
              </a:ext>
            </a:extLst>
          </p:cNvPr>
          <p:cNvPicPr>
            <a:picLocks noChangeAspect="1"/>
          </p:cNvPicPr>
          <p:nvPr/>
        </p:nvPicPr>
        <p:blipFill>
          <a:blip r:embed="rId3"/>
          <a:stretch>
            <a:fillRect/>
          </a:stretch>
        </p:blipFill>
        <p:spPr>
          <a:xfrm>
            <a:off x="1374774" y="3918142"/>
            <a:ext cx="514350" cy="1028700"/>
          </a:xfrm>
          <a:prstGeom prst="rect">
            <a:avLst/>
          </a:prstGeom>
        </p:spPr>
      </p:pic>
      <p:pic>
        <p:nvPicPr>
          <p:cNvPr id="8" name="图片 7">
            <a:extLst>
              <a:ext uri="{FF2B5EF4-FFF2-40B4-BE49-F238E27FC236}">
                <a16:creationId xmlns:a16="http://schemas.microsoft.com/office/drawing/2014/main" id="{B7ADF6AF-F084-AAFB-C0C6-F8FE72A4D9AC}"/>
              </a:ext>
            </a:extLst>
          </p:cNvPr>
          <p:cNvPicPr>
            <a:picLocks noChangeAspect="1"/>
          </p:cNvPicPr>
          <p:nvPr/>
        </p:nvPicPr>
        <p:blipFill>
          <a:blip r:embed="rId4"/>
          <a:stretch>
            <a:fillRect/>
          </a:stretch>
        </p:blipFill>
        <p:spPr>
          <a:xfrm>
            <a:off x="2122481" y="3908617"/>
            <a:ext cx="447675" cy="1038225"/>
          </a:xfrm>
          <a:prstGeom prst="rect">
            <a:avLst/>
          </a:prstGeom>
        </p:spPr>
      </p:pic>
    </p:spTree>
    <p:extLst>
      <p:ext uri="{BB962C8B-B14F-4D97-AF65-F5344CB8AC3E}">
        <p14:creationId xmlns:p14="http://schemas.microsoft.com/office/powerpoint/2010/main" val="28780901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90C23-211F-4F5E-9A0B-5A8296E676A6}"/>
              </a:ext>
            </a:extLst>
          </p:cNvPr>
          <p:cNvSpPr>
            <a:spLocks noGrp="1"/>
          </p:cNvSpPr>
          <p:nvPr>
            <p:ph type="title"/>
          </p:nvPr>
        </p:nvSpPr>
        <p:spPr/>
        <p:txBody>
          <a:bodyPr/>
          <a:lstStyle/>
          <a:p>
            <a:r>
              <a:rPr lang="en-US" altLang="zh-CN" dirty="0"/>
              <a:t>【NOI2017】</a:t>
            </a:r>
            <a:r>
              <a:rPr lang="zh-CN" altLang="en-US" dirty="0"/>
              <a:t>蔬菜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4765E5-34A9-F764-5412-6131E977AA74}"/>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种蔬菜，每销售一个第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种蔬菜可以获得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的收益</a:t>
                </a:r>
                <a:endParaRPr lang="en-US" altLang="zh-CN" dirty="0"/>
              </a:p>
              <a:p>
                <a:r>
                  <a:rPr lang="zh-CN" altLang="en-US" dirty="0"/>
                  <a:t>第一次销售第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种蔬菜可以额外获得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en-US" altLang="zh-CN" dirty="0"/>
                  <a:t> </a:t>
                </a:r>
                <a:r>
                  <a:rPr lang="zh-CN" altLang="en-US" dirty="0"/>
                  <a:t>的收益</a:t>
                </a:r>
                <a:endParaRPr lang="en-US" altLang="zh-CN" dirty="0"/>
              </a:p>
              <a:p>
                <a:r>
                  <a:rPr lang="zh-CN" altLang="en-US" dirty="0"/>
                  <a:t>在经营开始时，第</a:t>
                </a:r>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种蔬菜的库存为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，每过一天，会有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个变质</a:t>
                </a:r>
                <a:endParaRPr lang="en-US" altLang="zh-CN" dirty="0"/>
              </a:p>
              <a:p>
                <a:r>
                  <a:rPr lang="zh-CN" altLang="en-US" dirty="0"/>
                  <a:t>每天最多销售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个蔬菜</a:t>
                </a:r>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次询问假设销售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dirty="0"/>
                  <a:t> </a:t>
                </a:r>
                <a:r>
                  <a:rPr lang="zh-CN" altLang="en-US" dirty="0"/>
                  <a:t>天，最大收益</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  </m:t>
                    </m:r>
                    <m:r>
                      <a:rPr lang="en-US" altLang="zh-CN" b="0" i="1" smtClean="0">
                        <a:latin typeface="Cambria Math" panose="02040503050406030204" pitchFamily="18" charset="0"/>
                      </a:rPr>
                      <m:t>𝑚</m:t>
                    </m:r>
                    <m:r>
                      <a:rPr lang="en-US" altLang="zh-CN" b="0" i="1" smtClean="0">
                        <a:latin typeface="Cambria Math" panose="02040503050406030204" pitchFamily="18" charset="0"/>
                      </a:rPr>
                      <m:t>≤10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AC4765E5-34A9-F764-5412-6131E977AA7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8191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90C23-211F-4F5E-9A0B-5A8296E676A6}"/>
              </a:ext>
            </a:extLst>
          </p:cNvPr>
          <p:cNvSpPr>
            <a:spLocks noGrp="1"/>
          </p:cNvSpPr>
          <p:nvPr>
            <p:ph type="title"/>
          </p:nvPr>
        </p:nvSpPr>
        <p:spPr/>
        <p:txBody>
          <a:bodyPr/>
          <a:lstStyle/>
          <a:p>
            <a:r>
              <a:rPr lang="en-US" altLang="zh-CN" dirty="0"/>
              <a:t>【NOI2017】</a:t>
            </a:r>
            <a:r>
              <a:rPr lang="zh-CN" altLang="en-US" dirty="0"/>
              <a:t>蔬菜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4765E5-34A9-F764-5412-6131E977AA74}"/>
                  </a:ext>
                </a:extLst>
              </p:cNvPr>
              <p:cNvSpPr>
                <a:spLocks noGrp="1"/>
              </p:cNvSpPr>
              <p:nvPr>
                <p:ph idx="1"/>
              </p:nvPr>
            </p:nvSpPr>
            <p:spPr/>
            <p:txBody>
              <a:bodyPr/>
              <a:lstStyle/>
              <a:p>
                <a:r>
                  <a:rPr lang="zh-CN" altLang="en-US" dirty="0"/>
                  <a:t>每天变质的菜，只有前 </a:t>
                </a:r>
                <a14:m>
                  <m:oMath xmlns:m="http://schemas.openxmlformats.org/officeDocument/2006/math">
                    <m:r>
                      <a:rPr lang="en-US" altLang="zh-CN" b="0" i="1" smtClean="0">
                        <a:latin typeface="Cambria Math" panose="02040503050406030204" pitchFamily="18" charset="0"/>
                      </a:rPr>
                      <m:t>𝑚</m:t>
                    </m:r>
                  </m:oMath>
                </a14:m>
                <a:r>
                  <a:rPr lang="zh-CN" altLang="en-US" dirty="0"/>
                  <a:t> 个是有用的，菜按天建点，向汇点连边</a:t>
                </a:r>
                <a:endParaRPr lang="en-US" altLang="zh-CN" dirty="0"/>
              </a:p>
              <a:p>
                <a:r>
                  <a:rPr lang="zh-CN" altLang="en-US" dirty="0"/>
                  <a:t>每天建一个点，源点向这些点连边，容量为 </a:t>
                </a:r>
                <a14:m>
                  <m:oMath xmlns:m="http://schemas.openxmlformats.org/officeDocument/2006/math">
                    <m:r>
                      <a:rPr lang="en-US" altLang="zh-CN" b="0" i="1" smtClean="0">
                        <a:latin typeface="Cambria Math" panose="02040503050406030204" pitchFamily="18" charset="0"/>
                      </a:rPr>
                      <m:t>𝑚</m:t>
                    </m:r>
                  </m:oMath>
                </a14:m>
                <a:endParaRPr lang="en-US" altLang="zh-CN" dirty="0"/>
              </a:p>
              <a:p>
                <a:r>
                  <a:rPr lang="zh-CN" altLang="en-US" dirty="0"/>
                  <a:t>每天代表的点向当天未变质的蔬菜连边，表示出售，同时向后一天代表的点连边</a:t>
                </a:r>
                <a:endParaRPr lang="en-US" altLang="zh-CN" dirty="0"/>
              </a:p>
              <a:p>
                <a:pPr marL="0" indent="0">
                  <a:buNone/>
                </a:pPr>
                <a:endParaRPr lang="en-US" altLang="zh-CN" dirty="0"/>
              </a:p>
              <a:p>
                <a:r>
                  <a:rPr lang="zh-CN" altLang="en-US" dirty="0"/>
                  <a:t>直接跑费用流太慢了</a:t>
                </a:r>
                <a:endParaRPr lang="en-US" altLang="zh-CN" dirty="0"/>
              </a:p>
              <a:p>
                <a:r>
                  <a:rPr lang="zh-CN" altLang="en-US" dirty="0"/>
                  <a:t>用数据结构模拟费用流</a:t>
                </a:r>
                <a:endParaRPr lang="en-US" altLang="zh-CN" dirty="0"/>
              </a:p>
            </p:txBody>
          </p:sp>
        </mc:Choice>
        <mc:Fallback xmlns="">
          <p:sp>
            <p:nvSpPr>
              <p:cNvPr id="3" name="内容占位符 2">
                <a:extLst>
                  <a:ext uri="{FF2B5EF4-FFF2-40B4-BE49-F238E27FC236}">
                    <a16:creationId xmlns:a16="http://schemas.microsoft.com/office/drawing/2014/main" id="{AC4765E5-34A9-F764-5412-6131E977AA7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2902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60AF-5B0F-A9EA-D6F5-6FFD3168F532}"/>
              </a:ext>
            </a:extLst>
          </p:cNvPr>
          <p:cNvSpPr>
            <a:spLocks noGrp="1"/>
          </p:cNvSpPr>
          <p:nvPr>
            <p:ph type="title"/>
          </p:nvPr>
        </p:nvSpPr>
        <p:spPr/>
        <p:txBody>
          <a:bodyPr/>
          <a:lstStyle/>
          <a:p>
            <a:r>
              <a:rPr lang="en-US" altLang="zh-CN" dirty="0"/>
              <a:t>HDU6350 Always Online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717E1B-58C3-68E5-5846-5E2BF52B6814}"/>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条边的无向图，任意两点之间至多两条不相交路径（点仙人掌）</a:t>
                </a:r>
                <a:endParaRPr lang="en-US" altLang="zh-CN" dirty="0"/>
              </a:p>
              <a:p>
                <a:r>
                  <a:rPr lang="zh-CN" altLang="en-US" dirty="0"/>
                  <a:t>求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1≤</m:t>
                        </m:r>
                        <m:r>
                          <a:rPr lang="en-US" altLang="zh-CN" b="0" i="1" smtClean="0">
                            <a:latin typeface="Cambria Math" panose="02040503050406030204" pitchFamily="18" charset="0"/>
                          </a:rPr>
                          <m:t>𝑠</m:t>
                        </m:r>
                        <m:r>
                          <a:rPr lang="en-US" altLang="zh-CN" b="0" i="1" smtClean="0">
                            <a:latin typeface="Cambria Math" panose="02040503050406030204" pitchFamily="18" charset="0"/>
                          </a:rPr>
                          <m:t>&lt;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𝑓𝑙𝑜𝑤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e>
                    </m:nary>
                  </m:oMath>
                </a14:m>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 </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9B717E1B-58C3-68E5-5846-5E2BF52B681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4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D44B-E15F-1238-3D77-8F80B4F3E359}"/>
              </a:ext>
            </a:extLst>
          </p:cNvPr>
          <p:cNvSpPr>
            <a:spLocks noGrp="1"/>
          </p:cNvSpPr>
          <p:nvPr>
            <p:ph type="title"/>
          </p:nvPr>
        </p:nvSpPr>
        <p:spPr/>
        <p:txBody>
          <a:bodyPr/>
          <a:lstStyle/>
          <a:p>
            <a:r>
              <a:rPr lang="zh-CN" altLang="en-US" dirty="0"/>
              <a:t>节点有容量限制</a:t>
            </a:r>
          </a:p>
        </p:txBody>
      </p:sp>
      <p:sp>
        <p:nvSpPr>
          <p:cNvPr id="3" name="内容占位符 2">
            <a:extLst>
              <a:ext uri="{FF2B5EF4-FFF2-40B4-BE49-F238E27FC236}">
                <a16:creationId xmlns:a16="http://schemas.microsoft.com/office/drawing/2014/main" id="{2A402FF6-24D8-25B6-C814-B7F482D09E69}"/>
              </a:ext>
            </a:extLst>
          </p:cNvPr>
          <p:cNvSpPr>
            <a:spLocks noGrp="1"/>
          </p:cNvSpPr>
          <p:nvPr>
            <p:ph idx="1"/>
          </p:nvPr>
        </p:nvSpPr>
        <p:spPr/>
        <p:txBody>
          <a:bodyPr/>
          <a:lstStyle/>
          <a:p>
            <a:r>
              <a:rPr lang="zh-CN" altLang="en-US" dirty="0"/>
              <a:t>在常规的最大流算法中，容量限制都在边上</a:t>
            </a:r>
            <a:endParaRPr lang="en-US" altLang="zh-CN" dirty="0"/>
          </a:p>
          <a:p>
            <a:r>
              <a:rPr lang="zh-CN" altLang="en-US" dirty="0"/>
              <a:t>考虑将一个点拆成两个点，中间连有向边，容量为节点容量</a:t>
            </a:r>
            <a:endParaRPr lang="en-US" altLang="zh-CN" dirty="0"/>
          </a:p>
          <a:p>
            <a:r>
              <a:rPr lang="zh-CN" altLang="en-US" dirty="0"/>
              <a:t>原图的所有入边连向第一个点，出边由第二个点连出</a:t>
            </a:r>
            <a:endParaRPr lang="en-US" altLang="zh-CN" dirty="0"/>
          </a:p>
        </p:txBody>
      </p:sp>
    </p:spTree>
    <p:extLst>
      <p:ext uri="{BB962C8B-B14F-4D97-AF65-F5344CB8AC3E}">
        <p14:creationId xmlns:p14="http://schemas.microsoft.com/office/powerpoint/2010/main" val="8085079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60AF-5B0F-A9EA-D6F5-6FFD3168F532}"/>
              </a:ext>
            </a:extLst>
          </p:cNvPr>
          <p:cNvSpPr>
            <a:spLocks noGrp="1"/>
          </p:cNvSpPr>
          <p:nvPr>
            <p:ph type="title"/>
          </p:nvPr>
        </p:nvSpPr>
        <p:spPr/>
        <p:txBody>
          <a:bodyPr/>
          <a:lstStyle/>
          <a:p>
            <a:r>
              <a:rPr lang="en-US" altLang="zh-CN" dirty="0"/>
              <a:t>HDU6350 Always Online</a:t>
            </a:r>
            <a:endParaRPr lang="zh-CN" altLang="en-US" dirty="0"/>
          </a:p>
        </p:txBody>
      </p:sp>
      <p:sp>
        <p:nvSpPr>
          <p:cNvPr id="3" name="内容占位符 2">
            <a:extLst>
              <a:ext uri="{FF2B5EF4-FFF2-40B4-BE49-F238E27FC236}">
                <a16:creationId xmlns:a16="http://schemas.microsoft.com/office/drawing/2014/main" id="{9B717E1B-58C3-68E5-5846-5E2BF52B6814}"/>
              </a:ext>
            </a:extLst>
          </p:cNvPr>
          <p:cNvSpPr>
            <a:spLocks noGrp="1"/>
          </p:cNvSpPr>
          <p:nvPr>
            <p:ph idx="1"/>
          </p:nvPr>
        </p:nvSpPr>
        <p:spPr/>
        <p:txBody>
          <a:bodyPr/>
          <a:lstStyle/>
          <a:p>
            <a:r>
              <a:rPr lang="zh-CN" altLang="en-US" dirty="0"/>
              <a:t>建最小割树</a:t>
            </a:r>
            <a:endParaRPr lang="en-US" altLang="zh-CN" dirty="0"/>
          </a:p>
          <a:p>
            <a:r>
              <a:rPr lang="zh-CN" altLang="en-US" dirty="0"/>
              <a:t>树边很好处理</a:t>
            </a:r>
            <a:endParaRPr lang="en-US" altLang="zh-CN" dirty="0"/>
          </a:p>
          <a:p>
            <a:r>
              <a:rPr lang="zh-CN" altLang="en-US" dirty="0"/>
              <a:t>分别考虑每个环，边权最小的一定会被割掉</a:t>
            </a:r>
            <a:endParaRPr lang="en-US" altLang="zh-CN" dirty="0"/>
          </a:p>
        </p:txBody>
      </p:sp>
    </p:spTree>
    <p:extLst>
      <p:ext uri="{BB962C8B-B14F-4D97-AF65-F5344CB8AC3E}">
        <p14:creationId xmlns:p14="http://schemas.microsoft.com/office/powerpoint/2010/main" val="185159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60AF-5B0F-A9EA-D6F5-6FFD3168F532}"/>
              </a:ext>
            </a:extLst>
          </p:cNvPr>
          <p:cNvSpPr>
            <a:spLocks noGrp="1"/>
          </p:cNvSpPr>
          <p:nvPr>
            <p:ph type="title"/>
          </p:nvPr>
        </p:nvSpPr>
        <p:spPr/>
        <p:txBody>
          <a:bodyPr/>
          <a:lstStyle/>
          <a:p>
            <a:r>
              <a:rPr lang="en-US" altLang="zh-CN" dirty="0"/>
              <a:t>HDU6350 Always Online</a:t>
            </a:r>
            <a:endParaRPr lang="zh-CN" altLang="en-US" dirty="0"/>
          </a:p>
        </p:txBody>
      </p:sp>
      <p:sp>
        <p:nvSpPr>
          <p:cNvPr id="3" name="内容占位符 2">
            <a:extLst>
              <a:ext uri="{FF2B5EF4-FFF2-40B4-BE49-F238E27FC236}">
                <a16:creationId xmlns:a16="http://schemas.microsoft.com/office/drawing/2014/main" id="{9B717E1B-58C3-68E5-5846-5E2BF52B6814}"/>
              </a:ext>
            </a:extLst>
          </p:cNvPr>
          <p:cNvSpPr>
            <a:spLocks noGrp="1"/>
          </p:cNvSpPr>
          <p:nvPr>
            <p:ph idx="1"/>
          </p:nvPr>
        </p:nvSpPr>
        <p:spPr/>
        <p:txBody>
          <a:bodyPr/>
          <a:lstStyle/>
          <a:p>
            <a:r>
              <a:rPr lang="zh-CN" altLang="en-US" dirty="0"/>
              <a:t>建出树后，统计答案</a:t>
            </a:r>
            <a:endParaRPr lang="en-US" altLang="zh-CN" dirty="0"/>
          </a:p>
          <a:p>
            <a:r>
              <a:rPr lang="en-US" altLang="zh-CN" dirty="0"/>
              <a:t>Kruskal</a:t>
            </a:r>
            <a:r>
              <a:rPr lang="zh-CN" altLang="en-US" dirty="0"/>
              <a:t>重构树</a:t>
            </a:r>
            <a:endParaRPr lang="en-US" altLang="zh-CN" dirty="0"/>
          </a:p>
        </p:txBody>
      </p:sp>
    </p:spTree>
    <p:extLst>
      <p:ext uri="{BB962C8B-B14F-4D97-AF65-F5344CB8AC3E}">
        <p14:creationId xmlns:p14="http://schemas.microsoft.com/office/powerpoint/2010/main" val="1563768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CA876-5663-5C9C-955B-59C3F8E49017}"/>
              </a:ext>
            </a:extLst>
          </p:cNvPr>
          <p:cNvSpPr>
            <a:spLocks noGrp="1"/>
          </p:cNvSpPr>
          <p:nvPr>
            <p:ph type="title"/>
          </p:nvPr>
        </p:nvSpPr>
        <p:spPr/>
        <p:txBody>
          <a:bodyPr/>
          <a:lstStyle/>
          <a:p>
            <a:r>
              <a:rPr lang="en-US" altLang="zh-CN" dirty="0"/>
              <a:t>CF1067 E. Random Forest Rank</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EE3D7C-6AB8-275A-3FAD-E731D9B1CF1E}"/>
                  </a:ext>
                </a:extLst>
              </p:cNvPr>
              <p:cNvSpPr>
                <a:spLocks noGrp="1"/>
              </p:cNvSpPr>
              <p:nvPr>
                <p:ph idx="1"/>
              </p:nvPr>
            </p:nvSpPr>
            <p:spPr/>
            <p:txBody>
              <a:bodyPr/>
              <a:lstStyle/>
              <a:p>
                <a:r>
                  <a:rPr lang="zh-CN" altLang="en-US" dirty="0"/>
                  <a:t>定义一个无向图的秩为其邻接矩阵的秩</a:t>
                </a:r>
                <a:endParaRPr lang="en-US" altLang="zh-CN" dirty="0"/>
              </a:p>
              <a:p>
                <a:r>
                  <a:rPr lang="zh-CN" altLang="en-US" dirty="0"/>
                  <a:t>给定一棵树，每条边有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 的概率被删除</a:t>
                </a:r>
                <a:endParaRPr lang="en-US" altLang="zh-CN" dirty="0"/>
              </a:p>
              <a:p>
                <a:r>
                  <a:rPr lang="zh-CN" altLang="en-US" dirty="0"/>
                  <a:t>求最后得到的森林的秩的期望</a:t>
                </a:r>
              </a:p>
            </p:txBody>
          </p:sp>
        </mc:Choice>
        <mc:Fallback xmlns="">
          <p:sp>
            <p:nvSpPr>
              <p:cNvPr id="3" name="内容占位符 2">
                <a:extLst>
                  <a:ext uri="{FF2B5EF4-FFF2-40B4-BE49-F238E27FC236}">
                    <a16:creationId xmlns:a16="http://schemas.microsoft.com/office/drawing/2014/main" id="{38EE3D7C-6AB8-275A-3FAD-E731D9B1CF1E}"/>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6652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#2196. </a:t>
            </a:r>
            <a:r>
              <a:rPr lang="zh-CN" altLang="en-US" dirty="0"/>
              <a:t>「</a:t>
            </a:r>
            <a:r>
              <a:rPr lang="en-US" altLang="zh-CN" dirty="0"/>
              <a:t>SDOI2014</a:t>
            </a:r>
            <a:r>
              <a:rPr lang="zh-CN" altLang="en-US" dirty="0"/>
              <a:t>」</a:t>
            </a:r>
            <a:r>
              <a:rPr lang="en-US" altLang="zh-CN" dirty="0"/>
              <a:t>Lis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给定一个序列</a:t>
                </a:r>
                <a14:m>
                  <m:oMath xmlns:m="http://schemas.openxmlformats.org/officeDocument/2006/math">
                    <m:r>
                      <a:rPr lang="en-US" altLang="zh-CN" b="0" i="1" smtClean="0">
                        <a:latin typeface="Cambria Math" panose="02040503050406030204" pitchFamily="18" charset="0"/>
                      </a:rPr>
                      <m:t>𝐴</m:t>
                    </m:r>
                  </m:oMath>
                </a14:m>
                <a:r>
                  <a:rPr lang="zh-CN" altLang="en-US" dirty="0"/>
                  <a:t>，序列中第</a:t>
                </a:r>
                <a14:m>
                  <m:oMath xmlns:m="http://schemas.openxmlformats.org/officeDocument/2006/math">
                    <m:r>
                      <a:rPr lang="en-US" altLang="zh-CN" b="0" i="1" smtClean="0">
                        <a:latin typeface="Cambria Math" panose="02040503050406030204" pitchFamily="18" charset="0"/>
                      </a:rPr>
                      <m:t>𝑖</m:t>
                    </m:r>
                  </m:oMath>
                </a14:m>
                <a:r>
                  <a:rPr lang="zh-CN" altLang="en-US" dirty="0"/>
                  <a:t>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，其删除代价为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zh-CN" altLang="en-US" dirty="0"/>
                  <a:t>，附加属性为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endParaRPr lang="en-US" altLang="zh-CN" dirty="0"/>
              </a:p>
              <a:p>
                <a:r>
                  <a:rPr lang="zh-CN" altLang="en-US" dirty="0"/>
                  <a:t>要求删除若干项，使得</a:t>
                </a:r>
                <a14:m>
                  <m:oMath xmlns:m="http://schemas.openxmlformats.org/officeDocument/2006/math">
                    <m:r>
                      <a:rPr lang="en-US" altLang="zh-CN" b="0" i="1" smtClean="0">
                        <a:latin typeface="Cambria Math" panose="02040503050406030204" pitchFamily="18" charset="0"/>
                      </a:rPr>
                      <m:t>𝐴</m:t>
                    </m:r>
                  </m:oMath>
                </a14:m>
                <a:r>
                  <a:rPr lang="zh-CN" altLang="en-US" dirty="0"/>
                  <a:t>的</a:t>
                </a:r>
                <a:r>
                  <a:rPr lang="en-US" altLang="zh-CN" dirty="0"/>
                  <a:t>LIS</a:t>
                </a:r>
                <a:r>
                  <a:rPr lang="zh-CN" altLang="en-US" dirty="0"/>
                  <a:t>至少减少</a:t>
                </a:r>
                <a14:m>
                  <m:oMath xmlns:m="http://schemas.openxmlformats.org/officeDocument/2006/math">
                    <m:r>
                      <a:rPr lang="en-US" altLang="zh-CN" b="0" i="1" smtClean="0">
                        <a:latin typeface="Cambria Math" panose="02040503050406030204" pitchFamily="18" charset="0"/>
                      </a:rPr>
                      <m:t>1</m:t>
                    </m:r>
                  </m:oMath>
                </a14:m>
                <a:r>
                  <a:rPr lang="zh-CN" altLang="en-US" dirty="0"/>
                  <a:t>，且付出的代价之和最小</a:t>
                </a:r>
                <a:endParaRPr lang="en-US" altLang="zh-CN" dirty="0"/>
              </a:p>
              <a:p>
                <a:r>
                  <a:rPr lang="zh-CN" altLang="en-US" dirty="0"/>
                  <a:t>输出方案</a:t>
                </a:r>
                <a:endParaRPr lang="en-US" altLang="zh-CN" dirty="0"/>
              </a:p>
              <a:p>
                <a:r>
                  <a:rPr lang="zh-CN" altLang="en-US" dirty="0"/>
                  <a:t>如有多种方案，输出将删除项的附加属性排序后，字典序最小的一种</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≤700 ,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 互不相同</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7819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#2196. </a:t>
            </a:r>
            <a:r>
              <a:rPr lang="zh-CN" altLang="en-US" dirty="0"/>
              <a:t>「</a:t>
            </a:r>
            <a:r>
              <a:rPr lang="en-US" altLang="zh-CN" dirty="0"/>
              <a:t>SDOI2014</a:t>
            </a:r>
            <a:r>
              <a:rPr lang="zh-CN" altLang="en-US" dirty="0"/>
              <a:t>」</a:t>
            </a:r>
            <a:r>
              <a:rPr lang="en-US" altLang="zh-CN" dirty="0"/>
              <a:t>Lis</a:t>
            </a:r>
            <a:endParaRPr lang="zh-CN" altLang="en-US" dirty="0"/>
          </a:p>
        </p:txBody>
      </p:sp>
      <p:sp>
        <p:nvSpPr>
          <p:cNvPr id="3" name="内容占位符 2"/>
          <p:cNvSpPr>
            <a:spLocks noGrp="1"/>
          </p:cNvSpPr>
          <p:nvPr>
            <p:ph idx="1"/>
          </p:nvPr>
        </p:nvSpPr>
        <p:spPr/>
        <p:txBody>
          <a:bodyPr/>
          <a:lstStyle/>
          <a:p>
            <a:r>
              <a:rPr lang="en-US" altLang="zh-CN" dirty="0"/>
              <a:t>DAG</a:t>
            </a:r>
            <a:r>
              <a:rPr lang="zh-CN" altLang="en-US" dirty="0"/>
              <a:t>删点，最长路变短</a:t>
            </a:r>
            <a:endParaRPr lang="en-US" altLang="zh-CN" dirty="0"/>
          </a:p>
          <a:p>
            <a:r>
              <a:rPr lang="zh-CN" altLang="en-US" dirty="0"/>
              <a:t>按最长路长度分层建图，点最小割</a:t>
            </a:r>
            <a:endParaRPr lang="en-US" altLang="zh-CN" dirty="0"/>
          </a:p>
        </p:txBody>
      </p:sp>
    </p:spTree>
    <p:extLst>
      <p:ext uri="{BB962C8B-B14F-4D97-AF65-F5344CB8AC3E}">
        <p14:creationId xmlns:p14="http://schemas.microsoft.com/office/powerpoint/2010/main" val="1834193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#2196. </a:t>
            </a:r>
            <a:r>
              <a:rPr lang="zh-CN" altLang="en-US" dirty="0"/>
              <a:t>「</a:t>
            </a:r>
            <a:r>
              <a:rPr lang="en-US" altLang="zh-CN" dirty="0"/>
              <a:t>SDOI2014</a:t>
            </a:r>
            <a:r>
              <a:rPr lang="zh-CN" altLang="en-US" dirty="0"/>
              <a:t>」</a:t>
            </a:r>
            <a:r>
              <a:rPr lang="en-US" altLang="zh-CN" dirty="0"/>
              <a:t>Lis</a:t>
            </a:r>
            <a:endParaRPr lang="zh-CN" altLang="en-US" dirty="0"/>
          </a:p>
        </p:txBody>
      </p:sp>
      <p:sp>
        <p:nvSpPr>
          <p:cNvPr id="3" name="内容占位符 2"/>
          <p:cNvSpPr>
            <a:spLocks noGrp="1"/>
          </p:cNvSpPr>
          <p:nvPr>
            <p:ph idx="1"/>
          </p:nvPr>
        </p:nvSpPr>
        <p:spPr/>
        <p:txBody>
          <a:bodyPr/>
          <a:lstStyle/>
          <a:p>
            <a:r>
              <a:rPr lang="zh-CN" altLang="en-US" dirty="0"/>
              <a:t>输出方案</a:t>
            </a:r>
            <a:endParaRPr lang="en-US" altLang="zh-CN" dirty="0"/>
          </a:p>
          <a:p>
            <a:r>
              <a:rPr lang="zh-CN" altLang="en-US" dirty="0"/>
              <a:t>按字典序一次确定一条边是否可能出现在最小割中</a:t>
            </a:r>
            <a:endParaRPr lang="en-US" altLang="zh-CN" dirty="0"/>
          </a:p>
          <a:p>
            <a:r>
              <a:rPr lang="zh-CN" altLang="en-US" dirty="0"/>
              <a:t>如果可能，需要真的割掉这条边</a:t>
            </a:r>
            <a:endParaRPr lang="en-US" altLang="zh-CN" dirty="0"/>
          </a:p>
          <a:p>
            <a:r>
              <a:rPr lang="zh-CN" altLang="en-US" dirty="0"/>
              <a:t>割掉前先退流</a:t>
            </a:r>
            <a:endParaRPr lang="en-US" altLang="zh-CN" dirty="0"/>
          </a:p>
        </p:txBody>
      </p:sp>
    </p:spTree>
    <p:extLst>
      <p:ext uri="{BB962C8B-B14F-4D97-AF65-F5344CB8AC3E}">
        <p14:creationId xmlns:p14="http://schemas.microsoft.com/office/powerpoint/2010/main" val="11193728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6E1E3-6A96-49C3-5E3C-B687B29C5742}"/>
              </a:ext>
            </a:extLst>
          </p:cNvPr>
          <p:cNvSpPr>
            <a:spLocks noGrp="1"/>
          </p:cNvSpPr>
          <p:nvPr>
            <p:ph type="title"/>
          </p:nvPr>
        </p:nvSpPr>
        <p:spPr/>
        <p:txBody>
          <a:bodyPr/>
          <a:lstStyle/>
          <a:p>
            <a:r>
              <a:rPr lang="en-US" altLang="zh-CN" dirty="0" err="1"/>
              <a:t>Chessborad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68EBD3-DD77-B163-D984-CE3935A2B213}"/>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的棋盘，要放 </a:t>
                </a:r>
                <a14:m>
                  <m:oMath xmlns:m="http://schemas.openxmlformats.org/officeDocument/2006/math">
                    <m:r>
                      <a:rPr lang="en-US" altLang="zh-CN" b="0" i="1" smtClean="0">
                        <a:latin typeface="Cambria Math" panose="02040503050406030204" pitchFamily="18" charset="0"/>
                      </a:rPr>
                      <m:t>𝑛</m:t>
                    </m:r>
                  </m:oMath>
                </a14:m>
                <a:r>
                  <a:rPr lang="zh-CN" altLang="en-US" dirty="0"/>
                  <a:t> 个车</a:t>
                </a:r>
                <a:endParaRPr lang="en-US" altLang="zh-CN" dirty="0"/>
              </a:p>
              <a:p>
                <a:r>
                  <a:rPr lang="zh-CN" altLang="en-US" dirty="0"/>
                  <a:t>每个车的坐标限制在一个矩形范围内</a:t>
                </a:r>
                <a:endParaRPr lang="en-US" altLang="zh-CN" dirty="0"/>
              </a:p>
              <a:p>
                <a:r>
                  <a:rPr lang="zh-CN" altLang="en-US" dirty="0"/>
                  <a:t>求哪些车的摆放位置是唯一的</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DB68EBD3-DD77-B163-D984-CE3935A2B213}"/>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08518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6F616-EFFA-1C97-2715-0AD106193BF9}"/>
              </a:ext>
            </a:extLst>
          </p:cNvPr>
          <p:cNvSpPr>
            <a:spLocks noGrp="1"/>
          </p:cNvSpPr>
          <p:nvPr>
            <p:ph type="title"/>
          </p:nvPr>
        </p:nvSpPr>
        <p:spPr/>
        <p:txBody>
          <a:bodyPr/>
          <a:lstStyle/>
          <a:p>
            <a:r>
              <a:rPr lang="en-US" altLang="zh-CN" dirty="0" err="1"/>
              <a:t>Bzoj</a:t>
            </a:r>
            <a:r>
              <a:rPr lang="en-US" altLang="zh-CN" dirty="0"/>
              <a:t> 1001: [BeiJing2006]</a:t>
            </a:r>
            <a:r>
              <a:rPr lang="zh-CN" altLang="en-US" dirty="0"/>
              <a:t>狼抓兔子</a:t>
            </a:r>
          </a:p>
        </p:txBody>
      </p:sp>
      <p:sp>
        <p:nvSpPr>
          <p:cNvPr id="3" name="内容占位符 2">
            <a:extLst>
              <a:ext uri="{FF2B5EF4-FFF2-40B4-BE49-F238E27FC236}">
                <a16:creationId xmlns:a16="http://schemas.microsoft.com/office/drawing/2014/main" id="{FC7B30EC-3280-56C4-1A53-741502B1B3E7}"/>
              </a:ext>
            </a:extLst>
          </p:cNvPr>
          <p:cNvSpPr>
            <a:spLocks noGrp="1"/>
          </p:cNvSpPr>
          <p:nvPr>
            <p:ph idx="1"/>
          </p:nvPr>
        </p:nvSpPr>
        <p:spPr/>
        <p:txBody>
          <a:bodyPr/>
          <a:lstStyle/>
          <a:p>
            <a:r>
              <a:rPr lang="zh-CN" altLang="en-US" dirty="0"/>
              <a:t>求最大流</a:t>
            </a:r>
          </a:p>
        </p:txBody>
      </p:sp>
      <p:pic>
        <p:nvPicPr>
          <p:cNvPr id="4" name="图片 3">
            <a:extLst>
              <a:ext uri="{FF2B5EF4-FFF2-40B4-BE49-F238E27FC236}">
                <a16:creationId xmlns:a16="http://schemas.microsoft.com/office/drawing/2014/main" id="{32A77309-F74A-5019-C606-89B7AF91C934}"/>
              </a:ext>
            </a:extLst>
          </p:cNvPr>
          <p:cNvPicPr>
            <a:picLocks noChangeAspect="1"/>
          </p:cNvPicPr>
          <p:nvPr/>
        </p:nvPicPr>
        <p:blipFill>
          <a:blip r:embed="rId2"/>
          <a:stretch>
            <a:fillRect/>
          </a:stretch>
        </p:blipFill>
        <p:spPr>
          <a:xfrm>
            <a:off x="4856280" y="2142067"/>
            <a:ext cx="6726119" cy="3741214"/>
          </a:xfrm>
          <a:prstGeom prst="rect">
            <a:avLst/>
          </a:prstGeom>
        </p:spPr>
      </p:pic>
    </p:spTree>
    <p:extLst>
      <p:ext uri="{BB962C8B-B14F-4D97-AF65-F5344CB8AC3E}">
        <p14:creationId xmlns:p14="http://schemas.microsoft.com/office/powerpoint/2010/main" val="5695311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985E7-52A8-6A73-6588-E0864F562282}"/>
              </a:ext>
            </a:extLst>
          </p:cNvPr>
          <p:cNvSpPr>
            <a:spLocks noGrp="1"/>
          </p:cNvSpPr>
          <p:nvPr>
            <p:ph type="title"/>
          </p:nvPr>
        </p:nvSpPr>
        <p:spPr/>
        <p:txBody>
          <a:bodyPr/>
          <a:lstStyle/>
          <a:p>
            <a:r>
              <a:rPr lang="zh-CN" altLang="en-US" dirty="0"/>
              <a:t>额外的题</a:t>
            </a:r>
          </a:p>
        </p:txBody>
      </p:sp>
      <p:sp>
        <p:nvSpPr>
          <p:cNvPr id="3" name="内容占位符 2">
            <a:extLst>
              <a:ext uri="{FF2B5EF4-FFF2-40B4-BE49-F238E27FC236}">
                <a16:creationId xmlns:a16="http://schemas.microsoft.com/office/drawing/2014/main" id="{8FAE0C79-4A4C-6C06-2FCD-D9D1380597B3}"/>
              </a:ext>
            </a:extLst>
          </p:cNvPr>
          <p:cNvSpPr>
            <a:spLocks noGrp="1"/>
          </p:cNvSpPr>
          <p:nvPr>
            <p:ph idx="1"/>
          </p:nvPr>
        </p:nvSpPr>
        <p:spPr/>
        <p:txBody>
          <a:bodyPr/>
          <a:lstStyle/>
          <a:p>
            <a:r>
              <a:rPr lang="zh-CN" altLang="en-US" dirty="0"/>
              <a:t>网络流</a:t>
            </a:r>
            <a:r>
              <a:rPr lang="en-US" altLang="zh-CN" dirty="0"/>
              <a:t>24</a:t>
            </a:r>
            <a:r>
              <a:rPr lang="zh-CN" altLang="en-US" dirty="0"/>
              <a:t>题，</a:t>
            </a:r>
            <a:r>
              <a:rPr lang="en-US" altLang="zh-CN" dirty="0"/>
              <a:t>LOJ</a:t>
            </a:r>
            <a:r>
              <a:rPr lang="zh-CN" altLang="en-US" dirty="0"/>
              <a:t>可查，都是比较经典的东西</a:t>
            </a:r>
            <a:endParaRPr lang="en-US" altLang="zh-CN" dirty="0"/>
          </a:p>
          <a:p>
            <a:r>
              <a:rPr lang="zh-CN" altLang="en-US" dirty="0"/>
              <a:t>模拟费用流</a:t>
            </a:r>
            <a:endParaRPr lang="en-US" altLang="zh-CN" dirty="0"/>
          </a:p>
          <a:p>
            <a:r>
              <a:rPr lang="zh-CN" altLang="en-US" dirty="0"/>
              <a:t>线性规划对偶</a:t>
            </a:r>
            <a:endParaRPr lang="en-US" altLang="zh-CN" dirty="0"/>
          </a:p>
        </p:txBody>
      </p:sp>
    </p:spTree>
    <p:extLst>
      <p:ext uri="{BB962C8B-B14F-4D97-AF65-F5344CB8AC3E}">
        <p14:creationId xmlns:p14="http://schemas.microsoft.com/office/powerpoint/2010/main" val="35080603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ENDS</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25583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5692</TotalTime>
  <Words>5449</Words>
  <Application>Microsoft Office PowerPoint</Application>
  <PresentationFormat>宽屏</PresentationFormat>
  <Paragraphs>506</Paragraphs>
  <Slides>99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99</vt:i4>
      </vt:variant>
    </vt:vector>
  </HeadingPairs>
  <TitlesOfParts>
    <vt:vector size="106" baseType="lpstr">
      <vt:lpstr>等线</vt:lpstr>
      <vt:lpstr>Arial</vt:lpstr>
      <vt:lpstr>Calibri</vt:lpstr>
      <vt:lpstr>Calibri Light</vt:lpstr>
      <vt:lpstr>Cambria Math</vt:lpstr>
      <vt:lpstr>Lato</vt:lpstr>
      <vt:lpstr>天体</vt:lpstr>
      <vt:lpstr>网络流</vt:lpstr>
      <vt:lpstr>讲什么</vt:lpstr>
      <vt:lpstr>网络流</vt:lpstr>
      <vt:lpstr>基础知识</vt:lpstr>
      <vt:lpstr>基础知识</vt:lpstr>
      <vt:lpstr>建模方法</vt:lpstr>
      <vt:lpstr>最大流</vt:lpstr>
      <vt:lpstr>多个源点和汇点</vt:lpstr>
      <vt:lpstr>节点有容量限制</vt:lpstr>
      <vt:lpstr>混合图欧拉回路</vt:lpstr>
      <vt:lpstr>最小割</vt:lpstr>
      <vt:lpstr>最小割</vt:lpstr>
      <vt:lpstr>最大流最小割定理</vt:lpstr>
      <vt:lpstr>最大权闭合子图</vt:lpstr>
      <vt:lpstr>最大权闭合子图</vt:lpstr>
      <vt:lpstr>最大权闭合子图</vt:lpstr>
      <vt:lpstr>最大权闭合子图</vt:lpstr>
      <vt:lpstr>「TJOI2015」线性代数</vt:lpstr>
      <vt:lpstr>「TJOI2015」线性代数</vt:lpstr>
      <vt:lpstr>Bzoj 2127 happiness</vt:lpstr>
      <vt:lpstr>ARC085 E - MUL</vt:lpstr>
      <vt:lpstr>「HNOI2013」切糕</vt:lpstr>
      <vt:lpstr>「HNOI2013」切糕</vt:lpstr>
      <vt:lpstr>ARC142 E - Pairing Wizards</vt:lpstr>
      <vt:lpstr>ARC142 E - Pairing Wizards</vt:lpstr>
      <vt:lpstr>ARC142 E - Pairing Wizards</vt:lpstr>
      <vt:lpstr>CF102984 J. Setting Maps</vt:lpstr>
      <vt:lpstr>CF102984 J. Setting Maps</vt:lpstr>
      <vt:lpstr>CF102984 J. Setting Maps</vt:lpstr>
      <vt:lpstr>CF903 G. Yet Another Maxflow Problem</vt:lpstr>
      <vt:lpstr>CF903 G. Yet Another Maxflow Problem</vt:lpstr>
      <vt:lpstr>二分图</vt:lpstr>
      <vt:lpstr>最大匹配</vt:lpstr>
      <vt:lpstr>增广路</vt:lpstr>
      <vt:lpstr>最小顶点覆盖</vt:lpstr>
      <vt:lpstr>最大独立集</vt:lpstr>
      <vt:lpstr>不知道来源的题</vt:lpstr>
      <vt:lpstr>「SCOI2015」小凸玩矩阵</vt:lpstr>
      <vt:lpstr>LOJ#6359. Double color chessboard</vt:lpstr>
      <vt:lpstr>#569. 「LibreOJ Round #11」Misaka Network 与测试</vt:lpstr>
      <vt:lpstr>CF1070I. Privatization of Roads in Berland</vt:lpstr>
      <vt:lpstr>CF1070I. Privatization of Roads in Berland</vt:lpstr>
      <vt:lpstr>CF1070I. Privatization of Roads in Berland</vt:lpstr>
      <vt:lpstr>CF101741 E. Code-Cola Plants</vt:lpstr>
      <vt:lpstr>CF101741 E. Code-Cola Plants</vt:lpstr>
      <vt:lpstr>CF101741 E. Code-Cola Plants</vt:lpstr>
      <vt:lpstr>最小路径覆盖</vt:lpstr>
      <vt:lpstr>最小路径覆盖</vt:lpstr>
      <vt:lpstr>费用流</vt:lpstr>
      <vt:lpstr>最小费用最大流</vt:lpstr>
      <vt:lpstr>费用流算法</vt:lpstr>
      <vt:lpstr>费用流</vt:lpstr>
      <vt:lpstr>Johnson费用流</vt:lpstr>
      <vt:lpstr>Johnson费用流</vt:lpstr>
      <vt:lpstr>ZKW费用流</vt:lpstr>
      <vt:lpstr>CF802C. Heidi and Library (hard)</vt:lpstr>
      <vt:lpstr>CF802C. Heidi and Library (hard)</vt:lpstr>
      <vt:lpstr>「THUPC 2017」机场 / Airport</vt:lpstr>
      <vt:lpstr>「THUPC 2017」机场 / Airport</vt:lpstr>
      <vt:lpstr>「WC2007」剪刀石头布</vt:lpstr>
      <vt:lpstr>UOJ#389. 【UNR #3】白鸽</vt:lpstr>
      <vt:lpstr>上下界无源汇可行流（循环流）</vt:lpstr>
      <vt:lpstr>有上下界的最大流</vt:lpstr>
      <vt:lpstr>有上下界的最小流</vt:lpstr>
      <vt:lpstr>有上下界的最小流</vt:lpstr>
      <vt:lpstr>【NOI2015】小园丁与老司机</vt:lpstr>
      <vt:lpstr>Gomory-hu tree</vt:lpstr>
      <vt:lpstr>#2042. 「CQOI2016」不同的最小割</vt:lpstr>
      <vt:lpstr>最大权匹配</vt:lpstr>
      <vt:lpstr>最大权完备匹配</vt:lpstr>
      <vt:lpstr>HDU6346 整数规划</vt:lpstr>
      <vt:lpstr>HDU6346 整数规划</vt:lpstr>
      <vt:lpstr>Hall定理</vt:lpstr>
      <vt:lpstr>LOJ#6045. 「雅礼集训 2017 Day8」价</vt:lpstr>
      <vt:lpstr>DILWORTH定理</vt:lpstr>
      <vt:lpstr>CF590E. Birthday</vt:lpstr>
      <vt:lpstr>最小割必需边和可能边</vt:lpstr>
      <vt:lpstr>最大匹配必需点</vt:lpstr>
      <vt:lpstr>二分图博弈</vt:lpstr>
      <vt:lpstr>二分图博弈</vt:lpstr>
      <vt:lpstr>LOJ#536. 「LibreOJ Round #6」花札</vt:lpstr>
      <vt:lpstr>UOJ#336. 【清华集训2017】无限之环</vt:lpstr>
      <vt:lpstr>CF1728 F. Fishermen</vt:lpstr>
      <vt:lpstr>CF1728 F. Fishermen</vt:lpstr>
      <vt:lpstr>「CQOI2017」老 C 的方块</vt:lpstr>
      <vt:lpstr>CF103861 H. Check Pattern is Good</vt:lpstr>
      <vt:lpstr>【NOI2017】蔬菜</vt:lpstr>
      <vt:lpstr>【NOI2017】蔬菜</vt:lpstr>
      <vt:lpstr>HDU6350 Always Online</vt:lpstr>
      <vt:lpstr>HDU6350 Always Online</vt:lpstr>
      <vt:lpstr>HDU6350 Always Online</vt:lpstr>
      <vt:lpstr>CF1067 E. Random Forest Rank</vt:lpstr>
      <vt:lpstr>#2196. 「SDOI2014」Lis</vt:lpstr>
      <vt:lpstr>#2196. 「SDOI2014」Lis</vt:lpstr>
      <vt:lpstr>#2196. 「SDOI2014」Lis</vt:lpstr>
      <vt:lpstr>Chessborad</vt:lpstr>
      <vt:lpstr>Bzoj 1001: [BeiJing2006]狼抓兔子</vt:lpstr>
      <vt:lpstr>额外的题</vt:lpstr>
      <vt:lpstr>ENDS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胡 家齐</dc:creator>
  <cp:lastModifiedBy>家齐 胡</cp:lastModifiedBy>
  <cp:revision>409</cp:revision>
  <dcterms:created xsi:type="dcterms:W3CDTF">2018-11-23T06:04:31Z</dcterms:created>
  <dcterms:modified xsi:type="dcterms:W3CDTF">2023-08-17T04:32:56Z</dcterms:modified>
</cp:coreProperties>
</file>